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heme/theme5.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3.xml" ContentType="application/vnd.openxmlformats-officedocument.presentationml.tags+xml"/>
  <Override PartName="/ppt/notesSlides/notesSlide35.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tags/tag14.xml" ContentType="application/vnd.openxmlformats-officedocument.presentationml.tags+xml"/>
  <Override PartName="/ppt/notesSlides/notesSlide36.xml" ContentType="application/vnd.openxmlformats-officedocument.presentationml.notesSlide+xml"/>
  <Override PartName="/ppt/comments/comment5.xml" ContentType="application/vnd.openxmlformats-officedocument.presentationml.comments+xml"/>
  <Override PartName="/ppt/notesSlides/notesSlide37.xml" ContentType="application/vnd.openxmlformats-officedocument.presentationml.notesSlide+xml"/>
  <Override PartName="/ppt/comments/comment6.xml" ContentType="application/vnd.openxmlformats-officedocument.presentationml.comments+xml"/>
  <Override PartName="/ppt/notesSlides/notesSlide38.xml" ContentType="application/vnd.openxmlformats-officedocument.presentationml.notesSlide+xml"/>
  <Override PartName="/ppt/tags/tag1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43.xml" ContentType="application/vnd.openxmlformats-officedocument.presentationml.notesSlide+xml"/>
  <Override PartName="/ppt/comments/comment9.xml" ContentType="application/vnd.openxmlformats-officedocument.presentationml.comments+xml"/>
  <Override PartName="/ppt/tags/tag17.xml" ContentType="application/vnd.openxmlformats-officedocument.presentationml.tags+xml"/>
  <Override PartName="/ppt/notesSlides/notesSlide44.xml" ContentType="application/vnd.openxmlformats-officedocument.presentationml.notesSlide+xml"/>
  <Override PartName="/ppt/comments/comment10.xml" ContentType="application/vnd.openxmlformats-officedocument.presentationml.comments+xml"/>
  <Override PartName="/ppt/tags/tag1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9.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672" r:id="rId7"/>
    <p:sldMasterId id="2147483680" r:id="rId8"/>
    <p:sldMasterId id="2147483694" r:id="rId9"/>
  </p:sldMasterIdLst>
  <p:notesMasterIdLst>
    <p:notesMasterId r:id="rId87"/>
  </p:notesMasterIdLst>
  <p:sldIdLst>
    <p:sldId id="377" r:id="rId10"/>
    <p:sldId id="259" r:id="rId11"/>
    <p:sldId id="258" r:id="rId12"/>
    <p:sldId id="257" r:id="rId13"/>
    <p:sldId id="262" r:id="rId14"/>
    <p:sldId id="263" r:id="rId15"/>
    <p:sldId id="265" r:id="rId16"/>
    <p:sldId id="360" r:id="rId17"/>
    <p:sldId id="361" r:id="rId18"/>
    <p:sldId id="362" r:id="rId19"/>
    <p:sldId id="363" r:id="rId20"/>
    <p:sldId id="364" r:id="rId21"/>
    <p:sldId id="365" r:id="rId22"/>
    <p:sldId id="366" r:id="rId23"/>
    <p:sldId id="367" r:id="rId24"/>
    <p:sldId id="274" r:id="rId25"/>
    <p:sldId id="275" r:id="rId26"/>
    <p:sldId id="279" r:id="rId27"/>
    <p:sldId id="280" r:id="rId28"/>
    <p:sldId id="281" r:id="rId29"/>
    <p:sldId id="282" r:id="rId30"/>
    <p:sldId id="368" r:id="rId31"/>
    <p:sldId id="285" r:id="rId32"/>
    <p:sldId id="293" r:id="rId33"/>
    <p:sldId id="294" r:id="rId34"/>
    <p:sldId id="295" r:id="rId35"/>
    <p:sldId id="296" r:id="rId36"/>
    <p:sldId id="306" r:id="rId37"/>
    <p:sldId id="369" r:id="rId38"/>
    <p:sldId id="308" r:id="rId39"/>
    <p:sldId id="309" r:id="rId40"/>
    <p:sldId id="370" r:id="rId41"/>
    <p:sldId id="298" r:id="rId42"/>
    <p:sldId id="299" r:id="rId43"/>
    <p:sldId id="300" r:id="rId44"/>
    <p:sldId id="301" r:id="rId45"/>
    <p:sldId id="302" r:id="rId46"/>
    <p:sldId id="303" r:id="rId47"/>
    <p:sldId id="304" r:id="rId48"/>
    <p:sldId id="305" r:id="rId49"/>
    <p:sldId id="311" r:id="rId50"/>
    <p:sldId id="373" r:id="rId51"/>
    <p:sldId id="313" r:id="rId52"/>
    <p:sldId id="314" r:id="rId53"/>
    <p:sldId id="315" r:id="rId54"/>
    <p:sldId id="316" r:id="rId55"/>
    <p:sldId id="317" r:id="rId56"/>
    <p:sldId id="318" r:id="rId57"/>
    <p:sldId id="319" r:id="rId58"/>
    <p:sldId id="320" r:id="rId59"/>
    <p:sldId id="371" r:id="rId60"/>
    <p:sldId id="372" r:id="rId61"/>
    <p:sldId id="358" r:id="rId62"/>
    <p:sldId id="359" r:id="rId63"/>
    <p:sldId id="335" r:id="rId64"/>
    <p:sldId id="336" r:id="rId65"/>
    <p:sldId id="337" r:id="rId66"/>
    <p:sldId id="338" r:id="rId67"/>
    <p:sldId id="339" r:id="rId68"/>
    <p:sldId id="340" r:id="rId69"/>
    <p:sldId id="374" r:id="rId70"/>
    <p:sldId id="342" r:id="rId71"/>
    <p:sldId id="375" r:id="rId72"/>
    <p:sldId id="376" r:id="rId73"/>
    <p:sldId id="345" r:id="rId74"/>
    <p:sldId id="346" r:id="rId75"/>
    <p:sldId id="347" r:id="rId76"/>
    <p:sldId id="348" r:id="rId77"/>
    <p:sldId id="349" r:id="rId78"/>
    <p:sldId id="350" r:id="rId79"/>
    <p:sldId id="352" r:id="rId80"/>
    <p:sldId id="354" r:id="rId81"/>
    <p:sldId id="355" r:id="rId82"/>
    <p:sldId id="356" r:id="rId83"/>
    <p:sldId id="357" r:id="rId84"/>
    <p:sldId id="379" r:id="rId85"/>
    <p:sldId id="38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initials="S" lastIdx="14" clrIdx="0">
    <p:extLst>
      <p:ext uri="{19B8F6BF-5375-455C-9EA6-DF929625EA0E}">
        <p15:presenceInfo xmlns:p15="http://schemas.microsoft.com/office/powerpoint/2012/main" userId="Scott" providerId="None"/>
      </p:ext>
    </p:extLst>
  </p:cmAuthor>
  <p:cmAuthor id="2" name="Jonathan Shaw" initials="jrs" lastIdx="7" clrIdx="1">
    <p:extLst>
      <p:ext uri="{19B8F6BF-5375-455C-9EA6-DF929625EA0E}">
        <p15:presenceInfo xmlns:p15="http://schemas.microsoft.com/office/powerpoint/2012/main" userId="Jonathan Sha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7" d="100"/>
          <a:sy n="77" d="100"/>
        </p:scale>
        <p:origin x="67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presProps" Target="pres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customXml" Target="../customXml/item5.xml"/><Relationship Id="rId90" Type="http://schemas.openxmlformats.org/officeDocument/2006/relationships/viewProps" Target="view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10-31T14:47:07.207" idx="13">
    <p:pos x="10" y="10"/>
    <p:text>Nishant - unclear what the story is here</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6-11-02T10:51:03.920" idx="7">
    <p:pos x="10" y="10"/>
    <p:text>Merged three slides:
-Allocation
-Over allocation
-Under allocated</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10-31T14:47:42.551" idx="14">
    <p:pos x="106" y="106"/>
    <p:text>Nishant - Story here?</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10-31T14:05:58.734" idx="6">
    <p:pos x="10" y="10"/>
    <p:text>Nishant - Is this the same as slide 20? Should it be identical? Is it redudant?</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10-31T14:15:20.915" idx="7">
    <p:pos x="2278" y="397"/>
    <p:text>Icons?</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10-31T14:31:50.682" idx="10">
    <p:pos x="10" y="10"/>
    <p:text>Nishant - should this be made linear? Also, should there be a 'vertices' icon</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10-31T14:35:34.864" idx="11">
    <p:pos x="10" y="10"/>
    <p:text>Nishant - Guidance on how you'd like this slide to look?</p:text>
    <p:extLst>
      <p:ext uri="{C676402C-5697-4E1C-873F-D02D1690AC5C}">
        <p15:threadingInfo xmlns:p15="http://schemas.microsoft.com/office/powerpoint/2012/main" timeZoneBias="420"/>
      </p:ext>
    </p:extLst>
  </p:cm>
  <p:cm authorId="2" dt="2016-11-02T09:09:02.776" idx="1">
    <p:pos x="106" y="106"/>
    <p:text>Merged from 2 slides: "The job folder" and "job folder contents".  Presuming it's ok to cover up the file sizes from the screenshot.</p:text>
    <p:extLst>
      <p:ext uri="{C676402C-5697-4E1C-873F-D02D1690AC5C}">
        <p15:threadingInfo xmlns:p15="http://schemas.microsoft.com/office/powerpoint/2012/main" timeZoneBias="420"/>
      </p:ext>
    </p:extLst>
  </p:cm>
  <p:cm authorId="2" dt="2016-11-02T09:09:44.652" idx="2">
    <p:pos x="5036" y="3261"/>
    <p:text>"user-provided .NET assemblies" is the only caption that refers to two files -- need a better way to show this</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6-11-02T09:52:16.772" idx="3">
    <p:pos x="10" y="10"/>
    <p:text>Merged 3 slides.</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6-11-02T10:07:22.488" idx="4">
    <p:pos x="10" y="10"/>
    <p:text>Merged "Stage details" and "Automatic vertex retry"</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6-11-02T10:21:02.710" idx="5">
    <p:pos x="10" y="10"/>
    <p:text>merged "Vertex Relationships" and "Critical Path".</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01B49-EB85-442C-BFE8-7F3008E38AE9}" type="datetimeFigureOut">
              <a:rPr lang="en-US" smtClean="0"/>
              <a:t>12/6/2017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4BEDA-B169-4A4E-9FC2-165D418DBC39}" type="slidenum">
              <a:rPr lang="en-US" smtClean="0"/>
              <a:t>‹#›</a:t>
            </a:fld>
            <a:endParaRPr lang="en-US"/>
          </a:p>
        </p:txBody>
      </p:sp>
    </p:spTree>
    <p:extLst>
      <p:ext uri="{BB962C8B-B14F-4D97-AF65-F5344CB8AC3E}">
        <p14:creationId xmlns:p14="http://schemas.microsoft.com/office/powerpoint/2010/main" val="2709800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60040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2184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2739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94876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7025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28014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5050"/>
                </a:solidFill>
              </a:rPr>
              <a:t>Exact costs -&gt; will be revealed when ADLA is disclosed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rPr>
              <a:t>Parallelism a positive integer from 1 to 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05050"/>
              </a:solidFill>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ndParaRPr>
          </a:p>
        </p:txBody>
      </p:sp>
    </p:spTree>
    <p:extLst>
      <p:ext uri="{BB962C8B-B14F-4D97-AF65-F5344CB8AC3E}">
        <p14:creationId xmlns:p14="http://schemas.microsoft.com/office/powerpoint/2010/main" val="2693792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Unstructured, Semi structured, Structured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Domain-specific user defined types using 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Queries over Data Lake and Azure Blobs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Federated Queries over Operational and DW SQL stores removing the complexity of ETL</a:t>
            </a:r>
          </a:p>
          <a:p>
            <a:endParaRPr lang="en-US" dirty="0"/>
          </a:p>
          <a:p>
            <a:r>
              <a:rPr lang="en-US" dirty="0"/>
              <a:t>Productive</a:t>
            </a:r>
            <a:r>
              <a:rPr lang="en-US" baseline="0" dirty="0"/>
              <a:t> from day one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Effortless scale and performance without need to manually tune/configure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Best developer experience throughout development lifecycle for both novices and experts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Leverage your existing skills with SQL and .NET</a:t>
            </a:r>
          </a:p>
          <a:p>
            <a:endParaRPr lang="en-US" baseline="0" dirty="0"/>
          </a:p>
          <a:p>
            <a:r>
              <a:rPr lang="en-US" baseline="0" dirty="0"/>
              <a:t>Easy and powerful data preparation</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Easy to use built-in connectors for common data formats</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Simple and rich extensibility model for adding customer – specific data transformation – both existing and new</a:t>
            </a:r>
          </a:p>
          <a:p>
            <a:endParaRPr lang="en-US" baseline="0" dirty="0"/>
          </a:p>
          <a:p>
            <a:r>
              <a:rPr lang="en-US" baseline="0" dirty="0"/>
              <a:t>No limits scale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Scales on demand with no change to code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Automatically parallelizes SQL and custom code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Designed to process petabytes of data</a:t>
            </a:r>
          </a:p>
          <a:p>
            <a:endParaRPr lang="en-US" baseline="0" dirty="0"/>
          </a:p>
          <a:p>
            <a:r>
              <a:rPr lang="en-US" baseline="0" dirty="0"/>
              <a:t>Enterprise grade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Managing, securing, sharing, and discovery of familiar data and code objects (tables, functions etc.)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Role based authorization of Catalogs and storage accounts using AAD security</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Auditing of catalog objects (databases,</a:t>
            </a:r>
            <a:br>
              <a:rPr lang="en-US" sz="1200" dirty="0">
                <a:solidFill>
                  <a:schemeClr val="tx2"/>
                </a:solidFill>
                <a:cs typeface="Segoe UI Light" panose="020B0502040204020203" pitchFamily="34" charset="0"/>
              </a:rPr>
            </a:br>
            <a:r>
              <a:rPr lang="en-US" sz="1200" dirty="0">
                <a:solidFill>
                  <a:schemeClr val="tx2"/>
                </a:solidFill>
                <a:cs typeface="Segoe UI Light" panose="020B0502040204020203" pitchFamily="34" charset="0"/>
              </a:rPr>
              <a:t>tables etc.)</a:t>
            </a:r>
          </a:p>
          <a:p>
            <a:endParaRPr lang="en-US" dirty="0">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45541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07687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1385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75424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8117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4121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46459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52638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04725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0028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8766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46363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Unstructured, Semi structured, Structured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Domain-specific user defined types using 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Queries over Data Lake and Azure Blobs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Federated Queries over Operational and DW SQL stores removing the complexity of ETL</a:t>
            </a:r>
          </a:p>
          <a:p>
            <a:endParaRPr lang="en-US" dirty="0"/>
          </a:p>
          <a:p>
            <a:r>
              <a:rPr lang="en-US" dirty="0"/>
              <a:t>Productive</a:t>
            </a:r>
            <a:r>
              <a:rPr lang="en-US" baseline="0" dirty="0"/>
              <a:t> from day one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Effortless scale and performance without need to manually tune/configure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Best developer experience throughout development lifecycle for both novices and experts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Leverage your existing skills with SQL and .NET</a:t>
            </a:r>
          </a:p>
          <a:p>
            <a:endParaRPr lang="en-US" baseline="0" dirty="0"/>
          </a:p>
          <a:p>
            <a:r>
              <a:rPr lang="en-US" baseline="0" dirty="0"/>
              <a:t>Easy and powerful data preparation</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Easy to use built-in connectors for common data formats</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Simple and rich extensibility model for adding customer – specific data transformation – both existing and new</a:t>
            </a:r>
          </a:p>
          <a:p>
            <a:endParaRPr lang="en-US" baseline="0" dirty="0"/>
          </a:p>
          <a:p>
            <a:r>
              <a:rPr lang="en-US" baseline="0" dirty="0"/>
              <a:t>No limits scale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Scales on demand with no change to code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Automatically parallelizes SQL and custom code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Designed to process petabytes of data</a:t>
            </a:r>
          </a:p>
          <a:p>
            <a:endParaRPr lang="en-US" baseline="0" dirty="0"/>
          </a:p>
          <a:p>
            <a:r>
              <a:rPr lang="en-US" baseline="0" dirty="0"/>
              <a:t>Enterprise grade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Managing, securing, sharing, and discovery of familiar data and code objects (tables, functions etc.)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Role based authorization of Catalogs and storage accounts using AAD security</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Auditing of catalog objects (databases,</a:t>
            </a:r>
            <a:br>
              <a:rPr lang="en-US" sz="1200" dirty="0">
                <a:solidFill>
                  <a:schemeClr val="tx2"/>
                </a:solidFill>
                <a:cs typeface="Segoe UI Light" panose="020B0502040204020203" pitchFamily="34" charset="0"/>
              </a:rPr>
            </a:br>
            <a:r>
              <a:rPr lang="en-US" sz="1200" dirty="0">
                <a:solidFill>
                  <a:schemeClr val="tx2"/>
                </a:solidFill>
                <a:cs typeface="Segoe UI Light" panose="020B0502040204020203" pitchFamily="34" charset="0"/>
              </a:rPr>
              <a:t>tables etc.)</a:t>
            </a:r>
          </a:p>
          <a:p>
            <a:endParaRPr lang="en-US" dirty="0">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78587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2434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2034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09941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61901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99199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99052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5362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73120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9891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40392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BABA29-78B1-4468-8C95-43A81B37D5B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59786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BABA29-78B1-4468-8C95-43A81B37D5B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9670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41065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Unstructured, Semi structured, Structured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Domain-specific user defined types using 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Queries over Data Lake and Azure Blobs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Federated Queries over Operational and DW SQL stores removing the complexity of ETL</a:t>
            </a:r>
          </a:p>
          <a:p>
            <a:endParaRPr lang="en-US" dirty="0"/>
          </a:p>
          <a:p>
            <a:r>
              <a:rPr lang="en-US" dirty="0"/>
              <a:t>Productive</a:t>
            </a:r>
            <a:r>
              <a:rPr lang="en-US" baseline="0" dirty="0"/>
              <a:t> from day one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Effortless scale and performance without need to manually tune/configure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Best developer experience throughout development lifecycle for both novices and experts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Leverage your existing skills with SQL and .NET</a:t>
            </a:r>
          </a:p>
          <a:p>
            <a:endParaRPr lang="en-US" baseline="0" dirty="0"/>
          </a:p>
          <a:p>
            <a:r>
              <a:rPr lang="en-US" baseline="0" dirty="0"/>
              <a:t>Easy and powerful data preparation</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Easy to use built-in connectors for common data formats</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Simple and rich extensibility model for adding customer – specific data transformation – both existing and new</a:t>
            </a:r>
          </a:p>
          <a:p>
            <a:endParaRPr lang="en-US" baseline="0" dirty="0"/>
          </a:p>
          <a:p>
            <a:r>
              <a:rPr lang="en-US" baseline="0" dirty="0"/>
              <a:t>No limits scale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Scales on demand with no change to code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Automatically parallelizes SQL and custom code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Designed to process petabytes of data</a:t>
            </a:r>
          </a:p>
          <a:p>
            <a:endParaRPr lang="en-US" baseline="0" dirty="0"/>
          </a:p>
          <a:p>
            <a:r>
              <a:rPr lang="en-US" baseline="0" dirty="0"/>
              <a:t>Enterprise grade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Managing, securing, sharing, and discovery of familiar data and code objects (tables, functions etc.)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Role based authorization of Catalogs and storage accounts using AAD security</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Auditing of catalog objects (databases,</a:t>
            </a:r>
            <a:br>
              <a:rPr lang="en-US" sz="1200" dirty="0">
                <a:solidFill>
                  <a:schemeClr val="tx2"/>
                </a:solidFill>
                <a:cs typeface="Segoe UI Light" panose="020B0502040204020203" pitchFamily="34" charset="0"/>
              </a:rPr>
            </a:br>
            <a:r>
              <a:rPr lang="en-US" sz="1200" dirty="0">
                <a:solidFill>
                  <a:schemeClr val="tx2"/>
                </a:solidFill>
                <a:cs typeface="Segoe UI Light" panose="020B0502040204020203" pitchFamily="34" charset="0"/>
              </a:rPr>
              <a:t>tables etc.)</a:t>
            </a:r>
          </a:p>
          <a:p>
            <a:endParaRPr lang="en-US" dirty="0">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96865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Unstructured, Semi structured, Structured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Domain-specific user defined types using 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Queries over Data Lake and Azure Blobs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Federated Queries over Operational and DW SQL stores removing the complexity of ETL</a:t>
            </a:r>
          </a:p>
          <a:p>
            <a:endParaRPr lang="en-US" dirty="0"/>
          </a:p>
          <a:p>
            <a:r>
              <a:rPr lang="en-US" dirty="0"/>
              <a:t>Productive</a:t>
            </a:r>
            <a:r>
              <a:rPr lang="en-US" baseline="0" dirty="0"/>
              <a:t> from day one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Effortless scale and performance without need to manually tune/configure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Best developer experience throughout development lifecycle for both novices and experts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Leverage your existing skills with SQL and .NET</a:t>
            </a:r>
          </a:p>
          <a:p>
            <a:endParaRPr lang="en-US" baseline="0" dirty="0"/>
          </a:p>
          <a:p>
            <a:r>
              <a:rPr lang="en-US" baseline="0" dirty="0"/>
              <a:t>Easy and powerful data preparation</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Easy to use built-in connectors for common data formats</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Simple and rich extensibility model for adding customer – specific data transformation – both existing and new</a:t>
            </a:r>
          </a:p>
          <a:p>
            <a:endParaRPr lang="en-US" baseline="0" dirty="0"/>
          </a:p>
          <a:p>
            <a:r>
              <a:rPr lang="en-US" baseline="0" dirty="0"/>
              <a:t>No limits scale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Scales on demand with no change to code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Automatically parallelizes SQL and custom code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Designed to process petabytes of data</a:t>
            </a:r>
          </a:p>
          <a:p>
            <a:endParaRPr lang="en-US" baseline="0" dirty="0"/>
          </a:p>
          <a:p>
            <a:r>
              <a:rPr lang="en-US" baseline="0" dirty="0"/>
              <a:t>Enterprise grade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Managing, securing, sharing, and discovery of familiar data and code objects (tables, functions etc.)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Role based authorization of Catalogs and storage accounts using AAD security</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Auditing of catalog objects (databases,</a:t>
            </a:r>
            <a:br>
              <a:rPr lang="en-US" sz="1200" dirty="0">
                <a:solidFill>
                  <a:schemeClr val="tx2"/>
                </a:solidFill>
                <a:cs typeface="Segoe UI Light" panose="020B0502040204020203" pitchFamily="34" charset="0"/>
              </a:rPr>
            </a:br>
            <a:r>
              <a:rPr lang="en-US" sz="1200" dirty="0">
                <a:solidFill>
                  <a:schemeClr val="tx2"/>
                </a:solidFill>
                <a:cs typeface="Segoe UI Light" panose="020B0502040204020203" pitchFamily="34" charset="0"/>
              </a:rPr>
              <a:t>tables etc.)</a:t>
            </a:r>
          </a:p>
          <a:p>
            <a:endParaRPr lang="en-US" dirty="0">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63062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30999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137905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955201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558944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12/6/2017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59407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Unstructured, Semi structured, Structured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Domain-specific user defined types using 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Queries over Data Lake and Azure Blobs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Federated Queries over Operational and DW SQL stores removing the complexity of ETL</a:t>
            </a:r>
          </a:p>
          <a:p>
            <a:endParaRPr lang="en-US" dirty="0"/>
          </a:p>
          <a:p>
            <a:r>
              <a:rPr lang="en-US" dirty="0"/>
              <a:t>Productive</a:t>
            </a:r>
            <a:r>
              <a:rPr lang="en-US" baseline="0" dirty="0"/>
              <a:t> from day one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Effortless scale and performance without need to manually tune/configure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Best developer experience throughout development lifecycle for both novices and experts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Leverage your existing skills with SQL and .NET</a:t>
            </a:r>
          </a:p>
          <a:p>
            <a:endParaRPr lang="en-US" baseline="0" dirty="0"/>
          </a:p>
          <a:p>
            <a:r>
              <a:rPr lang="en-US" baseline="0" dirty="0"/>
              <a:t>Easy and powerful data preparation</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Easy to use built-in connectors for common data formats</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Simple and rich extensibility model for adding customer – specific data transformation – both existing and new</a:t>
            </a:r>
          </a:p>
          <a:p>
            <a:endParaRPr lang="en-US" baseline="0" dirty="0"/>
          </a:p>
          <a:p>
            <a:r>
              <a:rPr lang="en-US" baseline="0" dirty="0"/>
              <a:t>No limits scale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Scales on demand with no change to code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Automatically parallelizes SQL and custom code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Designed to process petabytes of data</a:t>
            </a:r>
          </a:p>
          <a:p>
            <a:endParaRPr lang="en-US" baseline="0" dirty="0"/>
          </a:p>
          <a:p>
            <a:r>
              <a:rPr lang="en-US" baseline="0" dirty="0"/>
              <a:t>Enterprise grade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Managing, securing, sharing, and discovery of familiar data and code objects (tables, functions etc.)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Role based authorization of Catalogs and storage accounts using AAD security</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Auditing of catalog objects (databases,</a:t>
            </a:r>
            <a:br>
              <a:rPr lang="en-US" sz="1200" dirty="0">
                <a:solidFill>
                  <a:schemeClr val="tx2"/>
                </a:solidFill>
                <a:cs typeface="Segoe UI Light" panose="020B0502040204020203" pitchFamily="34" charset="0"/>
              </a:rPr>
            </a:br>
            <a:r>
              <a:rPr lang="en-US" sz="1200" dirty="0">
                <a:solidFill>
                  <a:schemeClr val="tx2"/>
                </a:solidFill>
                <a:cs typeface="Segoe UI Light" panose="020B0502040204020203" pitchFamily="34" charset="0"/>
              </a:rPr>
              <a:t>tables etc.)</a:t>
            </a:r>
          </a:p>
          <a:p>
            <a:endParaRPr lang="en-US" dirty="0">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165691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5047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36054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1034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49092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8202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76</a:t>
            </a:fld>
            <a:endParaRPr lang="en-US" dirty="0"/>
          </a:p>
        </p:txBody>
      </p:sp>
    </p:spTree>
    <p:extLst>
      <p:ext uri="{BB962C8B-B14F-4D97-AF65-F5344CB8AC3E}">
        <p14:creationId xmlns:p14="http://schemas.microsoft.com/office/powerpoint/2010/main" val="393789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n-lt"/>
              </a:rPr>
              <a:t>Day trends for both are displayed</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6957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dirty="0">
                <a:solidFill>
                  <a:schemeClr val="tx1">
                    <a:lumMod val="75000"/>
                    <a:lumOff val="25000"/>
                  </a:schemeClr>
                </a:solidFill>
              </a:rPr>
              <a:t>Every ADL Analytics account must be associated with at least one default ADL store account where the metadata catalog is stored.</a:t>
            </a:r>
          </a:p>
          <a:p>
            <a:r>
              <a:rPr lang="en-US" sz="1200" dirty="0">
                <a:solidFill>
                  <a:schemeClr val="tx1">
                    <a:lumMod val="75000"/>
                    <a:lumOff val="25000"/>
                  </a:schemeClr>
                </a:solidFill>
              </a:rPr>
              <a:t>At account creation time, you can either:</a:t>
            </a:r>
          </a:p>
          <a:p>
            <a:pPr marL="171450" indent="-114300">
              <a:spcAft>
                <a:spcPts val="200"/>
              </a:spcAft>
              <a:buClr>
                <a:schemeClr val="accent2"/>
              </a:buClr>
              <a:buFont typeface="Arial" panose="020B0604020202020204" pitchFamily="34" charset="0"/>
              <a:buChar char="•"/>
            </a:pPr>
            <a:r>
              <a:rPr lang="en-US" sz="1100" dirty="0">
                <a:solidFill>
                  <a:schemeClr val="tx1">
                    <a:lumMod val="75000"/>
                    <a:lumOff val="25000"/>
                  </a:schemeClr>
                </a:solidFill>
              </a:rPr>
              <a:t>Create a new ADL store default account, or</a:t>
            </a:r>
          </a:p>
          <a:p>
            <a:pPr marL="171450" indent="-114300">
              <a:spcAft>
                <a:spcPts val="200"/>
              </a:spcAft>
              <a:buClr>
                <a:schemeClr val="accent2"/>
              </a:buClr>
              <a:buFont typeface="Arial" panose="020B0604020202020204" pitchFamily="34" charset="0"/>
              <a:buChar char="•"/>
            </a:pPr>
            <a:r>
              <a:rPr lang="en-US" sz="1100" dirty="0">
                <a:solidFill>
                  <a:schemeClr val="tx1">
                    <a:lumMod val="75000"/>
                    <a:lumOff val="25000"/>
                  </a:schemeClr>
                </a:solidFill>
              </a:rPr>
              <a:t>Associate with an existing ADL store account (with the right permissions)</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336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64495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1939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2976254718"/>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86" rtl="0" eaLnBrk="1" latinLnBrk="0" hangingPunct="1">
              <a:lnSpc>
                <a:spcPct val="90000"/>
              </a:lnSpc>
              <a:spcBef>
                <a:spcPct val="0"/>
              </a:spcBef>
              <a:buNone/>
              <a:defRPr lang="en-US" sz="6600"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l="9512" t="25973" r="10099" b="24345"/>
          <a:stretch/>
        </p:blipFill>
        <p:spPr>
          <a:xfrm>
            <a:off x="10600918" y="584200"/>
            <a:ext cx="1185605" cy="269455"/>
          </a:xfrm>
          <a:prstGeom prst="rect">
            <a:avLst/>
          </a:prstGeom>
        </p:spPr>
      </p:pic>
    </p:spTree>
    <p:extLst>
      <p:ext uri="{BB962C8B-B14F-4D97-AF65-F5344CB8AC3E}">
        <p14:creationId xmlns:p14="http://schemas.microsoft.com/office/powerpoint/2010/main" val="1728836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Blank">
    <p:bg>
      <p:bgPr>
        <a:solidFill>
          <a:srgbClr val="00205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10944901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119479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81001" y="6492875"/>
            <a:ext cx="2743200" cy="365125"/>
          </a:xfrm>
          <a:prstGeom prst="rect">
            <a:avLst/>
          </a:prstGeom>
        </p:spPr>
        <p:txBody>
          <a:bodyPr/>
          <a:lstStyle/>
          <a:p>
            <a:fld id="{F53AE9E0-A031-482F-8964-CDA6FF26DD61}" type="datetimeFigureOut">
              <a:rPr lang="en-US" smtClean="0">
                <a:solidFill>
                  <a:prstClr val="black"/>
                </a:solidFill>
              </a:rPr>
              <a:pPr/>
              <a:t>12/6/2017</a:t>
            </a:fld>
            <a:endParaRPr lang="en-US" dirty="0">
              <a:solidFill>
                <a:prstClr val="black"/>
              </a:solidFill>
            </a:endParaRPr>
          </a:p>
        </p:txBody>
      </p:sp>
      <p:sp>
        <p:nvSpPr>
          <p:cNvPr id="5" name="Footer Placeholder 4"/>
          <p:cNvSpPr>
            <a:spLocks noGrp="1"/>
          </p:cNvSpPr>
          <p:nvPr>
            <p:ph type="ftr" sz="quarter" idx="11"/>
          </p:nvPr>
        </p:nvSpPr>
        <p:spPr>
          <a:xfrm>
            <a:off x="4038600" y="6484938"/>
            <a:ext cx="41148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3057473"/>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381001" y="6492875"/>
            <a:ext cx="2743200" cy="365125"/>
          </a:xfrm>
          <a:prstGeom prst="rect">
            <a:avLst/>
          </a:prstGeom>
        </p:spPr>
        <p:txBody>
          <a:bodyPr/>
          <a:lstStyle/>
          <a:p>
            <a:fld id="{F53AE9E0-A031-482F-8964-CDA6FF26DD61}" type="datetimeFigureOut">
              <a:rPr lang="en-US" smtClean="0">
                <a:solidFill>
                  <a:prstClr val="black"/>
                </a:solidFill>
              </a:rPr>
              <a:pPr/>
              <a:t>12/6/2017</a:t>
            </a:fld>
            <a:endParaRPr lang="en-US" dirty="0">
              <a:solidFill>
                <a:prstClr val="black"/>
              </a:solidFill>
            </a:endParaRPr>
          </a:p>
        </p:txBody>
      </p:sp>
      <p:sp>
        <p:nvSpPr>
          <p:cNvPr id="4" name="Footer Placeholder 3"/>
          <p:cNvSpPr>
            <a:spLocks noGrp="1"/>
          </p:cNvSpPr>
          <p:nvPr>
            <p:ph type="ftr" sz="quarter" idx="11"/>
          </p:nvPr>
        </p:nvSpPr>
        <p:spPr>
          <a:xfrm>
            <a:off x="4038600" y="6484938"/>
            <a:ext cx="4114800" cy="365125"/>
          </a:xfrm>
          <a:prstGeom prst="rect">
            <a:avLst/>
          </a:prstGeom>
        </p:spPr>
        <p:txBody>
          <a:bodyPr/>
          <a:lstStyle/>
          <a:p>
            <a:endParaRPr lang="en-US" dirty="0">
              <a:solidFill>
                <a:prstClr val="black"/>
              </a:solidFill>
            </a:endParaRPr>
          </a:p>
        </p:txBody>
      </p:sp>
      <p:sp>
        <p:nvSpPr>
          <p:cNvPr id="5" name="Slide Number Placeholder 4"/>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70436184"/>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766377046"/>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stage center">
    <p:spTree>
      <p:nvGrpSpPr>
        <p:cNvPr id="1" name=""/>
        <p:cNvGrpSpPr/>
        <p:nvPr/>
      </p:nvGrpSpPr>
      <p:grpSpPr>
        <a:xfrm>
          <a:off x="0" y="0"/>
          <a:ext cx="0" cy="0"/>
          <a:chOff x="0" y="0"/>
          <a:chExt cx="0" cy="0"/>
        </a:xfrm>
      </p:grpSpPr>
      <p:sp>
        <p:nvSpPr>
          <p:cNvPr id="3" name="Rectangle 2"/>
          <p:cNvSpPr/>
          <p:nvPr userDrawn="1"/>
        </p:nvSpPr>
        <p:spPr>
          <a:xfrm>
            <a:off x="0" y="1684264"/>
            <a:ext cx="12191999" cy="28645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6864" y="305243"/>
            <a:ext cx="11638274" cy="863478"/>
          </a:xfrm>
        </p:spPr>
        <p:txBody>
          <a:bodyPr/>
          <a:lstStyle/>
          <a:p>
            <a:r>
              <a:rPr lang="en-US" dirty="0"/>
              <a:t>Click to edit Master title style</a:t>
            </a:r>
          </a:p>
        </p:txBody>
      </p:sp>
    </p:spTree>
    <p:extLst>
      <p:ext uri="{BB962C8B-B14F-4D97-AF65-F5344CB8AC3E}">
        <p14:creationId xmlns:p14="http://schemas.microsoft.com/office/powerpoint/2010/main" val="3658996277"/>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stage side">
    <p:spTree>
      <p:nvGrpSpPr>
        <p:cNvPr id="1" name=""/>
        <p:cNvGrpSpPr/>
        <p:nvPr/>
      </p:nvGrpSpPr>
      <p:grpSpPr>
        <a:xfrm>
          <a:off x="0" y="0"/>
          <a:ext cx="0" cy="0"/>
          <a:chOff x="0" y="0"/>
          <a:chExt cx="0" cy="0"/>
        </a:xfrm>
      </p:grpSpPr>
      <p:sp>
        <p:nvSpPr>
          <p:cNvPr id="3" name="Rectangle 2"/>
          <p:cNvSpPr/>
          <p:nvPr userDrawn="1"/>
        </p:nvSpPr>
        <p:spPr>
          <a:xfrm>
            <a:off x="5408" y="1487714"/>
            <a:ext cx="5900093" cy="5370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6864" y="305243"/>
            <a:ext cx="11638274" cy="863478"/>
          </a:xfrm>
        </p:spPr>
        <p:txBody>
          <a:bodyPr/>
          <a:lstStyle/>
          <a:p>
            <a:r>
              <a:rPr lang="en-US" dirty="0"/>
              <a:t>Click to edit Master title style</a:t>
            </a:r>
          </a:p>
        </p:txBody>
      </p:sp>
    </p:spTree>
    <p:extLst>
      <p:ext uri="{BB962C8B-B14F-4D97-AF65-F5344CB8AC3E}">
        <p14:creationId xmlns:p14="http://schemas.microsoft.com/office/powerpoint/2010/main" val="4199022489"/>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Blank">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44865"/>
            <a:ext cx="1367971" cy="613135"/>
          </a:xfrm>
          <a:prstGeom prst="rect">
            <a:avLst/>
          </a:prstGeom>
        </p:spPr>
      </p:pic>
    </p:spTree>
    <p:extLst>
      <p:ext uri="{BB962C8B-B14F-4D97-AF65-F5344CB8AC3E}">
        <p14:creationId xmlns:p14="http://schemas.microsoft.com/office/powerpoint/2010/main" val="309605939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1854847336"/>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7587882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6071482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pic>
        <p:nvPicPr>
          <p:cNvPr id="8" name="Picture 7"/>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25229574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660180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1953493082"/>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bg1"/>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
        <p:nvSpPr>
          <p:cNvPr id="8"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213335667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37"/>
          <a:stretch/>
        </p:blipFill>
        <p:spPr>
          <a:xfrm flipH="1">
            <a:off x="0" y="-36095"/>
            <a:ext cx="12192000" cy="6894095"/>
          </a:xfrm>
          <a:prstGeom prst="rect">
            <a:avLst/>
          </a:prstGeom>
        </p:spPr>
      </p:pic>
    </p:spTree>
    <p:extLst>
      <p:ext uri="{BB962C8B-B14F-4D97-AF65-F5344CB8AC3E}">
        <p14:creationId xmlns:p14="http://schemas.microsoft.com/office/powerpoint/2010/main" val="4233540212"/>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sz="4000">
                <a:gradFill>
                  <a:gsLst>
                    <a:gs pos="2920">
                      <a:schemeClr val="tx2"/>
                    </a:gs>
                    <a:gs pos="39000">
                      <a:schemeClr val="tx2"/>
                    </a:gs>
                  </a:gsLst>
                  <a:lin ang="5400000" scaled="0"/>
                </a:gradFill>
              </a:defRPr>
            </a:lvl1pPr>
            <a:lvl2pPr marL="28012" indent="0">
              <a:buNone/>
              <a:defRPr sz="2000"/>
            </a:lvl2pPr>
            <a:lvl3pPr marL="219428" indent="0">
              <a:buNone/>
              <a:defRPr sz="2000"/>
            </a:lvl3pPr>
            <a:lvl4pPr marL="466868" indent="0">
              <a:buNone/>
              <a:defRPr sz="1800"/>
            </a:lvl4pPr>
            <a:lvl5pPr marL="725201"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13839263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078" cy="899665"/>
          </a:xfrm>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447803"/>
            <a:ext cx="11155093" cy="2089751"/>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sz="1800">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sz="1600">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sz="1400">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sz="1400">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73221453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0838" t="27302" r="9446" b="26762"/>
          <a:stretch/>
        </p:blipFill>
        <p:spPr>
          <a:xfrm>
            <a:off x="459230" y="3145040"/>
            <a:ext cx="3325370" cy="704879"/>
          </a:xfrm>
          <a:prstGeom prst="rect">
            <a:avLst/>
          </a:prstGeom>
        </p:spPr>
      </p:pic>
    </p:spTree>
    <p:extLst>
      <p:ext uri="{BB962C8B-B14F-4D97-AF65-F5344CB8AC3E}">
        <p14:creationId xmlns:p14="http://schemas.microsoft.com/office/powerpoint/2010/main" val="319910328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86" rtl="0" eaLnBrk="1" latinLnBrk="0" hangingPunct="1">
              <a:lnSpc>
                <a:spcPct val="90000"/>
              </a:lnSpc>
              <a:spcBef>
                <a:spcPct val="0"/>
              </a:spcBef>
              <a:buNone/>
              <a:defRPr lang="en-US" sz="6600"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3952930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9333167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1876904485"/>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9129932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691832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81001" y="6492875"/>
            <a:ext cx="2743200" cy="365125"/>
          </a:xfrm>
          <a:prstGeom prst="rect">
            <a:avLst/>
          </a:prstGeom>
        </p:spPr>
        <p:txBody>
          <a:bodyPr/>
          <a:lstStyle/>
          <a:p>
            <a:fld id="{F53AE9E0-A031-482F-8964-CDA6FF26DD61}" type="datetimeFigureOut">
              <a:rPr lang="en-US" smtClean="0">
                <a:solidFill>
                  <a:prstClr val="black"/>
                </a:solidFill>
              </a:rPr>
              <a:pPr/>
              <a:t>12/6/2017</a:t>
            </a:fld>
            <a:endParaRPr lang="en-US" dirty="0">
              <a:solidFill>
                <a:prstClr val="black"/>
              </a:solidFill>
            </a:endParaRPr>
          </a:p>
        </p:txBody>
      </p:sp>
      <p:sp>
        <p:nvSpPr>
          <p:cNvPr id="5" name="Footer Placeholder 4"/>
          <p:cNvSpPr>
            <a:spLocks noGrp="1"/>
          </p:cNvSpPr>
          <p:nvPr>
            <p:ph type="ftr" sz="quarter" idx="11"/>
          </p:nvPr>
        </p:nvSpPr>
        <p:spPr>
          <a:xfrm>
            <a:off x="4038600" y="6484938"/>
            <a:ext cx="41148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98407226"/>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381001" y="6492875"/>
            <a:ext cx="2743200" cy="365125"/>
          </a:xfrm>
          <a:prstGeom prst="rect">
            <a:avLst/>
          </a:prstGeom>
        </p:spPr>
        <p:txBody>
          <a:bodyPr/>
          <a:lstStyle/>
          <a:p>
            <a:fld id="{F53AE9E0-A031-482F-8964-CDA6FF26DD61}" type="datetimeFigureOut">
              <a:rPr lang="en-US" smtClean="0">
                <a:solidFill>
                  <a:prstClr val="black"/>
                </a:solidFill>
              </a:rPr>
              <a:pPr/>
              <a:t>12/6/2017</a:t>
            </a:fld>
            <a:endParaRPr lang="en-US" dirty="0">
              <a:solidFill>
                <a:prstClr val="black"/>
              </a:solidFill>
            </a:endParaRPr>
          </a:p>
        </p:txBody>
      </p:sp>
      <p:sp>
        <p:nvSpPr>
          <p:cNvPr id="4" name="Footer Placeholder 3"/>
          <p:cNvSpPr>
            <a:spLocks noGrp="1"/>
          </p:cNvSpPr>
          <p:nvPr>
            <p:ph type="ftr" sz="quarter" idx="11"/>
          </p:nvPr>
        </p:nvSpPr>
        <p:spPr>
          <a:xfrm>
            <a:off x="4038600" y="6484938"/>
            <a:ext cx="4114800" cy="365125"/>
          </a:xfrm>
          <a:prstGeom prst="rect">
            <a:avLst/>
          </a:prstGeom>
        </p:spPr>
        <p:txBody>
          <a:bodyPr/>
          <a:lstStyle/>
          <a:p>
            <a:endParaRPr lang="en-US" dirty="0">
              <a:solidFill>
                <a:prstClr val="black"/>
              </a:solidFill>
            </a:endParaRPr>
          </a:p>
        </p:txBody>
      </p:sp>
      <p:sp>
        <p:nvSpPr>
          <p:cNvPr id="5" name="Slide Number Placeholder 4"/>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52623223"/>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646668780"/>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y stage center">
    <p:spTree>
      <p:nvGrpSpPr>
        <p:cNvPr id="1" name=""/>
        <p:cNvGrpSpPr/>
        <p:nvPr/>
      </p:nvGrpSpPr>
      <p:grpSpPr>
        <a:xfrm>
          <a:off x="0" y="0"/>
          <a:ext cx="0" cy="0"/>
          <a:chOff x="0" y="0"/>
          <a:chExt cx="0" cy="0"/>
        </a:xfrm>
      </p:grpSpPr>
      <p:sp>
        <p:nvSpPr>
          <p:cNvPr id="3" name="Rectangle 2"/>
          <p:cNvSpPr/>
          <p:nvPr userDrawn="1"/>
        </p:nvSpPr>
        <p:spPr>
          <a:xfrm>
            <a:off x="0" y="1684264"/>
            <a:ext cx="12191999" cy="28645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6864" y="305243"/>
            <a:ext cx="11638274" cy="863478"/>
          </a:xfrm>
        </p:spPr>
        <p:txBody>
          <a:bodyPr/>
          <a:lstStyle/>
          <a:p>
            <a:r>
              <a:rPr lang="en-US" dirty="0"/>
              <a:t>Click to edit Master title style</a:t>
            </a:r>
          </a:p>
        </p:txBody>
      </p:sp>
    </p:spTree>
    <p:extLst>
      <p:ext uri="{BB962C8B-B14F-4D97-AF65-F5344CB8AC3E}">
        <p14:creationId xmlns:p14="http://schemas.microsoft.com/office/powerpoint/2010/main" val="434273885"/>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y stage side">
    <p:spTree>
      <p:nvGrpSpPr>
        <p:cNvPr id="1" name=""/>
        <p:cNvGrpSpPr/>
        <p:nvPr/>
      </p:nvGrpSpPr>
      <p:grpSpPr>
        <a:xfrm>
          <a:off x="0" y="0"/>
          <a:ext cx="0" cy="0"/>
          <a:chOff x="0" y="0"/>
          <a:chExt cx="0" cy="0"/>
        </a:xfrm>
      </p:grpSpPr>
      <p:sp>
        <p:nvSpPr>
          <p:cNvPr id="3" name="Rectangle 2"/>
          <p:cNvSpPr/>
          <p:nvPr userDrawn="1"/>
        </p:nvSpPr>
        <p:spPr>
          <a:xfrm>
            <a:off x="5408" y="1487714"/>
            <a:ext cx="5900093" cy="5370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6864" y="305243"/>
            <a:ext cx="11638274" cy="863478"/>
          </a:xfrm>
        </p:spPr>
        <p:txBody>
          <a:bodyPr/>
          <a:lstStyle/>
          <a:p>
            <a:r>
              <a:rPr lang="en-US" dirty="0"/>
              <a:t>Click to edit Master title style</a:t>
            </a:r>
          </a:p>
        </p:txBody>
      </p:sp>
    </p:spTree>
    <p:extLst>
      <p:ext uri="{BB962C8B-B14F-4D97-AF65-F5344CB8AC3E}">
        <p14:creationId xmlns:p14="http://schemas.microsoft.com/office/powerpoint/2010/main" val="699282438"/>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Blank">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49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44865"/>
            <a:ext cx="1367971" cy="613135"/>
          </a:xfrm>
          <a:prstGeom prst="rect">
            <a:avLst/>
          </a:prstGeom>
        </p:spPr>
      </p:pic>
    </p:spTree>
    <p:extLst>
      <p:ext uri="{BB962C8B-B14F-4D97-AF65-F5344CB8AC3E}">
        <p14:creationId xmlns:p14="http://schemas.microsoft.com/office/powerpoint/2010/main" val="95261609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7"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43234166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03790588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37"/>
          <a:stretch/>
        </p:blipFill>
        <p:spPr>
          <a:xfrm flipH="1">
            <a:off x="0" y="-36095"/>
            <a:ext cx="12192000" cy="6894095"/>
          </a:xfrm>
          <a:prstGeom prst="rect">
            <a:avLst/>
          </a:prstGeom>
        </p:spPr>
      </p:pic>
    </p:spTree>
    <p:extLst>
      <p:ext uri="{BB962C8B-B14F-4D97-AF65-F5344CB8AC3E}">
        <p14:creationId xmlns:p14="http://schemas.microsoft.com/office/powerpoint/2010/main" val="3653510268"/>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sz="4000">
                <a:gradFill>
                  <a:gsLst>
                    <a:gs pos="2920">
                      <a:schemeClr val="tx2"/>
                    </a:gs>
                    <a:gs pos="39000">
                      <a:schemeClr val="tx2"/>
                    </a:gs>
                  </a:gsLst>
                  <a:lin ang="5400000" scaled="0"/>
                </a:gradFill>
              </a:defRPr>
            </a:lvl1pPr>
            <a:lvl2pPr marL="28012" indent="0">
              <a:buNone/>
              <a:defRPr sz="2000"/>
            </a:lvl2pPr>
            <a:lvl3pPr marL="219428" indent="0">
              <a:buNone/>
              <a:defRPr sz="2000"/>
            </a:lvl3pPr>
            <a:lvl4pPr marL="466868" indent="0">
              <a:buNone/>
              <a:defRPr sz="1800"/>
            </a:lvl4pPr>
            <a:lvl5pPr marL="725201"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29355291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265377"/>
            <a:ext cx="11653523" cy="2298771"/>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8"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76224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078" cy="899665"/>
          </a:xfrm>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447803"/>
            <a:ext cx="11155093" cy="2089751"/>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sz="1800">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sz="1600">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sz="1400">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sz="1400">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6624245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1.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oleObject" Target="../embeddings/oleObject4.bin"/><Relationship Id="rId2" Type="http://schemas.openxmlformats.org/officeDocument/2006/relationships/slideLayout" Target="../slideLayouts/slideLayout20.xml"/><Relationship Id="rId16" Type="http://schemas.openxmlformats.org/officeDocument/2006/relationships/tags" Target="../tags/tag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vmlDrawing" Target="../drawings/vmlDrawing4.vml"/><Relationship Id="rId10" Type="http://schemas.openxmlformats.org/officeDocument/2006/relationships/slideLayout" Target="../slideLayouts/slideLayout28.xml"/><Relationship Id="rId19" Type="http://schemas.openxmlformats.org/officeDocument/2006/relationships/image" Target="../media/image2.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5" name="think-cell Slide" r:id="rId15" imgW="377" imgH="377" progId="TCLayout.ActiveDocument.1">
                  <p:embed/>
                </p:oleObj>
              </mc:Choice>
              <mc:Fallback>
                <p:oleObj name="think-cell Slide" r:id="rId15" imgW="377" imgH="377" progId="TCLayout.ActiveDocument.1">
                  <p:embed/>
                  <p:pic>
                    <p:nvPicPr>
                      <p:cNvPr id="4" name="Object 3" hidden="1"/>
                      <p:cNvPicPr/>
                      <p:nvPr/>
                    </p:nvPicPr>
                    <p:blipFill>
                      <a:blip r:embed="rId1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166197" y="6604621"/>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pic>
        <p:nvPicPr>
          <p:cNvPr id="7" name="Picture 6"/>
          <p:cNvPicPr>
            <a:picLocks noChangeAspect="1"/>
          </p:cNvPicPr>
          <p:nvPr userDrawn="1"/>
        </p:nvPicPr>
        <p:blipFill>
          <a:blip r:embed="rId18"/>
          <a:stretch>
            <a:fillRect/>
          </a:stretch>
        </p:blipFill>
        <p:spPr>
          <a:xfrm>
            <a:off x="269239" y="6438042"/>
            <a:ext cx="898127" cy="191293"/>
          </a:xfrm>
          <a:prstGeom prst="rect">
            <a:avLst/>
          </a:prstGeom>
        </p:spPr>
      </p:pic>
    </p:spTree>
    <p:extLst>
      <p:ext uri="{BB962C8B-B14F-4D97-AF65-F5344CB8AC3E}">
        <p14:creationId xmlns:p14="http://schemas.microsoft.com/office/powerpoint/2010/main" val="39697116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800"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2">
          <p15:clr>
            <a:srgbClr val="C35EA4"/>
          </p15:clr>
        </p15:guide>
        <p15:guide id="2" orient="horz" pos="795">
          <p15:clr>
            <a:srgbClr val="C35EA4"/>
          </p15:clr>
        </p15:guide>
        <p15:guide id="3" orient="horz" pos="4075">
          <p15:clr>
            <a:srgbClr val="C35EA4"/>
          </p15:clr>
        </p15:guide>
        <p15:guide id="4" orient="horz" pos="752">
          <p15:clr>
            <a:srgbClr val="C35EA4"/>
          </p15:clr>
        </p15:guide>
        <p15:guide id="5" pos="274">
          <p15:clr>
            <a:srgbClr val="C35EA4"/>
          </p15:clr>
        </p15:guide>
        <p15:guide id="6" pos="740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0500" y="305243"/>
            <a:ext cx="11811001" cy="86347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90500" y="1825626"/>
            <a:ext cx="11811001" cy="44608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58500" y="6464710"/>
            <a:ext cx="1143000" cy="381000"/>
          </a:xfrm>
          <a:prstGeom prst="rect">
            <a:avLst/>
          </a:prstGeom>
        </p:spPr>
        <p:txBody>
          <a:bodyPr vert="horz" lIns="91440" tIns="45720" rIns="91440" bIns="45720" rtlCol="0" anchor="ctr"/>
          <a:lstStyle>
            <a:lvl1pPr algn="r">
              <a:defRPr sz="1200">
                <a:solidFill>
                  <a:schemeClr val="tx1">
                    <a:tint val="75000"/>
                  </a:schemeClr>
                </a:solidFill>
              </a:defRPr>
            </a:lvl1pPr>
          </a:lstStyle>
          <a:p>
            <a:fld id="{74A4D22A-FBB2-4BFF-B227-90CB66619072}" type="slidenum">
              <a:rPr lang="en-US" smtClean="0">
                <a:solidFill>
                  <a:prstClr val="black">
                    <a:tint val="75000"/>
                  </a:prstClr>
                </a:solidFill>
              </a:rPr>
              <a:pPr/>
              <a:t>‹#›</a:t>
            </a:fld>
            <a:endParaRPr lang="en-US" dirty="0">
              <a:solidFill>
                <a:prstClr val="black">
                  <a:tint val="75000"/>
                </a:prstClr>
              </a:solidFill>
            </a:endParaRPr>
          </a:p>
        </p:txBody>
      </p:sp>
      <p:grpSp>
        <p:nvGrpSpPr>
          <p:cNvPr id="7" name="Group 6"/>
          <p:cNvGrpSpPr/>
          <p:nvPr userDrawn="1"/>
        </p:nvGrpSpPr>
        <p:grpSpPr>
          <a:xfrm>
            <a:off x="12246090" y="1790360"/>
            <a:ext cx="381000" cy="379770"/>
            <a:chOff x="1030576" y="-2013396"/>
            <a:chExt cx="457200" cy="455724"/>
          </a:xfrm>
        </p:grpSpPr>
        <p:sp>
          <p:nvSpPr>
            <p:cNvPr id="146" name="Rectangle 145"/>
            <p:cNvSpPr/>
            <p:nvPr userDrawn="1"/>
          </p:nvSpPr>
          <p:spPr>
            <a:xfrm>
              <a:off x="1030576" y="-2013396"/>
              <a:ext cx="457200" cy="228600"/>
            </a:xfrm>
            <a:prstGeom prst="rect">
              <a:avLst/>
            </a:prstGeom>
            <a:solidFill>
              <a:srgbClr val="2F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47" name="Rectangle 146"/>
            <p:cNvSpPr/>
            <p:nvPr userDrawn="1"/>
          </p:nvSpPr>
          <p:spPr>
            <a:xfrm>
              <a:off x="1030576" y="-1786272"/>
              <a:ext cx="457200" cy="228600"/>
            </a:xfrm>
            <a:prstGeom prst="rect">
              <a:avLst/>
            </a:prstGeom>
            <a:solidFill>
              <a:srgbClr val="27A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8" name="Group 7"/>
          <p:cNvGrpSpPr/>
          <p:nvPr userDrawn="1"/>
        </p:nvGrpSpPr>
        <p:grpSpPr>
          <a:xfrm>
            <a:off x="12246090" y="2348443"/>
            <a:ext cx="381000" cy="379770"/>
            <a:chOff x="1862829" y="-2015149"/>
            <a:chExt cx="457200" cy="455724"/>
          </a:xfrm>
        </p:grpSpPr>
        <p:sp>
          <p:nvSpPr>
            <p:cNvPr id="150" name="Rectangle 149"/>
            <p:cNvSpPr/>
            <p:nvPr userDrawn="1"/>
          </p:nvSpPr>
          <p:spPr>
            <a:xfrm>
              <a:off x="1862829" y="-2015149"/>
              <a:ext cx="457200" cy="228600"/>
            </a:xfrm>
            <a:prstGeom prst="rect">
              <a:avLst/>
            </a:prstGeom>
            <a:solidFill>
              <a:srgbClr val="33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51" name="Rectangle 150"/>
            <p:cNvSpPr/>
            <p:nvPr userDrawn="1"/>
          </p:nvSpPr>
          <p:spPr>
            <a:xfrm>
              <a:off x="1862829" y="-1788025"/>
              <a:ext cx="457200" cy="228600"/>
            </a:xfrm>
            <a:prstGeom prst="rect">
              <a:avLst/>
            </a:prstGeom>
            <a:solidFill>
              <a:srgbClr val="2A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2" name="Group 11"/>
          <p:cNvGrpSpPr/>
          <p:nvPr userDrawn="1"/>
        </p:nvGrpSpPr>
        <p:grpSpPr>
          <a:xfrm>
            <a:off x="12763500" y="541935"/>
            <a:ext cx="381000" cy="366714"/>
            <a:chOff x="5668736" y="-1973760"/>
            <a:chExt cx="457200" cy="440056"/>
          </a:xfrm>
        </p:grpSpPr>
        <p:sp>
          <p:nvSpPr>
            <p:cNvPr id="152" name="Rectangle 151"/>
            <p:cNvSpPr/>
            <p:nvPr userDrawn="1"/>
          </p:nvSpPr>
          <p:spPr>
            <a:xfrm>
              <a:off x="5668736" y="-1973760"/>
              <a:ext cx="457200" cy="228600"/>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53" name="Rectangle 152"/>
            <p:cNvSpPr/>
            <p:nvPr userDrawn="1"/>
          </p:nvSpPr>
          <p:spPr>
            <a:xfrm>
              <a:off x="5668736" y="-1762304"/>
              <a:ext cx="457200" cy="228600"/>
            </a:xfrm>
            <a:prstGeom prst="rect">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7" name="Group 16"/>
          <p:cNvGrpSpPr/>
          <p:nvPr userDrawn="1"/>
        </p:nvGrpSpPr>
        <p:grpSpPr>
          <a:xfrm>
            <a:off x="12763500" y="3226441"/>
            <a:ext cx="381000" cy="745588"/>
            <a:chOff x="8694775" y="-1964200"/>
            <a:chExt cx="457200" cy="894706"/>
          </a:xfrm>
        </p:grpSpPr>
        <p:sp>
          <p:nvSpPr>
            <p:cNvPr id="158" name="Rectangle 157"/>
            <p:cNvSpPr/>
            <p:nvPr userDrawn="1"/>
          </p:nvSpPr>
          <p:spPr>
            <a:xfrm>
              <a:off x="8694775" y="-1525218"/>
              <a:ext cx="457200" cy="228600"/>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59" name="Rectangle 158"/>
            <p:cNvSpPr/>
            <p:nvPr userDrawn="1"/>
          </p:nvSpPr>
          <p:spPr>
            <a:xfrm>
              <a:off x="8694775" y="-1298094"/>
              <a:ext cx="457200" cy="22860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0" name="Rectangle 159"/>
            <p:cNvSpPr/>
            <p:nvPr userDrawn="1"/>
          </p:nvSpPr>
          <p:spPr>
            <a:xfrm>
              <a:off x="8694775" y="-1964200"/>
              <a:ext cx="457200" cy="228600"/>
            </a:xfrm>
            <a:prstGeom prst="rect">
              <a:avLst/>
            </a:prstGeom>
            <a:solidFill>
              <a:srgbClr val="9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1" name="Rectangle 160"/>
            <p:cNvSpPr/>
            <p:nvPr userDrawn="1"/>
          </p:nvSpPr>
          <p:spPr>
            <a:xfrm>
              <a:off x="8694775" y="-1758518"/>
              <a:ext cx="457200" cy="228600"/>
            </a:xfrm>
            <a:prstGeom prst="rect">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8" name="Group 17"/>
          <p:cNvGrpSpPr/>
          <p:nvPr userDrawn="1"/>
        </p:nvGrpSpPr>
        <p:grpSpPr>
          <a:xfrm>
            <a:off x="12763500" y="4124628"/>
            <a:ext cx="384314" cy="1513613"/>
            <a:chOff x="338045" y="-2490839"/>
            <a:chExt cx="461176" cy="1816336"/>
          </a:xfrm>
        </p:grpSpPr>
        <p:sp>
          <p:nvSpPr>
            <p:cNvPr id="156" name="Rectangle 155"/>
            <p:cNvSpPr/>
            <p:nvPr userDrawn="1"/>
          </p:nvSpPr>
          <p:spPr>
            <a:xfrm>
              <a:off x="342021" y="-2262628"/>
              <a:ext cx="457200" cy="228600"/>
            </a:xfrm>
            <a:prstGeom prst="rect">
              <a:avLst/>
            </a:prstGeom>
            <a:solidFill>
              <a:srgbClr val="EC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57" name="Rectangle 156"/>
            <p:cNvSpPr/>
            <p:nvPr userDrawn="1"/>
          </p:nvSpPr>
          <p:spPr>
            <a:xfrm>
              <a:off x="338045" y="-1806206"/>
              <a:ext cx="457200" cy="228600"/>
            </a:xfrm>
            <a:prstGeom prst="rect">
              <a:avLst/>
            </a:prstGeom>
            <a:solidFill>
              <a:srgbClr val="BE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2" name="Rectangle 161"/>
            <p:cNvSpPr/>
            <p:nvPr userDrawn="1"/>
          </p:nvSpPr>
          <p:spPr>
            <a:xfrm>
              <a:off x="338045" y="-2034417"/>
              <a:ext cx="457200" cy="228600"/>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3" name="Rectangle 162"/>
            <p:cNvSpPr/>
            <p:nvPr userDrawn="1"/>
          </p:nvSpPr>
          <p:spPr>
            <a:xfrm>
              <a:off x="338045" y="-2490839"/>
              <a:ext cx="4572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4" name="Rectangle 163"/>
            <p:cNvSpPr/>
            <p:nvPr userDrawn="1"/>
          </p:nvSpPr>
          <p:spPr>
            <a:xfrm>
              <a:off x="338045" y="-1358229"/>
              <a:ext cx="457200" cy="2286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5" name="Rectangle 164"/>
            <p:cNvSpPr/>
            <p:nvPr userDrawn="1"/>
          </p:nvSpPr>
          <p:spPr>
            <a:xfrm>
              <a:off x="338045" y="-1580977"/>
              <a:ext cx="457200" cy="2286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6" name="Rectangle 165"/>
            <p:cNvSpPr/>
            <p:nvPr userDrawn="1"/>
          </p:nvSpPr>
          <p:spPr>
            <a:xfrm>
              <a:off x="338045" y="-903103"/>
              <a:ext cx="457200" cy="228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7" name="Rectangle 166"/>
            <p:cNvSpPr/>
            <p:nvPr userDrawn="1"/>
          </p:nvSpPr>
          <p:spPr>
            <a:xfrm>
              <a:off x="338045" y="-1129629"/>
              <a:ext cx="457200" cy="228600"/>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4" name="Group 13"/>
          <p:cNvGrpSpPr/>
          <p:nvPr userDrawn="1"/>
        </p:nvGrpSpPr>
        <p:grpSpPr>
          <a:xfrm>
            <a:off x="12763500" y="1786031"/>
            <a:ext cx="381000" cy="745427"/>
            <a:chOff x="4193249" y="-1993740"/>
            <a:chExt cx="457200" cy="894513"/>
          </a:xfrm>
        </p:grpSpPr>
        <p:sp>
          <p:nvSpPr>
            <p:cNvPr id="144" name="Rectangle 143"/>
            <p:cNvSpPr/>
            <p:nvPr userDrawn="1"/>
          </p:nvSpPr>
          <p:spPr>
            <a:xfrm>
              <a:off x="4193249" y="-1759656"/>
              <a:ext cx="457200" cy="228600"/>
            </a:xfrm>
            <a:prstGeom prst="rect">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45" name="Rectangle 144"/>
            <p:cNvSpPr/>
            <p:nvPr userDrawn="1"/>
          </p:nvSpPr>
          <p:spPr>
            <a:xfrm>
              <a:off x="4193249" y="-1548200"/>
              <a:ext cx="457200" cy="228600"/>
            </a:xfrm>
            <a:prstGeom prst="rect">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8" name="Rectangle 167"/>
            <p:cNvSpPr/>
            <p:nvPr userDrawn="1"/>
          </p:nvSpPr>
          <p:spPr>
            <a:xfrm>
              <a:off x="4193249" y="-1327827"/>
              <a:ext cx="457200" cy="228600"/>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9" name="Rectangle 168"/>
            <p:cNvSpPr/>
            <p:nvPr userDrawn="1"/>
          </p:nvSpPr>
          <p:spPr>
            <a:xfrm>
              <a:off x="4193249" y="-1993740"/>
              <a:ext cx="457200" cy="2286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3" name="Group 12"/>
          <p:cNvGrpSpPr/>
          <p:nvPr userDrawn="1"/>
        </p:nvGrpSpPr>
        <p:grpSpPr>
          <a:xfrm>
            <a:off x="12763500" y="1070577"/>
            <a:ext cx="381000" cy="553164"/>
            <a:chOff x="4976205" y="-1972007"/>
            <a:chExt cx="457200" cy="663797"/>
          </a:xfrm>
        </p:grpSpPr>
        <p:sp>
          <p:nvSpPr>
            <p:cNvPr id="148" name="Rectangle 147"/>
            <p:cNvSpPr/>
            <p:nvPr userDrawn="1"/>
          </p:nvSpPr>
          <p:spPr>
            <a:xfrm>
              <a:off x="4976205" y="-1972007"/>
              <a:ext cx="457200" cy="228600"/>
            </a:xfrm>
            <a:prstGeom prst="rect">
              <a:avLst/>
            </a:prstGeom>
            <a:solidFill>
              <a:srgbClr val="E77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49" name="Rectangle 148"/>
            <p:cNvSpPr/>
            <p:nvPr userDrawn="1"/>
          </p:nvSpPr>
          <p:spPr>
            <a:xfrm>
              <a:off x="4976205" y="-1760551"/>
              <a:ext cx="457200" cy="228600"/>
            </a:xfrm>
            <a:prstGeom prst="rect">
              <a:avLst/>
            </a:prstGeom>
            <a:solidFill>
              <a:srgbClr val="D55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75" name="Rectangle 174"/>
            <p:cNvSpPr/>
            <p:nvPr userDrawn="1"/>
          </p:nvSpPr>
          <p:spPr>
            <a:xfrm>
              <a:off x="4976205" y="-1536810"/>
              <a:ext cx="457200" cy="22860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5" name="Group 14"/>
          <p:cNvGrpSpPr/>
          <p:nvPr userDrawn="1"/>
        </p:nvGrpSpPr>
        <p:grpSpPr>
          <a:xfrm>
            <a:off x="12246090" y="4910856"/>
            <a:ext cx="381000" cy="542927"/>
            <a:chOff x="3410293" y="-2016625"/>
            <a:chExt cx="457200" cy="651512"/>
          </a:xfrm>
        </p:grpSpPr>
        <p:sp>
          <p:nvSpPr>
            <p:cNvPr id="170" name="Rectangle 169"/>
            <p:cNvSpPr/>
            <p:nvPr userDrawn="1"/>
          </p:nvSpPr>
          <p:spPr>
            <a:xfrm>
              <a:off x="3410293" y="-2016625"/>
              <a:ext cx="457200" cy="228600"/>
            </a:xfrm>
            <a:prstGeom prst="rect">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77" name="Rectangle 176"/>
            <p:cNvSpPr/>
            <p:nvPr userDrawn="1"/>
          </p:nvSpPr>
          <p:spPr>
            <a:xfrm>
              <a:off x="3410293" y="-1805169"/>
              <a:ext cx="457200" cy="22860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3" name="Rectangle 182"/>
            <p:cNvSpPr/>
            <p:nvPr userDrawn="1"/>
          </p:nvSpPr>
          <p:spPr>
            <a:xfrm>
              <a:off x="3410293" y="-1593713"/>
              <a:ext cx="457200" cy="228600"/>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1" name="Group 10"/>
          <p:cNvGrpSpPr/>
          <p:nvPr userDrawn="1"/>
        </p:nvGrpSpPr>
        <p:grpSpPr>
          <a:xfrm>
            <a:off x="12763500" y="3405"/>
            <a:ext cx="381000" cy="374189"/>
            <a:chOff x="5638724" y="-1319654"/>
            <a:chExt cx="457200" cy="449027"/>
          </a:xfrm>
        </p:grpSpPr>
        <p:sp>
          <p:nvSpPr>
            <p:cNvPr id="178" name="Rectangle 177"/>
            <p:cNvSpPr/>
            <p:nvPr userDrawn="1"/>
          </p:nvSpPr>
          <p:spPr>
            <a:xfrm>
              <a:off x="5638724" y="-1319654"/>
              <a:ext cx="457200" cy="228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4" name="Rectangle 183"/>
            <p:cNvSpPr/>
            <p:nvPr userDrawn="1"/>
          </p:nvSpPr>
          <p:spPr>
            <a:xfrm>
              <a:off x="5638724" y="-1099227"/>
              <a:ext cx="457200" cy="228600"/>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4" name="Group 3"/>
          <p:cNvGrpSpPr/>
          <p:nvPr userDrawn="1"/>
        </p:nvGrpSpPr>
        <p:grpSpPr>
          <a:xfrm>
            <a:off x="12249593" y="1"/>
            <a:ext cx="381000" cy="544311"/>
            <a:chOff x="296917" y="-1379669"/>
            <a:chExt cx="457200" cy="653173"/>
          </a:xfrm>
        </p:grpSpPr>
        <p:sp>
          <p:nvSpPr>
            <p:cNvPr id="173" name="Rectangle 172"/>
            <p:cNvSpPr/>
            <p:nvPr userDrawn="1"/>
          </p:nvSpPr>
          <p:spPr>
            <a:xfrm>
              <a:off x="296917" y="-1379669"/>
              <a:ext cx="457200" cy="228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1" name="Rectangle 180"/>
            <p:cNvSpPr/>
            <p:nvPr userDrawn="1"/>
          </p:nvSpPr>
          <p:spPr>
            <a:xfrm>
              <a:off x="296917" y="-1167447"/>
              <a:ext cx="457200" cy="2286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7" name="Rectangle 186"/>
            <p:cNvSpPr/>
            <p:nvPr userDrawn="1"/>
          </p:nvSpPr>
          <p:spPr>
            <a:xfrm>
              <a:off x="296917" y="-955096"/>
              <a:ext cx="457200" cy="228600"/>
            </a:xfrm>
            <a:prstGeom prst="rect">
              <a:avLst/>
            </a:prstGeom>
            <a:solidFill>
              <a:srgbClr val="004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5" name="Group 4"/>
          <p:cNvGrpSpPr/>
          <p:nvPr userDrawn="1"/>
        </p:nvGrpSpPr>
        <p:grpSpPr>
          <a:xfrm>
            <a:off x="12246090" y="707622"/>
            <a:ext cx="381000" cy="917068"/>
            <a:chOff x="1016432" y="-1311817"/>
            <a:chExt cx="457200" cy="1100481"/>
          </a:xfrm>
        </p:grpSpPr>
        <p:sp>
          <p:nvSpPr>
            <p:cNvPr id="142" name="Rectangle 141"/>
            <p:cNvSpPr/>
            <p:nvPr userDrawn="1"/>
          </p:nvSpPr>
          <p:spPr>
            <a:xfrm>
              <a:off x="1016432" y="-1311817"/>
              <a:ext cx="457200" cy="228600"/>
            </a:xfrm>
            <a:prstGeom prst="rect">
              <a:avLst/>
            </a:prstGeom>
            <a:solidFill>
              <a:srgbClr val="1A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43" name="Rectangle 142"/>
            <p:cNvSpPr/>
            <p:nvPr userDrawn="1"/>
          </p:nvSpPr>
          <p:spPr>
            <a:xfrm>
              <a:off x="1016432" y="-867342"/>
              <a:ext cx="457200" cy="228600"/>
            </a:xfrm>
            <a:prstGeom prst="rect">
              <a:avLst/>
            </a:prstGeom>
            <a:solidFill>
              <a:srgbClr val="159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74" name="Rectangle 173"/>
            <p:cNvSpPr/>
            <p:nvPr userDrawn="1"/>
          </p:nvSpPr>
          <p:spPr>
            <a:xfrm>
              <a:off x="1016432" y="-1086758"/>
              <a:ext cx="457200" cy="228600"/>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2" name="Rectangle 181"/>
            <p:cNvSpPr/>
            <p:nvPr userDrawn="1"/>
          </p:nvSpPr>
          <p:spPr>
            <a:xfrm>
              <a:off x="1016432" y="-651392"/>
              <a:ext cx="457200" cy="2286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8" name="Rectangle 187"/>
            <p:cNvSpPr/>
            <p:nvPr userDrawn="1"/>
          </p:nvSpPr>
          <p:spPr>
            <a:xfrm>
              <a:off x="1016432" y="-439936"/>
              <a:ext cx="457200" cy="228600"/>
            </a:xfrm>
            <a:prstGeom prst="rect">
              <a:avLst/>
            </a:prstGeom>
            <a:solidFill>
              <a:srgbClr val="00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0" name="Group 9"/>
          <p:cNvGrpSpPr/>
          <p:nvPr userDrawn="1"/>
        </p:nvGrpSpPr>
        <p:grpSpPr>
          <a:xfrm>
            <a:off x="12246090" y="4001217"/>
            <a:ext cx="381000" cy="733426"/>
            <a:chOff x="7618919" y="-1964200"/>
            <a:chExt cx="457200" cy="880112"/>
          </a:xfrm>
        </p:grpSpPr>
        <p:sp>
          <p:nvSpPr>
            <p:cNvPr id="171" name="Rectangle 170"/>
            <p:cNvSpPr/>
            <p:nvPr userDrawn="1"/>
          </p:nvSpPr>
          <p:spPr>
            <a:xfrm>
              <a:off x="7618919" y="-1964200"/>
              <a:ext cx="457200" cy="2286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79" name="Rectangle 178"/>
            <p:cNvSpPr/>
            <p:nvPr userDrawn="1"/>
          </p:nvSpPr>
          <p:spPr>
            <a:xfrm>
              <a:off x="7618919" y="-1752744"/>
              <a:ext cx="457200" cy="228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5" name="Rectangle 184"/>
            <p:cNvSpPr/>
            <p:nvPr userDrawn="1"/>
          </p:nvSpPr>
          <p:spPr>
            <a:xfrm>
              <a:off x="7618919" y="-1541288"/>
              <a:ext cx="457200" cy="22860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9" name="Rectangle 188"/>
            <p:cNvSpPr/>
            <p:nvPr userDrawn="1"/>
          </p:nvSpPr>
          <p:spPr>
            <a:xfrm>
              <a:off x="7618919" y="-1312688"/>
              <a:ext cx="457200" cy="2286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9" name="Group 8"/>
          <p:cNvGrpSpPr/>
          <p:nvPr userDrawn="1"/>
        </p:nvGrpSpPr>
        <p:grpSpPr>
          <a:xfrm>
            <a:off x="12246090" y="2906531"/>
            <a:ext cx="381000" cy="897291"/>
            <a:chOff x="2624959" y="-2015149"/>
            <a:chExt cx="457200" cy="1076750"/>
          </a:xfrm>
        </p:grpSpPr>
        <p:sp>
          <p:nvSpPr>
            <p:cNvPr id="154" name="Rectangle 153"/>
            <p:cNvSpPr/>
            <p:nvPr userDrawn="1"/>
          </p:nvSpPr>
          <p:spPr>
            <a:xfrm>
              <a:off x="2624959" y="-2015149"/>
              <a:ext cx="457200" cy="228600"/>
            </a:xfrm>
            <a:prstGeom prst="rect">
              <a:avLst/>
            </a:prstGeom>
            <a:solidFill>
              <a:srgbClr val="9C5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55" name="Rectangle 154"/>
            <p:cNvSpPr/>
            <p:nvPr userDrawn="1"/>
          </p:nvSpPr>
          <p:spPr>
            <a:xfrm>
              <a:off x="2624959" y="-1788025"/>
              <a:ext cx="457200" cy="228600"/>
            </a:xfrm>
            <a:prstGeom prst="rect">
              <a:avLst/>
            </a:prstGeom>
            <a:solidFill>
              <a:srgbClr val="8F4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93" name="Rectangle 192"/>
            <p:cNvSpPr/>
            <p:nvPr userDrawn="1"/>
          </p:nvSpPr>
          <p:spPr>
            <a:xfrm>
              <a:off x="2624959" y="-1571489"/>
              <a:ext cx="457200" cy="228600"/>
            </a:xfrm>
            <a:prstGeom prst="rect">
              <a:avLst/>
            </a:prstGeom>
            <a:solidFill>
              <a:srgbClr val="6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94" name="Rectangle 193"/>
            <p:cNvSpPr/>
            <p:nvPr userDrawn="1"/>
          </p:nvSpPr>
          <p:spPr>
            <a:xfrm>
              <a:off x="2624959" y="-1344365"/>
              <a:ext cx="457200" cy="228600"/>
            </a:xfrm>
            <a:prstGeom prst="rect">
              <a:avLst/>
            </a:prstGeom>
            <a:solidFill>
              <a:srgbClr val="563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95" name="Rectangle 194"/>
            <p:cNvSpPr/>
            <p:nvPr userDrawn="1"/>
          </p:nvSpPr>
          <p:spPr>
            <a:xfrm>
              <a:off x="2624959" y="-1166999"/>
              <a:ext cx="457200" cy="228600"/>
            </a:xfrm>
            <a:prstGeom prst="rect">
              <a:avLst/>
            </a:prstGeom>
            <a:solidFill>
              <a:srgbClr val="352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66" name="Group 65"/>
          <p:cNvGrpSpPr/>
          <p:nvPr userDrawn="1"/>
        </p:nvGrpSpPr>
        <p:grpSpPr>
          <a:xfrm>
            <a:off x="12763500" y="2683513"/>
            <a:ext cx="381000" cy="366714"/>
            <a:chOff x="6835963" y="-1737996"/>
            <a:chExt cx="457200" cy="440056"/>
          </a:xfrm>
        </p:grpSpPr>
        <p:sp>
          <p:nvSpPr>
            <p:cNvPr id="67" name="Rectangle 66"/>
            <p:cNvSpPr/>
            <p:nvPr userDrawn="1"/>
          </p:nvSpPr>
          <p:spPr>
            <a:xfrm>
              <a:off x="6835963" y="-1737996"/>
              <a:ext cx="457200" cy="2286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68" name="Rectangle 67"/>
            <p:cNvSpPr/>
            <p:nvPr userDrawn="1"/>
          </p:nvSpPr>
          <p:spPr>
            <a:xfrm>
              <a:off x="6835963" y="-1526540"/>
              <a:ext cx="457200" cy="228600"/>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spTree>
    <p:extLst>
      <p:ext uri="{BB962C8B-B14F-4D97-AF65-F5344CB8AC3E}">
        <p14:creationId xmlns:p14="http://schemas.microsoft.com/office/powerpoint/2010/main" val="38333617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txStyles>
    <p:titleStyle>
      <a:lvl1pPr algn="l" defTabSz="91420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2" indent="-228552" algn="l" defTabSz="914206"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655" indent="-228552" algn="l" defTabSz="914206"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2758" indent="-228552" algn="l" defTabSz="914206"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599861" indent="-228552" algn="l" defTabSz="914206"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6964" indent="-228552" algn="l" defTabSz="914206"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06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71"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75"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7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06" rtl="0" eaLnBrk="1" latinLnBrk="0" hangingPunct="1">
        <a:defRPr sz="1800" kern="1200">
          <a:solidFill>
            <a:schemeClr val="tx1"/>
          </a:solidFill>
          <a:latin typeface="+mn-lt"/>
          <a:ea typeface="+mn-ea"/>
          <a:cs typeface="+mn-cs"/>
        </a:defRPr>
      </a:lvl1pPr>
      <a:lvl2pPr marL="457103" algn="l" defTabSz="914206" rtl="0" eaLnBrk="1" latinLnBrk="0" hangingPunct="1">
        <a:defRPr sz="1800" kern="1200">
          <a:solidFill>
            <a:schemeClr val="tx1"/>
          </a:solidFill>
          <a:latin typeface="+mn-lt"/>
          <a:ea typeface="+mn-ea"/>
          <a:cs typeface="+mn-cs"/>
        </a:defRPr>
      </a:lvl2pPr>
      <a:lvl3pPr marL="914206" algn="l" defTabSz="914206" rtl="0" eaLnBrk="1" latinLnBrk="0" hangingPunct="1">
        <a:defRPr sz="1800" kern="1200">
          <a:solidFill>
            <a:schemeClr val="tx1"/>
          </a:solidFill>
          <a:latin typeface="+mn-lt"/>
          <a:ea typeface="+mn-ea"/>
          <a:cs typeface="+mn-cs"/>
        </a:defRPr>
      </a:lvl3pPr>
      <a:lvl4pPr marL="1371309" algn="l" defTabSz="914206" rtl="0" eaLnBrk="1" latinLnBrk="0" hangingPunct="1">
        <a:defRPr sz="1800" kern="1200">
          <a:solidFill>
            <a:schemeClr val="tx1"/>
          </a:solidFill>
          <a:latin typeface="+mn-lt"/>
          <a:ea typeface="+mn-ea"/>
          <a:cs typeface="+mn-cs"/>
        </a:defRPr>
      </a:lvl4pPr>
      <a:lvl5pPr marL="1828413" algn="l" defTabSz="914206" rtl="0" eaLnBrk="1" latinLnBrk="0" hangingPunct="1">
        <a:defRPr sz="1800" kern="1200">
          <a:solidFill>
            <a:schemeClr val="tx1"/>
          </a:solidFill>
          <a:latin typeface="+mn-lt"/>
          <a:ea typeface="+mn-ea"/>
          <a:cs typeface="+mn-cs"/>
        </a:defRPr>
      </a:lvl5pPr>
      <a:lvl6pPr marL="2285517" algn="l" defTabSz="914206" rtl="0" eaLnBrk="1" latinLnBrk="0" hangingPunct="1">
        <a:defRPr sz="1800" kern="1200">
          <a:solidFill>
            <a:schemeClr val="tx1"/>
          </a:solidFill>
          <a:latin typeface="+mn-lt"/>
          <a:ea typeface="+mn-ea"/>
          <a:cs typeface="+mn-cs"/>
        </a:defRPr>
      </a:lvl6pPr>
      <a:lvl7pPr marL="2742620" algn="l" defTabSz="914206" rtl="0" eaLnBrk="1" latinLnBrk="0" hangingPunct="1">
        <a:defRPr sz="1800" kern="1200">
          <a:solidFill>
            <a:schemeClr val="tx1"/>
          </a:solidFill>
          <a:latin typeface="+mn-lt"/>
          <a:ea typeface="+mn-ea"/>
          <a:cs typeface="+mn-cs"/>
        </a:defRPr>
      </a:lvl7pPr>
      <a:lvl8pPr marL="3199723" algn="l" defTabSz="914206" rtl="0" eaLnBrk="1" latinLnBrk="0" hangingPunct="1">
        <a:defRPr sz="1800" kern="1200">
          <a:solidFill>
            <a:schemeClr val="tx1"/>
          </a:solidFill>
          <a:latin typeface="+mn-lt"/>
          <a:ea typeface="+mn-ea"/>
          <a:cs typeface="+mn-cs"/>
        </a:defRPr>
      </a:lvl8pPr>
      <a:lvl9pPr marL="3656826" algn="l" defTabSz="9142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6" name="think-cell Slide" r:id="rId17" imgW="377" imgH="377" progId="TCLayout.ActiveDocument.1">
                  <p:embed/>
                </p:oleObj>
              </mc:Choice>
              <mc:Fallback>
                <p:oleObj name="think-cell Slide" r:id="rId17" imgW="377" imgH="377" progId="TCLayout.ActiveDocument.1">
                  <p:embed/>
                  <p:pic>
                    <p:nvPicPr>
                      <p:cNvPr id="4" name="Object 3" hidden="1"/>
                      <p:cNvPicPr/>
                      <p:nvPr/>
                    </p:nvPicPr>
                    <p:blipFill>
                      <a:blip r:embed="rId18"/>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166197" y="6604621"/>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dirty="0"/>
          </a:p>
        </p:txBody>
      </p:sp>
      <p:sp>
        <p:nvSpPr>
          <p:cNvPr id="5"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49496959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ransition>
    <p:fade/>
  </p:transition>
  <p:hf hdr="0" ftr="0" dt="0"/>
  <p:txStyles>
    <p:title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800"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2">
          <p15:clr>
            <a:srgbClr val="C35EA4"/>
          </p15:clr>
        </p15:guide>
        <p15:guide id="2" orient="horz" pos="795">
          <p15:clr>
            <a:srgbClr val="C35EA4"/>
          </p15:clr>
        </p15:guide>
        <p15:guide id="3" orient="horz" pos="4075">
          <p15:clr>
            <a:srgbClr val="C35EA4"/>
          </p15:clr>
        </p15:guide>
        <p15:guide id="4" orient="horz" pos="752">
          <p15:clr>
            <a:srgbClr val="C35EA4"/>
          </p15:clr>
        </p15:guide>
        <p15:guide id="5" pos="274">
          <p15:clr>
            <a:srgbClr val="C35EA4"/>
          </p15:clr>
        </p15:guide>
        <p15:guide id="6" pos="74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0500" y="305243"/>
            <a:ext cx="11811001" cy="86347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90500" y="1825626"/>
            <a:ext cx="11811001" cy="44608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58500" y="6464710"/>
            <a:ext cx="1143000" cy="381000"/>
          </a:xfrm>
          <a:prstGeom prst="rect">
            <a:avLst/>
          </a:prstGeom>
        </p:spPr>
        <p:txBody>
          <a:bodyPr vert="horz" lIns="91440" tIns="45720" rIns="91440" bIns="45720" rtlCol="0" anchor="ctr"/>
          <a:lstStyle>
            <a:lvl1pPr algn="r">
              <a:defRPr sz="1200">
                <a:solidFill>
                  <a:schemeClr val="tx1">
                    <a:tint val="75000"/>
                  </a:schemeClr>
                </a:solidFill>
              </a:defRPr>
            </a:lvl1pPr>
          </a:lstStyle>
          <a:p>
            <a:fld id="{74A4D22A-FBB2-4BFF-B227-90CB66619072}" type="slidenum">
              <a:rPr lang="en-US" smtClean="0">
                <a:solidFill>
                  <a:prstClr val="black">
                    <a:tint val="75000"/>
                  </a:prstClr>
                </a:solidFill>
              </a:rPr>
              <a:pPr/>
              <a:t>‹#›</a:t>
            </a:fld>
            <a:endParaRPr lang="en-US" dirty="0">
              <a:solidFill>
                <a:prstClr val="black">
                  <a:tint val="75000"/>
                </a:prstClr>
              </a:solidFill>
            </a:endParaRPr>
          </a:p>
        </p:txBody>
      </p:sp>
      <p:grpSp>
        <p:nvGrpSpPr>
          <p:cNvPr id="7" name="Group 6"/>
          <p:cNvGrpSpPr/>
          <p:nvPr userDrawn="1"/>
        </p:nvGrpSpPr>
        <p:grpSpPr>
          <a:xfrm>
            <a:off x="12246090" y="1790360"/>
            <a:ext cx="381000" cy="379770"/>
            <a:chOff x="1030576" y="-2013396"/>
            <a:chExt cx="457200" cy="455724"/>
          </a:xfrm>
        </p:grpSpPr>
        <p:sp>
          <p:nvSpPr>
            <p:cNvPr id="146" name="Rectangle 145"/>
            <p:cNvSpPr/>
            <p:nvPr userDrawn="1"/>
          </p:nvSpPr>
          <p:spPr>
            <a:xfrm>
              <a:off x="1030576" y="-2013396"/>
              <a:ext cx="457200" cy="228600"/>
            </a:xfrm>
            <a:prstGeom prst="rect">
              <a:avLst/>
            </a:prstGeom>
            <a:solidFill>
              <a:srgbClr val="2F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47" name="Rectangle 146"/>
            <p:cNvSpPr/>
            <p:nvPr userDrawn="1"/>
          </p:nvSpPr>
          <p:spPr>
            <a:xfrm>
              <a:off x="1030576" y="-1786272"/>
              <a:ext cx="457200" cy="228600"/>
            </a:xfrm>
            <a:prstGeom prst="rect">
              <a:avLst/>
            </a:prstGeom>
            <a:solidFill>
              <a:srgbClr val="27A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8" name="Group 7"/>
          <p:cNvGrpSpPr/>
          <p:nvPr userDrawn="1"/>
        </p:nvGrpSpPr>
        <p:grpSpPr>
          <a:xfrm>
            <a:off x="12246090" y="2348443"/>
            <a:ext cx="381000" cy="379770"/>
            <a:chOff x="1862829" y="-2015149"/>
            <a:chExt cx="457200" cy="455724"/>
          </a:xfrm>
        </p:grpSpPr>
        <p:sp>
          <p:nvSpPr>
            <p:cNvPr id="150" name="Rectangle 149"/>
            <p:cNvSpPr/>
            <p:nvPr userDrawn="1"/>
          </p:nvSpPr>
          <p:spPr>
            <a:xfrm>
              <a:off x="1862829" y="-2015149"/>
              <a:ext cx="457200" cy="228600"/>
            </a:xfrm>
            <a:prstGeom prst="rect">
              <a:avLst/>
            </a:prstGeom>
            <a:solidFill>
              <a:srgbClr val="33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51" name="Rectangle 150"/>
            <p:cNvSpPr/>
            <p:nvPr userDrawn="1"/>
          </p:nvSpPr>
          <p:spPr>
            <a:xfrm>
              <a:off x="1862829" y="-1788025"/>
              <a:ext cx="457200" cy="228600"/>
            </a:xfrm>
            <a:prstGeom prst="rect">
              <a:avLst/>
            </a:prstGeom>
            <a:solidFill>
              <a:srgbClr val="2A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2" name="Group 11"/>
          <p:cNvGrpSpPr/>
          <p:nvPr userDrawn="1"/>
        </p:nvGrpSpPr>
        <p:grpSpPr>
          <a:xfrm>
            <a:off x="12763500" y="541935"/>
            <a:ext cx="381000" cy="366714"/>
            <a:chOff x="5668736" y="-1973760"/>
            <a:chExt cx="457200" cy="440056"/>
          </a:xfrm>
        </p:grpSpPr>
        <p:sp>
          <p:nvSpPr>
            <p:cNvPr id="152" name="Rectangle 151"/>
            <p:cNvSpPr/>
            <p:nvPr userDrawn="1"/>
          </p:nvSpPr>
          <p:spPr>
            <a:xfrm>
              <a:off x="5668736" y="-1973760"/>
              <a:ext cx="457200" cy="228600"/>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53" name="Rectangle 152"/>
            <p:cNvSpPr/>
            <p:nvPr userDrawn="1"/>
          </p:nvSpPr>
          <p:spPr>
            <a:xfrm>
              <a:off x="5668736" y="-1762304"/>
              <a:ext cx="457200" cy="228600"/>
            </a:xfrm>
            <a:prstGeom prst="rect">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7" name="Group 16"/>
          <p:cNvGrpSpPr/>
          <p:nvPr userDrawn="1"/>
        </p:nvGrpSpPr>
        <p:grpSpPr>
          <a:xfrm>
            <a:off x="12763500" y="3226441"/>
            <a:ext cx="381000" cy="745588"/>
            <a:chOff x="8694775" y="-1964200"/>
            <a:chExt cx="457200" cy="894706"/>
          </a:xfrm>
        </p:grpSpPr>
        <p:sp>
          <p:nvSpPr>
            <p:cNvPr id="158" name="Rectangle 157"/>
            <p:cNvSpPr/>
            <p:nvPr userDrawn="1"/>
          </p:nvSpPr>
          <p:spPr>
            <a:xfrm>
              <a:off x="8694775" y="-1525218"/>
              <a:ext cx="457200" cy="228600"/>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59" name="Rectangle 158"/>
            <p:cNvSpPr/>
            <p:nvPr userDrawn="1"/>
          </p:nvSpPr>
          <p:spPr>
            <a:xfrm>
              <a:off x="8694775" y="-1298094"/>
              <a:ext cx="457200" cy="22860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0" name="Rectangle 159"/>
            <p:cNvSpPr/>
            <p:nvPr userDrawn="1"/>
          </p:nvSpPr>
          <p:spPr>
            <a:xfrm>
              <a:off x="8694775" y="-1964200"/>
              <a:ext cx="457200" cy="228600"/>
            </a:xfrm>
            <a:prstGeom prst="rect">
              <a:avLst/>
            </a:prstGeom>
            <a:solidFill>
              <a:srgbClr val="9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1" name="Rectangle 160"/>
            <p:cNvSpPr/>
            <p:nvPr userDrawn="1"/>
          </p:nvSpPr>
          <p:spPr>
            <a:xfrm>
              <a:off x="8694775" y="-1758518"/>
              <a:ext cx="457200" cy="228600"/>
            </a:xfrm>
            <a:prstGeom prst="rect">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8" name="Group 17"/>
          <p:cNvGrpSpPr/>
          <p:nvPr userDrawn="1"/>
        </p:nvGrpSpPr>
        <p:grpSpPr>
          <a:xfrm>
            <a:off x="12763500" y="4124628"/>
            <a:ext cx="384314" cy="1513613"/>
            <a:chOff x="338045" y="-2490839"/>
            <a:chExt cx="461176" cy="1816336"/>
          </a:xfrm>
        </p:grpSpPr>
        <p:sp>
          <p:nvSpPr>
            <p:cNvPr id="156" name="Rectangle 155"/>
            <p:cNvSpPr/>
            <p:nvPr userDrawn="1"/>
          </p:nvSpPr>
          <p:spPr>
            <a:xfrm>
              <a:off x="342021" y="-2262628"/>
              <a:ext cx="457200" cy="228600"/>
            </a:xfrm>
            <a:prstGeom prst="rect">
              <a:avLst/>
            </a:prstGeom>
            <a:solidFill>
              <a:srgbClr val="EC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57" name="Rectangle 156"/>
            <p:cNvSpPr/>
            <p:nvPr userDrawn="1"/>
          </p:nvSpPr>
          <p:spPr>
            <a:xfrm>
              <a:off x="338045" y="-1806206"/>
              <a:ext cx="457200" cy="228600"/>
            </a:xfrm>
            <a:prstGeom prst="rect">
              <a:avLst/>
            </a:prstGeom>
            <a:solidFill>
              <a:srgbClr val="BE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2" name="Rectangle 161"/>
            <p:cNvSpPr/>
            <p:nvPr userDrawn="1"/>
          </p:nvSpPr>
          <p:spPr>
            <a:xfrm>
              <a:off x="338045" y="-2034417"/>
              <a:ext cx="457200" cy="228600"/>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3" name="Rectangle 162"/>
            <p:cNvSpPr/>
            <p:nvPr userDrawn="1"/>
          </p:nvSpPr>
          <p:spPr>
            <a:xfrm>
              <a:off x="338045" y="-2490839"/>
              <a:ext cx="4572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4" name="Rectangle 163"/>
            <p:cNvSpPr/>
            <p:nvPr userDrawn="1"/>
          </p:nvSpPr>
          <p:spPr>
            <a:xfrm>
              <a:off x="338045" y="-1358229"/>
              <a:ext cx="457200" cy="2286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5" name="Rectangle 164"/>
            <p:cNvSpPr/>
            <p:nvPr userDrawn="1"/>
          </p:nvSpPr>
          <p:spPr>
            <a:xfrm>
              <a:off x="338045" y="-1580977"/>
              <a:ext cx="457200" cy="2286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6" name="Rectangle 165"/>
            <p:cNvSpPr/>
            <p:nvPr userDrawn="1"/>
          </p:nvSpPr>
          <p:spPr>
            <a:xfrm>
              <a:off x="338045" y="-903103"/>
              <a:ext cx="457200" cy="228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7" name="Rectangle 166"/>
            <p:cNvSpPr/>
            <p:nvPr userDrawn="1"/>
          </p:nvSpPr>
          <p:spPr>
            <a:xfrm>
              <a:off x="338045" y="-1129629"/>
              <a:ext cx="457200" cy="228600"/>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4" name="Group 13"/>
          <p:cNvGrpSpPr/>
          <p:nvPr userDrawn="1"/>
        </p:nvGrpSpPr>
        <p:grpSpPr>
          <a:xfrm>
            <a:off x="12763500" y="1786031"/>
            <a:ext cx="381000" cy="745427"/>
            <a:chOff x="4193249" y="-1993740"/>
            <a:chExt cx="457200" cy="894513"/>
          </a:xfrm>
        </p:grpSpPr>
        <p:sp>
          <p:nvSpPr>
            <p:cNvPr id="144" name="Rectangle 143"/>
            <p:cNvSpPr/>
            <p:nvPr userDrawn="1"/>
          </p:nvSpPr>
          <p:spPr>
            <a:xfrm>
              <a:off x="4193249" y="-1759656"/>
              <a:ext cx="457200" cy="228600"/>
            </a:xfrm>
            <a:prstGeom prst="rect">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45" name="Rectangle 144"/>
            <p:cNvSpPr/>
            <p:nvPr userDrawn="1"/>
          </p:nvSpPr>
          <p:spPr>
            <a:xfrm>
              <a:off x="4193249" y="-1548200"/>
              <a:ext cx="457200" cy="228600"/>
            </a:xfrm>
            <a:prstGeom prst="rect">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8" name="Rectangle 167"/>
            <p:cNvSpPr/>
            <p:nvPr userDrawn="1"/>
          </p:nvSpPr>
          <p:spPr>
            <a:xfrm>
              <a:off x="4193249" y="-1327827"/>
              <a:ext cx="457200" cy="228600"/>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69" name="Rectangle 168"/>
            <p:cNvSpPr/>
            <p:nvPr userDrawn="1"/>
          </p:nvSpPr>
          <p:spPr>
            <a:xfrm>
              <a:off x="4193249" y="-1993740"/>
              <a:ext cx="457200" cy="2286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3" name="Group 12"/>
          <p:cNvGrpSpPr/>
          <p:nvPr userDrawn="1"/>
        </p:nvGrpSpPr>
        <p:grpSpPr>
          <a:xfrm>
            <a:off x="12763500" y="1070577"/>
            <a:ext cx="381000" cy="553164"/>
            <a:chOff x="4976205" y="-1972007"/>
            <a:chExt cx="457200" cy="663797"/>
          </a:xfrm>
        </p:grpSpPr>
        <p:sp>
          <p:nvSpPr>
            <p:cNvPr id="148" name="Rectangle 147"/>
            <p:cNvSpPr/>
            <p:nvPr userDrawn="1"/>
          </p:nvSpPr>
          <p:spPr>
            <a:xfrm>
              <a:off x="4976205" y="-1972007"/>
              <a:ext cx="457200" cy="228600"/>
            </a:xfrm>
            <a:prstGeom prst="rect">
              <a:avLst/>
            </a:prstGeom>
            <a:solidFill>
              <a:srgbClr val="E77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49" name="Rectangle 148"/>
            <p:cNvSpPr/>
            <p:nvPr userDrawn="1"/>
          </p:nvSpPr>
          <p:spPr>
            <a:xfrm>
              <a:off x="4976205" y="-1760551"/>
              <a:ext cx="457200" cy="228600"/>
            </a:xfrm>
            <a:prstGeom prst="rect">
              <a:avLst/>
            </a:prstGeom>
            <a:solidFill>
              <a:srgbClr val="D55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75" name="Rectangle 174"/>
            <p:cNvSpPr/>
            <p:nvPr userDrawn="1"/>
          </p:nvSpPr>
          <p:spPr>
            <a:xfrm>
              <a:off x="4976205" y="-1536810"/>
              <a:ext cx="457200" cy="22860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5" name="Group 14"/>
          <p:cNvGrpSpPr/>
          <p:nvPr userDrawn="1"/>
        </p:nvGrpSpPr>
        <p:grpSpPr>
          <a:xfrm>
            <a:off x="12246090" y="4910856"/>
            <a:ext cx="381000" cy="542927"/>
            <a:chOff x="3410293" y="-2016625"/>
            <a:chExt cx="457200" cy="651512"/>
          </a:xfrm>
        </p:grpSpPr>
        <p:sp>
          <p:nvSpPr>
            <p:cNvPr id="170" name="Rectangle 169"/>
            <p:cNvSpPr/>
            <p:nvPr userDrawn="1"/>
          </p:nvSpPr>
          <p:spPr>
            <a:xfrm>
              <a:off x="3410293" y="-2016625"/>
              <a:ext cx="457200" cy="228600"/>
            </a:xfrm>
            <a:prstGeom prst="rect">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77" name="Rectangle 176"/>
            <p:cNvSpPr/>
            <p:nvPr userDrawn="1"/>
          </p:nvSpPr>
          <p:spPr>
            <a:xfrm>
              <a:off x="3410293" y="-1805169"/>
              <a:ext cx="457200" cy="22860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3" name="Rectangle 182"/>
            <p:cNvSpPr/>
            <p:nvPr userDrawn="1"/>
          </p:nvSpPr>
          <p:spPr>
            <a:xfrm>
              <a:off x="3410293" y="-1593713"/>
              <a:ext cx="457200" cy="228600"/>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1" name="Group 10"/>
          <p:cNvGrpSpPr/>
          <p:nvPr userDrawn="1"/>
        </p:nvGrpSpPr>
        <p:grpSpPr>
          <a:xfrm>
            <a:off x="12763500" y="3405"/>
            <a:ext cx="381000" cy="374189"/>
            <a:chOff x="5638724" y="-1319654"/>
            <a:chExt cx="457200" cy="449027"/>
          </a:xfrm>
        </p:grpSpPr>
        <p:sp>
          <p:nvSpPr>
            <p:cNvPr id="178" name="Rectangle 177"/>
            <p:cNvSpPr/>
            <p:nvPr userDrawn="1"/>
          </p:nvSpPr>
          <p:spPr>
            <a:xfrm>
              <a:off x="5638724" y="-1319654"/>
              <a:ext cx="457200" cy="228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4" name="Rectangle 183"/>
            <p:cNvSpPr/>
            <p:nvPr userDrawn="1"/>
          </p:nvSpPr>
          <p:spPr>
            <a:xfrm>
              <a:off x="5638724" y="-1099227"/>
              <a:ext cx="457200" cy="228600"/>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4" name="Group 3"/>
          <p:cNvGrpSpPr/>
          <p:nvPr userDrawn="1"/>
        </p:nvGrpSpPr>
        <p:grpSpPr>
          <a:xfrm>
            <a:off x="12249593" y="1"/>
            <a:ext cx="381000" cy="544311"/>
            <a:chOff x="296917" y="-1379669"/>
            <a:chExt cx="457200" cy="653173"/>
          </a:xfrm>
        </p:grpSpPr>
        <p:sp>
          <p:nvSpPr>
            <p:cNvPr id="173" name="Rectangle 172"/>
            <p:cNvSpPr/>
            <p:nvPr userDrawn="1"/>
          </p:nvSpPr>
          <p:spPr>
            <a:xfrm>
              <a:off x="296917" y="-1379669"/>
              <a:ext cx="457200" cy="228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1" name="Rectangle 180"/>
            <p:cNvSpPr/>
            <p:nvPr userDrawn="1"/>
          </p:nvSpPr>
          <p:spPr>
            <a:xfrm>
              <a:off x="296917" y="-1167447"/>
              <a:ext cx="457200" cy="2286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7" name="Rectangle 186"/>
            <p:cNvSpPr/>
            <p:nvPr userDrawn="1"/>
          </p:nvSpPr>
          <p:spPr>
            <a:xfrm>
              <a:off x="296917" y="-955096"/>
              <a:ext cx="457200" cy="228600"/>
            </a:xfrm>
            <a:prstGeom prst="rect">
              <a:avLst/>
            </a:prstGeom>
            <a:solidFill>
              <a:srgbClr val="004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5" name="Group 4"/>
          <p:cNvGrpSpPr/>
          <p:nvPr userDrawn="1"/>
        </p:nvGrpSpPr>
        <p:grpSpPr>
          <a:xfrm>
            <a:off x="12246090" y="707622"/>
            <a:ext cx="381000" cy="917068"/>
            <a:chOff x="1016432" y="-1311817"/>
            <a:chExt cx="457200" cy="1100481"/>
          </a:xfrm>
        </p:grpSpPr>
        <p:sp>
          <p:nvSpPr>
            <p:cNvPr id="142" name="Rectangle 141"/>
            <p:cNvSpPr/>
            <p:nvPr userDrawn="1"/>
          </p:nvSpPr>
          <p:spPr>
            <a:xfrm>
              <a:off x="1016432" y="-1311817"/>
              <a:ext cx="457200" cy="228600"/>
            </a:xfrm>
            <a:prstGeom prst="rect">
              <a:avLst/>
            </a:prstGeom>
            <a:solidFill>
              <a:srgbClr val="1A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43" name="Rectangle 142"/>
            <p:cNvSpPr/>
            <p:nvPr userDrawn="1"/>
          </p:nvSpPr>
          <p:spPr>
            <a:xfrm>
              <a:off x="1016432" y="-867342"/>
              <a:ext cx="457200" cy="228600"/>
            </a:xfrm>
            <a:prstGeom prst="rect">
              <a:avLst/>
            </a:prstGeom>
            <a:solidFill>
              <a:srgbClr val="159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74" name="Rectangle 173"/>
            <p:cNvSpPr/>
            <p:nvPr userDrawn="1"/>
          </p:nvSpPr>
          <p:spPr>
            <a:xfrm>
              <a:off x="1016432" y="-1086758"/>
              <a:ext cx="457200" cy="228600"/>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2" name="Rectangle 181"/>
            <p:cNvSpPr/>
            <p:nvPr userDrawn="1"/>
          </p:nvSpPr>
          <p:spPr>
            <a:xfrm>
              <a:off x="1016432" y="-651392"/>
              <a:ext cx="457200" cy="2286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8" name="Rectangle 187"/>
            <p:cNvSpPr/>
            <p:nvPr userDrawn="1"/>
          </p:nvSpPr>
          <p:spPr>
            <a:xfrm>
              <a:off x="1016432" y="-439936"/>
              <a:ext cx="457200" cy="228600"/>
            </a:xfrm>
            <a:prstGeom prst="rect">
              <a:avLst/>
            </a:prstGeom>
            <a:solidFill>
              <a:srgbClr val="00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10" name="Group 9"/>
          <p:cNvGrpSpPr/>
          <p:nvPr userDrawn="1"/>
        </p:nvGrpSpPr>
        <p:grpSpPr>
          <a:xfrm>
            <a:off x="12246090" y="4001217"/>
            <a:ext cx="381000" cy="733426"/>
            <a:chOff x="7618919" y="-1964200"/>
            <a:chExt cx="457200" cy="880112"/>
          </a:xfrm>
        </p:grpSpPr>
        <p:sp>
          <p:nvSpPr>
            <p:cNvPr id="171" name="Rectangle 170"/>
            <p:cNvSpPr/>
            <p:nvPr userDrawn="1"/>
          </p:nvSpPr>
          <p:spPr>
            <a:xfrm>
              <a:off x="7618919" y="-1964200"/>
              <a:ext cx="457200" cy="2286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79" name="Rectangle 178"/>
            <p:cNvSpPr/>
            <p:nvPr userDrawn="1"/>
          </p:nvSpPr>
          <p:spPr>
            <a:xfrm>
              <a:off x="7618919" y="-1752744"/>
              <a:ext cx="457200" cy="228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5" name="Rectangle 184"/>
            <p:cNvSpPr/>
            <p:nvPr userDrawn="1"/>
          </p:nvSpPr>
          <p:spPr>
            <a:xfrm>
              <a:off x="7618919" y="-1541288"/>
              <a:ext cx="457200" cy="22860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89" name="Rectangle 188"/>
            <p:cNvSpPr/>
            <p:nvPr userDrawn="1"/>
          </p:nvSpPr>
          <p:spPr>
            <a:xfrm>
              <a:off x="7618919" y="-1312688"/>
              <a:ext cx="457200" cy="2286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9" name="Group 8"/>
          <p:cNvGrpSpPr/>
          <p:nvPr userDrawn="1"/>
        </p:nvGrpSpPr>
        <p:grpSpPr>
          <a:xfrm>
            <a:off x="12246090" y="2906531"/>
            <a:ext cx="381000" cy="897291"/>
            <a:chOff x="2624959" y="-2015149"/>
            <a:chExt cx="457200" cy="1076750"/>
          </a:xfrm>
        </p:grpSpPr>
        <p:sp>
          <p:nvSpPr>
            <p:cNvPr id="154" name="Rectangle 153"/>
            <p:cNvSpPr/>
            <p:nvPr userDrawn="1"/>
          </p:nvSpPr>
          <p:spPr>
            <a:xfrm>
              <a:off x="2624959" y="-2015149"/>
              <a:ext cx="457200" cy="228600"/>
            </a:xfrm>
            <a:prstGeom prst="rect">
              <a:avLst/>
            </a:prstGeom>
            <a:solidFill>
              <a:srgbClr val="9C5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55" name="Rectangle 154"/>
            <p:cNvSpPr/>
            <p:nvPr userDrawn="1"/>
          </p:nvSpPr>
          <p:spPr>
            <a:xfrm>
              <a:off x="2624959" y="-1788025"/>
              <a:ext cx="457200" cy="228600"/>
            </a:xfrm>
            <a:prstGeom prst="rect">
              <a:avLst/>
            </a:prstGeom>
            <a:solidFill>
              <a:srgbClr val="8F4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93" name="Rectangle 192"/>
            <p:cNvSpPr/>
            <p:nvPr userDrawn="1"/>
          </p:nvSpPr>
          <p:spPr>
            <a:xfrm>
              <a:off x="2624959" y="-1571489"/>
              <a:ext cx="457200" cy="228600"/>
            </a:xfrm>
            <a:prstGeom prst="rect">
              <a:avLst/>
            </a:prstGeom>
            <a:solidFill>
              <a:srgbClr val="6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94" name="Rectangle 193"/>
            <p:cNvSpPr/>
            <p:nvPr userDrawn="1"/>
          </p:nvSpPr>
          <p:spPr>
            <a:xfrm>
              <a:off x="2624959" y="-1344365"/>
              <a:ext cx="457200" cy="228600"/>
            </a:xfrm>
            <a:prstGeom prst="rect">
              <a:avLst/>
            </a:prstGeom>
            <a:solidFill>
              <a:srgbClr val="563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195" name="Rectangle 194"/>
            <p:cNvSpPr/>
            <p:nvPr userDrawn="1"/>
          </p:nvSpPr>
          <p:spPr>
            <a:xfrm>
              <a:off x="2624959" y="-1166999"/>
              <a:ext cx="457200" cy="228600"/>
            </a:xfrm>
            <a:prstGeom prst="rect">
              <a:avLst/>
            </a:prstGeom>
            <a:solidFill>
              <a:srgbClr val="352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grpSp>
        <p:nvGrpSpPr>
          <p:cNvPr id="66" name="Group 65"/>
          <p:cNvGrpSpPr/>
          <p:nvPr userDrawn="1"/>
        </p:nvGrpSpPr>
        <p:grpSpPr>
          <a:xfrm>
            <a:off x="12763500" y="2683513"/>
            <a:ext cx="381000" cy="366714"/>
            <a:chOff x="6835963" y="-1737996"/>
            <a:chExt cx="457200" cy="440056"/>
          </a:xfrm>
        </p:grpSpPr>
        <p:sp>
          <p:nvSpPr>
            <p:cNvPr id="67" name="Rectangle 66"/>
            <p:cNvSpPr/>
            <p:nvPr userDrawn="1"/>
          </p:nvSpPr>
          <p:spPr>
            <a:xfrm>
              <a:off x="6835963" y="-1737996"/>
              <a:ext cx="457200" cy="2286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sp>
          <p:nvSpPr>
            <p:cNvPr id="68" name="Rectangle 67"/>
            <p:cNvSpPr/>
            <p:nvPr userDrawn="1"/>
          </p:nvSpPr>
          <p:spPr>
            <a:xfrm>
              <a:off x="6835963" y="-1526540"/>
              <a:ext cx="457200" cy="228600"/>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endParaRPr>
            </a:p>
          </p:txBody>
        </p:sp>
      </p:grpSp>
    </p:spTree>
    <p:extLst>
      <p:ext uri="{BB962C8B-B14F-4D97-AF65-F5344CB8AC3E}">
        <p14:creationId xmlns:p14="http://schemas.microsoft.com/office/powerpoint/2010/main" val="371998122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Lst>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txStyles>
    <p:titleStyle>
      <a:lvl1pPr algn="l" defTabSz="91420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2" indent="-228552" algn="l" defTabSz="914206"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655" indent="-228552" algn="l" defTabSz="914206"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2758" indent="-228552" algn="l" defTabSz="914206"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599861" indent="-228552" algn="l" defTabSz="914206"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6964" indent="-228552" algn="l" defTabSz="914206"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06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71"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75"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78" indent="-228552" algn="l" defTabSz="9142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06" rtl="0" eaLnBrk="1" latinLnBrk="0" hangingPunct="1">
        <a:defRPr sz="1800" kern="1200">
          <a:solidFill>
            <a:schemeClr val="tx1"/>
          </a:solidFill>
          <a:latin typeface="+mn-lt"/>
          <a:ea typeface="+mn-ea"/>
          <a:cs typeface="+mn-cs"/>
        </a:defRPr>
      </a:lvl1pPr>
      <a:lvl2pPr marL="457103" algn="l" defTabSz="914206" rtl="0" eaLnBrk="1" latinLnBrk="0" hangingPunct="1">
        <a:defRPr sz="1800" kern="1200">
          <a:solidFill>
            <a:schemeClr val="tx1"/>
          </a:solidFill>
          <a:latin typeface="+mn-lt"/>
          <a:ea typeface="+mn-ea"/>
          <a:cs typeface="+mn-cs"/>
        </a:defRPr>
      </a:lvl2pPr>
      <a:lvl3pPr marL="914206" algn="l" defTabSz="914206" rtl="0" eaLnBrk="1" latinLnBrk="0" hangingPunct="1">
        <a:defRPr sz="1800" kern="1200">
          <a:solidFill>
            <a:schemeClr val="tx1"/>
          </a:solidFill>
          <a:latin typeface="+mn-lt"/>
          <a:ea typeface="+mn-ea"/>
          <a:cs typeface="+mn-cs"/>
        </a:defRPr>
      </a:lvl3pPr>
      <a:lvl4pPr marL="1371309" algn="l" defTabSz="914206" rtl="0" eaLnBrk="1" latinLnBrk="0" hangingPunct="1">
        <a:defRPr sz="1800" kern="1200">
          <a:solidFill>
            <a:schemeClr val="tx1"/>
          </a:solidFill>
          <a:latin typeface="+mn-lt"/>
          <a:ea typeface="+mn-ea"/>
          <a:cs typeface="+mn-cs"/>
        </a:defRPr>
      </a:lvl4pPr>
      <a:lvl5pPr marL="1828413" algn="l" defTabSz="914206" rtl="0" eaLnBrk="1" latinLnBrk="0" hangingPunct="1">
        <a:defRPr sz="1800" kern="1200">
          <a:solidFill>
            <a:schemeClr val="tx1"/>
          </a:solidFill>
          <a:latin typeface="+mn-lt"/>
          <a:ea typeface="+mn-ea"/>
          <a:cs typeface="+mn-cs"/>
        </a:defRPr>
      </a:lvl5pPr>
      <a:lvl6pPr marL="2285517" algn="l" defTabSz="914206" rtl="0" eaLnBrk="1" latinLnBrk="0" hangingPunct="1">
        <a:defRPr sz="1800" kern="1200">
          <a:solidFill>
            <a:schemeClr val="tx1"/>
          </a:solidFill>
          <a:latin typeface="+mn-lt"/>
          <a:ea typeface="+mn-ea"/>
          <a:cs typeface="+mn-cs"/>
        </a:defRPr>
      </a:lvl6pPr>
      <a:lvl7pPr marL="2742620" algn="l" defTabSz="914206" rtl="0" eaLnBrk="1" latinLnBrk="0" hangingPunct="1">
        <a:defRPr sz="1800" kern="1200">
          <a:solidFill>
            <a:schemeClr val="tx1"/>
          </a:solidFill>
          <a:latin typeface="+mn-lt"/>
          <a:ea typeface="+mn-ea"/>
          <a:cs typeface="+mn-cs"/>
        </a:defRPr>
      </a:lvl7pPr>
      <a:lvl8pPr marL="3199723" algn="l" defTabSz="914206" rtl="0" eaLnBrk="1" latinLnBrk="0" hangingPunct="1">
        <a:defRPr sz="1800" kern="1200">
          <a:solidFill>
            <a:schemeClr val="tx1"/>
          </a:solidFill>
          <a:latin typeface="+mn-lt"/>
          <a:ea typeface="+mn-ea"/>
          <a:cs typeface="+mn-cs"/>
        </a:defRPr>
      </a:lvl8pPr>
      <a:lvl9pPr marL="3656826" algn="l" defTabSz="9142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11.xml"/><Relationship Id="rId7" Type="http://schemas.openxmlformats.org/officeDocument/2006/relationships/image" Target="../media/image14.emf"/><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1.xml"/><Relationship Id="rId9" Type="http://schemas.openxmlformats.org/officeDocument/2006/relationships/image" Target="../media/image16.emf"/></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8.xml"/><Relationship Id="rId7" Type="http://schemas.openxmlformats.org/officeDocument/2006/relationships/image" Target="../media/image40.emf"/><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image" Target="../media/image4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slideLayout" Target="../slideLayouts/slideLayout4.xml"/><Relationship Id="rId7" Type="http://schemas.openxmlformats.org/officeDocument/2006/relationships/oleObject" Target="../embeddings/oleObject9.bin"/><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6.wmf"/></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wmf"/><Relationship Id="rId7"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1.png"/><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26.wmf"/><Relationship Id="rId7"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3.em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49.png"/><Relationship Id="rId4" Type="http://schemas.openxmlformats.org/officeDocument/2006/relationships/image" Target="../media/image72.png"/><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png"/><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4.xml"/><Relationship Id="rId7" Type="http://schemas.openxmlformats.org/officeDocument/2006/relationships/image" Target="../media/image79.png"/><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40.emf"/><Relationship Id="rId5" Type="http://schemas.openxmlformats.org/officeDocument/2006/relationships/oleObject" Target="../embeddings/oleObject12.bin"/><Relationship Id="rId4"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9.png"/><Relationship Id="rId5" Type="http://schemas.openxmlformats.org/officeDocument/2006/relationships/image" Target="../media/image81.png"/><Relationship Id="rId4"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9.png"/><Relationship Id="rId5" Type="http://schemas.openxmlformats.org/officeDocument/2006/relationships/image" Target="../media/image82.png"/><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11.xml"/><Relationship Id="rId7" Type="http://schemas.openxmlformats.org/officeDocument/2006/relationships/image" Target="../media/image14.e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3.xml"/><Relationship Id="rId9" Type="http://schemas.openxmlformats.org/officeDocument/2006/relationships/image" Target="../media/image16.emf"/></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comments" Target="../comments/comment6.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15.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26.wmf"/><Relationship Id="rId7" Type="http://schemas.openxmlformats.org/officeDocument/2006/relationships/image" Target="../media/image23.emf"/><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5.emf"/></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6.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 Id="rId4" Type="http://schemas.openxmlformats.org/officeDocument/2006/relationships/comments" Target="../comments/comment8.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44.xml"/></Relationships>
</file>

<file path=ppt/slides/_rels/slide66.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18.xml"/><Relationship Id="rId7" Type="http://schemas.openxmlformats.org/officeDocument/2006/relationships/image" Target="../media/image14.emf"/><Relationship Id="rId2" Type="http://schemas.openxmlformats.org/officeDocument/2006/relationships/tags" Target="../tags/tag18.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45.xml"/><Relationship Id="rId9" Type="http://schemas.openxmlformats.org/officeDocument/2006/relationships/image" Target="../media/image1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26.wmf"/><Relationship Id="rId7" Type="http://schemas.openxmlformats.org/officeDocument/2006/relationships/image" Target="../media/image21.emf"/><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image" Target="../media/image23.emf"/><Relationship Id="rId4" Type="http://schemas.openxmlformats.org/officeDocument/2006/relationships/image" Target="../media/image24.png"/><Relationship Id="rId9" Type="http://schemas.openxmlformats.org/officeDocument/2006/relationships/image" Target="../media/image20.emf"/></Relationships>
</file>

<file path=ppt/slides/_rels/slide72.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49.png"/><Relationship Id="rId7" Type="http://schemas.openxmlformats.org/officeDocument/2006/relationships/image" Target="../media/image94.emf"/><Relationship Id="rId2" Type="http://schemas.openxmlformats.org/officeDocument/2006/relationships/notesSlide" Target="../notesSlides/notesSlide47.xml"/><Relationship Id="rId1" Type="http://schemas.openxmlformats.org/officeDocument/2006/relationships/slideLayout" Target="../slideLayouts/slideLayout23.xml"/><Relationship Id="rId6" Type="http://schemas.openxmlformats.org/officeDocument/2006/relationships/image" Target="../media/image93.emf"/><Relationship Id="rId5" Type="http://schemas.openxmlformats.org/officeDocument/2006/relationships/image" Target="../media/image14.emf"/><Relationship Id="rId4" Type="http://schemas.openxmlformats.org/officeDocument/2006/relationships/image" Target="../media/image92.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3.xml"/><Relationship Id="rId1" Type="http://schemas.openxmlformats.org/officeDocument/2006/relationships/tags" Target="../tags/tag19.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3.xml"/><Relationship Id="rId4" Type="http://schemas.openxmlformats.org/officeDocument/2006/relationships/image" Target="../media/image97.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5.gif"/><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82"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20758" y="2519347"/>
            <a:ext cx="7703314" cy="1795462"/>
          </a:xfrm>
        </p:spPr>
        <p:txBody>
          <a:bodyPr/>
          <a:lstStyle/>
          <a:p>
            <a:r>
              <a:rPr lang="en-IN" sz="5400" dirty="0">
                <a:solidFill>
                  <a:schemeClr val="bg1"/>
                </a:solidFill>
              </a:rPr>
              <a:t>Azure Data Lake Analytics </a:t>
            </a:r>
            <a:r>
              <a:rPr lang="en-IN" sz="3600" i="1" dirty="0">
                <a:solidFill>
                  <a:schemeClr val="bg1"/>
                </a:solidFill>
              </a:rPr>
              <a:t>Technical Overview</a:t>
            </a:r>
            <a:endParaRPr lang="en-US" i="1" dirty="0">
              <a:solidFill>
                <a:schemeClr val="bg1"/>
              </a:solidFill>
            </a:endParaRPr>
          </a:p>
        </p:txBody>
      </p:sp>
      <p:grpSp>
        <p:nvGrpSpPr>
          <p:cNvPr id="53" name="Group 52"/>
          <p:cNvGrpSpPr/>
          <p:nvPr/>
        </p:nvGrpSpPr>
        <p:grpSpPr>
          <a:xfrm>
            <a:off x="7305686" y="738598"/>
            <a:ext cx="4716174" cy="1862603"/>
            <a:chOff x="7305686" y="738598"/>
            <a:chExt cx="4716174" cy="1862603"/>
          </a:xfrm>
        </p:grpSpPr>
        <p:pic>
          <p:nvPicPr>
            <p:cNvPr id="513" name="Picture 512"/>
            <p:cNvPicPr>
              <a:picLocks noChangeAspect="1"/>
            </p:cNvPicPr>
            <p:nvPr/>
          </p:nvPicPr>
          <p:blipFill>
            <a:blip r:embed="rId7"/>
            <a:stretch>
              <a:fillRect/>
            </a:stretch>
          </p:blipFill>
          <p:spPr>
            <a:xfrm rot="4867791" flipH="1">
              <a:off x="8609467" y="1804838"/>
              <a:ext cx="615563" cy="785372"/>
            </a:xfrm>
            <a:prstGeom prst="rect">
              <a:avLst/>
            </a:prstGeom>
          </p:spPr>
        </p:pic>
        <p:sp>
          <p:nvSpPr>
            <p:cNvPr id="46" name="Freeform 37"/>
            <p:cNvSpPr>
              <a:spLocks noEditPoints="1"/>
            </p:cNvSpPr>
            <p:nvPr/>
          </p:nvSpPr>
          <p:spPr bwMode="auto">
            <a:xfrm>
              <a:off x="9368832" y="875428"/>
              <a:ext cx="542697" cy="54166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38"/>
            <p:cNvSpPr>
              <a:spLocks noEditPoints="1"/>
            </p:cNvSpPr>
            <p:nvPr/>
          </p:nvSpPr>
          <p:spPr bwMode="auto">
            <a:xfrm>
              <a:off x="8512612" y="1052180"/>
              <a:ext cx="740891" cy="74296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39"/>
            <p:cNvSpPr>
              <a:spLocks noEditPoints="1"/>
            </p:cNvSpPr>
            <p:nvPr/>
          </p:nvSpPr>
          <p:spPr bwMode="auto">
            <a:xfrm>
              <a:off x="9580870" y="1423663"/>
              <a:ext cx="1082281" cy="1085394"/>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0"/>
            <p:cNvSpPr>
              <a:spLocks/>
            </p:cNvSpPr>
            <p:nvPr/>
          </p:nvSpPr>
          <p:spPr bwMode="auto">
            <a:xfrm>
              <a:off x="7305686" y="1038482"/>
              <a:ext cx="1475556" cy="1562719"/>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1"/>
            <p:cNvSpPr>
              <a:spLocks/>
            </p:cNvSpPr>
            <p:nvPr/>
          </p:nvSpPr>
          <p:spPr bwMode="auto">
            <a:xfrm>
              <a:off x="10210102" y="738598"/>
              <a:ext cx="1811758" cy="1862603"/>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8157600" y="2820553"/>
            <a:ext cx="3010822" cy="4037447"/>
            <a:chOff x="8157600" y="2820553"/>
            <a:chExt cx="3010822" cy="4037447"/>
          </a:xfrm>
        </p:grpSpPr>
        <p:grpSp>
          <p:nvGrpSpPr>
            <p:cNvPr id="35" name="Group 34"/>
            <p:cNvGrpSpPr/>
            <p:nvPr/>
          </p:nvGrpSpPr>
          <p:grpSpPr>
            <a:xfrm>
              <a:off x="8159124" y="2820553"/>
              <a:ext cx="3009298" cy="4037447"/>
              <a:chOff x="7135469" y="1887273"/>
              <a:chExt cx="3009298" cy="4037447"/>
            </a:xfrm>
          </p:grpSpPr>
          <p:sp>
            <p:nvSpPr>
              <p:cNvPr id="523" name="Freeform 98"/>
              <p:cNvSpPr>
                <a:spLocks noEditPoints="1"/>
              </p:cNvSpPr>
              <p:nvPr/>
            </p:nvSpPr>
            <p:spPr bwMode="auto">
              <a:xfrm>
                <a:off x="9868676" y="5423015"/>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Freeform 72"/>
              <p:cNvSpPr>
                <a:spLocks/>
              </p:cNvSpPr>
              <p:nvPr/>
            </p:nvSpPr>
            <p:spPr bwMode="auto">
              <a:xfrm>
                <a:off x="7137056"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Freeform 73"/>
              <p:cNvSpPr>
                <a:spLocks/>
              </p:cNvSpPr>
              <p:nvPr/>
            </p:nvSpPr>
            <p:spPr bwMode="auto">
              <a:xfrm>
                <a:off x="7137056" y="542624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Freeform 74"/>
              <p:cNvSpPr>
                <a:spLocks/>
              </p:cNvSpPr>
              <p:nvPr/>
            </p:nvSpPr>
            <p:spPr bwMode="auto">
              <a:xfrm>
                <a:off x="7137056"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Freeform 76"/>
              <p:cNvSpPr>
                <a:spLocks noEditPoints="1"/>
              </p:cNvSpPr>
              <p:nvPr/>
            </p:nvSpPr>
            <p:spPr bwMode="auto">
              <a:xfrm>
                <a:off x="725135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Freeform 77"/>
              <p:cNvSpPr>
                <a:spLocks noEditPoints="1"/>
              </p:cNvSpPr>
              <p:nvPr/>
            </p:nvSpPr>
            <p:spPr bwMode="auto">
              <a:xfrm>
                <a:off x="7254531"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Freeform 78"/>
              <p:cNvSpPr>
                <a:spLocks/>
              </p:cNvSpPr>
              <p:nvPr/>
            </p:nvSpPr>
            <p:spPr bwMode="auto">
              <a:xfrm>
                <a:off x="743391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Freeform 79"/>
              <p:cNvSpPr>
                <a:spLocks/>
              </p:cNvSpPr>
              <p:nvPr/>
            </p:nvSpPr>
            <p:spPr bwMode="auto">
              <a:xfrm>
                <a:off x="7433918" y="5426245"/>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Freeform 81"/>
              <p:cNvSpPr>
                <a:spLocks noEditPoints="1"/>
              </p:cNvSpPr>
              <p:nvPr/>
            </p:nvSpPr>
            <p:spPr bwMode="auto">
              <a:xfrm>
                <a:off x="754980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82"/>
              <p:cNvSpPr>
                <a:spLocks noEditPoints="1"/>
              </p:cNvSpPr>
              <p:nvPr/>
            </p:nvSpPr>
            <p:spPr bwMode="auto">
              <a:xfrm>
                <a:off x="7551393" y="5416720"/>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Freeform 84"/>
              <p:cNvSpPr>
                <a:spLocks/>
              </p:cNvSpPr>
              <p:nvPr/>
            </p:nvSpPr>
            <p:spPr bwMode="auto">
              <a:xfrm>
                <a:off x="7135469"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Freeform 88"/>
              <p:cNvSpPr>
                <a:spLocks/>
              </p:cNvSpPr>
              <p:nvPr/>
            </p:nvSpPr>
            <p:spPr bwMode="auto">
              <a:xfrm>
                <a:off x="774400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Freeform 89"/>
              <p:cNvSpPr>
                <a:spLocks/>
              </p:cNvSpPr>
              <p:nvPr/>
            </p:nvSpPr>
            <p:spPr bwMode="auto">
              <a:xfrm>
                <a:off x="774400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91"/>
              <p:cNvSpPr>
                <a:spLocks/>
              </p:cNvSpPr>
              <p:nvPr/>
            </p:nvSpPr>
            <p:spPr bwMode="auto">
              <a:xfrm>
                <a:off x="7896409"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Freeform 92"/>
              <p:cNvSpPr>
                <a:spLocks noEditPoints="1"/>
              </p:cNvSpPr>
              <p:nvPr/>
            </p:nvSpPr>
            <p:spPr bwMode="auto">
              <a:xfrm>
                <a:off x="7859897"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Freeform 93"/>
              <p:cNvSpPr>
                <a:spLocks noEditPoints="1"/>
              </p:cNvSpPr>
              <p:nvPr/>
            </p:nvSpPr>
            <p:spPr bwMode="auto">
              <a:xfrm>
                <a:off x="7863072"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Freeform 94"/>
              <p:cNvSpPr>
                <a:spLocks/>
              </p:cNvSpPr>
              <p:nvPr/>
            </p:nvSpPr>
            <p:spPr bwMode="auto">
              <a:xfrm>
                <a:off x="804245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Freeform 95"/>
              <p:cNvSpPr>
                <a:spLocks/>
              </p:cNvSpPr>
              <p:nvPr/>
            </p:nvSpPr>
            <p:spPr bwMode="auto">
              <a:xfrm>
                <a:off x="804245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Freeform 96"/>
              <p:cNvSpPr>
                <a:spLocks/>
              </p:cNvSpPr>
              <p:nvPr/>
            </p:nvSpPr>
            <p:spPr bwMode="auto">
              <a:xfrm>
                <a:off x="8042459" y="514525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Freeform 97"/>
              <p:cNvSpPr>
                <a:spLocks noEditPoints="1"/>
              </p:cNvSpPr>
              <p:nvPr/>
            </p:nvSpPr>
            <p:spPr bwMode="auto">
              <a:xfrm>
                <a:off x="8158347" y="5694532"/>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Freeform 98"/>
              <p:cNvSpPr>
                <a:spLocks noEditPoints="1"/>
              </p:cNvSpPr>
              <p:nvPr/>
            </p:nvSpPr>
            <p:spPr bwMode="auto">
              <a:xfrm>
                <a:off x="8159934" y="541672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Freeform 99"/>
              <p:cNvSpPr>
                <a:spLocks noEditPoints="1"/>
              </p:cNvSpPr>
              <p:nvPr/>
            </p:nvSpPr>
            <p:spPr bwMode="auto">
              <a:xfrm>
                <a:off x="8159934" y="513890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Freeform 100"/>
              <p:cNvSpPr>
                <a:spLocks/>
              </p:cNvSpPr>
              <p:nvPr/>
            </p:nvSpPr>
            <p:spPr bwMode="auto">
              <a:xfrm>
                <a:off x="774400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Freeform 101"/>
              <p:cNvSpPr>
                <a:spLocks/>
              </p:cNvSpPr>
              <p:nvPr/>
            </p:nvSpPr>
            <p:spPr bwMode="auto">
              <a:xfrm>
                <a:off x="7896409" y="486109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Freeform 102"/>
              <p:cNvSpPr>
                <a:spLocks/>
              </p:cNvSpPr>
              <p:nvPr/>
            </p:nvSpPr>
            <p:spPr bwMode="auto">
              <a:xfrm>
                <a:off x="804245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Freeform 103"/>
              <p:cNvSpPr>
                <a:spLocks noEditPoints="1"/>
              </p:cNvSpPr>
              <p:nvPr/>
            </p:nvSpPr>
            <p:spPr bwMode="auto">
              <a:xfrm>
                <a:off x="8159934" y="485474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84"/>
              <p:cNvSpPr>
                <a:spLocks/>
              </p:cNvSpPr>
              <p:nvPr/>
            </p:nvSpPr>
            <p:spPr bwMode="auto">
              <a:xfrm>
                <a:off x="7135469"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Freeform 85"/>
              <p:cNvSpPr>
                <a:spLocks noEditPoints="1"/>
              </p:cNvSpPr>
              <p:nvPr/>
            </p:nvSpPr>
            <p:spPr bwMode="auto">
              <a:xfrm>
                <a:off x="7251356"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Freeform 86"/>
              <p:cNvSpPr>
                <a:spLocks/>
              </p:cNvSpPr>
              <p:nvPr/>
            </p:nvSpPr>
            <p:spPr bwMode="auto">
              <a:xfrm>
                <a:off x="7433919" y="457798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Freeform 87"/>
              <p:cNvSpPr>
                <a:spLocks noEditPoints="1"/>
              </p:cNvSpPr>
              <p:nvPr/>
            </p:nvSpPr>
            <p:spPr bwMode="auto">
              <a:xfrm>
                <a:off x="7549806" y="457322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100"/>
              <p:cNvSpPr>
                <a:spLocks/>
              </p:cNvSpPr>
              <p:nvPr/>
            </p:nvSpPr>
            <p:spPr bwMode="auto">
              <a:xfrm>
                <a:off x="774400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101"/>
              <p:cNvSpPr>
                <a:spLocks/>
              </p:cNvSpPr>
              <p:nvPr/>
            </p:nvSpPr>
            <p:spPr bwMode="auto">
              <a:xfrm>
                <a:off x="7896409" y="4579576"/>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102"/>
              <p:cNvSpPr>
                <a:spLocks/>
              </p:cNvSpPr>
              <p:nvPr/>
            </p:nvSpPr>
            <p:spPr bwMode="auto">
              <a:xfrm>
                <a:off x="804245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Freeform 103"/>
              <p:cNvSpPr>
                <a:spLocks noEditPoints="1"/>
              </p:cNvSpPr>
              <p:nvPr/>
            </p:nvSpPr>
            <p:spPr bwMode="auto">
              <a:xfrm>
                <a:off x="8159934" y="457322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Freeform 72"/>
              <p:cNvSpPr>
                <a:spLocks/>
              </p:cNvSpPr>
              <p:nvPr/>
            </p:nvSpPr>
            <p:spPr bwMode="auto">
              <a:xfrm>
                <a:off x="8355063"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75"/>
              <p:cNvSpPr>
                <a:spLocks/>
              </p:cNvSpPr>
              <p:nvPr/>
            </p:nvSpPr>
            <p:spPr bwMode="auto">
              <a:xfrm>
                <a:off x="8505875" y="5145257"/>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Freeform 76"/>
              <p:cNvSpPr>
                <a:spLocks noEditPoints="1"/>
              </p:cNvSpPr>
              <p:nvPr/>
            </p:nvSpPr>
            <p:spPr bwMode="auto">
              <a:xfrm>
                <a:off x="8469363"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Freeform 77"/>
              <p:cNvSpPr>
                <a:spLocks noEditPoints="1"/>
              </p:cNvSpPr>
              <p:nvPr/>
            </p:nvSpPr>
            <p:spPr bwMode="auto">
              <a:xfrm>
                <a:off x="8472538"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84"/>
              <p:cNvSpPr>
                <a:spLocks/>
              </p:cNvSpPr>
              <p:nvPr/>
            </p:nvSpPr>
            <p:spPr bwMode="auto">
              <a:xfrm>
                <a:off x="8353476"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Freeform 85"/>
              <p:cNvSpPr>
                <a:spLocks noEditPoints="1"/>
              </p:cNvSpPr>
              <p:nvPr/>
            </p:nvSpPr>
            <p:spPr bwMode="auto">
              <a:xfrm>
                <a:off x="8469363" y="485474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Freeform 84"/>
              <p:cNvSpPr>
                <a:spLocks/>
              </p:cNvSpPr>
              <p:nvPr/>
            </p:nvSpPr>
            <p:spPr bwMode="auto">
              <a:xfrm>
                <a:off x="8353476"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Freeform 85"/>
              <p:cNvSpPr>
                <a:spLocks noEditPoints="1"/>
              </p:cNvSpPr>
              <p:nvPr/>
            </p:nvSpPr>
            <p:spPr bwMode="auto">
              <a:xfrm>
                <a:off x="8469363"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Freeform 72"/>
              <p:cNvSpPr>
                <a:spLocks/>
              </p:cNvSpPr>
              <p:nvPr/>
            </p:nvSpPr>
            <p:spPr bwMode="auto">
              <a:xfrm>
                <a:off x="7137056"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Freeform 73"/>
              <p:cNvSpPr>
                <a:spLocks/>
              </p:cNvSpPr>
              <p:nvPr/>
            </p:nvSpPr>
            <p:spPr bwMode="auto">
              <a:xfrm>
                <a:off x="7137056"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Freeform 74"/>
              <p:cNvSpPr>
                <a:spLocks/>
              </p:cNvSpPr>
              <p:nvPr/>
            </p:nvSpPr>
            <p:spPr bwMode="auto">
              <a:xfrm>
                <a:off x="7137056"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Freeform 75"/>
              <p:cNvSpPr>
                <a:spLocks/>
              </p:cNvSpPr>
              <p:nvPr/>
            </p:nvSpPr>
            <p:spPr bwMode="auto">
              <a:xfrm>
                <a:off x="7287868"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Freeform 76"/>
              <p:cNvSpPr>
                <a:spLocks noEditPoints="1"/>
              </p:cNvSpPr>
              <p:nvPr/>
            </p:nvSpPr>
            <p:spPr bwMode="auto">
              <a:xfrm>
                <a:off x="725135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Freeform 77"/>
              <p:cNvSpPr>
                <a:spLocks noEditPoints="1"/>
              </p:cNvSpPr>
              <p:nvPr/>
            </p:nvSpPr>
            <p:spPr bwMode="auto">
              <a:xfrm>
                <a:off x="725453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Freeform 78"/>
              <p:cNvSpPr>
                <a:spLocks/>
              </p:cNvSpPr>
              <p:nvPr/>
            </p:nvSpPr>
            <p:spPr bwMode="auto">
              <a:xfrm>
                <a:off x="7433918"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Freeform 80"/>
              <p:cNvSpPr>
                <a:spLocks/>
              </p:cNvSpPr>
              <p:nvPr/>
            </p:nvSpPr>
            <p:spPr bwMode="auto">
              <a:xfrm>
                <a:off x="7433918" y="346821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Freeform 81"/>
              <p:cNvSpPr>
                <a:spLocks noEditPoints="1"/>
              </p:cNvSpPr>
              <p:nvPr/>
            </p:nvSpPr>
            <p:spPr bwMode="auto">
              <a:xfrm>
                <a:off x="754980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Freeform 83"/>
              <p:cNvSpPr>
                <a:spLocks noEditPoints="1"/>
              </p:cNvSpPr>
              <p:nvPr/>
            </p:nvSpPr>
            <p:spPr bwMode="auto">
              <a:xfrm>
                <a:off x="7551393"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84"/>
              <p:cNvSpPr>
                <a:spLocks/>
              </p:cNvSpPr>
              <p:nvPr/>
            </p:nvSpPr>
            <p:spPr bwMode="auto">
              <a:xfrm>
                <a:off x="7135469"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Freeform 85"/>
              <p:cNvSpPr>
                <a:spLocks noEditPoints="1"/>
              </p:cNvSpPr>
              <p:nvPr/>
            </p:nvSpPr>
            <p:spPr bwMode="auto">
              <a:xfrm>
                <a:off x="7251356"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86"/>
              <p:cNvSpPr>
                <a:spLocks/>
              </p:cNvSpPr>
              <p:nvPr/>
            </p:nvSpPr>
            <p:spPr bwMode="auto">
              <a:xfrm>
                <a:off x="7433919" y="318246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Freeform 87"/>
              <p:cNvSpPr>
                <a:spLocks noEditPoints="1"/>
              </p:cNvSpPr>
              <p:nvPr/>
            </p:nvSpPr>
            <p:spPr bwMode="auto">
              <a:xfrm>
                <a:off x="7549806"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Freeform 88"/>
              <p:cNvSpPr>
                <a:spLocks/>
              </p:cNvSpPr>
              <p:nvPr/>
            </p:nvSpPr>
            <p:spPr bwMode="auto">
              <a:xfrm>
                <a:off x="774400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Freeform 89"/>
              <p:cNvSpPr>
                <a:spLocks/>
              </p:cNvSpPr>
              <p:nvPr/>
            </p:nvSpPr>
            <p:spPr bwMode="auto">
              <a:xfrm>
                <a:off x="7744009"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Freeform 90"/>
              <p:cNvSpPr>
                <a:spLocks/>
              </p:cNvSpPr>
              <p:nvPr/>
            </p:nvSpPr>
            <p:spPr bwMode="auto">
              <a:xfrm>
                <a:off x="774400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Freeform 91"/>
              <p:cNvSpPr>
                <a:spLocks/>
              </p:cNvSpPr>
              <p:nvPr/>
            </p:nvSpPr>
            <p:spPr bwMode="auto">
              <a:xfrm>
                <a:off x="7896409"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Freeform 92"/>
              <p:cNvSpPr>
                <a:spLocks noEditPoints="1"/>
              </p:cNvSpPr>
              <p:nvPr/>
            </p:nvSpPr>
            <p:spPr bwMode="auto">
              <a:xfrm>
                <a:off x="7859897"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Freeform 94"/>
              <p:cNvSpPr>
                <a:spLocks/>
              </p:cNvSpPr>
              <p:nvPr/>
            </p:nvSpPr>
            <p:spPr bwMode="auto">
              <a:xfrm>
                <a:off x="804245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Freeform 96"/>
              <p:cNvSpPr>
                <a:spLocks/>
              </p:cNvSpPr>
              <p:nvPr/>
            </p:nvSpPr>
            <p:spPr bwMode="auto">
              <a:xfrm>
                <a:off x="804245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Freeform 97"/>
              <p:cNvSpPr>
                <a:spLocks noEditPoints="1"/>
              </p:cNvSpPr>
              <p:nvPr/>
            </p:nvSpPr>
            <p:spPr bwMode="auto">
              <a:xfrm>
                <a:off x="8158347" y="401748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99"/>
              <p:cNvSpPr>
                <a:spLocks noEditPoints="1"/>
              </p:cNvSpPr>
              <p:nvPr/>
            </p:nvSpPr>
            <p:spPr bwMode="auto">
              <a:xfrm>
                <a:off x="8159934"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Freeform 100"/>
              <p:cNvSpPr>
                <a:spLocks/>
              </p:cNvSpPr>
              <p:nvPr/>
            </p:nvSpPr>
            <p:spPr bwMode="auto">
              <a:xfrm>
                <a:off x="774400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Freeform 101"/>
              <p:cNvSpPr>
                <a:spLocks/>
              </p:cNvSpPr>
              <p:nvPr/>
            </p:nvSpPr>
            <p:spPr bwMode="auto">
              <a:xfrm>
                <a:off x="7896409"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Freeform 102"/>
              <p:cNvSpPr>
                <a:spLocks/>
              </p:cNvSpPr>
              <p:nvPr/>
            </p:nvSpPr>
            <p:spPr bwMode="auto">
              <a:xfrm>
                <a:off x="804245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Freeform 103"/>
              <p:cNvSpPr>
                <a:spLocks noEditPoints="1"/>
              </p:cNvSpPr>
              <p:nvPr/>
            </p:nvSpPr>
            <p:spPr bwMode="auto">
              <a:xfrm>
                <a:off x="8159934"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Freeform 84"/>
              <p:cNvSpPr>
                <a:spLocks/>
              </p:cNvSpPr>
              <p:nvPr/>
            </p:nvSpPr>
            <p:spPr bwMode="auto">
              <a:xfrm>
                <a:off x="7135469"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Freeform 85"/>
              <p:cNvSpPr>
                <a:spLocks noEditPoints="1"/>
              </p:cNvSpPr>
              <p:nvPr/>
            </p:nvSpPr>
            <p:spPr bwMode="auto">
              <a:xfrm>
                <a:off x="7251356"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Freeform 86"/>
              <p:cNvSpPr>
                <a:spLocks/>
              </p:cNvSpPr>
              <p:nvPr/>
            </p:nvSpPr>
            <p:spPr bwMode="auto">
              <a:xfrm>
                <a:off x="7433919"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Freeform 87"/>
              <p:cNvSpPr>
                <a:spLocks noEditPoints="1"/>
              </p:cNvSpPr>
              <p:nvPr/>
            </p:nvSpPr>
            <p:spPr bwMode="auto">
              <a:xfrm>
                <a:off x="7549806"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100"/>
              <p:cNvSpPr>
                <a:spLocks/>
              </p:cNvSpPr>
              <p:nvPr/>
            </p:nvSpPr>
            <p:spPr bwMode="auto">
              <a:xfrm>
                <a:off x="774400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Freeform 101"/>
              <p:cNvSpPr>
                <a:spLocks/>
              </p:cNvSpPr>
              <p:nvPr/>
            </p:nvSpPr>
            <p:spPr bwMode="auto">
              <a:xfrm>
                <a:off x="7896409"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Freeform 102"/>
              <p:cNvSpPr>
                <a:spLocks/>
              </p:cNvSpPr>
              <p:nvPr/>
            </p:nvSpPr>
            <p:spPr bwMode="auto">
              <a:xfrm>
                <a:off x="804245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Freeform 103"/>
              <p:cNvSpPr>
                <a:spLocks noEditPoints="1"/>
              </p:cNvSpPr>
              <p:nvPr/>
            </p:nvSpPr>
            <p:spPr bwMode="auto">
              <a:xfrm>
                <a:off x="8159934"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Freeform 72"/>
              <p:cNvSpPr>
                <a:spLocks/>
              </p:cNvSpPr>
              <p:nvPr/>
            </p:nvSpPr>
            <p:spPr bwMode="auto">
              <a:xfrm>
                <a:off x="8355063"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Freeform 73"/>
              <p:cNvSpPr>
                <a:spLocks/>
              </p:cNvSpPr>
              <p:nvPr/>
            </p:nvSpPr>
            <p:spPr bwMode="auto">
              <a:xfrm>
                <a:off x="8355063"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Freeform 74"/>
              <p:cNvSpPr>
                <a:spLocks/>
              </p:cNvSpPr>
              <p:nvPr/>
            </p:nvSpPr>
            <p:spPr bwMode="auto">
              <a:xfrm>
                <a:off x="8355063"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75"/>
              <p:cNvSpPr>
                <a:spLocks/>
              </p:cNvSpPr>
              <p:nvPr/>
            </p:nvSpPr>
            <p:spPr bwMode="auto">
              <a:xfrm>
                <a:off x="8505875"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Freeform 76"/>
              <p:cNvSpPr>
                <a:spLocks noEditPoints="1"/>
              </p:cNvSpPr>
              <p:nvPr/>
            </p:nvSpPr>
            <p:spPr bwMode="auto">
              <a:xfrm>
                <a:off x="8469363"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Freeform 77"/>
              <p:cNvSpPr>
                <a:spLocks noEditPoints="1"/>
              </p:cNvSpPr>
              <p:nvPr/>
            </p:nvSpPr>
            <p:spPr bwMode="auto">
              <a:xfrm>
                <a:off x="8472538"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Freeform 84"/>
              <p:cNvSpPr>
                <a:spLocks/>
              </p:cNvSpPr>
              <p:nvPr/>
            </p:nvSpPr>
            <p:spPr bwMode="auto">
              <a:xfrm>
                <a:off x="8353476"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Freeform 85"/>
              <p:cNvSpPr>
                <a:spLocks noEditPoints="1"/>
              </p:cNvSpPr>
              <p:nvPr/>
            </p:nvSpPr>
            <p:spPr bwMode="auto">
              <a:xfrm>
                <a:off x="8469363"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2" name="Freeform 84"/>
              <p:cNvSpPr>
                <a:spLocks/>
              </p:cNvSpPr>
              <p:nvPr/>
            </p:nvSpPr>
            <p:spPr bwMode="auto">
              <a:xfrm>
                <a:off x="8353476"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Freeform 85"/>
              <p:cNvSpPr>
                <a:spLocks noEditPoints="1"/>
              </p:cNvSpPr>
              <p:nvPr/>
            </p:nvSpPr>
            <p:spPr bwMode="auto">
              <a:xfrm>
                <a:off x="8469363"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Freeform 72"/>
              <p:cNvSpPr>
                <a:spLocks/>
              </p:cNvSpPr>
              <p:nvPr/>
            </p:nvSpPr>
            <p:spPr bwMode="auto">
              <a:xfrm>
                <a:off x="7135469"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Freeform 73"/>
              <p:cNvSpPr>
                <a:spLocks/>
              </p:cNvSpPr>
              <p:nvPr/>
            </p:nvSpPr>
            <p:spPr bwMode="auto">
              <a:xfrm>
                <a:off x="7135469"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Freeform 74"/>
              <p:cNvSpPr>
                <a:spLocks/>
              </p:cNvSpPr>
              <p:nvPr/>
            </p:nvSpPr>
            <p:spPr bwMode="auto">
              <a:xfrm>
                <a:off x="8658473"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Freeform 75"/>
              <p:cNvSpPr>
                <a:spLocks/>
              </p:cNvSpPr>
              <p:nvPr/>
            </p:nvSpPr>
            <p:spPr bwMode="auto">
              <a:xfrm>
                <a:off x="8809285"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Freeform 76"/>
              <p:cNvSpPr>
                <a:spLocks noEditPoints="1"/>
              </p:cNvSpPr>
              <p:nvPr/>
            </p:nvSpPr>
            <p:spPr bwMode="auto">
              <a:xfrm>
                <a:off x="724976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Freeform 77"/>
              <p:cNvSpPr>
                <a:spLocks noEditPoints="1"/>
              </p:cNvSpPr>
              <p:nvPr/>
            </p:nvSpPr>
            <p:spPr bwMode="auto">
              <a:xfrm>
                <a:off x="7252944"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Freeform 78"/>
              <p:cNvSpPr>
                <a:spLocks/>
              </p:cNvSpPr>
              <p:nvPr/>
            </p:nvSpPr>
            <p:spPr bwMode="auto">
              <a:xfrm>
                <a:off x="7432331"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Freeform 79"/>
              <p:cNvSpPr>
                <a:spLocks/>
              </p:cNvSpPr>
              <p:nvPr/>
            </p:nvSpPr>
            <p:spPr bwMode="auto">
              <a:xfrm>
                <a:off x="7432331" y="2161967"/>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Freeform 80"/>
              <p:cNvSpPr>
                <a:spLocks/>
              </p:cNvSpPr>
              <p:nvPr/>
            </p:nvSpPr>
            <p:spPr bwMode="auto">
              <a:xfrm>
                <a:off x="8955335"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Freeform 81"/>
              <p:cNvSpPr>
                <a:spLocks noEditPoints="1"/>
              </p:cNvSpPr>
              <p:nvPr/>
            </p:nvSpPr>
            <p:spPr bwMode="auto">
              <a:xfrm>
                <a:off x="754821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Freeform 82"/>
              <p:cNvSpPr>
                <a:spLocks noEditPoints="1"/>
              </p:cNvSpPr>
              <p:nvPr/>
            </p:nvSpPr>
            <p:spPr bwMode="auto">
              <a:xfrm>
                <a:off x="7549806" y="2161967"/>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Freeform 83"/>
              <p:cNvSpPr>
                <a:spLocks noEditPoints="1"/>
              </p:cNvSpPr>
              <p:nvPr/>
            </p:nvSpPr>
            <p:spPr bwMode="auto">
              <a:xfrm>
                <a:off x="9072810" y="2439779"/>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7" name="Freeform 84"/>
              <p:cNvSpPr>
                <a:spLocks/>
              </p:cNvSpPr>
              <p:nvPr/>
            </p:nvSpPr>
            <p:spPr bwMode="auto">
              <a:xfrm>
                <a:off x="8656886"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Freeform 85"/>
              <p:cNvSpPr>
                <a:spLocks noEditPoints="1"/>
              </p:cNvSpPr>
              <p:nvPr/>
            </p:nvSpPr>
            <p:spPr bwMode="auto">
              <a:xfrm>
                <a:off x="8772773"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Freeform 86"/>
              <p:cNvSpPr>
                <a:spLocks/>
              </p:cNvSpPr>
              <p:nvPr/>
            </p:nvSpPr>
            <p:spPr bwMode="auto">
              <a:xfrm>
                <a:off x="8955336" y="216196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Freeform 87"/>
              <p:cNvSpPr>
                <a:spLocks noEditPoints="1"/>
              </p:cNvSpPr>
              <p:nvPr/>
            </p:nvSpPr>
            <p:spPr bwMode="auto">
              <a:xfrm>
                <a:off x="9071223" y="2161967"/>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Freeform 88"/>
              <p:cNvSpPr>
                <a:spLocks/>
              </p:cNvSpPr>
              <p:nvPr/>
            </p:nvSpPr>
            <p:spPr bwMode="auto">
              <a:xfrm>
                <a:off x="774242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Freeform 89"/>
              <p:cNvSpPr>
                <a:spLocks/>
              </p:cNvSpPr>
              <p:nvPr/>
            </p:nvSpPr>
            <p:spPr bwMode="auto">
              <a:xfrm>
                <a:off x="774242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Freeform 90"/>
              <p:cNvSpPr>
                <a:spLocks/>
              </p:cNvSpPr>
              <p:nvPr/>
            </p:nvSpPr>
            <p:spPr bwMode="auto">
              <a:xfrm>
                <a:off x="926542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Freeform 91"/>
              <p:cNvSpPr>
                <a:spLocks/>
              </p:cNvSpPr>
              <p:nvPr/>
            </p:nvSpPr>
            <p:spPr bwMode="auto">
              <a:xfrm>
                <a:off x="941782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Freeform 92"/>
              <p:cNvSpPr>
                <a:spLocks noEditPoints="1"/>
              </p:cNvSpPr>
              <p:nvPr/>
            </p:nvSpPr>
            <p:spPr bwMode="auto">
              <a:xfrm>
                <a:off x="7858310" y="243977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Freeform 93"/>
              <p:cNvSpPr>
                <a:spLocks noEditPoints="1"/>
              </p:cNvSpPr>
              <p:nvPr/>
            </p:nvSpPr>
            <p:spPr bwMode="auto">
              <a:xfrm>
                <a:off x="7861485"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Freeform 94"/>
              <p:cNvSpPr>
                <a:spLocks/>
              </p:cNvSpPr>
              <p:nvPr/>
            </p:nvSpPr>
            <p:spPr bwMode="auto">
              <a:xfrm>
                <a:off x="804087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Freeform 95"/>
              <p:cNvSpPr>
                <a:spLocks/>
              </p:cNvSpPr>
              <p:nvPr/>
            </p:nvSpPr>
            <p:spPr bwMode="auto">
              <a:xfrm>
                <a:off x="804087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9" name="Freeform 96"/>
              <p:cNvSpPr>
                <a:spLocks/>
              </p:cNvSpPr>
              <p:nvPr/>
            </p:nvSpPr>
            <p:spPr bwMode="auto">
              <a:xfrm>
                <a:off x="956387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Freeform 97"/>
              <p:cNvSpPr>
                <a:spLocks noEditPoints="1"/>
              </p:cNvSpPr>
              <p:nvPr/>
            </p:nvSpPr>
            <p:spPr bwMode="auto">
              <a:xfrm>
                <a:off x="8156760" y="243977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1" name="Freeform 98"/>
              <p:cNvSpPr>
                <a:spLocks noEditPoints="1"/>
              </p:cNvSpPr>
              <p:nvPr/>
            </p:nvSpPr>
            <p:spPr bwMode="auto">
              <a:xfrm>
                <a:off x="8158347" y="216196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Freeform 99"/>
              <p:cNvSpPr>
                <a:spLocks noEditPoints="1"/>
              </p:cNvSpPr>
              <p:nvPr/>
            </p:nvSpPr>
            <p:spPr bwMode="auto">
              <a:xfrm>
                <a:off x="9681351" y="2439779"/>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Freeform 100"/>
              <p:cNvSpPr>
                <a:spLocks/>
              </p:cNvSpPr>
              <p:nvPr/>
            </p:nvSpPr>
            <p:spPr bwMode="auto">
              <a:xfrm>
                <a:off x="926542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4" name="Freeform 101"/>
              <p:cNvSpPr>
                <a:spLocks/>
              </p:cNvSpPr>
              <p:nvPr/>
            </p:nvSpPr>
            <p:spPr bwMode="auto">
              <a:xfrm>
                <a:off x="941782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5" name="Freeform 102"/>
              <p:cNvSpPr>
                <a:spLocks/>
              </p:cNvSpPr>
              <p:nvPr/>
            </p:nvSpPr>
            <p:spPr bwMode="auto">
              <a:xfrm>
                <a:off x="956387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6" name="Freeform 103"/>
              <p:cNvSpPr>
                <a:spLocks noEditPoints="1"/>
              </p:cNvSpPr>
              <p:nvPr/>
            </p:nvSpPr>
            <p:spPr bwMode="auto">
              <a:xfrm>
                <a:off x="9681351" y="2161967"/>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Freeform 72"/>
              <p:cNvSpPr>
                <a:spLocks/>
              </p:cNvSpPr>
              <p:nvPr/>
            </p:nvSpPr>
            <p:spPr bwMode="auto">
              <a:xfrm>
                <a:off x="835347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6" name="Freeform 73"/>
              <p:cNvSpPr>
                <a:spLocks/>
              </p:cNvSpPr>
              <p:nvPr/>
            </p:nvSpPr>
            <p:spPr bwMode="auto">
              <a:xfrm>
                <a:off x="835347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7" name="Freeform 74"/>
              <p:cNvSpPr>
                <a:spLocks/>
              </p:cNvSpPr>
              <p:nvPr/>
            </p:nvSpPr>
            <p:spPr bwMode="auto">
              <a:xfrm>
                <a:off x="9876480"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 name="Freeform 75"/>
              <p:cNvSpPr>
                <a:spLocks/>
              </p:cNvSpPr>
              <p:nvPr/>
            </p:nvSpPr>
            <p:spPr bwMode="auto">
              <a:xfrm>
                <a:off x="10027292"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Freeform 76"/>
              <p:cNvSpPr>
                <a:spLocks noEditPoints="1"/>
              </p:cNvSpPr>
              <p:nvPr/>
            </p:nvSpPr>
            <p:spPr bwMode="auto">
              <a:xfrm>
                <a:off x="8467776"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Freeform 77"/>
              <p:cNvSpPr>
                <a:spLocks noEditPoints="1"/>
              </p:cNvSpPr>
              <p:nvPr/>
            </p:nvSpPr>
            <p:spPr bwMode="auto">
              <a:xfrm>
                <a:off x="8470951"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1" name="Freeform 84"/>
              <p:cNvSpPr>
                <a:spLocks/>
              </p:cNvSpPr>
              <p:nvPr/>
            </p:nvSpPr>
            <p:spPr bwMode="auto">
              <a:xfrm>
                <a:off x="9874893"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2" name="Freeform 85"/>
              <p:cNvSpPr>
                <a:spLocks noEditPoints="1"/>
              </p:cNvSpPr>
              <p:nvPr/>
            </p:nvSpPr>
            <p:spPr bwMode="auto">
              <a:xfrm>
                <a:off x="9990780"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Freeform 72"/>
              <p:cNvSpPr>
                <a:spLocks/>
              </p:cNvSpPr>
              <p:nvPr/>
            </p:nvSpPr>
            <p:spPr bwMode="auto">
              <a:xfrm>
                <a:off x="7135469"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4" name="Freeform 74"/>
              <p:cNvSpPr>
                <a:spLocks/>
              </p:cNvSpPr>
              <p:nvPr/>
            </p:nvSpPr>
            <p:spPr bwMode="auto">
              <a:xfrm>
                <a:off x="8658473"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6" name="Freeform 75"/>
              <p:cNvSpPr>
                <a:spLocks/>
              </p:cNvSpPr>
              <p:nvPr/>
            </p:nvSpPr>
            <p:spPr bwMode="auto">
              <a:xfrm>
                <a:off x="8809285"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Freeform 76"/>
              <p:cNvSpPr>
                <a:spLocks noEditPoints="1"/>
              </p:cNvSpPr>
              <p:nvPr/>
            </p:nvSpPr>
            <p:spPr bwMode="auto">
              <a:xfrm>
                <a:off x="724976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78"/>
              <p:cNvSpPr>
                <a:spLocks/>
              </p:cNvSpPr>
              <p:nvPr/>
            </p:nvSpPr>
            <p:spPr bwMode="auto">
              <a:xfrm>
                <a:off x="7432331"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80"/>
              <p:cNvSpPr>
                <a:spLocks/>
              </p:cNvSpPr>
              <p:nvPr/>
            </p:nvSpPr>
            <p:spPr bwMode="auto">
              <a:xfrm>
                <a:off x="8955335"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0" name="Freeform 81"/>
              <p:cNvSpPr>
                <a:spLocks noEditPoints="1"/>
              </p:cNvSpPr>
              <p:nvPr/>
            </p:nvSpPr>
            <p:spPr bwMode="auto">
              <a:xfrm>
                <a:off x="754821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1" name="Freeform 83"/>
              <p:cNvSpPr>
                <a:spLocks noEditPoints="1"/>
              </p:cNvSpPr>
              <p:nvPr/>
            </p:nvSpPr>
            <p:spPr bwMode="auto">
              <a:xfrm>
                <a:off x="9072810" y="1887273"/>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2" name="Freeform 88"/>
              <p:cNvSpPr>
                <a:spLocks/>
              </p:cNvSpPr>
              <p:nvPr/>
            </p:nvSpPr>
            <p:spPr bwMode="auto">
              <a:xfrm>
                <a:off x="774242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Freeform 90"/>
              <p:cNvSpPr>
                <a:spLocks/>
              </p:cNvSpPr>
              <p:nvPr/>
            </p:nvSpPr>
            <p:spPr bwMode="auto">
              <a:xfrm>
                <a:off x="926542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4" name="Freeform 91"/>
              <p:cNvSpPr>
                <a:spLocks/>
              </p:cNvSpPr>
              <p:nvPr/>
            </p:nvSpPr>
            <p:spPr bwMode="auto">
              <a:xfrm>
                <a:off x="941782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5" name="Freeform 92"/>
              <p:cNvSpPr>
                <a:spLocks noEditPoints="1"/>
              </p:cNvSpPr>
              <p:nvPr/>
            </p:nvSpPr>
            <p:spPr bwMode="auto">
              <a:xfrm>
                <a:off x="7858310" y="188727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94"/>
              <p:cNvSpPr>
                <a:spLocks/>
              </p:cNvSpPr>
              <p:nvPr/>
            </p:nvSpPr>
            <p:spPr bwMode="auto">
              <a:xfrm>
                <a:off x="804087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7" name="Freeform 96"/>
              <p:cNvSpPr>
                <a:spLocks/>
              </p:cNvSpPr>
              <p:nvPr/>
            </p:nvSpPr>
            <p:spPr bwMode="auto">
              <a:xfrm>
                <a:off x="956387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8" name="Freeform 97"/>
              <p:cNvSpPr>
                <a:spLocks noEditPoints="1"/>
              </p:cNvSpPr>
              <p:nvPr/>
            </p:nvSpPr>
            <p:spPr bwMode="auto">
              <a:xfrm>
                <a:off x="8156760" y="1887273"/>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Freeform 99"/>
              <p:cNvSpPr>
                <a:spLocks noEditPoints="1"/>
              </p:cNvSpPr>
              <p:nvPr/>
            </p:nvSpPr>
            <p:spPr bwMode="auto">
              <a:xfrm>
                <a:off x="9681351" y="1887273"/>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0" name="Freeform 72"/>
              <p:cNvSpPr>
                <a:spLocks/>
              </p:cNvSpPr>
              <p:nvPr/>
            </p:nvSpPr>
            <p:spPr bwMode="auto">
              <a:xfrm>
                <a:off x="835347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1" name="Freeform 74"/>
              <p:cNvSpPr>
                <a:spLocks/>
              </p:cNvSpPr>
              <p:nvPr/>
            </p:nvSpPr>
            <p:spPr bwMode="auto">
              <a:xfrm>
                <a:off x="9876480"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Freeform 75"/>
              <p:cNvSpPr>
                <a:spLocks/>
              </p:cNvSpPr>
              <p:nvPr/>
            </p:nvSpPr>
            <p:spPr bwMode="auto">
              <a:xfrm>
                <a:off x="10027292"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3" name="Freeform 76"/>
              <p:cNvSpPr>
                <a:spLocks noEditPoints="1"/>
              </p:cNvSpPr>
              <p:nvPr/>
            </p:nvSpPr>
            <p:spPr bwMode="auto">
              <a:xfrm>
                <a:off x="8467776"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5" name="Freeform 72"/>
              <p:cNvSpPr>
                <a:spLocks/>
              </p:cNvSpPr>
              <p:nvPr/>
            </p:nvSpPr>
            <p:spPr bwMode="auto">
              <a:xfrm>
                <a:off x="8834865"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6" name="Freeform 73"/>
              <p:cNvSpPr>
                <a:spLocks/>
              </p:cNvSpPr>
              <p:nvPr/>
            </p:nvSpPr>
            <p:spPr bwMode="auto">
              <a:xfrm>
                <a:off x="8834865"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7" name="Freeform 74"/>
              <p:cNvSpPr>
                <a:spLocks/>
              </p:cNvSpPr>
              <p:nvPr/>
            </p:nvSpPr>
            <p:spPr bwMode="auto">
              <a:xfrm>
                <a:off x="8834865"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8" name="Freeform 75"/>
              <p:cNvSpPr>
                <a:spLocks/>
              </p:cNvSpPr>
              <p:nvPr/>
            </p:nvSpPr>
            <p:spPr bwMode="auto">
              <a:xfrm>
                <a:off x="8985677"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9" name="Freeform 76"/>
              <p:cNvSpPr>
                <a:spLocks noEditPoints="1"/>
              </p:cNvSpPr>
              <p:nvPr/>
            </p:nvSpPr>
            <p:spPr bwMode="auto">
              <a:xfrm>
                <a:off x="894916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1" name="Freeform 78"/>
              <p:cNvSpPr>
                <a:spLocks/>
              </p:cNvSpPr>
              <p:nvPr/>
            </p:nvSpPr>
            <p:spPr bwMode="auto">
              <a:xfrm>
                <a:off x="9131727"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2" name="Freeform 79"/>
              <p:cNvSpPr>
                <a:spLocks/>
              </p:cNvSpPr>
              <p:nvPr/>
            </p:nvSpPr>
            <p:spPr bwMode="auto">
              <a:xfrm>
                <a:off x="9131727" y="3749202"/>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4" name="Freeform 81"/>
              <p:cNvSpPr>
                <a:spLocks noEditPoints="1"/>
              </p:cNvSpPr>
              <p:nvPr/>
            </p:nvSpPr>
            <p:spPr bwMode="auto">
              <a:xfrm>
                <a:off x="924761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 name="Freeform 83"/>
              <p:cNvSpPr>
                <a:spLocks noEditPoints="1"/>
              </p:cNvSpPr>
              <p:nvPr/>
            </p:nvSpPr>
            <p:spPr bwMode="auto">
              <a:xfrm>
                <a:off x="9249202"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 name="Freeform 84"/>
              <p:cNvSpPr>
                <a:spLocks/>
              </p:cNvSpPr>
              <p:nvPr/>
            </p:nvSpPr>
            <p:spPr bwMode="auto">
              <a:xfrm>
                <a:off x="8833278"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 name="Freeform 85"/>
              <p:cNvSpPr>
                <a:spLocks noEditPoints="1"/>
              </p:cNvSpPr>
              <p:nvPr/>
            </p:nvSpPr>
            <p:spPr bwMode="auto">
              <a:xfrm>
                <a:off x="8949165"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 name="Freeform 87"/>
              <p:cNvSpPr>
                <a:spLocks noEditPoints="1"/>
              </p:cNvSpPr>
              <p:nvPr/>
            </p:nvSpPr>
            <p:spPr bwMode="auto">
              <a:xfrm>
                <a:off x="9247615"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Freeform 88"/>
              <p:cNvSpPr>
                <a:spLocks/>
              </p:cNvSpPr>
              <p:nvPr/>
            </p:nvSpPr>
            <p:spPr bwMode="auto">
              <a:xfrm>
                <a:off x="9441818"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2" name="Freeform 89"/>
              <p:cNvSpPr>
                <a:spLocks/>
              </p:cNvSpPr>
              <p:nvPr/>
            </p:nvSpPr>
            <p:spPr bwMode="auto">
              <a:xfrm>
                <a:off x="944181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3" name="Freeform 90"/>
              <p:cNvSpPr>
                <a:spLocks/>
              </p:cNvSpPr>
              <p:nvPr/>
            </p:nvSpPr>
            <p:spPr bwMode="auto">
              <a:xfrm>
                <a:off x="944181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4" name="Freeform 91"/>
              <p:cNvSpPr>
                <a:spLocks/>
              </p:cNvSpPr>
              <p:nvPr/>
            </p:nvSpPr>
            <p:spPr bwMode="auto">
              <a:xfrm>
                <a:off x="9594218"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5" name="Freeform 92"/>
              <p:cNvSpPr>
                <a:spLocks noEditPoints="1"/>
              </p:cNvSpPr>
              <p:nvPr/>
            </p:nvSpPr>
            <p:spPr bwMode="auto">
              <a:xfrm>
                <a:off x="9557706"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6" name="Freeform 93"/>
              <p:cNvSpPr>
                <a:spLocks noEditPoints="1"/>
              </p:cNvSpPr>
              <p:nvPr/>
            </p:nvSpPr>
            <p:spPr bwMode="auto">
              <a:xfrm>
                <a:off x="956088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8" name="Freeform 95"/>
              <p:cNvSpPr>
                <a:spLocks/>
              </p:cNvSpPr>
              <p:nvPr/>
            </p:nvSpPr>
            <p:spPr bwMode="auto">
              <a:xfrm>
                <a:off x="974026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9" name="Freeform 96"/>
              <p:cNvSpPr>
                <a:spLocks/>
              </p:cNvSpPr>
              <p:nvPr/>
            </p:nvSpPr>
            <p:spPr bwMode="auto">
              <a:xfrm>
                <a:off x="974026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1" name="Freeform 98"/>
              <p:cNvSpPr>
                <a:spLocks noEditPoints="1"/>
              </p:cNvSpPr>
              <p:nvPr/>
            </p:nvSpPr>
            <p:spPr bwMode="auto">
              <a:xfrm>
                <a:off x="9857743" y="373967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2" name="Freeform 99"/>
              <p:cNvSpPr>
                <a:spLocks noEditPoints="1"/>
              </p:cNvSpPr>
              <p:nvPr/>
            </p:nvSpPr>
            <p:spPr bwMode="auto">
              <a:xfrm>
                <a:off x="9857743"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4" name="Freeform 101"/>
              <p:cNvSpPr>
                <a:spLocks/>
              </p:cNvSpPr>
              <p:nvPr/>
            </p:nvSpPr>
            <p:spPr bwMode="auto">
              <a:xfrm>
                <a:off x="9594218"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5" name="Freeform 102"/>
              <p:cNvSpPr>
                <a:spLocks/>
              </p:cNvSpPr>
              <p:nvPr/>
            </p:nvSpPr>
            <p:spPr bwMode="auto">
              <a:xfrm>
                <a:off x="9740268"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6" name="Freeform 103"/>
              <p:cNvSpPr>
                <a:spLocks noEditPoints="1"/>
              </p:cNvSpPr>
              <p:nvPr/>
            </p:nvSpPr>
            <p:spPr bwMode="auto">
              <a:xfrm>
                <a:off x="9857743"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7" name="Freeform 84"/>
              <p:cNvSpPr>
                <a:spLocks/>
              </p:cNvSpPr>
              <p:nvPr/>
            </p:nvSpPr>
            <p:spPr bwMode="auto">
              <a:xfrm>
                <a:off x="8833278"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8" name="Freeform 85"/>
              <p:cNvSpPr>
                <a:spLocks noEditPoints="1"/>
              </p:cNvSpPr>
              <p:nvPr/>
            </p:nvSpPr>
            <p:spPr bwMode="auto">
              <a:xfrm>
                <a:off x="8949165"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9" name="Freeform 86"/>
              <p:cNvSpPr>
                <a:spLocks/>
              </p:cNvSpPr>
              <p:nvPr/>
            </p:nvSpPr>
            <p:spPr bwMode="auto">
              <a:xfrm>
                <a:off x="9131728"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0" name="Freeform 87"/>
              <p:cNvSpPr>
                <a:spLocks noEditPoints="1"/>
              </p:cNvSpPr>
              <p:nvPr/>
            </p:nvSpPr>
            <p:spPr bwMode="auto">
              <a:xfrm>
                <a:off x="9247615"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1" name="Freeform 100"/>
              <p:cNvSpPr>
                <a:spLocks/>
              </p:cNvSpPr>
              <p:nvPr/>
            </p:nvSpPr>
            <p:spPr bwMode="auto">
              <a:xfrm>
                <a:off x="944181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2" name="Freeform 101"/>
              <p:cNvSpPr>
                <a:spLocks/>
              </p:cNvSpPr>
              <p:nvPr/>
            </p:nvSpPr>
            <p:spPr bwMode="auto">
              <a:xfrm>
                <a:off x="9594218"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3" name="Freeform 102"/>
              <p:cNvSpPr>
                <a:spLocks/>
              </p:cNvSpPr>
              <p:nvPr/>
            </p:nvSpPr>
            <p:spPr bwMode="auto">
              <a:xfrm>
                <a:off x="974026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4" name="Freeform 103"/>
              <p:cNvSpPr>
                <a:spLocks noEditPoints="1"/>
              </p:cNvSpPr>
              <p:nvPr/>
            </p:nvSpPr>
            <p:spPr bwMode="auto">
              <a:xfrm>
                <a:off x="9857743"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5" name="Freeform 72"/>
              <p:cNvSpPr>
                <a:spLocks/>
              </p:cNvSpPr>
              <p:nvPr/>
            </p:nvSpPr>
            <p:spPr bwMode="auto">
              <a:xfrm>
                <a:off x="10052872"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6" name="Freeform 73"/>
              <p:cNvSpPr>
                <a:spLocks/>
              </p:cNvSpPr>
              <p:nvPr/>
            </p:nvSpPr>
            <p:spPr bwMode="auto">
              <a:xfrm>
                <a:off x="10052872"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7" name="Freeform 74"/>
              <p:cNvSpPr>
                <a:spLocks/>
              </p:cNvSpPr>
              <p:nvPr/>
            </p:nvSpPr>
            <p:spPr bwMode="auto">
              <a:xfrm>
                <a:off x="10052872"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1" name="Freeform 84"/>
              <p:cNvSpPr>
                <a:spLocks/>
              </p:cNvSpPr>
              <p:nvPr/>
            </p:nvSpPr>
            <p:spPr bwMode="auto">
              <a:xfrm>
                <a:off x="10051285"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3" name="Freeform 84"/>
              <p:cNvSpPr>
                <a:spLocks/>
              </p:cNvSpPr>
              <p:nvPr/>
            </p:nvSpPr>
            <p:spPr bwMode="auto">
              <a:xfrm>
                <a:off x="10051285"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5" name="Freeform 72"/>
              <p:cNvSpPr>
                <a:spLocks/>
              </p:cNvSpPr>
              <p:nvPr/>
            </p:nvSpPr>
            <p:spPr bwMode="auto">
              <a:xfrm>
                <a:off x="8845798"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6" name="Freeform 73"/>
              <p:cNvSpPr>
                <a:spLocks/>
              </p:cNvSpPr>
              <p:nvPr/>
            </p:nvSpPr>
            <p:spPr bwMode="auto">
              <a:xfrm>
                <a:off x="8845798"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7" name="Freeform 74"/>
              <p:cNvSpPr>
                <a:spLocks/>
              </p:cNvSpPr>
              <p:nvPr/>
            </p:nvSpPr>
            <p:spPr bwMode="auto">
              <a:xfrm>
                <a:off x="8845798"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9" name="Freeform 76"/>
              <p:cNvSpPr>
                <a:spLocks noEditPoints="1"/>
              </p:cNvSpPr>
              <p:nvPr/>
            </p:nvSpPr>
            <p:spPr bwMode="auto">
              <a:xfrm>
                <a:off x="896009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0" name="Freeform 77"/>
              <p:cNvSpPr>
                <a:spLocks noEditPoints="1"/>
              </p:cNvSpPr>
              <p:nvPr/>
            </p:nvSpPr>
            <p:spPr bwMode="auto">
              <a:xfrm>
                <a:off x="8963273"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1" name="Freeform 78"/>
              <p:cNvSpPr>
                <a:spLocks/>
              </p:cNvSpPr>
              <p:nvPr/>
            </p:nvSpPr>
            <p:spPr bwMode="auto">
              <a:xfrm>
                <a:off x="9142660" y="542301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4" name="Freeform 81"/>
              <p:cNvSpPr>
                <a:spLocks noEditPoints="1"/>
              </p:cNvSpPr>
              <p:nvPr/>
            </p:nvSpPr>
            <p:spPr bwMode="auto">
              <a:xfrm>
                <a:off x="925854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6" name="Freeform 83"/>
              <p:cNvSpPr>
                <a:spLocks noEditPoints="1"/>
              </p:cNvSpPr>
              <p:nvPr/>
            </p:nvSpPr>
            <p:spPr bwMode="auto">
              <a:xfrm>
                <a:off x="9260135" y="4862627"/>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7" name="Freeform 84"/>
              <p:cNvSpPr>
                <a:spLocks/>
              </p:cNvSpPr>
              <p:nvPr/>
            </p:nvSpPr>
            <p:spPr bwMode="auto">
              <a:xfrm>
                <a:off x="8844211"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8" name="Freeform 85"/>
              <p:cNvSpPr>
                <a:spLocks noEditPoints="1"/>
              </p:cNvSpPr>
              <p:nvPr/>
            </p:nvSpPr>
            <p:spPr bwMode="auto">
              <a:xfrm>
                <a:off x="8960098" y="457846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9" name="Freeform 86"/>
              <p:cNvSpPr>
                <a:spLocks/>
              </p:cNvSpPr>
              <p:nvPr/>
            </p:nvSpPr>
            <p:spPr bwMode="auto">
              <a:xfrm>
                <a:off x="9142661" y="458322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0" name="Freeform 87"/>
              <p:cNvSpPr>
                <a:spLocks noEditPoints="1"/>
              </p:cNvSpPr>
              <p:nvPr/>
            </p:nvSpPr>
            <p:spPr bwMode="auto">
              <a:xfrm>
                <a:off x="9258548" y="4578464"/>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1" name="Freeform 88"/>
              <p:cNvSpPr>
                <a:spLocks/>
              </p:cNvSpPr>
              <p:nvPr/>
            </p:nvSpPr>
            <p:spPr bwMode="auto">
              <a:xfrm>
                <a:off x="9452751" y="542301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2" name="Freeform 89"/>
              <p:cNvSpPr>
                <a:spLocks/>
              </p:cNvSpPr>
              <p:nvPr/>
            </p:nvSpPr>
            <p:spPr bwMode="auto">
              <a:xfrm>
                <a:off x="945275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3" name="Freeform 90"/>
              <p:cNvSpPr>
                <a:spLocks/>
              </p:cNvSpPr>
              <p:nvPr/>
            </p:nvSpPr>
            <p:spPr bwMode="auto">
              <a:xfrm>
                <a:off x="945275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4" name="Freeform 91"/>
              <p:cNvSpPr>
                <a:spLocks/>
              </p:cNvSpPr>
              <p:nvPr/>
            </p:nvSpPr>
            <p:spPr bwMode="auto">
              <a:xfrm>
                <a:off x="9605151"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6" name="Freeform 93"/>
              <p:cNvSpPr>
                <a:spLocks noEditPoints="1"/>
              </p:cNvSpPr>
              <p:nvPr/>
            </p:nvSpPr>
            <p:spPr bwMode="auto">
              <a:xfrm>
                <a:off x="9571814"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8" name="Freeform 95"/>
              <p:cNvSpPr>
                <a:spLocks/>
              </p:cNvSpPr>
              <p:nvPr/>
            </p:nvSpPr>
            <p:spPr bwMode="auto">
              <a:xfrm>
                <a:off x="975120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9" name="Freeform 96"/>
              <p:cNvSpPr>
                <a:spLocks/>
              </p:cNvSpPr>
              <p:nvPr/>
            </p:nvSpPr>
            <p:spPr bwMode="auto">
              <a:xfrm>
                <a:off x="975120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1" name="Freeform 98"/>
              <p:cNvSpPr>
                <a:spLocks noEditPoints="1"/>
              </p:cNvSpPr>
              <p:nvPr/>
            </p:nvSpPr>
            <p:spPr bwMode="auto">
              <a:xfrm>
                <a:off x="9868676" y="514044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2" name="Freeform 99"/>
              <p:cNvSpPr>
                <a:spLocks noEditPoints="1"/>
              </p:cNvSpPr>
              <p:nvPr/>
            </p:nvSpPr>
            <p:spPr bwMode="auto">
              <a:xfrm>
                <a:off x="9868676" y="486262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3" name="Freeform 100"/>
              <p:cNvSpPr>
                <a:spLocks/>
              </p:cNvSpPr>
              <p:nvPr/>
            </p:nvSpPr>
            <p:spPr bwMode="auto">
              <a:xfrm>
                <a:off x="945275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4" name="Freeform 101"/>
              <p:cNvSpPr>
                <a:spLocks/>
              </p:cNvSpPr>
              <p:nvPr/>
            </p:nvSpPr>
            <p:spPr bwMode="auto">
              <a:xfrm>
                <a:off x="9605151" y="458481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5" name="Freeform 102"/>
              <p:cNvSpPr>
                <a:spLocks/>
              </p:cNvSpPr>
              <p:nvPr/>
            </p:nvSpPr>
            <p:spPr bwMode="auto">
              <a:xfrm>
                <a:off x="975120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6" name="Freeform 103"/>
              <p:cNvSpPr>
                <a:spLocks noEditPoints="1"/>
              </p:cNvSpPr>
              <p:nvPr/>
            </p:nvSpPr>
            <p:spPr bwMode="auto">
              <a:xfrm>
                <a:off x="9868676" y="457846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7" name="Freeform 84"/>
              <p:cNvSpPr>
                <a:spLocks/>
              </p:cNvSpPr>
              <p:nvPr/>
            </p:nvSpPr>
            <p:spPr bwMode="auto">
              <a:xfrm>
                <a:off x="8844211"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8" name="Freeform 85"/>
              <p:cNvSpPr>
                <a:spLocks noEditPoints="1"/>
              </p:cNvSpPr>
              <p:nvPr/>
            </p:nvSpPr>
            <p:spPr bwMode="auto">
              <a:xfrm>
                <a:off x="8960098" y="429694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9" name="Freeform 86"/>
              <p:cNvSpPr>
                <a:spLocks/>
              </p:cNvSpPr>
              <p:nvPr/>
            </p:nvSpPr>
            <p:spPr bwMode="auto">
              <a:xfrm>
                <a:off x="9142661" y="430170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0" name="Freeform 87"/>
              <p:cNvSpPr>
                <a:spLocks noEditPoints="1"/>
              </p:cNvSpPr>
              <p:nvPr/>
            </p:nvSpPr>
            <p:spPr bwMode="auto">
              <a:xfrm>
                <a:off x="9258548" y="429694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1" name="Freeform 100"/>
              <p:cNvSpPr>
                <a:spLocks/>
              </p:cNvSpPr>
              <p:nvPr/>
            </p:nvSpPr>
            <p:spPr bwMode="auto">
              <a:xfrm>
                <a:off x="945275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3" name="Freeform 102"/>
              <p:cNvSpPr>
                <a:spLocks/>
              </p:cNvSpPr>
              <p:nvPr/>
            </p:nvSpPr>
            <p:spPr bwMode="auto">
              <a:xfrm>
                <a:off x="975120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4" name="Freeform 103"/>
              <p:cNvSpPr>
                <a:spLocks noEditPoints="1"/>
              </p:cNvSpPr>
              <p:nvPr/>
            </p:nvSpPr>
            <p:spPr bwMode="auto">
              <a:xfrm>
                <a:off x="9868676" y="429694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5" name="Freeform 72"/>
              <p:cNvSpPr>
                <a:spLocks/>
              </p:cNvSpPr>
              <p:nvPr/>
            </p:nvSpPr>
            <p:spPr bwMode="auto">
              <a:xfrm>
                <a:off x="10063805"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6" name="Freeform 73"/>
              <p:cNvSpPr>
                <a:spLocks/>
              </p:cNvSpPr>
              <p:nvPr/>
            </p:nvSpPr>
            <p:spPr bwMode="auto">
              <a:xfrm>
                <a:off x="10063805"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7" name="Freeform 74"/>
              <p:cNvSpPr>
                <a:spLocks/>
              </p:cNvSpPr>
              <p:nvPr/>
            </p:nvSpPr>
            <p:spPr bwMode="auto">
              <a:xfrm>
                <a:off x="10063805"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8" name="Freeform 84"/>
              <p:cNvSpPr>
                <a:spLocks/>
              </p:cNvSpPr>
              <p:nvPr/>
            </p:nvSpPr>
            <p:spPr bwMode="auto">
              <a:xfrm>
                <a:off x="10062218"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9" name="Freeform 84"/>
              <p:cNvSpPr>
                <a:spLocks/>
              </p:cNvSpPr>
              <p:nvPr/>
            </p:nvSpPr>
            <p:spPr bwMode="auto">
              <a:xfrm>
                <a:off x="10062218"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0" name="Freeform 84"/>
              <p:cNvSpPr>
                <a:spLocks/>
              </p:cNvSpPr>
              <p:nvPr/>
            </p:nvSpPr>
            <p:spPr bwMode="auto">
              <a:xfrm>
                <a:off x="8833278"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1" name="Freeform 85"/>
              <p:cNvSpPr>
                <a:spLocks noEditPoints="1"/>
              </p:cNvSpPr>
              <p:nvPr/>
            </p:nvSpPr>
            <p:spPr bwMode="auto">
              <a:xfrm>
                <a:off x="8949165" y="5694532"/>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2" name="Freeform 86"/>
              <p:cNvSpPr>
                <a:spLocks/>
              </p:cNvSpPr>
              <p:nvPr/>
            </p:nvSpPr>
            <p:spPr bwMode="auto">
              <a:xfrm>
                <a:off x="913172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3" name="Freeform 87"/>
              <p:cNvSpPr>
                <a:spLocks noEditPoints="1"/>
              </p:cNvSpPr>
              <p:nvPr/>
            </p:nvSpPr>
            <p:spPr bwMode="auto">
              <a:xfrm>
                <a:off x="9247615" y="5694532"/>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4" name="Freeform 100"/>
              <p:cNvSpPr>
                <a:spLocks/>
              </p:cNvSpPr>
              <p:nvPr/>
            </p:nvSpPr>
            <p:spPr bwMode="auto">
              <a:xfrm>
                <a:off x="944181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5" name="Freeform 101"/>
              <p:cNvSpPr>
                <a:spLocks/>
              </p:cNvSpPr>
              <p:nvPr/>
            </p:nvSpPr>
            <p:spPr bwMode="auto">
              <a:xfrm>
                <a:off x="9594218" y="570088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6" name="Freeform 102"/>
              <p:cNvSpPr>
                <a:spLocks/>
              </p:cNvSpPr>
              <p:nvPr/>
            </p:nvSpPr>
            <p:spPr bwMode="auto">
              <a:xfrm>
                <a:off x="974026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7" name="Freeform 103"/>
              <p:cNvSpPr>
                <a:spLocks noEditPoints="1"/>
              </p:cNvSpPr>
              <p:nvPr/>
            </p:nvSpPr>
            <p:spPr bwMode="auto">
              <a:xfrm>
                <a:off x="9857743"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8" name="Freeform 84"/>
              <p:cNvSpPr>
                <a:spLocks/>
              </p:cNvSpPr>
              <p:nvPr/>
            </p:nvSpPr>
            <p:spPr bwMode="auto">
              <a:xfrm>
                <a:off x="10051285"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8" name="Group 117"/>
            <p:cNvGrpSpPr/>
            <p:nvPr/>
          </p:nvGrpSpPr>
          <p:grpSpPr>
            <a:xfrm>
              <a:off x="10554283" y="6274801"/>
              <a:ext cx="365760" cy="365760"/>
              <a:chOff x="608865" y="4536026"/>
              <a:chExt cx="329755" cy="329754"/>
            </a:xfrm>
            <a:solidFill>
              <a:schemeClr val="accent3"/>
            </a:solidFill>
          </p:grpSpPr>
          <p:sp>
            <p:nvSpPr>
              <p:cNvPr id="119" name="Donut 118"/>
              <p:cNvSpPr/>
              <p:nvPr/>
            </p:nvSpPr>
            <p:spPr bwMode="auto">
              <a:xfrm>
                <a:off x="608865" y="4536026"/>
                <a:ext cx="329755" cy="329754"/>
              </a:xfrm>
              <a:prstGeom prst="donut">
                <a:avLst>
                  <a:gd name="adj" fmla="val 71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Isosceles Triangle 119"/>
              <p:cNvSpPr/>
              <p:nvPr/>
            </p:nvSpPr>
            <p:spPr bwMode="auto">
              <a:xfrm rot="5400000">
                <a:off x="710175" y="4634663"/>
                <a:ext cx="153677" cy="132481"/>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655238" y="4846289"/>
              <a:ext cx="411410" cy="669336"/>
              <a:chOff x="8361363" y="-330200"/>
              <a:chExt cx="719138" cy="1169988"/>
            </a:xfrm>
          </p:grpSpPr>
          <p:sp>
            <p:nvSpPr>
              <p:cNvPr id="11" name="Freeform 5"/>
              <p:cNvSpPr>
                <a:spLocks/>
              </p:cNvSpPr>
              <p:nvPr/>
            </p:nvSpPr>
            <p:spPr bwMode="auto">
              <a:xfrm>
                <a:off x="8497888" y="-330200"/>
                <a:ext cx="444500" cy="509588"/>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6"/>
              <p:cNvSpPr>
                <a:spLocks noChangeArrowheads="1"/>
              </p:cNvSpPr>
              <p:nvPr/>
            </p:nvSpPr>
            <p:spPr bwMode="auto">
              <a:xfrm>
                <a:off x="8361363" y="161925"/>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7"/>
              <p:cNvSpPr>
                <a:spLocks noChangeArrowheads="1"/>
              </p:cNvSpPr>
              <p:nvPr/>
            </p:nvSpPr>
            <p:spPr bwMode="auto">
              <a:xfrm>
                <a:off x="8361363" y="161925"/>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8"/>
              <p:cNvSpPr>
                <a:spLocks/>
              </p:cNvSpPr>
              <p:nvPr/>
            </p:nvSpPr>
            <p:spPr bwMode="auto">
              <a:xfrm>
                <a:off x="8647113" y="379413"/>
                <a:ext cx="146050" cy="25717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517" name="Picture 516"/>
            <p:cNvPicPr>
              <a:picLocks noChangeAspect="1"/>
            </p:cNvPicPr>
            <p:nvPr/>
          </p:nvPicPr>
          <p:blipFill>
            <a:blip r:embed="rId8"/>
            <a:stretch>
              <a:fillRect/>
            </a:stretch>
          </p:blipFill>
          <p:spPr>
            <a:xfrm>
              <a:off x="8652367" y="6070278"/>
              <a:ext cx="825812" cy="529659"/>
            </a:xfrm>
            <a:prstGeom prst="rect">
              <a:avLst/>
            </a:prstGeom>
          </p:spPr>
        </p:pic>
        <p:pic>
          <p:nvPicPr>
            <p:cNvPr id="521" name="Picture 520"/>
            <p:cNvPicPr>
              <a:picLocks noChangeAspect="1"/>
            </p:cNvPicPr>
            <p:nvPr/>
          </p:nvPicPr>
          <p:blipFill>
            <a:blip r:embed="rId9"/>
            <a:stretch>
              <a:fillRect/>
            </a:stretch>
          </p:blipFill>
          <p:spPr>
            <a:xfrm>
              <a:off x="8425215" y="3981839"/>
              <a:ext cx="467544" cy="880082"/>
            </a:xfrm>
            <a:prstGeom prst="rect">
              <a:avLst/>
            </a:prstGeom>
          </p:spPr>
        </p:pic>
        <p:grpSp>
          <p:nvGrpSpPr>
            <p:cNvPr id="25" name="Group 24"/>
            <p:cNvGrpSpPr/>
            <p:nvPr/>
          </p:nvGrpSpPr>
          <p:grpSpPr>
            <a:xfrm>
              <a:off x="9905781" y="4113554"/>
              <a:ext cx="599461" cy="1062972"/>
              <a:chOff x="-276225" y="620713"/>
              <a:chExt cx="889000" cy="1576387"/>
            </a:xfrm>
          </p:grpSpPr>
          <p:sp>
            <p:nvSpPr>
              <p:cNvPr id="19" name="Freeform 12"/>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3"/>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4"/>
              <p:cNvSpPr>
                <a:spLocks/>
              </p:cNvSpPr>
              <p:nvPr/>
            </p:nvSpPr>
            <p:spPr bwMode="auto">
              <a:xfrm>
                <a:off x="-12700" y="889000"/>
                <a:ext cx="355600" cy="142875"/>
              </a:xfrm>
              <a:custGeom>
                <a:avLst/>
                <a:gdLst>
                  <a:gd name="T0" fmla="*/ 62 w 62"/>
                  <a:gd name="T1" fmla="*/ 12 h 25"/>
                  <a:gd name="T2" fmla="*/ 50 w 62"/>
                  <a:gd name="T3" fmla="*/ 25 h 25"/>
                  <a:gd name="T4" fmla="*/ 13 w 62"/>
                  <a:gd name="T5" fmla="*/ 25 h 25"/>
                  <a:gd name="T6" fmla="*/ 0 w 62"/>
                  <a:gd name="T7" fmla="*/ 12 h 25"/>
                  <a:gd name="T8" fmla="*/ 0 w 62"/>
                  <a:gd name="T9" fmla="*/ 12 h 25"/>
                  <a:gd name="T10" fmla="*/ 13 w 62"/>
                  <a:gd name="T11" fmla="*/ 0 h 25"/>
                  <a:gd name="T12" fmla="*/ 50 w 62"/>
                  <a:gd name="T13" fmla="*/ 0 h 25"/>
                  <a:gd name="T14" fmla="*/ 62 w 62"/>
                  <a:gd name="T15" fmla="*/ 1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5">
                    <a:moveTo>
                      <a:pt x="62" y="12"/>
                    </a:moveTo>
                    <a:cubicBezTo>
                      <a:pt x="62" y="19"/>
                      <a:pt x="57" y="25"/>
                      <a:pt x="50" y="25"/>
                    </a:cubicBezTo>
                    <a:cubicBezTo>
                      <a:pt x="13" y="25"/>
                      <a:pt x="13" y="25"/>
                      <a:pt x="13" y="25"/>
                    </a:cubicBezTo>
                    <a:cubicBezTo>
                      <a:pt x="6" y="25"/>
                      <a:pt x="0" y="19"/>
                      <a:pt x="0" y="12"/>
                    </a:cubicBezTo>
                    <a:cubicBezTo>
                      <a:pt x="0" y="12"/>
                      <a:pt x="0" y="12"/>
                      <a:pt x="0" y="12"/>
                    </a:cubicBezTo>
                    <a:cubicBezTo>
                      <a:pt x="0" y="5"/>
                      <a:pt x="6" y="0"/>
                      <a:pt x="13" y="0"/>
                    </a:cubicBezTo>
                    <a:cubicBezTo>
                      <a:pt x="50" y="0"/>
                      <a:pt x="50" y="0"/>
                      <a:pt x="50" y="0"/>
                    </a:cubicBezTo>
                    <a:cubicBezTo>
                      <a:pt x="57" y="0"/>
                      <a:pt x="62" y="5"/>
                      <a:pt x="62" y="1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15"/>
              <p:cNvSpPr>
                <a:spLocks noEditPoints="1"/>
              </p:cNvSpPr>
              <p:nvPr/>
            </p:nvSpPr>
            <p:spPr bwMode="auto">
              <a:xfrm>
                <a:off x="33338" y="1719263"/>
                <a:ext cx="166688" cy="1651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3 h 29"/>
                  <a:gd name="T12" fmla="*/ 3 w 29"/>
                  <a:gd name="T13" fmla="*/ 15 h 29"/>
                  <a:gd name="T14" fmla="*/ 15 w 29"/>
                  <a:gd name="T15" fmla="*/ 27 h 29"/>
                  <a:gd name="T16" fmla="*/ 27 w 29"/>
                  <a:gd name="T17" fmla="*/ 15 h 29"/>
                  <a:gd name="T18" fmla="*/ 15 w 29"/>
                  <a:gd name="T1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6"/>
                      <a:pt x="6" y="0"/>
                      <a:pt x="15" y="0"/>
                    </a:cubicBezTo>
                    <a:cubicBezTo>
                      <a:pt x="23" y="0"/>
                      <a:pt x="29" y="6"/>
                      <a:pt x="29" y="15"/>
                    </a:cubicBezTo>
                    <a:cubicBezTo>
                      <a:pt x="29" y="23"/>
                      <a:pt x="23" y="29"/>
                      <a:pt x="15" y="29"/>
                    </a:cubicBezTo>
                    <a:close/>
                    <a:moveTo>
                      <a:pt x="15" y="3"/>
                    </a:moveTo>
                    <a:cubicBezTo>
                      <a:pt x="8" y="3"/>
                      <a:pt x="3" y="8"/>
                      <a:pt x="3" y="15"/>
                    </a:cubicBezTo>
                    <a:cubicBezTo>
                      <a:pt x="3" y="21"/>
                      <a:pt x="8" y="27"/>
                      <a:pt x="15" y="27"/>
                    </a:cubicBezTo>
                    <a:cubicBezTo>
                      <a:pt x="21" y="27"/>
                      <a:pt x="27" y="21"/>
                      <a:pt x="27" y="15"/>
                    </a:cubicBezTo>
                    <a:cubicBezTo>
                      <a:pt x="27" y="8"/>
                      <a:pt x="21" y="3"/>
                      <a:pt x="1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16"/>
              <p:cNvSpPr>
                <a:spLocks noChangeArrowheads="1"/>
              </p:cNvSpPr>
              <p:nvPr/>
            </p:nvSpPr>
            <p:spPr bwMode="auto">
              <a:xfrm>
                <a:off x="96838" y="1793875"/>
                <a:ext cx="195263" cy="193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17"/>
              <p:cNvSpPr>
                <a:spLocks noChangeArrowheads="1"/>
              </p:cNvSpPr>
              <p:nvPr/>
            </p:nvSpPr>
            <p:spPr bwMode="auto">
              <a:xfrm>
                <a:off x="-46038" y="620713"/>
                <a:ext cx="147638" cy="14922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5" name="Group 114"/>
            <p:cNvGrpSpPr/>
            <p:nvPr/>
          </p:nvGrpSpPr>
          <p:grpSpPr>
            <a:xfrm>
              <a:off x="8688700" y="4616200"/>
              <a:ext cx="746525" cy="504818"/>
              <a:chOff x="1136650" y="2795504"/>
              <a:chExt cx="1171576" cy="792247"/>
            </a:xfrm>
          </p:grpSpPr>
          <p:grpSp>
            <p:nvGrpSpPr>
              <p:cNvPr id="137" name="Group 136"/>
              <p:cNvGrpSpPr/>
              <p:nvPr/>
            </p:nvGrpSpPr>
            <p:grpSpPr>
              <a:xfrm>
                <a:off x="1489075" y="2795504"/>
                <a:ext cx="481013" cy="438150"/>
                <a:chOff x="1520825" y="2871788"/>
                <a:chExt cx="481013" cy="438150"/>
              </a:xfrm>
            </p:grpSpPr>
            <p:sp>
              <p:nvSpPr>
                <p:cNvPr id="144" name="Rectangle 193"/>
                <p:cNvSpPr>
                  <a:spLocks noChangeArrowheads="1"/>
                </p:cNvSpPr>
                <p:nvPr/>
              </p:nvSpPr>
              <p:spPr bwMode="auto">
                <a:xfrm>
                  <a:off x="1520825" y="3108325"/>
                  <a:ext cx="90488" cy="2016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5" name="Rectangle 194"/>
                <p:cNvSpPr>
                  <a:spLocks noChangeArrowheads="1"/>
                </p:cNvSpPr>
                <p:nvPr/>
              </p:nvSpPr>
              <p:spPr bwMode="auto">
                <a:xfrm>
                  <a:off x="1781175" y="3048000"/>
                  <a:ext cx="88900" cy="2619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6" name="Rectangle 195"/>
                <p:cNvSpPr>
                  <a:spLocks noChangeArrowheads="1"/>
                </p:cNvSpPr>
                <p:nvPr/>
              </p:nvSpPr>
              <p:spPr bwMode="auto">
                <a:xfrm>
                  <a:off x="1909763" y="2871788"/>
                  <a:ext cx="92075" cy="4381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7" name="Rectangle 196"/>
                <p:cNvSpPr>
                  <a:spLocks noChangeArrowheads="1"/>
                </p:cNvSpPr>
                <p:nvPr/>
              </p:nvSpPr>
              <p:spPr bwMode="auto">
                <a:xfrm>
                  <a:off x="1652588" y="3014663"/>
                  <a:ext cx="88900" cy="295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38" name="Freeform 200"/>
              <p:cNvSpPr>
                <a:spLocks/>
              </p:cNvSpPr>
              <p:nvPr/>
            </p:nvSpPr>
            <p:spPr bwMode="auto">
              <a:xfrm>
                <a:off x="1136650" y="3122613"/>
                <a:ext cx="130175" cy="292100"/>
              </a:xfrm>
              <a:custGeom>
                <a:avLst/>
                <a:gdLst>
                  <a:gd name="T0" fmla="*/ 82 w 82"/>
                  <a:gd name="T1" fmla="*/ 177 h 184"/>
                  <a:gd name="T2" fmla="*/ 18 w 82"/>
                  <a:gd name="T3" fmla="*/ 184 h 184"/>
                  <a:gd name="T4" fmla="*/ 0 w 82"/>
                  <a:gd name="T5" fmla="*/ 6 h 184"/>
                  <a:gd name="T6" fmla="*/ 64 w 82"/>
                  <a:gd name="T7" fmla="*/ 0 h 184"/>
                  <a:gd name="T8" fmla="*/ 82 w 82"/>
                  <a:gd name="T9" fmla="*/ 177 h 184"/>
                </a:gdLst>
                <a:ahLst/>
                <a:cxnLst>
                  <a:cxn ang="0">
                    <a:pos x="T0" y="T1"/>
                  </a:cxn>
                  <a:cxn ang="0">
                    <a:pos x="T2" y="T3"/>
                  </a:cxn>
                  <a:cxn ang="0">
                    <a:pos x="T4" y="T5"/>
                  </a:cxn>
                  <a:cxn ang="0">
                    <a:pos x="T6" y="T7"/>
                  </a:cxn>
                  <a:cxn ang="0">
                    <a:pos x="T8" y="T9"/>
                  </a:cxn>
                </a:cxnLst>
                <a:rect l="0" t="0" r="r" b="b"/>
                <a:pathLst>
                  <a:path w="82" h="184">
                    <a:moveTo>
                      <a:pt x="82" y="177"/>
                    </a:moveTo>
                    <a:lnTo>
                      <a:pt x="18" y="184"/>
                    </a:lnTo>
                    <a:lnTo>
                      <a:pt x="0" y="6"/>
                    </a:lnTo>
                    <a:lnTo>
                      <a:pt x="64" y="0"/>
                    </a:lnTo>
                    <a:lnTo>
                      <a:pt x="82" y="177"/>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9" name="Freeform 201"/>
              <p:cNvSpPr>
                <a:spLocks/>
              </p:cNvSpPr>
              <p:nvPr/>
            </p:nvSpPr>
            <p:spPr bwMode="auto">
              <a:xfrm>
                <a:off x="2173288" y="3121025"/>
                <a:ext cx="134938" cy="293688"/>
              </a:xfrm>
              <a:custGeom>
                <a:avLst/>
                <a:gdLst>
                  <a:gd name="T0" fmla="*/ 62 w 85"/>
                  <a:gd name="T1" fmla="*/ 185 h 185"/>
                  <a:gd name="T2" fmla="*/ 0 w 85"/>
                  <a:gd name="T3" fmla="*/ 176 h 185"/>
                  <a:gd name="T4" fmla="*/ 21 w 85"/>
                  <a:gd name="T5" fmla="*/ 0 h 185"/>
                  <a:gd name="T6" fmla="*/ 85 w 85"/>
                  <a:gd name="T7" fmla="*/ 8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8"/>
                    </a:lnTo>
                    <a:lnTo>
                      <a:pt x="62" y="185"/>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0" name="Freeform 202"/>
              <p:cNvSpPr>
                <a:spLocks/>
              </p:cNvSpPr>
              <p:nvPr/>
            </p:nvSpPr>
            <p:spPr bwMode="auto">
              <a:xfrm>
                <a:off x="1222375" y="2919413"/>
                <a:ext cx="260350" cy="668338"/>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1" name="Freeform 203"/>
              <p:cNvSpPr>
                <a:spLocks/>
              </p:cNvSpPr>
              <p:nvPr/>
            </p:nvSpPr>
            <p:spPr bwMode="auto">
              <a:xfrm>
                <a:off x="1952625" y="2913063"/>
                <a:ext cx="274638" cy="668338"/>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26" name="Group 20"/>
            <p:cNvGrpSpPr>
              <a:grpSpLocks noChangeAspect="1"/>
            </p:cNvGrpSpPr>
            <p:nvPr/>
          </p:nvGrpSpPr>
          <p:grpSpPr bwMode="auto">
            <a:xfrm>
              <a:off x="10018678" y="5550106"/>
              <a:ext cx="550109" cy="748984"/>
              <a:chOff x="-1629" y="917"/>
              <a:chExt cx="816" cy="1111"/>
            </a:xfrm>
          </p:grpSpPr>
          <p:sp>
            <p:nvSpPr>
              <p:cNvPr id="27" name="AutoShape 19"/>
              <p:cNvSpPr>
                <a:spLocks noChangeAspect="1" noChangeArrowheads="1" noTextEdit="1"/>
              </p:cNvSpPr>
              <p:nvPr/>
            </p:nvSpPr>
            <p:spPr bwMode="auto">
              <a:xfrm>
                <a:off x="-1629" y="917"/>
                <a:ext cx="816" cy="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1"/>
              <p:cNvSpPr>
                <a:spLocks/>
              </p:cNvSpPr>
              <p:nvPr/>
            </p:nvSpPr>
            <p:spPr bwMode="auto">
              <a:xfrm>
                <a:off x="-1573" y="917"/>
                <a:ext cx="722" cy="954"/>
              </a:xfrm>
              <a:custGeom>
                <a:avLst/>
                <a:gdLst>
                  <a:gd name="T0" fmla="*/ 417 w 417"/>
                  <a:gd name="T1" fmla="*/ 208 h 551"/>
                  <a:gd name="T2" fmla="*/ 208 w 417"/>
                  <a:gd name="T3" fmla="*/ 0 h 551"/>
                  <a:gd name="T4" fmla="*/ 0 w 417"/>
                  <a:gd name="T5" fmla="*/ 208 h 551"/>
                  <a:gd name="T6" fmla="*/ 92 w 417"/>
                  <a:gd name="T7" fmla="*/ 381 h 551"/>
                  <a:gd name="T8" fmla="*/ 137 w 417"/>
                  <a:gd name="T9" fmla="*/ 522 h 551"/>
                  <a:gd name="T10" fmla="*/ 208 w 417"/>
                  <a:gd name="T11" fmla="*/ 551 h 551"/>
                  <a:gd name="T12" fmla="*/ 208 w 417"/>
                  <a:gd name="T13" fmla="*/ 551 h 551"/>
                  <a:gd name="T14" fmla="*/ 208 w 417"/>
                  <a:gd name="T15" fmla="*/ 551 h 551"/>
                  <a:gd name="T16" fmla="*/ 208 w 417"/>
                  <a:gd name="T17" fmla="*/ 551 h 551"/>
                  <a:gd name="T18" fmla="*/ 208 w 417"/>
                  <a:gd name="T19" fmla="*/ 551 h 551"/>
                  <a:gd name="T20" fmla="*/ 279 w 417"/>
                  <a:gd name="T21" fmla="*/ 522 h 551"/>
                  <a:gd name="T22" fmla="*/ 280 w 417"/>
                  <a:gd name="T23" fmla="*/ 522 h 551"/>
                  <a:gd name="T24" fmla="*/ 280 w 417"/>
                  <a:gd name="T25" fmla="*/ 511 h 551"/>
                  <a:gd name="T26" fmla="*/ 324 w 417"/>
                  <a:gd name="T27" fmla="*/ 381 h 551"/>
                  <a:gd name="T28" fmla="*/ 417 w 417"/>
                  <a:gd name="T29" fmla="*/ 20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7" h="551">
                    <a:moveTo>
                      <a:pt x="417" y="208"/>
                    </a:moveTo>
                    <a:cubicBezTo>
                      <a:pt x="417" y="93"/>
                      <a:pt x="323" y="0"/>
                      <a:pt x="208" y="0"/>
                    </a:cubicBezTo>
                    <a:cubicBezTo>
                      <a:pt x="94" y="0"/>
                      <a:pt x="0" y="93"/>
                      <a:pt x="0" y="208"/>
                    </a:cubicBezTo>
                    <a:cubicBezTo>
                      <a:pt x="0" y="280"/>
                      <a:pt x="37"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80" y="522"/>
                      <a:pt x="280" y="522"/>
                      <a:pt x="280" y="522"/>
                    </a:cubicBezTo>
                    <a:cubicBezTo>
                      <a:pt x="280" y="511"/>
                      <a:pt x="280" y="511"/>
                      <a:pt x="280" y="511"/>
                    </a:cubicBezTo>
                    <a:cubicBezTo>
                      <a:pt x="282" y="420"/>
                      <a:pt x="319" y="385"/>
                      <a:pt x="324" y="381"/>
                    </a:cubicBezTo>
                    <a:cubicBezTo>
                      <a:pt x="380" y="344"/>
                      <a:pt x="417" y="281"/>
                      <a:pt x="417" y="208"/>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3"/>
              <p:cNvSpPr>
                <a:spLocks noChangeArrowheads="1"/>
              </p:cNvSpPr>
              <p:nvPr/>
            </p:nvSpPr>
            <p:spPr bwMode="auto">
              <a:xfrm>
                <a:off x="-1336" y="1820"/>
                <a:ext cx="248" cy="165"/>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Line 24"/>
              <p:cNvSpPr>
                <a:spLocks noChangeShapeType="1"/>
              </p:cNvSpPr>
              <p:nvPr/>
            </p:nvSpPr>
            <p:spPr bwMode="auto">
              <a:xfrm>
                <a:off x="-1336" y="188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Line 25"/>
              <p:cNvSpPr>
                <a:spLocks noChangeShapeType="1"/>
              </p:cNvSpPr>
              <p:nvPr/>
            </p:nvSpPr>
            <p:spPr bwMode="auto">
              <a:xfrm>
                <a:off x="-1336" y="193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26"/>
              <p:cNvSpPr>
                <a:spLocks/>
              </p:cNvSpPr>
              <p:nvPr/>
            </p:nvSpPr>
            <p:spPr bwMode="auto">
              <a:xfrm>
                <a:off x="-1277" y="1985"/>
                <a:ext cx="128" cy="43"/>
              </a:xfrm>
              <a:custGeom>
                <a:avLst/>
                <a:gdLst>
                  <a:gd name="T0" fmla="*/ 0 w 128"/>
                  <a:gd name="T1" fmla="*/ 0 h 43"/>
                  <a:gd name="T2" fmla="*/ 20 w 128"/>
                  <a:gd name="T3" fmla="*/ 43 h 43"/>
                  <a:gd name="T4" fmla="*/ 109 w 128"/>
                  <a:gd name="T5" fmla="*/ 43 h 43"/>
                  <a:gd name="T6" fmla="*/ 128 w 128"/>
                  <a:gd name="T7" fmla="*/ 0 h 43"/>
                  <a:gd name="T8" fmla="*/ 0 w 128"/>
                  <a:gd name="T9" fmla="*/ 0 h 43"/>
                </a:gdLst>
                <a:ahLst/>
                <a:cxnLst>
                  <a:cxn ang="0">
                    <a:pos x="T0" y="T1"/>
                  </a:cxn>
                  <a:cxn ang="0">
                    <a:pos x="T2" y="T3"/>
                  </a:cxn>
                  <a:cxn ang="0">
                    <a:pos x="T4" y="T5"/>
                  </a:cxn>
                  <a:cxn ang="0">
                    <a:pos x="T6" y="T7"/>
                  </a:cxn>
                  <a:cxn ang="0">
                    <a:pos x="T8" y="T9"/>
                  </a:cxn>
                </a:cxnLst>
                <a:rect l="0" t="0" r="r" b="b"/>
                <a:pathLst>
                  <a:path w="128" h="43">
                    <a:moveTo>
                      <a:pt x="0" y="0"/>
                    </a:moveTo>
                    <a:lnTo>
                      <a:pt x="20" y="43"/>
                    </a:lnTo>
                    <a:lnTo>
                      <a:pt x="109" y="43"/>
                    </a:lnTo>
                    <a:lnTo>
                      <a:pt x="1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10422101" y="3969272"/>
              <a:ext cx="611053" cy="585008"/>
              <a:chOff x="7072497" y="872254"/>
              <a:chExt cx="968375" cy="927100"/>
            </a:xfrm>
          </p:grpSpPr>
          <p:sp>
            <p:nvSpPr>
              <p:cNvPr id="39" name="Freeform 31"/>
              <p:cNvSpPr>
                <a:spLocks noEditPoints="1"/>
              </p:cNvSpPr>
              <p:nvPr/>
            </p:nvSpPr>
            <p:spPr bwMode="auto">
              <a:xfrm>
                <a:off x="7072497" y="872254"/>
                <a:ext cx="968375" cy="927100"/>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2" name="Group 41"/>
              <p:cNvGrpSpPr/>
              <p:nvPr/>
            </p:nvGrpSpPr>
            <p:grpSpPr>
              <a:xfrm>
                <a:off x="7131234" y="891304"/>
                <a:ext cx="850900" cy="881063"/>
                <a:chOff x="10800247" y="1319368"/>
                <a:chExt cx="850900" cy="881063"/>
              </a:xfrm>
            </p:grpSpPr>
            <p:sp>
              <p:nvSpPr>
                <p:cNvPr id="38" name="Freeform 30"/>
                <p:cNvSpPr>
                  <a:spLocks/>
                </p:cNvSpPr>
                <p:nvPr/>
              </p:nvSpPr>
              <p:spPr bwMode="auto">
                <a:xfrm>
                  <a:off x="10800247" y="1352706"/>
                  <a:ext cx="850900" cy="822325"/>
                </a:xfrm>
                <a:custGeom>
                  <a:avLst/>
                  <a:gdLst>
                    <a:gd name="T0" fmla="*/ 14 w 131"/>
                    <a:gd name="T1" fmla="*/ 7 h 127"/>
                    <a:gd name="T2" fmla="*/ 65 w 131"/>
                    <a:gd name="T3" fmla="*/ 127 h 127"/>
                    <a:gd name="T4" fmla="*/ 117 w 131"/>
                    <a:gd name="T5" fmla="*/ 7 h 127"/>
                    <a:gd name="T6" fmla="*/ 94 w 131"/>
                    <a:gd name="T7" fmla="*/ 13 h 127"/>
                    <a:gd name="T8" fmla="*/ 66 w 131"/>
                    <a:gd name="T9" fmla="*/ 1 h 127"/>
                    <a:gd name="T10" fmla="*/ 65 w 131"/>
                    <a:gd name="T11" fmla="*/ 0 h 127"/>
                    <a:gd name="T12" fmla="*/ 65 w 131"/>
                    <a:gd name="T13" fmla="*/ 1 h 127"/>
                    <a:gd name="T14" fmla="*/ 37 w 131"/>
                    <a:gd name="T15" fmla="*/ 13 h 127"/>
                    <a:gd name="T16" fmla="*/ 14 w 131"/>
                    <a:gd name="T17"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14" y="7"/>
                      </a:moveTo>
                      <a:cubicBezTo>
                        <a:pt x="0" y="52"/>
                        <a:pt x="21" y="104"/>
                        <a:pt x="65" y="127"/>
                      </a:cubicBezTo>
                      <a:cubicBezTo>
                        <a:pt x="109" y="104"/>
                        <a:pt x="131" y="52"/>
                        <a:pt x="117" y="7"/>
                      </a:cubicBezTo>
                      <a:cubicBezTo>
                        <a:pt x="109" y="11"/>
                        <a:pt x="101" y="13"/>
                        <a:pt x="94" y="13"/>
                      </a:cubicBezTo>
                      <a:cubicBezTo>
                        <a:pt x="81" y="13"/>
                        <a:pt x="72" y="6"/>
                        <a:pt x="66" y="1"/>
                      </a:cubicBezTo>
                      <a:cubicBezTo>
                        <a:pt x="66" y="0"/>
                        <a:pt x="66" y="0"/>
                        <a:pt x="65" y="0"/>
                      </a:cubicBezTo>
                      <a:cubicBezTo>
                        <a:pt x="65" y="0"/>
                        <a:pt x="65" y="0"/>
                        <a:pt x="65" y="1"/>
                      </a:cubicBezTo>
                      <a:cubicBezTo>
                        <a:pt x="59" y="6"/>
                        <a:pt x="50" y="13"/>
                        <a:pt x="37" y="13"/>
                      </a:cubicBezTo>
                      <a:cubicBezTo>
                        <a:pt x="30" y="13"/>
                        <a:pt x="22" y="11"/>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2"/>
                <p:cNvSpPr>
                  <a:spLocks/>
                </p:cNvSpPr>
                <p:nvPr/>
              </p:nvSpPr>
              <p:spPr bwMode="auto">
                <a:xfrm>
                  <a:off x="10825647" y="1319368"/>
                  <a:ext cx="396875" cy="441325"/>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3"/>
                <p:cNvSpPr>
                  <a:spLocks/>
                </p:cNvSpPr>
                <p:nvPr/>
              </p:nvSpPr>
              <p:spPr bwMode="auto">
                <a:xfrm>
                  <a:off x="11222522" y="1760693"/>
                  <a:ext cx="363538" cy="439738"/>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91" name="Freeform 290"/>
            <p:cNvSpPr>
              <a:spLocks noChangeAspect="1"/>
            </p:cNvSpPr>
            <p:nvPr/>
          </p:nvSpPr>
          <p:spPr bwMode="auto">
            <a:xfrm>
              <a:off x="8157600" y="5696685"/>
              <a:ext cx="831676" cy="59443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100"/>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ct val="0"/>
                </a:spcBef>
                <a:spcAft>
                  <a:spcPct val="0"/>
                </a:spcAft>
                <a:buClrTx/>
                <a:buSzTx/>
                <a:buFontTx/>
                <a:buNone/>
                <a:tabLst/>
                <a:defRPr/>
              </a:pPr>
              <a:endParaRPr kumimoji="0" lang="en-IN" sz="1567"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4352725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59001" y="1288811"/>
            <a:ext cx="4124477" cy="4351468"/>
          </a:xfrm>
          <a:prstGeom prst="rect">
            <a:avLst/>
          </a:prstGeom>
        </p:spPr>
      </p:pic>
      <p:sp>
        <p:nvSpPr>
          <p:cNvPr id="13" name="Text Placeholder 12"/>
          <p:cNvSpPr>
            <a:spLocks noGrp="1"/>
          </p:cNvSpPr>
          <p:nvPr>
            <p:ph type="body" sz="quarter" idx="10"/>
          </p:nvPr>
        </p:nvSpPr>
        <p:spPr>
          <a:xfrm>
            <a:off x="269239" y="1265377"/>
            <a:ext cx="4425855" cy="3250121"/>
          </a:xfrm>
        </p:spPr>
        <p:txBody>
          <a:bodyPr/>
          <a:lstStyle/>
          <a:p>
            <a:pPr marL="0" indent="0">
              <a:lnSpc>
                <a:spcPct val="100000"/>
              </a:lnSpc>
              <a:spcBef>
                <a:spcPts val="0"/>
              </a:spcBef>
              <a:buNone/>
            </a:pPr>
            <a:r>
              <a:rPr lang="en-US" sz="3200" dirty="0">
                <a:solidFill>
                  <a:schemeClr val="accent2"/>
                </a:solidFill>
              </a:rPr>
              <a:t>Users have to be explicitly provisioned for both the Big Data Lake account as well as for the associated ADL Store account</a:t>
            </a:r>
          </a:p>
        </p:txBody>
      </p:sp>
      <p:sp>
        <p:nvSpPr>
          <p:cNvPr id="3" name="Title 2"/>
          <p:cNvSpPr>
            <a:spLocks noGrp="1"/>
          </p:cNvSpPr>
          <p:nvPr>
            <p:ph type="title"/>
          </p:nvPr>
        </p:nvSpPr>
        <p:spPr/>
        <p:txBody>
          <a:bodyPr/>
          <a:lstStyle/>
          <a:p>
            <a:r>
              <a:rPr lang="en-US" dirty="0"/>
              <a:t>Provisioning users for Data Lake Analytics</a:t>
            </a:r>
          </a:p>
        </p:txBody>
      </p:sp>
      <p:sp>
        <p:nvSpPr>
          <p:cNvPr id="21" name="Oval 20"/>
          <p:cNvSpPr/>
          <p:nvPr/>
        </p:nvSpPr>
        <p:spPr bwMode="auto">
          <a:xfrm>
            <a:off x="6449765" y="3022633"/>
            <a:ext cx="691262" cy="705664"/>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4" name="Slide Number Placeholder 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pic>
        <p:nvPicPr>
          <p:cNvPr id="10" name="Picture 9"/>
          <p:cNvPicPr>
            <a:picLocks noChangeAspect="1"/>
          </p:cNvPicPr>
          <p:nvPr/>
        </p:nvPicPr>
        <p:blipFill rotWithShape="1">
          <a:blip r:embed="rId4"/>
          <a:srcRect b="5494"/>
          <a:stretch/>
        </p:blipFill>
        <p:spPr>
          <a:xfrm>
            <a:off x="5936370" y="2400014"/>
            <a:ext cx="3625998" cy="3339899"/>
          </a:xfrm>
          <a:prstGeom prst="rect">
            <a:avLst/>
          </a:prstGeom>
        </p:spPr>
      </p:pic>
      <p:pic>
        <p:nvPicPr>
          <p:cNvPr id="11" name="Picture 10"/>
          <p:cNvPicPr>
            <a:picLocks noChangeAspect="1"/>
          </p:cNvPicPr>
          <p:nvPr/>
        </p:nvPicPr>
        <p:blipFill>
          <a:blip r:embed="rId5"/>
          <a:stretch>
            <a:fillRect/>
          </a:stretch>
        </p:blipFill>
        <p:spPr>
          <a:xfrm>
            <a:off x="5936370" y="2400014"/>
            <a:ext cx="3672141" cy="3339899"/>
          </a:xfrm>
          <a:prstGeom prst="rect">
            <a:avLst/>
          </a:prstGeom>
        </p:spPr>
      </p:pic>
      <p:pic>
        <p:nvPicPr>
          <p:cNvPr id="12" name="Picture 11"/>
          <p:cNvPicPr>
            <a:picLocks noChangeAspect="1"/>
          </p:cNvPicPr>
          <p:nvPr/>
        </p:nvPicPr>
        <p:blipFill rotWithShape="1">
          <a:blip r:embed="rId6"/>
          <a:srcRect b="7674"/>
          <a:stretch/>
        </p:blipFill>
        <p:spPr>
          <a:xfrm>
            <a:off x="5936370" y="2400014"/>
            <a:ext cx="5343202" cy="3339899"/>
          </a:xfrm>
          <a:prstGeom prst="rect">
            <a:avLst/>
          </a:prstGeom>
        </p:spPr>
      </p:pic>
    </p:spTree>
    <p:extLst>
      <p:ext uri="{BB962C8B-B14F-4D97-AF65-F5344CB8AC3E}">
        <p14:creationId xmlns:p14="http://schemas.microsoft.com/office/powerpoint/2010/main" val="3179268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heel(1)">
                                      <p:cBhvr>
                                        <p:cTn id="14" dur="1250"/>
                                        <p:tgtEl>
                                          <p:spTgt spid="21"/>
                                        </p:tgtEl>
                                      </p:cBhvr>
                                    </p:animEffect>
                                  </p:childTnLst>
                                </p:cTn>
                              </p:par>
                              <p:par>
                                <p:cTn id="15" presetID="10" presetClass="entr" presetSubtype="0" fill="hold" nodeType="withEffect">
                                  <p:stCondLst>
                                    <p:cond delay="2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50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80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5"/>
          <a:stretch>
            <a:fillRect/>
          </a:stretch>
        </p:blipFill>
        <p:spPr>
          <a:xfrm>
            <a:off x="4463143" y="1265377"/>
            <a:ext cx="7459619" cy="274971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37" name="think-cell Slide" r:id="rId6" imgW="378" imgH="379" progId="TCLayout.ActiveDocument.1">
                  <p:embed/>
                </p:oleObj>
              </mc:Choice>
              <mc:Fallback>
                <p:oleObj name="think-cell Slide" r:id="rId6" imgW="378" imgH="379"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3" name="Text Placeholder 12"/>
          <p:cNvSpPr>
            <a:spLocks noGrp="1"/>
          </p:cNvSpPr>
          <p:nvPr>
            <p:ph type="body" sz="quarter" idx="10"/>
          </p:nvPr>
        </p:nvSpPr>
        <p:spPr>
          <a:xfrm>
            <a:off x="269240" y="1265377"/>
            <a:ext cx="4244704" cy="4804392"/>
          </a:xfrm>
        </p:spPr>
        <p:txBody>
          <a:bodyPr/>
          <a:lstStyle/>
          <a:p>
            <a:pPr marL="0" indent="0">
              <a:lnSpc>
                <a:spcPct val="100000"/>
              </a:lnSpc>
              <a:spcBef>
                <a:spcPts val="600"/>
              </a:spcBef>
              <a:buNone/>
            </a:pPr>
            <a:r>
              <a:rPr lang="en-US" sz="3200" dirty="0">
                <a:solidFill>
                  <a:schemeClr val="accent2"/>
                </a:solidFill>
              </a:rPr>
              <a:t>Users must be explicitly granted </a:t>
            </a:r>
            <a:r>
              <a:rPr lang="en-US" sz="3200" i="1" dirty="0">
                <a:solidFill>
                  <a:schemeClr val="accent2"/>
                </a:solidFill>
              </a:rPr>
              <a:t>read, write or execute</a:t>
            </a:r>
            <a:r>
              <a:rPr lang="en-US" sz="3200" dirty="0">
                <a:solidFill>
                  <a:schemeClr val="accent2"/>
                </a:solidFill>
              </a:rPr>
              <a:t> permission on the Data Lake account.</a:t>
            </a:r>
          </a:p>
          <a:p>
            <a:pPr marL="0" indent="0">
              <a:lnSpc>
                <a:spcPct val="100000"/>
              </a:lnSpc>
              <a:spcBef>
                <a:spcPts val="600"/>
              </a:spcBef>
              <a:buNone/>
            </a:pPr>
            <a:r>
              <a:rPr lang="en-US" sz="3200" dirty="0">
                <a:solidFill>
                  <a:schemeClr val="accent2"/>
                </a:solidFill>
              </a:rPr>
              <a:t>Note, permissions are automatically set for new co-created Data Lake accounts.</a:t>
            </a:r>
          </a:p>
        </p:txBody>
      </p:sp>
      <p:sp>
        <p:nvSpPr>
          <p:cNvPr id="3" name="Title 2"/>
          <p:cNvSpPr>
            <a:spLocks noGrp="1"/>
          </p:cNvSpPr>
          <p:nvPr>
            <p:ph type="title"/>
          </p:nvPr>
        </p:nvSpPr>
        <p:spPr/>
        <p:txBody>
          <a:bodyPr/>
          <a:lstStyle/>
          <a:p>
            <a:r>
              <a:rPr lang="en-US" dirty="0"/>
              <a:t>Provisioning users for Data Lake Store</a:t>
            </a:r>
          </a:p>
        </p:txBody>
      </p:sp>
      <p:sp>
        <p:nvSpPr>
          <p:cNvPr id="21" name="Oval 20"/>
          <p:cNvSpPr/>
          <p:nvPr/>
        </p:nvSpPr>
        <p:spPr bwMode="auto">
          <a:xfrm>
            <a:off x="9942785" y="1815580"/>
            <a:ext cx="946010" cy="965720"/>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4" name="Slide Number Placeholder 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pic>
        <p:nvPicPr>
          <p:cNvPr id="5" name="Picture 4"/>
          <p:cNvPicPr>
            <a:picLocks noChangeAspect="1"/>
          </p:cNvPicPr>
          <p:nvPr/>
        </p:nvPicPr>
        <p:blipFill>
          <a:blip r:embed="rId8"/>
          <a:stretch>
            <a:fillRect/>
          </a:stretch>
        </p:blipFill>
        <p:spPr>
          <a:xfrm>
            <a:off x="6716263" y="3174087"/>
            <a:ext cx="5285595" cy="2728632"/>
          </a:xfrm>
          <a:prstGeom prst="rect">
            <a:avLst/>
          </a:prstGeom>
        </p:spPr>
      </p:pic>
    </p:spTree>
    <p:extLst>
      <p:ext uri="{BB962C8B-B14F-4D97-AF65-F5344CB8AC3E}">
        <p14:creationId xmlns:p14="http://schemas.microsoft.com/office/powerpoint/2010/main" val="3787947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heel(1)">
                                      <p:cBhvr>
                                        <p:cTn id="18" dur="1250"/>
                                        <p:tgtEl>
                                          <p:spTgt spid="21"/>
                                        </p:tgtEl>
                                      </p:cBhvr>
                                    </p:animEffect>
                                  </p:childTnLst>
                                </p:cTn>
                              </p:par>
                            </p:childTnLst>
                          </p:cTn>
                        </p:par>
                        <p:par>
                          <p:cTn id="19" fill="hold">
                            <p:stCondLst>
                              <p:cond delay="225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2928" y="1397407"/>
            <a:ext cx="8153400" cy="2943225"/>
          </a:xfrm>
          <a:prstGeom prst="rect">
            <a:avLst/>
          </a:prstGeom>
        </p:spPr>
      </p:pic>
      <p:pic>
        <p:nvPicPr>
          <p:cNvPr id="5" name="Picture 4"/>
          <p:cNvPicPr>
            <a:picLocks noChangeAspect="1"/>
          </p:cNvPicPr>
          <p:nvPr/>
        </p:nvPicPr>
        <p:blipFill>
          <a:blip r:embed="rId4"/>
          <a:stretch>
            <a:fillRect/>
          </a:stretch>
        </p:blipFill>
        <p:spPr>
          <a:xfrm>
            <a:off x="4822372" y="2534873"/>
            <a:ext cx="6778360" cy="3943485"/>
          </a:xfrm>
          <a:prstGeom prst="rect">
            <a:avLst/>
          </a:prstGeom>
        </p:spPr>
      </p:pic>
      <p:sp>
        <p:nvSpPr>
          <p:cNvPr id="2" name="Title 1"/>
          <p:cNvSpPr>
            <a:spLocks noGrp="1"/>
          </p:cNvSpPr>
          <p:nvPr>
            <p:ph type="title"/>
          </p:nvPr>
        </p:nvSpPr>
        <p:spPr/>
        <p:txBody>
          <a:bodyPr/>
          <a:lstStyle/>
          <a:p>
            <a:r>
              <a:rPr lang="en-US" dirty="0"/>
              <a:t>Creating, submitting a new job</a:t>
            </a:r>
          </a:p>
        </p:txBody>
      </p:sp>
      <p:sp>
        <p:nvSpPr>
          <p:cNvPr id="11" name="Oval 10"/>
          <p:cNvSpPr/>
          <p:nvPr/>
        </p:nvSpPr>
        <p:spPr bwMode="auto">
          <a:xfrm>
            <a:off x="3302978" y="1634104"/>
            <a:ext cx="640369" cy="640080"/>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23" name="TextBox 22"/>
          <p:cNvSpPr txBox="1"/>
          <p:nvPr/>
        </p:nvSpPr>
        <p:spPr>
          <a:xfrm>
            <a:off x="7221906" y="5854172"/>
            <a:ext cx="2255678" cy="738664"/>
          </a:xfrm>
          <a:prstGeom prst="rect">
            <a:avLst/>
          </a:prstGeom>
          <a:noFill/>
        </p:spPr>
        <p:txBody>
          <a:bodyPr wrap="square" lIns="91440" tIns="45720" rIns="91440" bIns="4572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tx2"/>
                </a:solidFill>
                <a:effectLst/>
                <a:uLnTx/>
                <a:uFillTx/>
              </a:rPr>
              <a:t>Priority of the Job in the queue. Lower number means higher priority</a:t>
            </a:r>
          </a:p>
        </p:txBody>
      </p:sp>
      <p:grpSp>
        <p:nvGrpSpPr>
          <p:cNvPr id="25" name="Group 24"/>
          <p:cNvGrpSpPr/>
          <p:nvPr/>
        </p:nvGrpSpPr>
        <p:grpSpPr>
          <a:xfrm>
            <a:off x="8193013" y="3551463"/>
            <a:ext cx="2619223" cy="1642432"/>
            <a:chOff x="7289087" y="3047222"/>
            <a:chExt cx="2765033" cy="1733865"/>
          </a:xfrm>
        </p:grpSpPr>
        <p:sp>
          <p:nvSpPr>
            <p:cNvPr id="26" name="TextBox 25"/>
            <p:cNvSpPr txBox="1"/>
            <p:nvPr/>
          </p:nvSpPr>
          <p:spPr>
            <a:xfrm>
              <a:off x="7289087" y="3318991"/>
              <a:ext cx="2765033" cy="1462096"/>
            </a:xfrm>
            <a:prstGeom prst="rect">
              <a:avLst/>
            </a:prstGeom>
            <a:noFill/>
          </p:spPr>
          <p:txBody>
            <a:bodyPr wrap="square" lIns="91440" tIns="45720" rIns="91440" bIns="4572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tx2"/>
                  </a:solidFill>
                  <a:effectLst/>
                  <a:uLnTx/>
                  <a:uFillTx/>
                </a:rPr>
                <a:t>You can specify the max number of compute processes that can execute at a time. Higher degree of parallelism may increase performance, but at a higher cost.</a:t>
              </a:r>
            </a:p>
          </p:txBody>
        </p:sp>
        <p:cxnSp>
          <p:nvCxnSpPr>
            <p:cNvPr id="27" name="Straight Arrow Connector 26"/>
            <p:cNvCxnSpPr/>
            <p:nvPr/>
          </p:nvCxnSpPr>
          <p:spPr>
            <a:xfrm flipV="1">
              <a:off x="8645752" y="3047222"/>
              <a:ext cx="0" cy="271768"/>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0" name="Freeform 29"/>
          <p:cNvSpPr/>
          <p:nvPr/>
        </p:nvSpPr>
        <p:spPr bwMode="auto">
          <a:xfrm>
            <a:off x="7087534" y="3507922"/>
            <a:ext cx="134371" cy="2733266"/>
          </a:xfrm>
          <a:custGeom>
            <a:avLst/>
            <a:gdLst>
              <a:gd name="connsiteX0" fmla="*/ 361950 w 361950"/>
              <a:gd name="connsiteY0" fmla="*/ 2333625 h 2333625"/>
              <a:gd name="connsiteX1" fmla="*/ 0 w 361950"/>
              <a:gd name="connsiteY1" fmla="*/ 2333625 h 2333625"/>
              <a:gd name="connsiteX2" fmla="*/ 0 w 361950"/>
              <a:gd name="connsiteY2" fmla="*/ 0 h 2333625"/>
              <a:gd name="connsiteX3" fmla="*/ 0 w 361950"/>
              <a:gd name="connsiteY3" fmla="*/ 0 h 2333625"/>
              <a:gd name="connsiteX4" fmla="*/ 0 w 361950"/>
              <a:gd name="connsiteY4" fmla="*/ 0 h 2333625"/>
              <a:gd name="connsiteX5" fmla="*/ 0 w 361950"/>
              <a:gd name="connsiteY5" fmla="*/ 0 h 233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2333625">
                <a:moveTo>
                  <a:pt x="361950" y="2333625"/>
                </a:moveTo>
                <a:lnTo>
                  <a:pt x="0" y="2333625"/>
                </a:lnTo>
                <a:lnTo>
                  <a:pt x="0" y="0"/>
                </a:lnTo>
                <a:lnTo>
                  <a:pt x="0" y="0"/>
                </a:lnTo>
                <a:lnTo>
                  <a:pt x="0" y="0"/>
                </a:lnTo>
                <a:lnTo>
                  <a:pt x="0" y="0"/>
                </a:lnTo>
              </a:path>
            </a:pathLst>
          </a:cu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3" name="Group 32"/>
          <p:cNvGrpSpPr/>
          <p:nvPr/>
        </p:nvGrpSpPr>
        <p:grpSpPr>
          <a:xfrm>
            <a:off x="1502229" y="4523718"/>
            <a:ext cx="4039782" cy="1403461"/>
            <a:chOff x="2590800" y="3921777"/>
            <a:chExt cx="4039782" cy="1403461"/>
          </a:xfrm>
        </p:grpSpPr>
        <p:sp>
          <p:nvSpPr>
            <p:cNvPr id="15" name="TextBox 14"/>
            <p:cNvSpPr txBox="1"/>
            <p:nvPr/>
          </p:nvSpPr>
          <p:spPr>
            <a:xfrm>
              <a:off x="2590800" y="3921777"/>
              <a:ext cx="2799740" cy="14034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lumMod val="65000"/>
                      <a:lumOff val="35000"/>
                    </a:schemeClr>
                  </a:solidFill>
                  <a:effectLst/>
                  <a:uLnTx/>
                  <a:uFillTx/>
                </a:rPr>
                <a:t>Job code (U-SQL) can be directly authored here</a:t>
              </a:r>
            </a:p>
          </p:txBody>
        </p:sp>
        <p:cxnSp>
          <p:nvCxnSpPr>
            <p:cNvPr id="14" name="Straight Arrow Connector 13"/>
            <p:cNvCxnSpPr>
              <a:stCxn id="15" idx="3"/>
            </p:cNvCxnSpPr>
            <p:nvPr/>
          </p:nvCxnSpPr>
          <p:spPr>
            <a:xfrm flipV="1">
              <a:off x="5390540" y="4568108"/>
              <a:ext cx="1240042" cy="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17" name="Oval 16"/>
          <p:cNvSpPr/>
          <p:nvPr/>
        </p:nvSpPr>
        <p:spPr bwMode="auto">
          <a:xfrm>
            <a:off x="4773083" y="2699333"/>
            <a:ext cx="529231" cy="528992"/>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06996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1250"/>
                                        <p:tgtEl>
                                          <p:spTgt spid="11"/>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400"/>
                                        <p:tgtEl>
                                          <p:spTgt spid="5"/>
                                        </p:tgtEl>
                                      </p:cBhvr>
                                    </p:animEffect>
                                  </p:childTnLst>
                                </p:cTn>
                              </p:par>
                            </p:childTnLst>
                          </p:cTn>
                        </p:par>
                        <p:par>
                          <p:cTn id="16" fill="hold">
                            <p:stCondLst>
                              <p:cond delay="215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6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1250"/>
                                        <p:tgtEl>
                                          <p:spTgt spid="23"/>
                                        </p:tgtEl>
                                      </p:cBhvr>
                                    </p:animEffect>
                                  </p:childTnLst>
                                </p:cTn>
                              </p:par>
                            </p:childTnLst>
                          </p:cTn>
                        </p:par>
                        <p:par>
                          <p:cTn id="24" fill="hold">
                            <p:stCondLst>
                              <p:cond delay="3900"/>
                            </p:stCondLst>
                            <p:childTnLst>
                              <p:par>
                                <p:cTn id="25" presetID="2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750"/>
                                        <p:tgtEl>
                                          <p:spTgt spid="30"/>
                                        </p:tgtEl>
                                      </p:cBhvr>
                                    </p:animEffect>
                                  </p:childTnLst>
                                </p:cTn>
                              </p:par>
                            </p:childTnLst>
                          </p:cTn>
                        </p:par>
                        <p:par>
                          <p:cTn id="28" fill="hold">
                            <p:stCondLst>
                              <p:cond delay="4650"/>
                            </p:stCondLst>
                            <p:childTnLst>
                              <p:par>
                                <p:cTn id="29" presetID="22" presetClass="entr" presetSubtype="8"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1000"/>
                                        <p:tgtEl>
                                          <p:spTgt spid="33"/>
                                        </p:tgtEl>
                                      </p:cBhvr>
                                    </p:animEffect>
                                  </p:childTnLst>
                                </p:cTn>
                              </p:par>
                            </p:childTnLst>
                          </p:cTn>
                        </p:par>
                        <p:par>
                          <p:cTn id="32" fill="hold">
                            <p:stCondLst>
                              <p:cond delay="5650"/>
                            </p:stCondLst>
                            <p:childTnLst>
                              <p:par>
                                <p:cTn id="33" presetID="21" presetClass="entr" presetSubtype="1"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heel(1)">
                                      <p:cBhvr>
                                        <p:cTn id="35" dur="1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p:bldP spid="30"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1638988" y="1289253"/>
            <a:ext cx="4456700" cy="3685576"/>
          </a:xfrm>
          <a:prstGeom prst="rect">
            <a:avLst/>
          </a:prstGeom>
        </p:spPr>
      </p:pic>
      <p:pic>
        <p:nvPicPr>
          <p:cNvPr id="6" name="Picture 5"/>
          <p:cNvPicPr>
            <a:picLocks noChangeAspect="1"/>
          </p:cNvPicPr>
          <p:nvPr/>
        </p:nvPicPr>
        <p:blipFill>
          <a:blip r:embed="rId6"/>
          <a:stretch>
            <a:fillRect/>
          </a:stretch>
        </p:blipFill>
        <p:spPr>
          <a:xfrm>
            <a:off x="7427154" y="1289253"/>
            <a:ext cx="4511570" cy="3699327"/>
          </a:xfrm>
          <a:prstGeom prst="rect">
            <a:avLst/>
          </a:prstGeom>
        </p:spPr>
      </p:pic>
      <p:graphicFrame>
        <p:nvGraphicFramePr>
          <p:cNvPr id="20" name="Object 19"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61" name="think-cell Slide" r:id="rId7" imgW="378" imgH="379" progId="TCLayout.ActiveDocument.1">
                  <p:embed/>
                </p:oleObj>
              </mc:Choice>
              <mc:Fallback>
                <p:oleObj name="think-cell Slide" r:id="rId7" imgW="378" imgH="379" progId="TCLayout.ActiveDocument.1">
                  <p:embed/>
                  <p:pic>
                    <p:nvPicPr>
                      <p:cNvPr id="20" name="Object 19"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68927" y="286381"/>
            <a:ext cx="11653523" cy="927940"/>
          </a:xfrm>
        </p:spPr>
        <p:txBody>
          <a:bodyPr/>
          <a:lstStyle/>
          <a:p>
            <a:r>
              <a:rPr lang="en-US" dirty="0"/>
              <a:t>Job status: queued &amp; running</a:t>
            </a:r>
          </a:p>
        </p:txBody>
      </p:sp>
      <p:sp>
        <p:nvSpPr>
          <p:cNvPr id="27" name="TextBox 26"/>
          <p:cNvSpPr txBox="1"/>
          <p:nvPr/>
        </p:nvSpPr>
        <p:spPr>
          <a:xfrm>
            <a:off x="268927" y="1841703"/>
            <a:ext cx="1186822" cy="1046440"/>
          </a:xfrm>
          <a:prstGeom prst="rect">
            <a:avLst/>
          </a:prstGeom>
          <a:noFill/>
        </p:spPr>
        <p:txBody>
          <a:bodyPr wrap="square" lIns="0" tIns="91440" rIns="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Initially the job is in “Queued” state, waiting to run </a:t>
            </a:r>
          </a:p>
        </p:txBody>
      </p:sp>
      <p:sp>
        <p:nvSpPr>
          <p:cNvPr id="28" name="TextBox 27"/>
          <p:cNvSpPr txBox="1"/>
          <p:nvPr/>
        </p:nvSpPr>
        <p:spPr>
          <a:xfrm>
            <a:off x="6179292" y="1822653"/>
            <a:ext cx="1179452" cy="1261884"/>
          </a:xfrm>
          <a:prstGeom prst="rect">
            <a:avLst/>
          </a:prstGeom>
          <a:noFill/>
        </p:spPr>
        <p:txBody>
          <a:bodyPr wrap="square" lIns="91440" tIns="91440" rIns="9144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After the job is scheduled to run, the job status is “Running” </a:t>
            </a:r>
          </a:p>
        </p:txBody>
      </p:sp>
      <p:sp>
        <p:nvSpPr>
          <p:cNvPr id="31" name="Rectangle 30"/>
          <p:cNvSpPr/>
          <p:nvPr/>
        </p:nvSpPr>
        <p:spPr bwMode="auto">
          <a:xfrm>
            <a:off x="2966357" y="1458686"/>
            <a:ext cx="420460" cy="125046"/>
          </a:xfrm>
          <a:prstGeom prst="rect">
            <a:avLst/>
          </a:prstGeom>
          <a:noFill/>
          <a:ln w="25400" cap="sq" cmpd="sng">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2" name="Rectangle 31"/>
          <p:cNvSpPr/>
          <p:nvPr/>
        </p:nvSpPr>
        <p:spPr bwMode="auto">
          <a:xfrm>
            <a:off x="3516804" y="1335926"/>
            <a:ext cx="1747124" cy="215444"/>
          </a:xfrm>
          <a:prstGeom prst="rect">
            <a:avLst/>
          </a:prstGeom>
          <a:noFill/>
          <a:ln w="25400" cap="sq" cmpd="sng">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800" b="0" i="0" u="none" strike="noStrike" kern="0" cap="none" spc="0" normalizeH="0" baseline="0" noProof="0" dirty="0">
                <a:ln>
                  <a:noFill/>
                </a:ln>
                <a:solidFill>
                  <a:schemeClr val="bg1"/>
                </a:solidFill>
                <a:effectLst/>
                <a:uLnTx/>
                <a:uFillTx/>
              </a:rPr>
              <a:t>Queued Jobs can be cancelled</a:t>
            </a:r>
          </a:p>
        </p:txBody>
      </p:sp>
      <p:cxnSp>
        <p:nvCxnSpPr>
          <p:cNvPr id="33" name="Straight Connector 32"/>
          <p:cNvCxnSpPr>
            <a:stCxn id="31" idx="3"/>
            <a:endCxn id="32" idx="1"/>
          </p:cNvCxnSpPr>
          <p:nvPr/>
        </p:nvCxnSpPr>
        <p:spPr>
          <a:xfrm flipV="1">
            <a:off x="3386817" y="1443648"/>
            <a:ext cx="129987" cy="77561"/>
          </a:xfrm>
          <a:prstGeom prst="line">
            <a:avLst/>
          </a:prstGeom>
          <a:ln w="254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cxnSp>
        <p:nvCxnSpPr>
          <p:cNvPr id="7" name="Connector: Elbow 6"/>
          <p:cNvCxnSpPr>
            <a:stCxn id="27" idx="3"/>
          </p:cNvCxnSpPr>
          <p:nvPr/>
        </p:nvCxnSpPr>
        <p:spPr>
          <a:xfrm flipV="1">
            <a:off x="1455749" y="1990883"/>
            <a:ext cx="799771" cy="374040"/>
          </a:xfrm>
          <a:prstGeom prst="bentConnector3">
            <a:avLst>
              <a:gd name="adj1" fmla="val 100089"/>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5" name="Connector: Elbow 34"/>
          <p:cNvCxnSpPr>
            <a:stCxn id="28" idx="3"/>
          </p:cNvCxnSpPr>
          <p:nvPr/>
        </p:nvCxnSpPr>
        <p:spPr>
          <a:xfrm flipV="1">
            <a:off x="7358744" y="1956245"/>
            <a:ext cx="1143766" cy="497350"/>
          </a:xfrm>
          <a:prstGeom prst="bentConnector3">
            <a:avLst>
              <a:gd name="adj1" fmla="val 100125"/>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3885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1"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58323" y="2785705"/>
            <a:ext cx="4623476" cy="3776113"/>
          </a:xfrm>
          <a:prstGeom prst="rect">
            <a:avLst/>
          </a:prstGeom>
        </p:spPr>
      </p:pic>
      <p:pic>
        <p:nvPicPr>
          <p:cNvPr id="4" name="Picture 3"/>
          <p:cNvPicPr>
            <a:picLocks noChangeAspect="1"/>
          </p:cNvPicPr>
          <p:nvPr/>
        </p:nvPicPr>
        <p:blipFill>
          <a:blip r:embed="rId4"/>
          <a:stretch>
            <a:fillRect/>
          </a:stretch>
        </p:blipFill>
        <p:spPr>
          <a:xfrm>
            <a:off x="2382585" y="1278804"/>
            <a:ext cx="4300956" cy="3526631"/>
          </a:xfrm>
          <a:prstGeom prst="rect">
            <a:avLst/>
          </a:prstGeom>
        </p:spPr>
      </p:pic>
      <p:sp>
        <p:nvSpPr>
          <p:cNvPr id="2" name="Title 1"/>
          <p:cNvSpPr>
            <a:spLocks noGrp="1"/>
          </p:cNvSpPr>
          <p:nvPr>
            <p:ph type="title"/>
          </p:nvPr>
        </p:nvSpPr>
        <p:spPr/>
        <p:txBody>
          <a:bodyPr/>
          <a:lstStyle/>
          <a:p>
            <a:r>
              <a:rPr lang="en-US" dirty="0"/>
              <a:t>Job results</a:t>
            </a:r>
          </a:p>
        </p:txBody>
      </p:sp>
      <p:sp>
        <p:nvSpPr>
          <p:cNvPr id="20" name="TextBox 19"/>
          <p:cNvSpPr txBox="1"/>
          <p:nvPr/>
        </p:nvSpPr>
        <p:spPr>
          <a:xfrm>
            <a:off x="434975" y="1759122"/>
            <a:ext cx="1584325" cy="64633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tx2"/>
                </a:solidFill>
                <a:effectLst/>
                <a:uLnTx/>
                <a:uFillTx/>
              </a:rPr>
              <a:t>If the job completes the </a:t>
            </a:r>
            <a:r>
              <a:rPr kumimoji="0" lang="en-US" sz="1400" b="0" i="1" u="none" strike="noStrike" kern="0" cap="none" spc="0" normalizeH="0" baseline="0" noProof="0" dirty="0">
                <a:ln>
                  <a:noFill/>
                </a:ln>
                <a:solidFill>
                  <a:schemeClr val="accent1"/>
                </a:solidFill>
                <a:effectLst/>
                <a:uLnTx/>
                <a:uFillTx/>
              </a:rPr>
              <a:t>final</a:t>
            </a:r>
            <a:r>
              <a:rPr kumimoji="0" lang="en-US" sz="1400" b="0" i="0" u="none" strike="noStrike" kern="0" cap="none" spc="0" normalizeH="0" baseline="0" noProof="0" dirty="0">
                <a:ln>
                  <a:noFill/>
                </a:ln>
                <a:solidFill>
                  <a:schemeClr val="tx2"/>
                </a:solidFill>
                <a:effectLst/>
                <a:uLnTx/>
                <a:uFillTx/>
              </a:rPr>
              <a:t> status is succeeded </a:t>
            </a:r>
          </a:p>
        </p:txBody>
      </p:sp>
      <p:sp>
        <p:nvSpPr>
          <p:cNvPr id="21" name="TextBox 20"/>
          <p:cNvSpPr txBox="1"/>
          <p:nvPr/>
        </p:nvSpPr>
        <p:spPr>
          <a:xfrm>
            <a:off x="6230958" y="4946219"/>
            <a:ext cx="1043421" cy="55399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rPr>
              <a:t>Input and output (results) are shown</a:t>
            </a:r>
          </a:p>
        </p:txBody>
      </p:sp>
      <p:sp>
        <p:nvSpPr>
          <p:cNvPr id="33" name="Rectangle 32"/>
          <p:cNvSpPr/>
          <p:nvPr/>
        </p:nvSpPr>
        <p:spPr bwMode="auto">
          <a:xfrm>
            <a:off x="2435054" y="2012922"/>
            <a:ext cx="759903" cy="138731"/>
          </a:xfrm>
          <a:prstGeom prst="rect">
            <a:avLst/>
          </a:prstGeom>
          <a:ln w="3810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34" name="Right Arrow 33"/>
          <p:cNvSpPr/>
          <p:nvPr/>
        </p:nvSpPr>
        <p:spPr bwMode="auto">
          <a:xfrm>
            <a:off x="2092694" y="1957546"/>
            <a:ext cx="238686" cy="24948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cxnSp>
        <p:nvCxnSpPr>
          <p:cNvPr id="25" name="Elbow Connector 24"/>
          <p:cNvCxnSpPr/>
          <p:nvPr/>
        </p:nvCxnSpPr>
        <p:spPr>
          <a:xfrm rot="10800000" flipV="1">
            <a:off x="7531047" y="5046389"/>
            <a:ext cx="12700" cy="305388"/>
          </a:xfrm>
          <a:prstGeom prst="bentConnector3">
            <a:avLst>
              <a:gd name="adj1" fmla="val 1800000"/>
            </a:avLst>
          </a:prstGeom>
          <a:ln w="38100">
            <a:solidFill>
              <a:srgbClr val="50B347"/>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451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preview</a:t>
            </a:r>
          </a:p>
        </p:txBody>
      </p:sp>
      <p:pic>
        <p:nvPicPr>
          <p:cNvPr id="17" name="Picture 16"/>
          <p:cNvPicPr>
            <a:picLocks noChangeAspect="1"/>
          </p:cNvPicPr>
          <p:nvPr/>
        </p:nvPicPr>
        <p:blipFill rotWithShape="1">
          <a:blip r:embed="rId3"/>
          <a:srcRect t="-1" r="2606" b="1677"/>
          <a:stretch/>
        </p:blipFill>
        <p:spPr>
          <a:xfrm>
            <a:off x="5497286" y="1265377"/>
            <a:ext cx="3476294" cy="4602023"/>
          </a:xfrm>
          <a:prstGeom prst="rect">
            <a:avLst/>
          </a:prstGeom>
          <a:ln w="3175">
            <a:solidFill>
              <a:srgbClr val="003C6C"/>
            </a:solidFill>
          </a:ln>
        </p:spPr>
      </p:pic>
      <p:sp>
        <p:nvSpPr>
          <p:cNvPr id="19" name="Oval 18"/>
          <p:cNvSpPr/>
          <p:nvPr/>
        </p:nvSpPr>
        <p:spPr bwMode="auto">
          <a:xfrm>
            <a:off x="5724335" y="1744957"/>
            <a:ext cx="640369" cy="653711"/>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Text Placeholder 12"/>
          <p:cNvSpPr txBox="1">
            <a:spLocks/>
          </p:cNvSpPr>
          <p:nvPr/>
        </p:nvSpPr>
        <p:spPr bwMode="auto">
          <a:xfrm>
            <a:off x="153951" y="1012456"/>
            <a:ext cx="5167079" cy="494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5288" marR="0" lvl="0" indent="-282575" algn="l" defTabSz="914400" rtl="0" eaLnBrk="1" fontAlgn="auto" latinLnBrk="0" hangingPunct="1">
              <a:lnSpc>
                <a:spcPct val="100000"/>
              </a:lnSpc>
              <a:spcBef>
                <a:spcPts val="600"/>
              </a:spcBef>
              <a:spcAft>
                <a:spcPts val="600"/>
              </a:spcAft>
              <a:buClr>
                <a:schemeClr val="accent2"/>
              </a:buClr>
              <a:buSzPct val="100000"/>
              <a:buFont typeface="Arial" charset="0"/>
              <a:buBlip>
                <a:blip r:embed="rId4"/>
              </a:buBlip>
              <a:tabLst/>
              <a:defRPr/>
            </a:pPr>
            <a:r>
              <a:rPr kumimoji="0" lang="en-US" sz="2400" b="0" i="0" u="none" strike="noStrike" kern="1200" cap="none" spc="0" normalizeH="0" baseline="0" noProof="0" dirty="0">
                <a:ln>
                  <a:noFill/>
                </a:ln>
                <a:solidFill>
                  <a:srgbClr val="505050"/>
                </a:solidFill>
                <a:effectLst/>
                <a:uLnTx/>
                <a:uFillTx/>
                <a:latin typeface="+mn-lt"/>
                <a:ea typeface="+mn-ea"/>
                <a:cs typeface="+mn-cs"/>
              </a:rPr>
              <a:t>Input and output files can be previewed directly in the portal without having to download them</a:t>
            </a:r>
          </a:p>
          <a:p>
            <a:pPr marL="395288" marR="0" lvl="0" indent="-282575" algn="l" defTabSz="914400" rtl="0" eaLnBrk="1" fontAlgn="auto" latinLnBrk="0" hangingPunct="1">
              <a:lnSpc>
                <a:spcPct val="100000"/>
              </a:lnSpc>
              <a:spcBef>
                <a:spcPts val="600"/>
              </a:spcBef>
              <a:spcAft>
                <a:spcPts val="600"/>
              </a:spcAft>
              <a:buClr>
                <a:schemeClr val="accent2"/>
              </a:buClr>
              <a:buSzPct val="100000"/>
              <a:buFont typeface="Arial" charset="0"/>
              <a:buBlip>
                <a:blip r:embed="rId4"/>
              </a:buBlip>
              <a:tabLst/>
              <a:defRPr/>
            </a:pPr>
            <a:r>
              <a:rPr kumimoji="0" lang="en-US" sz="2400" b="0" i="0" u="none" strike="noStrike" kern="1200" cap="none" spc="0" normalizeH="0" baseline="0" noProof="0" dirty="0">
                <a:ln>
                  <a:noFill/>
                </a:ln>
                <a:solidFill>
                  <a:srgbClr val="505050"/>
                </a:solidFill>
                <a:effectLst/>
                <a:uLnTx/>
                <a:uFillTx/>
                <a:latin typeface="+mn-lt"/>
                <a:ea typeface="+mn-ea"/>
                <a:cs typeface="+mn-cs"/>
              </a:rPr>
              <a:t>The preview shows the first few rows</a:t>
            </a:r>
          </a:p>
          <a:p>
            <a:pPr marL="395288" marR="0" lvl="0" indent="-282575" algn="l" defTabSz="914400" rtl="0" eaLnBrk="1" fontAlgn="auto" latinLnBrk="0" hangingPunct="1">
              <a:lnSpc>
                <a:spcPct val="100000"/>
              </a:lnSpc>
              <a:spcBef>
                <a:spcPts val="600"/>
              </a:spcBef>
              <a:spcAft>
                <a:spcPts val="600"/>
              </a:spcAft>
              <a:buClr>
                <a:schemeClr val="accent2"/>
              </a:buClr>
              <a:buSzPct val="100000"/>
              <a:buFont typeface="Arial" charset="0"/>
              <a:buBlip>
                <a:blip r:embed="rId4"/>
              </a:buBlip>
              <a:tabLst/>
              <a:defRPr/>
            </a:pPr>
            <a:r>
              <a:rPr kumimoji="0" lang="en-US" sz="2400" b="0" i="0" u="none" strike="noStrike" kern="1200" cap="none" spc="0" normalizeH="0" baseline="0" noProof="0" dirty="0">
                <a:ln>
                  <a:noFill/>
                </a:ln>
                <a:solidFill>
                  <a:srgbClr val="505050"/>
                </a:solidFill>
                <a:effectLst/>
                <a:uLnTx/>
                <a:uFillTx/>
                <a:latin typeface="+mn-lt"/>
                <a:ea typeface="+mn-ea"/>
                <a:cs typeface="+mn-cs"/>
              </a:rPr>
              <a:t>Column numbers are automatically assigned</a:t>
            </a:r>
          </a:p>
          <a:p>
            <a:pPr marL="395288" marR="0" lvl="0" indent="-282575" algn="l" defTabSz="914400" rtl="0" eaLnBrk="1" fontAlgn="auto" latinLnBrk="0" hangingPunct="1">
              <a:lnSpc>
                <a:spcPct val="100000"/>
              </a:lnSpc>
              <a:spcBef>
                <a:spcPts val="600"/>
              </a:spcBef>
              <a:spcAft>
                <a:spcPts val="600"/>
              </a:spcAft>
              <a:buClr>
                <a:schemeClr val="accent2"/>
              </a:buClr>
              <a:buSzPct val="100000"/>
              <a:buFont typeface="Arial" charset="0"/>
              <a:buBlip>
                <a:blip r:embed="rId4"/>
              </a:buBlip>
              <a:tabLst/>
              <a:defRPr/>
            </a:pPr>
            <a:r>
              <a:rPr kumimoji="0" lang="en-US" sz="2400" b="0" i="0" u="none" strike="noStrike" kern="1200" cap="none" spc="0" normalizeH="0" baseline="0" noProof="0" dirty="0">
                <a:ln>
                  <a:noFill/>
                </a:ln>
                <a:solidFill>
                  <a:srgbClr val="505050"/>
                </a:solidFill>
                <a:effectLst/>
                <a:uLnTx/>
                <a:uFillTx/>
                <a:latin typeface="+mn-lt"/>
                <a:ea typeface="+mn-ea"/>
                <a:cs typeface="+mn-cs"/>
              </a:rPr>
              <a:t>Understands CSV and TSV formats</a:t>
            </a:r>
          </a:p>
          <a:p>
            <a:pPr marL="112713" marR="0" lvl="0" indent="0" algn="l" defTabSz="914400" rtl="0" eaLnBrk="1" fontAlgn="auto" latinLnBrk="0" hangingPunct="1">
              <a:lnSpc>
                <a:spcPct val="100000"/>
              </a:lnSpc>
              <a:spcBef>
                <a:spcPts val="600"/>
              </a:spcBef>
              <a:spcAft>
                <a:spcPts val="600"/>
              </a:spcAft>
              <a:buClr>
                <a:schemeClr val="accent2"/>
              </a:buClr>
              <a:buSzPct val="100000"/>
              <a:buFont typeface="Arial" charset="0"/>
              <a:buNone/>
              <a:tabLst/>
              <a:defRPr/>
            </a:pPr>
            <a:endParaRPr kumimoji="0" lang="en-US" sz="2200" b="0" i="0" u="none" strike="noStrike" kern="1200" cap="none" spc="0" normalizeH="0" baseline="0" noProof="0" dirty="0">
              <a:ln>
                <a:noFill/>
              </a:ln>
              <a:solidFill>
                <a:srgbClr val="505050"/>
              </a:solidFill>
              <a:effectLst/>
              <a:uLnTx/>
              <a:uFillTx/>
              <a:latin typeface="+mn-lt"/>
              <a:ea typeface="+mn-ea"/>
              <a:cs typeface="+mn-cs"/>
            </a:endParaRPr>
          </a:p>
        </p:txBody>
      </p:sp>
      <p:pic>
        <p:nvPicPr>
          <p:cNvPr id="5" name="Picture 4"/>
          <p:cNvPicPr>
            <a:picLocks noChangeAspect="1"/>
          </p:cNvPicPr>
          <p:nvPr/>
        </p:nvPicPr>
        <p:blipFill>
          <a:blip r:embed="rId5"/>
          <a:stretch>
            <a:fillRect/>
          </a:stretch>
        </p:blipFill>
        <p:spPr>
          <a:xfrm>
            <a:off x="6232525" y="2672905"/>
            <a:ext cx="5088953" cy="4023360"/>
          </a:xfrm>
          <a:prstGeom prst="rect">
            <a:avLst/>
          </a:prstGeom>
        </p:spPr>
      </p:pic>
    </p:spTree>
    <p:extLst>
      <p:ext uri="{BB962C8B-B14F-4D97-AF65-F5344CB8AC3E}">
        <p14:creationId xmlns:p14="http://schemas.microsoft.com/office/powerpoint/2010/main" val="29990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750"/>
                                        <p:tgtEl>
                                          <p:spTgt spid="8">
                                            <p:txEl>
                                              <p:pRg st="1" end="1"/>
                                            </p:txEl>
                                          </p:spTgt>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750"/>
                                        <p:tgtEl>
                                          <p:spTgt spid="8">
                                            <p:txEl>
                                              <p:pRg st="2" end="2"/>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750"/>
                                        <p:tgtEl>
                                          <p:spTgt spid="8">
                                            <p:txEl>
                                              <p:pRg st="3" end="3"/>
                                            </p:txEl>
                                          </p:spTgt>
                                        </p:tgtEl>
                                      </p:cBhvr>
                                    </p:animEffect>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3750"/>
                            </p:stCondLst>
                            <p:childTnLst>
                              <p:par>
                                <p:cTn id="25" presetID="21" presetClass="entr" presetSubtype="1"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heel(1)">
                                      <p:cBhvr>
                                        <p:cTn id="27" dur="1250"/>
                                        <p:tgtEl>
                                          <p:spTgt spid="19"/>
                                        </p:tgtEl>
                                      </p:cBhvr>
                                    </p:animEffect>
                                  </p:childTnLst>
                                </p:cTn>
                              </p:par>
                            </p:childTnLst>
                          </p:cTn>
                        </p:par>
                        <p:par>
                          <p:cTn id="28" fill="hold">
                            <p:stCondLst>
                              <p:cond delay="5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70887"/>
            <a:ext cx="11653523" cy="1116227"/>
          </a:xfrm>
        </p:spPr>
        <p:txBody>
          <a:bodyPr/>
          <a:lstStyle/>
          <a:p>
            <a:r>
              <a:rPr lang="en-US" dirty="0"/>
              <a:t>ADLA Billing</a:t>
            </a:r>
          </a:p>
        </p:txBody>
      </p:sp>
    </p:spTree>
    <p:extLst>
      <p:ext uri="{BB962C8B-B14F-4D97-AF65-F5344CB8AC3E}">
        <p14:creationId xmlns:p14="http://schemas.microsoft.com/office/powerpoint/2010/main" val="1495185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414131"/>
            <a:ext cx="12192000" cy="33633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ADLA billing</a:t>
            </a:r>
            <a:endParaRPr lang="en-US" sz="3600" dirty="0">
              <a:solidFill>
                <a:schemeClr val="accent2"/>
              </a:solidFill>
            </a:endParaRPr>
          </a:p>
        </p:txBody>
      </p:sp>
      <p:sp>
        <p:nvSpPr>
          <p:cNvPr id="4" name="Content Placeholder 2"/>
          <p:cNvSpPr txBox="1">
            <a:spLocks/>
          </p:cNvSpPr>
          <p:nvPr/>
        </p:nvSpPr>
        <p:spPr>
          <a:xfrm>
            <a:off x="561681" y="1780068"/>
            <a:ext cx="6849212" cy="2105388"/>
          </a:xfrm>
          <a:prstGeom prst="rect">
            <a:avLst/>
          </a:prstGeom>
          <a:no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3"/>
              </a:buBlip>
              <a:tabLst/>
              <a:defRPr/>
            </a:pPr>
            <a:r>
              <a:rPr kumimoji="0" lang="en-US" sz="2800" b="0" i="0" u="none" strike="noStrike" kern="1200" cap="none" spc="0" normalizeH="0" baseline="0" noProof="0" dirty="0">
                <a:ln>
                  <a:noFill/>
                </a:ln>
                <a:solidFill>
                  <a:srgbClr val="505050"/>
                </a:solidFill>
                <a:effectLst/>
                <a:uLnTx/>
                <a:uFillTx/>
                <a:latin typeface="+mn-lt"/>
                <a:ea typeface="+mn-ea"/>
                <a:cs typeface="+mn-cs"/>
              </a:rPr>
              <a:t>Accounts are </a:t>
            </a:r>
            <a:r>
              <a:rPr kumimoji="0" lang="en-US" sz="2800" b="0" i="0" u="none" strike="noStrike" kern="1200" cap="none" spc="0" normalizeH="0" baseline="0" noProof="0" dirty="0">
                <a:ln>
                  <a:noFill/>
                </a:ln>
                <a:solidFill>
                  <a:schemeClr val="accent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FREE!</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3"/>
              </a:buBlip>
              <a:tabLst/>
              <a:defRPr/>
            </a:pPr>
            <a:r>
              <a:rPr kumimoji="0" lang="en-US" sz="2800" b="0" i="0" u="none" strike="noStrike" kern="1200" cap="none" spc="0" normalizeH="0" baseline="0" noProof="0" dirty="0">
                <a:ln>
                  <a:noFill/>
                </a:ln>
                <a:solidFill>
                  <a:srgbClr val="505050"/>
                </a:solidFill>
                <a:effectLst/>
                <a:uLnTx/>
                <a:uFillTx/>
                <a:latin typeface="+mn-lt"/>
                <a:ea typeface="+mn-ea"/>
                <a:cs typeface="+mn-cs"/>
              </a:rPr>
              <a:t>Pay for the compute resources you want for your </a:t>
            </a:r>
            <a:r>
              <a:rPr kumimoji="0" lang="en-US" sz="2800" b="0" i="0" u="none" strike="noStrike" kern="1200" cap="none" spc="0" normalizeH="0" baseline="0" noProof="0" dirty="0">
                <a:ln>
                  <a:noFill/>
                </a:ln>
                <a:solidFill>
                  <a:schemeClr val="accent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queries</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3"/>
              </a:buBlip>
              <a:tabLst/>
              <a:defRPr/>
            </a:pPr>
            <a:r>
              <a:rPr kumimoji="0" lang="en-US" sz="2800" b="0" i="0" u="none" strike="noStrike" kern="1200" cap="none" spc="0" normalizeH="0" baseline="0" noProof="0" dirty="0">
                <a:ln>
                  <a:noFill/>
                </a:ln>
                <a:solidFill>
                  <a:srgbClr val="505050"/>
                </a:solidFill>
                <a:effectLst/>
                <a:uLnTx/>
                <a:uFillTx/>
                <a:latin typeface="+mn-lt"/>
                <a:ea typeface="+mn-ea"/>
                <a:cs typeface="+mn-cs"/>
              </a:rPr>
              <a:t>Pay for </a:t>
            </a:r>
            <a:r>
              <a:rPr kumimoji="0" lang="en-US" sz="2800" b="0" i="0" u="none" strike="noStrike" kern="1200" cap="none" spc="0" normalizeH="0" baseline="0" noProof="0" dirty="0">
                <a:ln>
                  <a:noFill/>
                </a:ln>
                <a:solidFill>
                  <a:schemeClr val="accent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storage separately</a:t>
            </a:r>
          </a:p>
        </p:txBody>
      </p:sp>
      <p:pic>
        <p:nvPicPr>
          <p:cNvPr id="5" name="Picture 4"/>
          <p:cNvPicPr>
            <a:picLocks noChangeAspect="1"/>
          </p:cNvPicPr>
          <p:nvPr/>
        </p:nvPicPr>
        <p:blipFill>
          <a:blip r:embed="rId4"/>
          <a:stretch>
            <a:fillRect/>
          </a:stretch>
        </p:blipFill>
        <p:spPr>
          <a:xfrm flipH="1">
            <a:off x="7697971" y="1584251"/>
            <a:ext cx="4494028" cy="2357592"/>
          </a:xfrm>
          <a:prstGeom prst="rect">
            <a:avLst/>
          </a:prstGeom>
        </p:spPr>
      </p:pic>
      <p:sp>
        <p:nvSpPr>
          <p:cNvPr id="3" name="Rectangle 2"/>
          <p:cNvSpPr/>
          <p:nvPr/>
        </p:nvSpPr>
        <p:spPr>
          <a:xfrm>
            <a:off x="0" y="4251393"/>
            <a:ext cx="12192000"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cs typeface="Times New Roman" panose="02020603050405020304" pitchFamily="18" charset="0"/>
              </a:rPr>
              <a:t> (</a:t>
            </a:r>
            <a:r>
              <a:rPr kumimoji="0" lang="en-US" sz="2400" b="0" i="0" u="none" strike="noStrike" kern="0" cap="none" spc="0" normalizeH="0" baseline="0" noProof="0" dirty="0" err="1">
                <a:ln>
                  <a:noFill/>
                </a:ln>
                <a:solidFill>
                  <a:schemeClr val="tx2"/>
                </a:solidFill>
                <a:effectLst/>
                <a:uLnTx/>
                <a:uFillTx/>
                <a:cs typeface="Times New Roman" panose="02020603050405020304" pitchFamily="18" charset="0"/>
              </a:rPr>
              <a:t>query_hours</a:t>
            </a:r>
            <a:r>
              <a:rPr kumimoji="0" lang="en-US" sz="2400" b="0" i="0" u="none" strike="noStrike" kern="0" cap="none" spc="0" normalizeH="0" baseline="0" noProof="0" dirty="0">
                <a:ln>
                  <a:noFill/>
                </a:ln>
                <a:solidFill>
                  <a:schemeClr val="tx2"/>
                </a:solidFill>
                <a:effectLst/>
                <a:uLnTx/>
                <a:uFillTx/>
                <a:cs typeface="Times New Roman" panose="02020603050405020304" pitchFamily="18" charset="0"/>
              </a:rPr>
              <a:t> * parallelism</a:t>
            </a:r>
            <a:r>
              <a:rPr lang="en-US" sz="2400" kern="0" dirty="0">
                <a:solidFill>
                  <a:schemeClr val="tx2"/>
                </a:solidFill>
                <a:cs typeface="Times New Roman" panose="02020603050405020304" pitchFamily="18" charset="0"/>
              </a:rPr>
              <a:t>) * price/hour</a:t>
            </a:r>
            <a:endParaRPr kumimoji="0" lang="en-US" sz="2400" b="0" i="0" u="none" strike="noStrike" kern="0" cap="none" spc="0" normalizeH="0" baseline="0" noProof="0" dirty="0">
              <a:ln>
                <a:noFill/>
              </a:ln>
              <a:solidFill>
                <a:schemeClr val="tx2"/>
              </a:solidFill>
              <a:effectLst/>
              <a:uLnTx/>
              <a:uFillTx/>
            </a:endParaRPr>
          </a:p>
        </p:txBody>
      </p:sp>
      <p:graphicFrame>
        <p:nvGraphicFramePr>
          <p:cNvPr id="7" name="Table 6"/>
          <p:cNvGraphicFramePr>
            <a:graphicFrameLocks noGrp="1"/>
          </p:cNvGraphicFramePr>
          <p:nvPr>
            <p:extLst>
              <p:ext uri="{D42A27DB-BD31-4B8C-83A1-F6EECF244321}">
                <p14:modId xmlns:p14="http://schemas.microsoft.com/office/powerpoint/2010/main" val="648423596"/>
              </p:ext>
            </p:extLst>
          </p:nvPr>
        </p:nvGraphicFramePr>
        <p:xfrm>
          <a:off x="3924338" y="4777530"/>
          <a:ext cx="4342699" cy="1546018"/>
        </p:xfrm>
        <a:graphic>
          <a:graphicData uri="http://schemas.openxmlformats.org/drawingml/2006/table">
            <a:tbl>
              <a:tblPr firstRow="1" firstCol="1" bandRow="1">
                <a:tableStyleId>{5C22544A-7EE6-4342-B048-85BDC9FD1C3A}</a:tableStyleId>
              </a:tblPr>
              <a:tblGrid>
                <a:gridCol w="970118">
                  <a:extLst>
                    <a:ext uri="{9D8B030D-6E8A-4147-A177-3AD203B41FA5}">
                      <a16:colId xmlns:a16="http://schemas.microsoft.com/office/drawing/2014/main" val="961722641"/>
                    </a:ext>
                  </a:extLst>
                </a:gridCol>
                <a:gridCol w="1784266">
                  <a:extLst>
                    <a:ext uri="{9D8B030D-6E8A-4147-A177-3AD203B41FA5}">
                      <a16:colId xmlns:a16="http://schemas.microsoft.com/office/drawing/2014/main" val="3075555575"/>
                    </a:ext>
                  </a:extLst>
                </a:gridCol>
                <a:gridCol w="1588315">
                  <a:extLst>
                    <a:ext uri="{9D8B030D-6E8A-4147-A177-3AD203B41FA5}">
                      <a16:colId xmlns:a16="http://schemas.microsoft.com/office/drawing/2014/main" val="3840462377"/>
                    </a:ext>
                  </a:extLst>
                </a:gridCol>
              </a:tblGrid>
              <a:tr h="478723">
                <a:tc>
                  <a:txBody>
                    <a:bodyPr/>
                    <a:lstStyle/>
                    <a:p>
                      <a:pPr marL="0" marR="0" algn="ctr">
                        <a:lnSpc>
                          <a:spcPct val="107000"/>
                        </a:lnSpc>
                        <a:spcBef>
                          <a:spcPts val="0"/>
                        </a:spcBef>
                        <a:spcAft>
                          <a:spcPts val="0"/>
                        </a:spcAft>
                      </a:pPr>
                      <a:r>
                        <a:rPr lang="en-US" sz="800" cap="all" dirty="0">
                          <a:effectLst/>
                        </a:rPr>
                        <a:t>USAGE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114300" marB="114300"/>
                </a:tc>
                <a:tc>
                  <a:txBody>
                    <a:bodyPr/>
                    <a:lstStyle/>
                    <a:p>
                      <a:pPr marL="0" marR="0" algn="ctr">
                        <a:lnSpc>
                          <a:spcPct val="107000"/>
                        </a:lnSpc>
                        <a:spcBef>
                          <a:spcPts val="0"/>
                        </a:spcBef>
                        <a:spcAft>
                          <a:spcPts val="0"/>
                        </a:spcAft>
                      </a:pPr>
                      <a:r>
                        <a:rPr lang="en-US" sz="800" cap="all" dirty="0">
                          <a:effectLst/>
                        </a:rPr>
                        <a:t>Preview PRICE (Until December 31</a:t>
                      </a:r>
                      <a:r>
                        <a:rPr lang="en-US" sz="800" cap="all" baseline="30000" dirty="0">
                          <a:effectLst/>
                        </a:rPr>
                        <a:t>st</a:t>
                      </a:r>
                      <a:r>
                        <a:rPr lang="en-US" sz="800" cap="all" dirty="0">
                          <a:effectLst/>
                        </a:rPr>
                        <a:t>, 2016)</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114300" marB="114300"/>
                </a:tc>
                <a:tc>
                  <a:txBody>
                    <a:bodyPr/>
                    <a:lstStyle/>
                    <a:p>
                      <a:pPr marL="0" marR="0" algn="ctr">
                        <a:lnSpc>
                          <a:spcPct val="107000"/>
                        </a:lnSpc>
                        <a:spcBef>
                          <a:spcPts val="0"/>
                        </a:spcBef>
                        <a:spcAft>
                          <a:spcPts val="0"/>
                        </a:spcAft>
                      </a:pPr>
                      <a:r>
                        <a:rPr lang="en-US" sz="800" cap="all" dirty="0">
                          <a:effectLst/>
                        </a:rPr>
                        <a:t>GA PRICE (STARTING </a:t>
                      </a:r>
                    </a:p>
                    <a:p>
                      <a:pPr marL="0" marR="0" algn="ctr">
                        <a:lnSpc>
                          <a:spcPct val="107000"/>
                        </a:lnSpc>
                        <a:spcBef>
                          <a:spcPts val="0"/>
                        </a:spcBef>
                        <a:spcAft>
                          <a:spcPts val="0"/>
                        </a:spcAft>
                      </a:pPr>
                      <a:r>
                        <a:rPr lang="en-US" sz="800" cap="all" dirty="0">
                          <a:effectLst/>
                        </a:rPr>
                        <a:t>January 1</a:t>
                      </a:r>
                      <a:r>
                        <a:rPr lang="en-US" sz="800" cap="all" baseline="30000" dirty="0">
                          <a:effectLst/>
                        </a:rPr>
                        <a:t>st</a:t>
                      </a:r>
                      <a:r>
                        <a:rPr lang="en-US" sz="800" cap="all" dirty="0">
                          <a:effectLst/>
                        </a:rPr>
                        <a:t>, 2017)*</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08682217"/>
                  </a:ext>
                </a:extLst>
              </a:tr>
              <a:tr h="501824">
                <a:tc>
                  <a:txBody>
                    <a:bodyPr/>
                    <a:lstStyle/>
                    <a:p>
                      <a:pPr marL="0" marR="0">
                        <a:lnSpc>
                          <a:spcPct val="107000"/>
                        </a:lnSpc>
                        <a:spcBef>
                          <a:spcPts val="0"/>
                        </a:spcBef>
                        <a:spcAft>
                          <a:spcPts val="0"/>
                        </a:spcAft>
                      </a:pPr>
                      <a:r>
                        <a:rPr lang="en-US" sz="1000" dirty="0">
                          <a:effectLst/>
                        </a:rPr>
                        <a:t>ADLAU</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114300" marB="114300"/>
                </a:tc>
                <a:tc>
                  <a:txBody>
                    <a:bodyPr/>
                    <a:lstStyle/>
                    <a:p>
                      <a:pPr marL="0" marR="0" algn="ctr">
                        <a:lnSpc>
                          <a:spcPct val="107000"/>
                        </a:lnSpc>
                        <a:spcBef>
                          <a:spcPts val="0"/>
                        </a:spcBef>
                        <a:spcAft>
                          <a:spcPts val="0"/>
                        </a:spcAft>
                      </a:pPr>
                      <a:r>
                        <a:rPr lang="en-US" sz="1000" dirty="0">
                          <a:effectLst/>
                        </a:rPr>
                        <a:t>$1 / hour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114300" marB="114300"/>
                </a:tc>
                <a:tc>
                  <a:txBody>
                    <a:bodyPr/>
                    <a:lstStyle/>
                    <a:p>
                      <a:pPr marL="0" marR="0" algn="ctr">
                        <a:lnSpc>
                          <a:spcPct val="107000"/>
                        </a:lnSpc>
                        <a:spcBef>
                          <a:spcPts val="0"/>
                        </a:spcBef>
                        <a:spcAft>
                          <a:spcPts val="0"/>
                        </a:spcAft>
                      </a:pPr>
                      <a:endParaRPr lang="en-US" sz="1000" dirty="0">
                        <a:effectLst/>
                      </a:endParaRPr>
                    </a:p>
                    <a:p>
                      <a:pPr marL="0" marR="0" algn="ctr">
                        <a:lnSpc>
                          <a:spcPct val="107000"/>
                        </a:lnSpc>
                        <a:spcBef>
                          <a:spcPts val="0"/>
                        </a:spcBef>
                        <a:spcAft>
                          <a:spcPts val="0"/>
                        </a:spcAft>
                      </a:pPr>
                      <a:r>
                        <a:rPr lang="en-US" sz="1000" dirty="0">
                          <a:effectLst/>
                        </a:rPr>
                        <a:t>$2 / hour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98014237"/>
                  </a:ext>
                </a:extLst>
              </a:tr>
              <a:tr h="501824">
                <a:tc>
                  <a:txBody>
                    <a:bodyPr/>
                    <a:lstStyle/>
                    <a:p>
                      <a:pPr marL="0" marR="0">
                        <a:lnSpc>
                          <a:spcPct val="107000"/>
                        </a:lnSpc>
                        <a:spcBef>
                          <a:spcPts val="0"/>
                        </a:spcBef>
                        <a:spcAft>
                          <a:spcPts val="0"/>
                        </a:spcAft>
                      </a:pPr>
                      <a:r>
                        <a:rPr lang="en-US" sz="1000" dirty="0">
                          <a:effectLst/>
                        </a:rPr>
                        <a:t>Completed Job</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114300" marB="114300"/>
                </a:tc>
                <a:tc>
                  <a:txBody>
                    <a:bodyPr/>
                    <a:lstStyle/>
                    <a:p>
                      <a:pPr marL="0" marR="0" algn="ctr">
                        <a:lnSpc>
                          <a:spcPct val="107000"/>
                        </a:lnSpc>
                        <a:spcBef>
                          <a:spcPts val="0"/>
                        </a:spcBef>
                        <a:spcAft>
                          <a:spcPts val="0"/>
                        </a:spcAft>
                      </a:pPr>
                      <a:r>
                        <a:rPr lang="en-US" sz="1000" dirty="0">
                          <a:effectLst/>
                        </a:rPr>
                        <a:t>$0.025 / Job</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114300" marB="114300"/>
                </a:tc>
                <a:tc>
                  <a:txBody>
                    <a:bodyPr/>
                    <a:lstStyle/>
                    <a:p>
                      <a:pPr marL="0" marR="0" algn="ctr">
                        <a:lnSpc>
                          <a:spcPct val="107000"/>
                        </a:lnSpc>
                        <a:spcBef>
                          <a:spcPts val="0"/>
                        </a:spcBef>
                        <a:spcAft>
                          <a:spcPts val="0"/>
                        </a:spcAft>
                      </a:pPr>
                      <a:endParaRPr lang="en-US" sz="1000" dirty="0">
                        <a:effectLst/>
                      </a:endParaRPr>
                    </a:p>
                    <a:p>
                      <a:pPr marL="0" marR="0" algn="ctr">
                        <a:lnSpc>
                          <a:spcPct val="107000"/>
                        </a:lnSpc>
                        <a:spcBef>
                          <a:spcPts val="0"/>
                        </a:spcBef>
                        <a:spcAft>
                          <a:spcPts val="0"/>
                        </a:spcAft>
                      </a:pPr>
                      <a:r>
                        <a:rPr lang="en-US" sz="1000" dirty="0">
                          <a:effectLst/>
                        </a:rPr>
                        <a:t>Free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43568149"/>
                  </a:ext>
                </a:extLst>
              </a:tr>
            </a:tbl>
          </a:graphicData>
        </a:graphic>
      </p:graphicFrame>
      <p:sp>
        <p:nvSpPr>
          <p:cNvPr id="8" name="Rectangle 7"/>
          <p:cNvSpPr/>
          <p:nvPr/>
        </p:nvSpPr>
        <p:spPr>
          <a:xfrm>
            <a:off x="-82492" y="6417882"/>
            <a:ext cx="12192000" cy="2308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2"/>
                </a:solidFill>
                <a:effectLst/>
                <a:uLnTx/>
                <a:uFillTx/>
                <a:cs typeface="Times New Roman" panose="02020603050405020304" pitchFamily="18" charset="0"/>
              </a:rPr>
              <a:t> *</a:t>
            </a:r>
            <a:r>
              <a:rPr lang="en-US" sz="900" kern="0" dirty="0">
                <a:solidFill>
                  <a:schemeClr val="tx2"/>
                </a:solidFill>
                <a:cs typeface="Times New Roman" panose="02020603050405020304" pitchFamily="18" charset="0"/>
              </a:rPr>
              <a:t>special monthly commitment discounted pricing available</a:t>
            </a:r>
            <a:endParaRPr kumimoji="0" lang="en-US" sz="900" b="0" i="0" u="none" strike="noStrike" kern="0" cap="none" spc="0" normalizeH="0" baseline="0" noProof="0" dirty="0">
              <a:ln>
                <a:noFill/>
              </a:ln>
              <a:solidFill>
                <a:schemeClr val="tx2"/>
              </a:solidFill>
              <a:effectLst/>
              <a:uLnTx/>
              <a:uFillTx/>
            </a:endParaRPr>
          </a:p>
        </p:txBody>
      </p:sp>
    </p:spTree>
    <p:extLst>
      <p:ext uri="{BB962C8B-B14F-4D97-AF65-F5344CB8AC3E}">
        <p14:creationId xmlns:p14="http://schemas.microsoft.com/office/powerpoint/2010/main" val="1022985016"/>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4274" y="1989798"/>
            <a:ext cx="2225327" cy="3754178"/>
            <a:chOff x="394274" y="1989798"/>
            <a:chExt cx="2225327" cy="3754178"/>
          </a:xfrm>
        </p:grpSpPr>
        <p:sp>
          <p:nvSpPr>
            <p:cNvPr id="15" name="Rectangle 14"/>
            <p:cNvSpPr/>
            <p:nvPr/>
          </p:nvSpPr>
          <p:spPr bwMode="auto">
            <a:xfrm>
              <a:off x="394274"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Start in seconds Scale instantly</a:t>
              </a:r>
            </a:p>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Pay per job</a:t>
              </a:r>
            </a:p>
          </p:txBody>
        </p:sp>
        <p:sp>
          <p:nvSpPr>
            <p:cNvPr id="5" name="Freeform 5"/>
            <p:cNvSpPr>
              <a:spLocks/>
            </p:cNvSpPr>
            <p:nvPr/>
          </p:nvSpPr>
          <p:spPr bwMode="auto">
            <a:xfrm>
              <a:off x="568043" y="4060221"/>
              <a:ext cx="1841783" cy="1485017"/>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5" name="Isosceles Triangle 554"/>
            <p:cNvSpPr/>
            <p:nvPr/>
          </p:nvSpPr>
          <p:spPr bwMode="auto">
            <a:xfrm rot="2530879">
              <a:off x="2295489" y="3957556"/>
              <a:ext cx="278116" cy="305300"/>
            </a:xfrm>
            <a:prstGeom prst="triangl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58" name="Freeform 557"/>
            <p:cNvSpPr/>
            <p:nvPr/>
          </p:nvSpPr>
          <p:spPr bwMode="auto">
            <a:xfrm>
              <a:off x="558415" y="3806579"/>
              <a:ext cx="1853370" cy="1744794"/>
            </a:xfrm>
            <a:custGeom>
              <a:avLst/>
              <a:gdLst>
                <a:gd name="connsiteX0" fmla="*/ 0 w 4470400"/>
                <a:gd name="connsiteY0" fmla="*/ 0 h 1866900"/>
                <a:gd name="connsiteX1" fmla="*/ 0 w 4470400"/>
                <a:gd name="connsiteY1" fmla="*/ 1866900 h 1866900"/>
                <a:gd name="connsiteX2" fmla="*/ 4470400 w 4470400"/>
                <a:gd name="connsiteY2" fmla="*/ 1866900 h 1866900"/>
              </a:gdLst>
              <a:ahLst/>
              <a:cxnLst>
                <a:cxn ang="0">
                  <a:pos x="connsiteX0" y="connsiteY0"/>
                </a:cxn>
                <a:cxn ang="0">
                  <a:pos x="connsiteX1" y="connsiteY1"/>
                </a:cxn>
                <a:cxn ang="0">
                  <a:pos x="connsiteX2" y="connsiteY2"/>
                </a:cxn>
              </a:cxnLst>
              <a:rect l="l" t="t" r="r" b="b"/>
              <a:pathLst>
                <a:path w="4470400" h="1866900">
                  <a:moveTo>
                    <a:pt x="0" y="0"/>
                  </a:moveTo>
                  <a:lnTo>
                    <a:pt x="0" y="1866900"/>
                  </a:lnTo>
                  <a:lnTo>
                    <a:pt x="4470400" y="1866900"/>
                  </a:lnTo>
                </a:path>
              </a:pathLst>
            </a:custGeom>
            <a:ln w="38100">
              <a:solidFill>
                <a:srgbClr val="FFB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pic>
          <p:nvPicPr>
            <p:cNvPr id="72" name="Picture 71"/>
            <p:cNvPicPr>
              <a:picLocks noChangeAspect="1"/>
            </p:cNvPicPr>
            <p:nvPr/>
          </p:nvPicPr>
          <p:blipFill>
            <a:blip r:embed="rId3"/>
            <a:stretch>
              <a:fillRect/>
            </a:stretch>
          </p:blipFill>
          <p:spPr>
            <a:xfrm>
              <a:off x="1305584" y="5051599"/>
              <a:ext cx="860768" cy="478026"/>
            </a:xfrm>
            <a:prstGeom prst="rect">
              <a:avLst/>
            </a:prstGeom>
          </p:spPr>
        </p:pic>
        <p:sp>
          <p:nvSpPr>
            <p:cNvPr id="73" name="Freeform 15"/>
            <p:cNvSpPr/>
            <p:nvPr/>
          </p:nvSpPr>
          <p:spPr>
            <a:xfrm>
              <a:off x="1072986" y="5162939"/>
              <a:ext cx="587123" cy="377380"/>
            </a:xfrm>
            <a:custGeom>
              <a:avLst/>
              <a:gdLst/>
              <a:ahLst/>
              <a:cxnLst/>
              <a:rect l="l" t="t" r="r" b="b"/>
              <a:pathLst>
                <a:path w="4369237" h="2818280">
                  <a:moveTo>
                    <a:pt x="0" y="1653849"/>
                  </a:moveTo>
                  <a:lnTo>
                    <a:pt x="505854" y="1653849"/>
                  </a:lnTo>
                  <a:cubicBezTo>
                    <a:pt x="540151" y="1653849"/>
                    <a:pt x="567954" y="1681652"/>
                    <a:pt x="567954" y="1715949"/>
                  </a:cubicBezTo>
                  <a:lnTo>
                    <a:pt x="567954" y="2563099"/>
                  </a:lnTo>
                  <a:cubicBezTo>
                    <a:pt x="567954" y="2597396"/>
                    <a:pt x="540151" y="2625199"/>
                    <a:pt x="505854" y="2625199"/>
                  </a:cubicBezTo>
                  <a:lnTo>
                    <a:pt x="0" y="2625199"/>
                  </a:lnTo>
                  <a:close/>
                  <a:moveTo>
                    <a:pt x="1471058" y="1564552"/>
                  </a:moveTo>
                  <a:cubicBezTo>
                    <a:pt x="1628088" y="1562633"/>
                    <a:pt x="1785714" y="1589291"/>
                    <a:pt x="1911787" y="1628449"/>
                  </a:cubicBezTo>
                  <a:cubicBezTo>
                    <a:pt x="2274001" y="1753861"/>
                    <a:pt x="2536204" y="1617337"/>
                    <a:pt x="2817456" y="1592731"/>
                  </a:cubicBezTo>
                  <a:cubicBezTo>
                    <a:pt x="3066032" y="1586248"/>
                    <a:pt x="3195281" y="1704650"/>
                    <a:pt x="3188931" y="1768150"/>
                  </a:cubicBezTo>
                  <a:cubicBezTo>
                    <a:pt x="3206393" y="1829269"/>
                    <a:pt x="3037720" y="2011170"/>
                    <a:pt x="2781737" y="1968968"/>
                  </a:cubicBezTo>
                  <a:cubicBezTo>
                    <a:pt x="2491226" y="1948595"/>
                    <a:pt x="2319775" y="1942510"/>
                    <a:pt x="2150706" y="2050724"/>
                  </a:cubicBezTo>
                  <a:lnTo>
                    <a:pt x="2098318" y="2072949"/>
                  </a:lnTo>
                  <a:cubicBezTo>
                    <a:pt x="2265271" y="2125337"/>
                    <a:pt x="2436985" y="2213443"/>
                    <a:pt x="2584887" y="2301549"/>
                  </a:cubicBezTo>
                  <a:cubicBezTo>
                    <a:pt x="2693101" y="2260538"/>
                    <a:pt x="3006103" y="2288585"/>
                    <a:pt x="3247668" y="2309487"/>
                  </a:cubicBezTo>
                  <a:cubicBezTo>
                    <a:pt x="3392130" y="2262920"/>
                    <a:pt x="3555644" y="2183015"/>
                    <a:pt x="3712012" y="2176930"/>
                  </a:cubicBezTo>
                  <a:cubicBezTo>
                    <a:pt x="3817580" y="2092528"/>
                    <a:pt x="3932674" y="1996220"/>
                    <a:pt x="4035862" y="1961824"/>
                  </a:cubicBezTo>
                  <a:cubicBezTo>
                    <a:pt x="4189055" y="1899911"/>
                    <a:pt x="4287481" y="1985636"/>
                    <a:pt x="4369237" y="2066599"/>
                  </a:cubicBezTo>
                  <a:lnTo>
                    <a:pt x="4185087" y="2199949"/>
                  </a:lnTo>
                  <a:cubicBezTo>
                    <a:pt x="4165507" y="2247838"/>
                    <a:pt x="4153073" y="2245722"/>
                    <a:pt x="4140637" y="2250749"/>
                  </a:cubicBezTo>
                  <a:cubicBezTo>
                    <a:pt x="4040095" y="2342294"/>
                    <a:pt x="3949079" y="2419553"/>
                    <a:pt x="3867587" y="2482524"/>
                  </a:cubicBezTo>
                  <a:cubicBezTo>
                    <a:pt x="3694550" y="2512686"/>
                    <a:pt x="3454837" y="2640480"/>
                    <a:pt x="3334187" y="2701599"/>
                  </a:cubicBezTo>
                  <a:cubicBezTo>
                    <a:pt x="3037589" y="2687312"/>
                    <a:pt x="2705273" y="2758748"/>
                    <a:pt x="2453918" y="2818280"/>
                  </a:cubicBezTo>
                  <a:cubicBezTo>
                    <a:pt x="2197933" y="2781768"/>
                    <a:pt x="1984416" y="2797776"/>
                    <a:pt x="1445856" y="2680169"/>
                  </a:cubicBezTo>
                  <a:cubicBezTo>
                    <a:pt x="1150184" y="2614950"/>
                    <a:pt x="861523" y="2543908"/>
                    <a:pt x="679887" y="2498399"/>
                  </a:cubicBezTo>
                  <a:lnTo>
                    <a:pt x="679887" y="1837999"/>
                  </a:lnTo>
                  <a:cubicBezTo>
                    <a:pt x="817735" y="1813657"/>
                    <a:pt x="922245" y="1736928"/>
                    <a:pt x="1033899" y="1672105"/>
                  </a:cubicBezTo>
                  <a:cubicBezTo>
                    <a:pt x="1157592" y="1596963"/>
                    <a:pt x="1314027" y="1566470"/>
                    <a:pt x="1471058" y="1564552"/>
                  </a:cubicBezTo>
                  <a:close/>
                  <a:moveTo>
                    <a:pt x="2769181" y="0"/>
                  </a:moveTo>
                  <a:lnTo>
                    <a:pt x="2946494" y="0"/>
                  </a:lnTo>
                  <a:lnTo>
                    <a:pt x="2946494" y="143415"/>
                  </a:lnTo>
                  <a:cubicBezTo>
                    <a:pt x="3029067" y="145588"/>
                    <a:pt x="3090779" y="156887"/>
                    <a:pt x="3162921" y="177313"/>
                  </a:cubicBezTo>
                  <a:lnTo>
                    <a:pt x="3162921" y="445891"/>
                  </a:lnTo>
                  <a:cubicBezTo>
                    <a:pt x="3039932" y="380702"/>
                    <a:pt x="2886955" y="350715"/>
                    <a:pt x="2836977" y="383310"/>
                  </a:cubicBezTo>
                  <a:cubicBezTo>
                    <a:pt x="2787868" y="402867"/>
                    <a:pt x="2792214" y="469359"/>
                    <a:pt x="2826547" y="492827"/>
                  </a:cubicBezTo>
                  <a:cubicBezTo>
                    <a:pt x="2869572" y="553235"/>
                    <a:pt x="3243756" y="612339"/>
                    <a:pt x="3209857" y="896997"/>
                  </a:cubicBezTo>
                  <a:cubicBezTo>
                    <a:pt x="3193343" y="1095171"/>
                    <a:pt x="3017767" y="1159056"/>
                    <a:pt x="2949102" y="1178613"/>
                  </a:cubicBezTo>
                  <a:lnTo>
                    <a:pt x="2949102" y="1345496"/>
                  </a:lnTo>
                  <a:lnTo>
                    <a:pt x="2771788" y="1345496"/>
                  </a:lnTo>
                  <a:lnTo>
                    <a:pt x="2771788" y="1199473"/>
                  </a:lnTo>
                  <a:cubicBezTo>
                    <a:pt x="2667051" y="1196865"/>
                    <a:pt x="2540151" y="1168182"/>
                    <a:pt x="2492780" y="1136892"/>
                  </a:cubicBezTo>
                  <a:lnTo>
                    <a:pt x="2492780" y="857884"/>
                  </a:lnTo>
                  <a:cubicBezTo>
                    <a:pt x="2589694" y="941325"/>
                    <a:pt x="2732240" y="975224"/>
                    <a:pt x="2810901" y="967401"/>
                  </a:cubicBezTo>
                  <a:cubicBezTo>
                    <a:pt x="2887390" y="959144"/>
                    <a:pt x="2889563" y="876571"/>
                    <a:pt x="2852622" y="844846"/>
                  </a:cubicBezTo>
                  <a:cubicBezTo>
                    <a:pt x="2801341" y="772269"/>
                    <a:pt x="2418899" y="746628"/>
                    <a:pt x="2487565" y="396348"/>
                  </a:cubicBezTo>
                  <a:cubicBezTo>
                    <a:pt x="2518421" y="217730"/>
                    <a:pt x="2697907" y="160364"/>
                    <a:pt x="2771788" y="15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chemeClr val="lt1"/>
                </a:solidFill>
                <a:effectLst/>
                <a:uLnTx/>
                <a:uFillTx/>
                <a:latin typeface="+mn-lt"/>
                <a:ea typeface="+mn-ea"/>
                <a:cs typeface="+mn-cs"/>
              </a:endParaRPr>
            </a:p>
          </p:txBody>
        </p:sp>
      </p:grpSp>
      <p:sp>
        <p:nvSpPr>
          <p:cNvPr id="2" name="Slide Number Placeholder 1"/>
          <p:cNvSpPr>
            <a:spLocks noGrp="1"/>
          </p:cNvSpPr>
          <p:nvPr>
            <p:ph type="sldNum" sz="quarter" idx="4294967295"/>
          </p:nvPr>
        </p:nvSpPr>
        <p:spPr>
          <a:xfrm>
            <a:off x="11367165" y="6629335"/>
            <a:ext cx="555597" cy="13386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sz="1800" b="0" i="0" u="none" strike="noStrike" kern="0" cap="none" spc="0" normalizeH="0" baseline="0" noProof="0" dirty="0">
              <a:ln>
                <a:noFill/>
              </a:ln>
              <a:solidFill>
                <a:sysClr val="windowText" lastClr="000000"/>
              </a:solidFill>
              <a:effectLst/>
              <a:uLnTx/>
              <a:uFillTx/>
            </a:endParaRPr>
          </a:p>
        </p:txBody>
      </p:sp>
      <p:pic>
        <p:nvPicPr>
          <p:cNvPr id="592" name="Picture 591"/>
          <p:cNvPicPr>
            <a:picLocks noChangeAspect="1"/>
          </p:cNvPicPr>
          <p:nvPr/>
        </p:nvPicPr>
        <p:blipFill>
          <a:blip r:embed="rId4"/>
          <a:stretch>
            <a:fillRect/>
          </a:stretch>
        </p:blipFill>
        <p:spPr>
          <a:xfrm>
            <a:off x="9146254" y="3334672"/>
            <a:ext cx="1747012" cy="1747012"/>
          </a:xfrm>
          <a:prstGeom prst="rect">
            <a:avLst/>
          </a:prstGeom>
        </p:spPr>
      </p:pic>
      <p:grpSp>
        <p:nvGrpSpPr>
          <p:cNvPr id="8" name="Group 7"/>
          <p:cNvGrpSpPr/>
          <p:nvPr/>
        </p:nvGrpSpPr>
        <p:grpSpPr>
          <a:xfrm>
            <a:off x="9543859" y="1989798"/>
            <a:ext cx="2637872" cy="3766588"/>
            <a:chOff x="9543859" y="1989798"/>
            <a:chExt cx="2637872" cy="3766588"/>
          </a:xfrm>
        </p:grpSpPr>
        <p:sp>
          <p:nvSpPr>
            <p:cNvPr id="42" name="Rectangle 41"/>
            <p:cNvSpPr/>
            <p:nvPr/>
          </p:nvSpPr>
          <p:spPr bwMode="auto">
            <a:xfrm>
              <a:off x="9543859"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Enterprise-grade security, auditing and support</a:t>
              </a:r>
            </a:p>
          </p:txBody>
        </p:sp>
        <p:pic>
          <p:nvPicPr>
            <p:cNvPr id="610" name="Picture 609"/>
            <p:cNvPicPr>
              <a:picLocks noChangeAspect="1"/>
            </p:cNvPicPr>
            <p:nvPr/>
          </p:nvPicPr>
          <p:blipFill>
            <a:blip r:embed="rId5"/>
            <a:stretch>
              <a:fillRect/>
            </a:stretch>
          </p:blipFill>
          <p:spPr>
            <a:xfrm>
              <a:off x="10179925" y="3754580"/>
              <a:ext cx="2001806" cy="2001806"/>
            </a:xfrm>
            <a:prstGeom prst="rect">
              <a:avLst/>
            </a:prstGeom>
          </p:spPr>
        </p:pic>
        <p:pic>
          <p:nvPicPr>
            <p:cNvPr id="611" name="Picture 610"/>
            <p:cNvPicPr>
              <a:picLocks noChangeAspect="1"/>
            </p:cNvPicPr>
            <p:nvPr/>
          </p:nvPicPr>
          <p:blipFill>
            <a:blip r:embed="rId6"/>
            <a:stretch>
              <a:fillRect/>
            </a:stretch>
          </p:blipFill>
          <p:spPr>
            <a:xfrm>
              <a:off x="9702960" y="4898805"/>
              <a:ext cx="800927" cy="548003"/>
            </a:xfrm>
            <a:prstGeom prst="rect">
              <a:avLst/>
            </a:prstGeom>
          </p:spPr>
        </p:pic>
      </p:grpSp>
      <p:grpSp>
        <p:nvGrpSpPr>
          <p:cNvPr id="6" name="Group 5"/>
          <p:cNvGrpSpPr/>
          <p:nvPr/>
        </p:nvGrpSpPr>
        <p:grpSpPr>
          <a:xfrm>
            <a:off x="4867081" y="1989798"/>
            <a:ext cx="2560320" cy="3969338"/>
            <a:chOff x="4867081" y="1989798"/>
            <a:chExt cx="2560320" cy="3969338"/>
          </a:xfrm>
        </p:grpSpPr>
        <p:sp>
          <p:nvSpPr>
            <p:cNvPr id="38" name="Rectangle 37"/>
            <p:cNvSpPr/>
            <p:nvPr/>
          </p:nvSpPr>
          <p:spPr bwMode="auto">
            <a:xfrm>
              <a:off x="4986922"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Debug and optimize your Big Data programs with ease</a:t>
              </a:r>
            </a:p>
          </p:txBody>
        </p:sp>
        <p:pic>
          <p:nvPicPr>
            <p:cNvPr id="620" name="Picture 619"/>
            <p:cNvPicPr>
              <a:picLocks noChangeAspect="1"/>
            </p:cNvPicPr>
            <p:nvPr/>
          </p:nvPicPr>
          <p:blipFill>
            <a:blip r:embed="rId7"/>
            <a:stretch>
              <a:fillRect/>
            </a:stretch>
          </p:blipFill>
          <p:spPr>
            <a:xfrm>
              <a:off x="4867081" y="3398816"/>
              <a:ext cx="2560320" cy="2560320"/>
            </a:xfrm>
            <a:prstGeom prst="rect">
              <a:avLst/>
            </a:prstGeom>
          </p:spPr>
        </p:pic>
      </p:grpSp>
      <p:grpSp>
        <p:nvGrpSpPr>
          <p:cNvPr id="4" name="Group 3"/>
          <p:cNvGrpSpPr/>
          <p:nvPr/>
        </p:nvGrpSpPr>
        <p:grpSpPr>
          <a:xfrm>
            <a:off x="2693753" y="1989798"/>
            <a:ext cx="2225327" cy="3754178"/>
            <a:chOff x="2693753" y="1989798"/>
            <a:chExt cx="2225327" cy="3754178"/>
          </a:xfrm>
        </p:grpSpPr>
        <p:sp>
          <p:nvSpPr>
            <p:cNvPr id="16" name="Rectangle 15"/>
            <p:cNvSpPr/>
            <p:nvPr/>
          </p:nvSpPr>
          <p:spPr bwMode="auto">
            <a:xfrm>
              <a:off x="2693753"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Develop massively parallel programs with simplicity</a:t>
              </a:r>
              <a:endParaRPr kumimoji="0" lang="en-US" sz="24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endParaRPr>
            </a:p>
          </p:txBody>
        </p:sp>
        <p:pic>
          <p:nvPicPr>
            <p:cNvPr id="820" name="Picture 2" descr="https://issues.jboss.org/secure/attachment/12358227/modeshape-scale-out.png"/>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2804029" y="4349663"/>
              <a:ext cx="2012182" cy="117489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71" name="Title 1"/>
          <p:cNvSpPr>
            <a:spLocks noGrp="1"/>
          </p:cNvSpPr>
          <p:nvPr>
            <p:ph type="title"/>
          </p:nvPr>
        </p:nvSpPr>
        <p:spPr>
          <a:xfrm>
            <a:off x="268927" y="286381"/>
            <a:ext cx="11653523" cy="927940"/>
          </a:xfrm>
        </p:spPr>
        <p:txBody>
          <a:bodyPr/>
          <a:lstStyle/>
          <a:p>
            <a:r>
              <a:rPr lang="en-US" dirty="0"/>
              <a:t>Azure Data Lake Analytics</a:t>
            </a:r>
            <a:endParaRPr lang="en-US" sz="3600" dirty="0">
              <a:solidFill>
                <a:schemeClr val="accent2"/>
              </a:solidFill>
            </a:endParaRPr>
          </a:p>
        </p:txBody>
      </p:sp>
      <p:grpSp>
        <p:nvGrpSpPr>
          <p:cNvPr id="7" name="Group 6"/>
          <p:cNvGrpSpPr/>
          <p:nvPr/>
        </p:nvGrpSpPr>
        <p:grpSpPr>
          <a:xfrm>
            <a:off x="7183993" y="1989798"/>
            <a:ext cx="2388120" cy="3754178"/>
            <a:chOff x="7183993" y="1989798"/>
            <a:chExt cx="2388120" cy="3754178"/>
          </a:xfrm>
        </p:grpSpPr>
        <p:sp>
          <p:nvSpPr>
            <p:cNvPr id="36" name="Rectangle 35"/>
            <p:cNvSpPr/>
            <p:nvPr/>
          </p:nvSpPr>
          <p:spPr bwMode="auto">
            <a:xfrm>
              <a:off x="7265390"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Virtualize your analytics</a:t>
              </a:r>
              <a:endParaRPr kumimoji="0" lang="en-US" sz="24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endParaRPr>
            </a:p>
          </p:txBody>
        </p:sp>
        <p:sp>
          <p:nvSpPr>
            <p:cNvPr id="819" name="Rectangle 818"/>
            <p:cNvSpPr/>
            <p:nvPr/>
          </p:nvSpPr>
          <p:spPr>
            <a:xfrm>
              <a:off x="7183993" y="3958872"/>
              <a:ext cx="2388120" cy="1785104"/>
            </a:xfrm>
            <a:prstGeom prst="rect">
              <a:avLst/>
            </a:prstGeom>
          </p:spPr>
          <p:txBody>
            <a:bodyPr wrap="square">
              <a:spAutoFit/>
            </a:bodyPr>
            <a:lstStyle/>
            <a:p>
              <a:pPr marL="0" marR="0" lvl="0" indent="0" defTabSz="913698"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accent1">
                      <a:lumMod val="75000"/>
                      <a:lumOff val="25000"/>
                    </a:schemeClr>
                  </a:solidFill>
                  <a:effectLst/>
                  <a:uLnTx/>
                  <a:uFillTx/>
                  <a:latin typeface="Segoe UI Semibold" panose="020B0702040204020203" pitchFamily="34" charset="0"/>
                  <a:cs typeface="Segoe UI Semibold" panose="020B0702040204020203" pitchFamily="34" charset="0"/>
                </a:rPr>
                <a:t>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a:t>
              </a:r>
            </a:p>
          </p:txBody>
        </p:sp>
        <p:grpSp>
          <p:nvGrpSpPr>
            <p:cNvPr id="711" name="Group 710"/>
            <p:cNvGrpSpPr/>
            <p:nvPr/>
          </p:nvGrpSpPr>
          <p:grpSpPr>
            <a:xfrm>
              <a:off x="8717199" y="4149475"/>
              <a:ext cx="638976" cy="445613"/>
              <a:chOff x="6942579" y="498882"/>
              <a:chExt cx="287338" cy="255587"/>
            </a:xfrm>
          </p:grpSpPr>
          <p:sp>
            <p:nvSpPr>
              <p:cNvPr id="640" name="Freeform 96"/>
              <p:cNvSpPr>
                <a:spLocks/>
              </p:cNvSpPr>
              <p:nvPr/>
            </p:nvSpPr>
            <p:spPr bwMode="auto">
              <a:xfrm>
                <a:off x="7006079" y="605244"/>
                <a:ext cx="153988" cy="57150"/>
              </a:xfrm>
              <a:custGeom>
                <a:avLst/>
                <a:gdLst>
                  <a:gd name="T0" fmla="*/ 100 w 206"/>
                  <a:gd name="T1" fmla="*/ 0 h 77"/>
                  <a:gd name="T2" fmla="*/ 0 w 206"/>
                  <a:gd name="T3" fmla="*/ 40 h 77"/>
                  <a:gd name="T4" fmla="*/ 24 w 206"/>
                  <a:gd name="T5" fmla="*/ 72 h 77"/>
                  <a:gd name="T6" fmla="*/ 100 w 206"/>
                  <a:gd name="T7" fmla="*/ 40 h 77"/>
                  <a:gd name="T8" fmla="*/ 180 w 206"/>
                  <a:gd name="T9" fmla="*/ 77 h 77"/>
                  <a:gd name="T10" fmla="*/ 206 w 206"/>
                  <a:gd name="T11" fmla="*/ 46 h 77"/>
                  <a:gd name="T12" fmla="*/ 100 w 20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06" h="77">
                    <a:moveTo>
                      <a:pt x="100" y="0"/>
                    </a:moveTo>
                    <a:cubicBezTo>
                      <a:pt x="61" y="0"/>
                      <a:pt x="26" y="15"/>
                      <a:pt x="0" y="40"/>
                    </a:cubicBezTo>
                    <a:cubicBezTo>
                      <a:pt x="24" y="72"/>
                      <a:pt x="24" y="72"/>
                      <a:pt x="24" y="72"/>
                    </a:cubicBezTo>
                    <a:cubicBezTo>
                      <a:pt x="43" y="53"/>
                      <a:pt x="70" y="40"/>
                      <a:pt x="100" y="40"/>
                    </a:cubicBezTo>
                    <a:cubicBezTo>
                      <a:pt x="132" y="40"/>
                      <a:pt x="160" y="55"/>
                      <a:pt x="180" y="77"/>
                    </a:cubicBezTo>
                    <a:cubicBezTo>
                      <a:pt x="206" y="46"/>
                      <a:pt x="206" y="46"/>
                      <a:pt x="206" y="46"/>
                    </a:cubicBezTo>
                    <a:cubicBezTo>
                      <a:pt x="179" y="18"/>
                      <a:pt x="142" y="0"/>
                      <a:pt x="1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1" name="Freeform 97"/>
              <p:cNvSpPr>
                <a:spLocks/>
              </p:cNvSpPr>
              <p:nvPr/>
            </p:nvSpPr>
            <p:spPr bwMode="auto">
              <a:xfrm>
                <a:off x="6974329" y="551269"/>
                <a:ext cx="220663" cy="71438"/>
              </a:xfrm>
              <a:custGeom>
                <a:avLst/>
                <a:gdLst>
                  <a:gd name="T0" fmla="*/ 0 w 295"/>
                  <a:gd name="T1" fmla="*/ 53 h 94"/>
                  <a:gd name="T2" fmla="*/ 24 w 295"/>
                  <a:gd name="T3" fmla="*/ 85 h 94"/>
                  <a:gd name="T4" fmla="*/ 142 w 295"/>
                  <a:gd name="T5" fmla="*/ 40 h 94"/>
                  <a:gd name="T6" fmla="*/ 269 w 295"/>
                  <a:gd name="T7" fmla="*/ 94 h 94"/>
                  <a:gd name="T8" fmla="*/ 295 w 295"/>
                  <a:gd name="T9" fmla="*/ 64 h 94"/>
                  <a:gd name="T10" fmla="*/ 142 w 295"/>
                  <a:gd name="T11" fmla="*/ 0 h 94"/>
                  <a:gd name="T12" fmla="*/ 0 w 295"/>
                  <a:gd name="T13" fmla="*/ 53 h 94"/>
                </a:gdLst>
                <a:ahLst/>
                <a:cxnLst>
                  <a:cxn ang="0">
                    <a:pos x="T0" y="T1"/>
                  </a:cxn>
                  <a:cxn ang="0">
                    <a:pos x="T2" y="T3"/>
                  </a:cxn>
                  <a:cxn ang="0">
                    <a:pos x="T4" y="T5"/>
                  </a:cxn>
                  <a:cxn ang="0">
                    <a:pos x="T6" y="T7"/>
                  </a:cxn>
                  <a:cxn ang="0">
                    <a:pos x="T8" y="T9"/>
                  </a:cxn>
                  <a:cxn ang="0">
                    <a:pos x="T10" y="T11"/>
                  </a:cxn>
                  <a:cxn ang="0">
                    <a:pos x="T12" y="T13"/>
                  </a:cxn>
                </a:cxnLst>
                <a:rect l="0" t="0" r="r" b="b"/>
                <a:pathLst>
                  <a:path w="295" h="94">
                    <a:moveTo>
                      <a:pt x="0" y="53"/>
                    </a:moveTo>
                    <a:cubicBezTo>
                      <a:pt x="24" y="85"/>
                      <a:pt x="24" y="85"/>
                      <a:pt x="24" y="85"/>
                    </a:cubicBezTo>
                    <a:cubicBezTo>
                      <a:pt x="55" y="57"/>
                      <a:pt x="96" y="40"/>
                      <a:pt x="142" y="40"/>
                    </a:cubicBezTo>
                    <a:cubicBezTo>
                      <a:pt x="192" y="40"/>
                      <a:pt x="237" y="61"/>
                      <a:pt x="269" y="94"/>
                    </a:cubicBezTo>
                    <a:cubicBezTo>
                      <a:pt x="295" y="64"/>
                      <a:pt x="295" y="64"/>
                      <a:pt x="295" y="64"/>
                    </a:cubicBezTo>
                    <a:cubicBezTo>
                      <a:pt x="256" y="25"/>
                      <a:pt x="201" y="0"/>
                      <a:pt x="142" y="0"/>
                    </a:cubicBezTo>
                    <a:cubicBezTo>
                      <a:pt x="88" y="0"/>
                      <a:pt x="38" y="20"/>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2" name="Freeform 98"/>
              <p:cNvSpPr>
                <a:spLocks/>
              </p:cNvSpPr>
              <p:nvPr/>
            </p:nvSpPr>
            <p:spPr bwMode="auto">
              <a:xfrm>
                <a:off x="6942579" y="498882"/>
                <a:ext cx="287338" cy="82550"/>
              </a:xfrm>
              <a:custGeom>
                <a:avLst/>
                <a:gdLst>
                  <a:gd name="T0" fmla="*/ 184 w 384"/>
                  <a:gd name="T1" fmla="*/ 40 h 111"/>
                  <a:gd name="T2" fmla="*/ 358 w 384"/>
                  <a:gd name="T3" fmla="*/ 111 h 111"/>
                  <a:gd name="T4" fmla="*/ 384 w 384"/>
                  <a:gd name="T5" fmla="*/ 81 h 111"/>
                  <a:gd name="T6" fmla="*/ 184 w 384"/>
                  <a:gd name="T7" fmla="*/ 0 h 111"/>
                  <a:gd name="T8" fmla="*/ 0 w 384"/>
                  <a:gd name="T9" fmla="*/ 66 h 111"/>
                  <a:gd name="T10" fmla="*/ 24 w 384"/>
                  <a:gd name="T11" fmla="*/ 99 h 111"/>
                  <a:gd name="T12" fmla="*/ 184 w 384"/>
                  <a:gd name="T13" fmla="*/ 40 h 111"/>
                </a:gdLst>
                <a:ahLst/>
                <a:cxnLst>
                  <a:cxn ang="0">
                    <a:pos x="T0" y="T1"/>
                  </a:cxn>
                  <a:cxn ang="0">
                    <a:pos x="T2" y="T3"/>
                  </a:cxn>
                  <a:cxn ang="0">
                    <a:pos x="T4" y="T5"/>
                  </a:cxn>
                  <a:cxn ang="0">
                    <a:pos x="T6" y="T7"/>
                  </a:cxn>
                  <a:cxn ang="0">
                    <a:pos x="T8" y="T9"/>
                  </a:cxn>
                  <a:cxn ang="0">
                    <a:pos x="T10" y="T11"/>
                  </a:cxn>
                  <a:cxn ang="0">
                    <a:pos x="T12" y="T13"/>
                  </a:cxn>
                </a:cxnLst>
                <a:rect l="0" t="0" r="r" b="b"/>
                <a:pathLst>
                  <a:path w="384" h="111">
                    <a:moveTo>
                      <a:pt x="184" y="40"/>
                    </a:moveTo>
                    <a:cubicBezTo>
                      <a:pt x="251" y="40"/>
                      <a:pt x="313" y="67"/>
                      <a:pt x="358" y="111"/>
                    </a:cubicBezTo>
                    <a:cubicBezTo>
                      <a:pt x="384" y="81"/>
                      <a:pt x="384" y="81"/>
                      <a:pt x="384" y="81"/>
                    </a:cubicBezTo>
                    <a:cubicBezTo>
                      <a:pt x="332" y="31"/>
                      <a:pt x="261" y="0"/>
                      <a:pt x="184" y="0"/>
                    </a:cubicBezTo>
                    <a:cubicBezTo>
                      <a:pt x="114" y="0"/>
                      <a:pt x="50" y="25"/>
                      <a:pt x="0" y="66"/>
                    </a:cubicBezTo>
                    <a:cubicBezTo>
                      <a:pt x="24" y="99"/>
                      <a:pt x="24" y="99"/>
                      <a:pt x="24" y="99"/>
                    </a:cubicBezTo>
                    <a:cubicBezTo>
                      <a:pt x="67" y="62"/>
                      <a:pt x="123" y="40"/>
                      <a:pt x="184"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3" name="Oval 99"/>
              <p:cNvSpPr>
                <a:spLocks noChangeArrowheads="1"/>
              </p:cNvSpPr>
              <p:nvPr/>
            </p:nvSpPr>
            <p:spPr bwMode="auto">
              <a:xfrm>
                <a:off x="7039416" y="675094"/>
                <a:ext cx="80963" cy="793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5" name="Group 764"/>
            <p:cNvGrpSpPr/>
            <p:nvPr/>
          </p:nvGrpSpPr>
          <p:grpSpPr>
            <a:xfrm>
              <a:off x="7389720" y="4217647"/>
              <a:ext cx="766485" cy="1333220"/>
              <a:chOff x="844550" y="3381375"/>
              <a:chExt cx="523875" cy="911225"/>
            </a:xfrm>
          </p:grpSpPr>
          <p:sp>
            <p:nvSpPr>
              <p:cNvPr id="716" name="Freeform 171"/>
              <p:cNvSpPr>
                <a:spLocks noEditPoints="1"/>
              </p:cNvSpPr>
              <p:nvPr/>
            </p:nvSpPr>
            <p:spPr bwMode="auto">
              <a:xfrm>
                <a:off x="920750" y="3443288"/>
                <a:ext cx="195262" cy="198437"/>
              </a:xfrm>
              <a:custGeom>
                <a:avLst/>
                <a:gdLst>
                  <a:gd name="T0" fmla="*/ 34 w 69"/>
                  <a:gd name="T1" fmla="*/ 70 h 70"/>
                  <a:gd name="T2" fmla="*/ 0 w 69"/>
                  <a:gd name="T3" fmla="*/ 35 h 70"/>
                  <a:gd name="T4" fmla="*/ 34 w 69"/>
                  <a:gd name="T5" fmla="*/ 0 h 70"/>
                  <a:gd name="T6" fmla="*/ 69 w 69"/>
                  <a:gd name="T7" fmla="*/ 35 h 70"/>
                  <a:gd name="T8" fmla="*/ 34 w 69"/>
                  <a:gd name="T9" fmla="*/ 70 h 70"/>
                  <a:gd name="T10" fmla="*/ 34 w 69"/>
                  <a:gd name="T11" fmla="*/ 4 h 70"/>
                  <a:gd name="T12" fmla="*/ 3 w 69"/>
                  <a:gd name="T13" fmla="*/ 35 h 70"/>
                  <a:gd name="T14" fmla="*/ 34 w 69"/>
                  <a:gd name="T15" fmla="*/ 66 h 70"/>
                  <a:gd name="T16" fmla="*/ 65 w 69"/>
                  <a:gd name="T17" fmla="*/ 35 h 70"/>
                  <a:gd name="T18" fmla="*/ 34 w 69"/>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15" y="70"/>
                      <a:pt x="0" y="54"/>
                      <a:pt x="0" y="35"/>
                    </a:cubicBezTo>
                    <a:cubicBezTo>
                      <a:pt x="0" y="16"/>
                      <a:pt x="15" y="0"/>
                      <a:pt x="34" y="0"/>
                    </a:cubicBezTo>
                    <a:cubicBezTo>
                      <a:pt x="53" y="0"/>
                      <a:pt x="69" y="16"/>
                      <a:pt x="69" y="35"/>
                    </a:cubicBezTo>
                    <a:cubicBezTo>
                      <a:pt x="69" y="54"/>
                      <a:pt x="53" y="70"/>
                      <a:pt x="34" y="70"/>
                    </a:cubicBezTo>
                    <a:close/>
                    <a:moveTo>
                      <a:pt x="34" y="4"/>
                    </a:moveTo>
                    <a:cubicBezTo>
                      <a:pt x="17" y="4"/>
                      <a:pt x="3" y="18"/>
                      <a:pt x="3" y="35"/>
                    </a:cubicBezTo>
                    <a:cubicBezTo>
                      <a:pt x="3" y="52"/>
                      <a:pt x="17" y="66"/>
                      <a:pt x="34" y="66"/>
                    </a:cubicBezTo>
                    <a:cubicBezTo>
                      <a:pt x="51" y="66"/>
                      <a:pt x="65" y="52"/>
                      <a:pt x="65" y="35"/>
                    </a:cubicBezTo>
                    <a:cubicBezTo>
                      <a:pt x="65" y="18"/>
                      <a:pt x="51" y="4"/>
                      <a:pt x="3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7" name="Freeform 172"/>
              <p:cNvSpPr>
                <a:spLocks noEditPoints="1"/>
              </p:cNvSpPr>
              <p:nvPr/>
            </p:nvSpPr>
            <p:spPr bwMode="auto">
              <a:xfrm>
                <a:off x="855663" y="3381375"/>
                <a:ext cx="325437" cy="322262"/>
              </a:xfrm>
              <a:custGeom>
                <a:avLst/>
                <a:gdLst>
                  <a:gd name="T0" fmla="*/ 57 w 115"/>
                  <a:gd name="T1" fmla="*/ 114 h 114"/>
                  <a:gd name="T2" fmla="*/ 0 w 115"/>
                  <a:gd name="T3" fmla="*/ 57 h 114"/>
                  <a:gd name="T4" fmla="*/ 57 w 115"/>
                  <a:gd name="T5" fmla="*/ 0 h 114"/>
                  <a:gd name="T6" fmla="*/ 115 w 115"/>
                  <a:gd name="T7" fmla="*/ 57 h 114"/>
                  <a:gd name="T8" fmla="*/ 57 w 115"/>
                  <a:gd name="T9" fmla="*/ 114 h 114"/>
                  <a:gd name="T10" fmla="*/ 57 w 115"/>
                  <a:gd name="T11" fmla="*/ 3 h 114"/>
                  <a:gd name="T12" fmla="*/ 3 w 115"/>
                  <a:gd name="T13" fmla="*/ 57 h 114"/>
                  <a:gd name="T14" fmla="*/ 57 w 115"/>
                  <a:gd name="T15" fmla="*/ 111 h 114"/>
                  <a:gd name="T16" fmla="*/ 111 w 115"/>
                  <a:gd name="T17" fmla="*/ 57 h 114"/>
                  <a:gd name="T18" fmla="*/ 57 w 115"/>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4">
                    <a:moveTo>
                      <a:pt x="57" y="114"/>
                    </a:moveTo>
                    <a:cubicBezTo>
                      <a:pt x="26" y="114"/>
                      <a:pt x="0" y="89"/>
                      <a:pt x="0" y="57"/>
                    </a:cubicBezTo>
                    <a:cubicBezTo>
                      <a:pt x="0" y="25"/>
                      <a:pt x="26" y="0"/>
                      <a:pt x="57" y="0"/>
                    </a:cubicBezTo>
                    <a:cubicBezTo>
                      <a:pt x="89" y="0"/>
                      <a:pt x="115" y="25"/>
                      <a:pt x="115" y="57"/>
                    </a:cubicBezTo>
                    <a:cubicBezTo>
                      <a:pt x="115" y="89"/>
                      <a:pt x="89" y="114"/>
                      <a:pt x="57" y="114"/>
                    </a:cubicBezTo>
                    <a:close/>
                    <a:moveTo>
                      <a:pt x="57" y="3"/>
                    </a:moveTo>
                    <a:cubicBezTo>
                      <a:pt x="28" y="3"/>
                      <a:pt x="3" y="27"/>
                      <a:pt x="3" y="57"/>
                    </a:cubicBezTo>
                    <a:cubicBezTo>
                      <a:pt x="3" y="87"/>
                      <a:pt x="28" y="111"/>
                      <a:pt x="57" y="111"/>
                    </a:cubicBezTo>
                    <a:cubicBezTo>
                      <a:pt x="87" y="111"/>
                      <a:pt x="111" y="87"/>
                      <a:pt x="111" y="57"/>
                    </a:cubicBezTo>
                    <a:cubicBezTo>
                      <a:pt x="111" y="27"/>
                      <a:pt x="87" y="3"/>
                      <a:pt x="5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8" name="Freeform 173"/>
              <p:cNvSpPr>
                <a:spLocks/>
              </p:cNvSpPr>
              <p:nvPr/>
            </p:nvSpPr>
            <p:spPr bwMode="auto">
              <a:xfrm>
                <a:off x="844550" y="3497263"/>
                <a:ext cx="523875" cy="795337"/>
              </a:xfrm>
              <a:custGeom>
                <a:avLst/>
                <a:gdLst>
                  <a:gd name="T0" fmla="*/ 184 w 185"/>
                  <a:gd name="T1" fmla="*/ 196 h 281"/>
                  <a:gd name="T2" fmla="*/ 185 w 185"/>
                  <a:gd name="T3" fmla="*/ 189 h 281"/>
                  <a:gd name="T4" fmla="*/ 184 w 185"/>
                  <a:gd name="T5" fmla="*/ 189 h 281"/>
                  <a:gd name="T6" fmla="*/ 184 w 185"/>
                  <a:gd name="T7" fmla="*/ 159 h 281"/>
                  <a:gd name="T8" fmla="*/ 184 w 185"/>
                  <a:gd name="T9" fmla="*/ 121 h 281"/>
                  <a:gd name="T10" fmla="*/ 184 w 185"/>
                  <a:gd name="T11" fmla="*/ 121 h 281"/>
                  <a:gd name="T12" fmla="*/ 167 w 185"/>
                  <a:gd name="T13" fmla="*/ 103 h 281"/>
                  <a:gd name="T14" fmla="*/ 149 w 185"/>
                  <a:gd name="T15" fmla="*/ 121 h 281"/>
                  <a:gd name="T16" fmla="*/ 149 w 185"/>
                  <a:gd name="T17" fmla="*/ 112 h 281"/>
                  <a:gd name="T18" fmla="*/ 131 w 185"/>
                  <a:gd name="T19" fmla="*/ 94 h 281"/>
                  <a:gd name="T20" fmla="*/ 114 w 185"/>
                  <a:gd name="T21" fmla="*/ 112 h 281"/>
                  <a:gd name="T22" fmla="*/ 114 w 185"/>
                  <a:gd name="T23" fmla="*/ 103 h 281"/>
                  <a:gd name="T24" fmla="*/ 96 w 185"/>
                  <a:gd name="T25" fmla="*/ 85 h 281"/>
                  <a:gd name="T26" fmla="*/ 78 w 185"/>
                  <a:gd name="T27" fmla="*/ 103 h 281"/>
                  <a:gd name="T28" fmla="*/ 78 w 185"/>
                  <a:gd name="T29" fmla="*/ 17 h 281"/>
                  <a:gd name="T30" fmla="*/ 61 w 185"/>
                  <a:gd name="T31" fmla="*/ 0 h 281"/>
                  <a:gd name="T32" fmla="*/ 43 w 185"/>
                  <a:gd name="T33" fmla="*/ 17 h 281"/>
                  <a:gd name="T34" fmla="*/ 43 w 185"/>
                  <a:gd name="T35" fmla="*/ 121 h 281"/>
                  <a:gd name="T36" fmla="*/ 43 w 185"/>
                  <a:gd name="T37" fmla="*/ 171 h 281"/>
                  <a:gd name="T38" fmla="*/ 35 w 185"/>
                  <a:gd name="T39" fmla="*/ 180 h 281"/>
                  <a:gd name="T40" fmla="*/ 35 w 185"/>
                  <a:gd name="T41" fmla="*/ 137 h 281"/>
                  <a:gd name="T42" fmla="*/ 18 w 185"/>
                  <a:gd name="T43" fmla="*/ 119 h 281"/>
                  <a:gd name="T44" fmla="*/ 0 w 185"/>
                  <a:gd name="T45" fmla="*/ 119 h 281"/>
                  <a:gd name="T46" fmla="*/ 0 w 185"/>
                  <a:gd name="T47" fmla="*/ 137 h 281"/>
                  <a:gd name="T48" fmla="*/ 0 w 185"/>
                  <a:gd name="T49" fmla="*/ 189 h 281"/>
                  <a:gd name="T50" fmla="*/ 0 w 185"/>
                  <a:gd name="T51" fmla="*/ 189 h 281"/>
                  <a:gd name="T52" fmla="*/ 0 w 185"/>
                  <a:gd name="T53" fmla="*/ 189 h 281"/>
                  <a:gd name="T54" fmla="*/ 92 w 185"/>
                  <a:gd name="T55" fmla="*/ 281 h 281"/>
                  <a:gd name="T56" fmla="*/ 184 w 185"/>
                  <a:gd name="T57" fmla="*/ 199 h 281"/>
                  <a:gd name="T58" fmla="*/ 184 w 185"/>
                  <a:gd name="T59" fmla="*/ 199 h 281"/>
                  <a:gd name="T60" fmla="*/ 184 w 185"/>
                  <a:gd name="T61" fmla="*/ 19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81">
                    <a:moveTo>
                      <a:pt x="184" y="196"/>
                    </a:moveTo>
                    <a:cubicBezTo>
                      <a:pt x="185" y="194"/>
                      <a:pt x="185" y="191"/>
                      <a:pt x="185" y="189"/>
                    </a:cubicBezTo>
                    <a:cubicBezTo>
                      <a:pt x="184" y="189"/>
                      <a:pt x="184" y="189"/>
                      <a:pt x="184" y="189"/>
                    </a:cubicBezTo>
                    <a:cubicBezTo>
                      <a:pt x="184" y="159"/>
                      <a:pt x="184" y="159"/>
                      <a:pt x="184" y="159"/>
                    </a:cubicBezTo>
                    <a:cubicBezTo>
                      <a:pt x="184" y="121"/>
                      <a:pt x="184" y="121"/>
                      <a:pt x="184" y="121"/>
                    </a:cubicBezTo>
                    <a:cubicBezTo>
                      <a:pt x="184" y="121"/>
                      <a:pt x="184" y="121"/>
                      <a:pt x="184" y="121"/>
                    </a:cubicBezTo>
                    <a:cubicBezTo>
                      <a:pt x="184" y="111"/>
                      <a:pt x="177" y="103"/>
                      <a:pt x="167" y="103"/>
                    </a:cubicBezTo>
                    <a:cubicBezTo>
                      <a:pt x="157" y="103"/>
                      <a:pt x="149" y="111"/>
                      <a:pt x="149" y="121"/>
                    </a:cubicBezTo>
                    <a:cubicBezTo>
                      <a:pt x="149" y="112"/>
                      <a:pt x="149" y="112"/>
                      <a:pt x="149" y="112"/>
                    </a:cubicBezTo>
                    <a:cubicBezTo>
                      <a:pt x="149" y="102"/>
                      <a:pt x="141" y="94"/>
                      <a:pt x="131" y="94"/>
                    </a:cubicBezTo>
                    <a:cubicBezTo>
                      <a:pt x="122" y="94"/>
                      <a:pt x="114" y="102"/>
                      <a:pt x="114" y="112"/>
                    </a:cubicBezTo>
                    <a:cubicBezTo>
                      <a:pt x="114" y="103"/>
                      <a:pt x="114" y="103"/>
                      <a:pt x="114" y="103"/>
                    </a:cubicBezTo>
                    <a:cubicBezTo>
                      <a:pt x="114" y="93"/>
                      <a:pt x="106" y="85"/>
                      <a:pt x="96" y="85"/>
                    </a:cubicBezTo>
                    <a:cubicBezTo>
                      <a:pt x="86" y="85"/>
                      <a:pt x="78" y="93"/>
                      <a:pt x="78" y="103"/>
                    </a:cubicBezTo>
                    <a:cubicBezTo>
                      <a:pt x="78" y="17"/>
                      <a:pt x="78" y="17"/>
                      <a:pt x="78" y="17"/>
                    </a:cubicBezTo>
                    <a:cubicBezTo>
                      <a:pt x="78" y="8"/>
                      <a:pt x="70" y="0"/>
                      <a:pt x="61" y="0"/>
                    </a:cubicBezTo>
                    <a:cubicBezTo>
                      <a:pt x="51" y="0"/>
                      <a:pt x="43" y="8"/>
                      <a:pt x="43" y="17"/>
                    </a:cubicBezTo>
                    <a:cubicBezTo>
                      <a:pt x="43" y="121"/>
                      <a:pt x="43" y="121"/>
                      <a:pt x="43" y="121"/>
                    </a:cubicBezTo>
                    <a:cubicBezTo>
                      <a:pt x="43" y="171"/>
                      <a:pt x="43" y="171"/>
                      <a:pt x="43" y="171"/>
                    </a:cubicBezTo>
                    <a:cubicBezTo>
                      <a:pt x="43" y="175"/>
                      <a:pt x="41" y="180"/>
                      <a:pt x="35" y="180"/>
                    </a:cubicBezTo>
                    <a:cubicBezTo>
                      <a:pt x="35" y="137"/>
                      <a:pt x="35" y="137"/>
                      <a:pt x="35" y="137"/>
                    </a:cubicBezTo>
                    <a:cubicBezTo>
                      <a:pt x="35" y="127"/>
                      <a:pt x="28" y="119"/>
                      <a:pt x="18" y="119"/>
                    </a:cubicBezTo>
                    <a:cubicBezTo>
                      <a:pt x="0" y="119"/>
                      <a:pt x="0" y="119"/>
                      <a:pt x="0" y="119"/>
                    </a:cubicBezTo>
                    <a:cubicBezTo>
                      <a:pt x="0" y="137"/>
                      <a:pt x="0" y="137"/>
                      <a:pt x="0" y="137"/>
                    </a:cubicBezTo>
                    <a:cubicBezTo>
                      <a:pt x="0" y="189"/>
                      <a:pt x="0" y="189"/>
                      <a:pt x="0" y="189"/>
                    </a:cubicBezTo>
                    <a:cubicBezTo>
                      <a:pt x="0" y="189"/>
                      <a:pt x="0" y="189"/>
                      <a:pt x="0" y="189"/>
                    </a:cubicBezTo>
                    <a:cubicBezTo>
                      <a:pt x="0" y="189"/>
                      <a:pt x="0" y="189"/>
                      <a:pt x="0" y="189"/>
                    </a:cubicBezTo>
                    <a:cubicBezTo>
                      <a:pt x="0" y="240"/>
                      <a:pt x="41" y="281"/>
                      <a:pt x="92" y="281"/>
                    </a:cubicBezTo>
                    <a:cubicBezTo>
                      <a:pt x="140" y="281"/>
                      <a:pt x="179" y="245"/>
                      <a:pt x="184" y="199"/>
                    </a:cubicBezTo>
                    <a:cubicBezTo>
                      <a:pt x="184" y="199"/>
                      <a:pt x="184" y="199"/>
                      <a:pt x="184" y="199"/>
                    </a:cubicBezTo>
                    <a:lnTo>
                      <a:pt x="184" y="19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4" name="Group 763"/>
            <p:cNvGrpSpPr/>
            <p:nvPr/>
          </p:nvGrpSpPr>
          <p:grpSpPr>
            <a:xfrm>
              <a:off x="9044496" y="5135995"/>
              <a:ext cx="362661" cy="467300"/>
              <a:chOff x="1752600" y="4260851"/>
              <a:chExt cx="657225" cy="957262"/>
            </a:xfrm>
          </p:grpSpPr>
          <p:sp>
            <p:nvSpPr>
              <p:cNvPr id="723" name="Freeform 178"/>
              <p:cNvSpPr>
                <a:spLocks/>
              </p:cNvSpPr>
              <p:nvPr/>
            </p:nvSpPr>
            <p:spPr bwMode="auto">
              <a:xfrm>
                <a:off x="1752600" y="4479926"/>
                <a:ext cx="112713" cy="130175"/>
              </a:xfrm>
              <a:custGeom>
                <a:avLst/>
                <a:gdLst>
                  <a:gd name="T0" fmla="*/ 8 w 40"/>
                  <a:gd name="T1" fmla="*/ 46 h 46"/>
                  <a:gd name="T2" fmla="*/ 40 w 40"/>
                  <a:gd name="T3" fmla="*/ 46 h 46"/>
                  <a:gd name="T4" fmla="*/ 40 w 40"/>
                  <a:gd name="T5" fmla="*/ 0 h 46"/>
                  <a:gd name="T6" fmla="*/ 8 w 40"/>
                  <a:gd name="T7" fmla="*/ 0 h 46"/>
                  <a:gd name="T8" fmla="*/ 0 w 40"/>
                  <a:gd name="T9" fmla="*/ 8 h 46"/>
                  <a:gd name="T10" fmla="*/ 0 w 40"/>
                  <a:gd name="T11" fmla="*/ 38 h 46"/>
                  <a:gd name="T12" fmla="*/ 8 w 40"/>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8" y="46"/>
                    </a:moveTo>
                    <a:cubicBezTo>
                      <a:pt x="40" y="46"/>
                      <a:pt x="40" y="46"/>
                      <a:pt x="40" y="46"/>
                    </a:cubicBezTo>
                    <a:cubicBezTo>
                      <a:pt x="40" y="0"/>
                      <a:pt x="40" y="0"/>
                      <a:pt x="40" y="0"/>
                    </a:cubicBezTo>
                    <a:cubicBezTo>
                      <a:pt x="8" y="0"/>
                      <a:pt x="8" y="0"/>
                      <a:pt x="8" y="0"/>
                    </a:cubicBezTo>
                    <a:cubicBezTo>
                      <a:pt x="4" y="0"/>
                      <a:pt x="0" y="4"/>
                      <a:pt x="0" y="8"/>
                    </a:cubicBezTo>
                    <a:cubicBezTo>
                      <a:pt x="0" y="38"/>
                      <a:pt x="0" y="38"/>
                      <a:pt x="0" y="38"/>
                    </a:cubicBezTo>
                    <a:cubicBezTo>
                      <a:pt x="0" y="42"/>
                      <a:pt x="4" y="46"/>
                      <a:pt x="8"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4" name="Rectangle 179"/>
              <p:cNvSpPr>
                <a:spLocks noChangeArrowheads="1"/>
              </p:cNvSpPr>
              <p:nvPr/>
            </p:nvSpPr>
            <p:spPr bwMode="auto">
              <a:xfrm>
                <a:off x="1792288" y="4610101"/>
                <a:ext cx="44450"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5" name="Rectangle 180"/>
              <p:cNvSpPr>
                <a:spLocks noChangeArrowheads="1"/>
              </p:cNvSpPr>
              <p:nvPr/>
            </p:nvSpPr>
            <p:spPr bwMode="auto">
              <a:xfrm>
                <a:off x="1792288" y="4610101"/>
                <a:ext cx="44450"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6" name="Rectangle 181"/>
              <p:cNvSpPr>
                <a:spLocks noChangeArrowheads="1"/>
              </p:cNvSpPr>
              <p:nvPr/>
            </p:nvSpPr>
            <p:spPr bwMode="auto">
              <a:xfrm>
                <a:off x="1792288" y="4821238"/>
                <a:ext cx="44450"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7" name="Rectangle 182"/>
              <p:cNvSpPr>
                <a:spLocks noChangeArrowheads="1"/>
              </p:cNvSpPr>
              <p:nvPr/>
            </p:nvSpPr>
            <p:spPr bwMode="auto">
              <a:xfrm>
                <a:off x="1792288" y="4821238"/>
                <a:ext cx="44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8" name="Freeform 183"/>
              <p:cNvSpPr>
                <a:spLocks/>
              </p:cNvSpPr>
              <p:nvPr/>
            </p:nvSpPr>
            <p:spPr bwMode="auto">
              <a:xfrm>
                <a:off x="1766888" y="4686301"/>
                <a:ext cx="96838" cy="134938"/>
              </a:xfrm>
              <a:custGeom>
                <a:avLst/>
                <a:gdLst>
                  <a:gd name="T0" fmla="*/ 34 w 34"/>
                  <a:gd name="T1" fmla="*/ 38 h 48"/>
                  <a:gd name="T2" fmla="*/ 24 w 34"/>
                  <a:gd name="T3" fmla="*/ 48 h 48"/>
                  <a:gd name="T4" fmla="*/ 10 w 34"/>
                  <a:gd name="T5" fmla="*/ 48 h 48"/>
                  <a:gd name="T6" fmla="*/ 0 w 34"/>
                  <a:gd name="T7" fmla="*/ 38 h 48"/>
                  <a:gd name="T8" fmla="*/ 0 w 34"/>
                  <a:gd name="T9" fmla="*/ 10 h 48"/>
                  <a:gd name="T10" fmla="*/ 10 w 34"/>
                  <a:gd name="T11" fmla="*/ 0 h 48"/>
                  <a:gd name="T12" fmla="*/ 24 w 34"/>
                  <a:gd name="T13" fmla="*/ 0 h 48"/>
                  <a:gd name="T14" fmla="*/ 34 w 34"/>
                  <a:gd name="T15" fmla="*/ 10 h 48"/>
                  <a:gd name="T16" fmla="*/ 34 w 34"/>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34" y="38"/>
                    </a:moveTo>
                    <a:cubicBezTo>
                      <a:pt x="34" y="43"/>
                      <a:pt x="29" y="48"/>
                      <a:pt x="24" y="48"/>
                    </a:cubicBezTo>
                    <a:cubicBezTo>
                      <a:pt x="10" y="48"/>
                      <a:pt x="10" y="48"/>
                      <a:pt x="10" y="48"/>
                    </a:cubicBezTo>
                    <a:cubicBezTo>
                      <a:pt x="5" y="48"/>
                      <a:pt x="0" y="43"/>
                      <a:pt x="0" y="38"/>
                    </a:cubicBezTo>
                    <a:cubicBezTo>
                      <a:pt x="0" y="10"/>
                      <a:pt x="0" y="10"/>
                      <a:pt x="0" y="10"/>
                    </a:cubicBezTo>
                    <a:cubicBezTo>
                      <a:pt x="0" y="5"/>
                      <a:pt x="5" y="0"/>
                      <a:pt x="10" y="0"/>
                    </a:cubicBezTo>
                    <a:cubicBezTo>
                      <a:pt x="24" y="0"/>
                      <a:pt x="24" y="0"/>
                      <a:pt x="24" y="0"/>
                    </a:cubicBezTo>
                    <a:cubicBezTo>
                      <a:pt x="29" y="0"/>
                      <a:pt x="34" y="5"/>
                      <a:pt x="34" y="10"/>
                    </a:cubicBezTo>
                    <a:lnTo>
                      <a:pt x="34"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9" name="Rectangle 184"/>
              <p:cNvSpPr>
                <a:spLocks noChangeArrowheads="1"/>
              </p:cNvSpPr>
              <p:nvPr/>
            </p:nvSpPr>
            <p:spPr bwMode="auto">
              <a:xfrm>
                <a:off x="1968500" y="4676776"/>
                <a:ext cx="236538"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0" name="Rectangle 185"/>
              <p:cNvSpPr>
                <a:spLocks noChangeArrowheads="1"/>
              </p:cNvSpPr>
              <p:nvPr/>
            </p:nvSpPr>
            <p:spPr bwMode="auto">
              <a:xfrm>
                <a:off x="1968500" y="4651376"/>
                <a:ext cx="2365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1" name="Rectangle 186"/>
              <p:cNvSpPr>
                <a:spLocks noChangeArrowheads="1"/>
              </p:cNvSpPr>
              <p:nvPr/>
            </p:nvSpPr>
            <p:spPr bwMode="auto">
              <a:xfrm>
                <a:off x="1865313" y="4433888"/>
                <a:ext cx="433388" cy="2206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2" name="Freeform 187"/>
              <p:cNvSpPr>
                <a:spLocks/>
              </p:cNvSpPr>
              <p:nvPr/>
            </p:nvSpPr>
            <p:spPr bwMode="auto">
              <a:xfrm>
                <a:off x="1944688" y="4297363"/>
                <a:ext cx="284163" cy="142875"/>
              </a:xfrm>
              <a:custGeom>
                <a:avLst/>
                <a:gdLst>
                  <a:gd name="T0" fmla="*/ 50 w 100"/>
                  <a:gd name="T1" fmla="*/ 0 h 50"/>
                  <a:gd name="T2" fmla="*/ 0 w 100"/>
                  <a:gd name="T3" fmla="*/ 50 h 50"/>
                  <a:gd name="T4" fmla="*/ 100 w 100"/>
                  <a:gd name="T5" fmla="*/ 50 h 50"/>
                  <a:gd name="T6" fmla="*/ 50 w 100"/>
                  <a:gd name="T7" fmla="*/ 0 h 50"/>
                </a:gdLst>
                <a:ahLst/>
                <a:cxnLst>
                  <a:cxn ang="0">
                    <a:pos x="T0" y="T1"/>
                  </a:cxn>
                  <a:cxn ang="0">
                    <a:pos x="T2" y="T3"/>
                  </a:cxn>
                  <a:cxn ang="0">
                    <a:pos x="T4" y="T5"/>
                  </a:cxn>
                  <a:cxn ang="0">
                    <a:pos x="T6" y="T7"/>
                  </a:cxn>
                </a:cxnLst>
                <a:rect l="0" t="0" r="r" b="b"/>
                <a:pathLst>
                  <a:path w="100" h="50">
                    <a:moveTo>
                      <a:pt x="50" y="0"/>
                    </a:moveTo>
                    <a:cubicBezTo>
                      <a:pt x="22" y="0"/>
                      <a:pt x="0" y="22"/>
                      <a:pt x="0" y="50"/>
                    </a:cubicBezTo>
                    <a:cubicBezTo>
                      <a:pt x="100" y="50"/>
                      <a:pt x="100" y="50"/>
                      <a:pt x="100" y="50"/>
                    </a:cubicBezTo>
                    <a:cubicBezTo>
                      <a:pt x="100" y="22"/>
                      <a:pt x="77" y="0"/>
                      <a:pt x="5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3" name="Oval 188"/>
              <p:cNvSpPr>
                <a:spLocks noChangeArrowheads="1"/>
              </p:cNvSpPr>
              <p:nvPr/>
            </p:nvSpPr>
            <p:spPr bwMode="auto">
              <a:xfrm>
                <a:off x="19986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4" name="Oval 189"/>
              <p:cNvSpPr>
                <a:spLocks noChangeArrowheads="1"/>
              </p:cNvSpPr>
              <p:nvPr/>
            </p:nvSpPr>
            <p:spPr bwMode="auto">
              <a:xfrm>
                <a:off x="21383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5" name="Freeform 190"/>
              <p:cNvSpPr>
                <a:spLocks/>
              </p:cNvSpPr>
              <p:nvPr/>
            </p:nvSpPr>
            <p:spPr bwMode="auto">
              <a:xfrm>
                <a:off x="1958975" y="4498976"/>
                <a:ext cx="246063" cy="90488"/>
              </a:xfrm>
              <a:custGeom>
                <a:avLst/>
                <a:gdLst>
                  <a:gd name="T0" fmla="*/ 87 w 87"/>
                  <a:gd name="T1" fmla="*/ 16 h 32"/>
                  <a:gd name="T2" fmla="*/ 71 w 87"/>
                  <a:gd name="T3" fmla="*/ 32 h 32"/>
                  <a:gd name="T4" fmla="*/ 16 w 87"/>
                  <a:gd name="T5" fmla="*/ 32 h 32"/>
                  <a:gd name="T6" fmla="*/ 0 w 87"/>
                  <a:gd name="T7" fmla="*/ 16 h 32"/>
                  <a:gd name="T8" fmla="*/ 0 w 87"/>
                  <a:gd name="T9" fmla="*/ 16 h 32"/>
                  <a:gd name="T10" fmla="*/ 16 w 87"/>
                  <a:gd name="T11" fmla="*/ 0 h 32"/>
                  <a:gd name="T12" fmla="*/ 71 w 87"/>
                  <a:gd name="T13" fmla="*/ 0 h 32"/>
                  <a:gd name="T14" fmla="*/ 87 w 87"/>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2">
                    <a:moveTo>
                      <a:pt x="87" y="16"/>
                    </a:moveTo>
                    <a:cubicBezTo>
                      <a:pt x="87" y="25"/>
                      <a:pt x="79" y="32"/>
                      <a:pt x="71" y="32"/>
                    </a:cubicBezTo>
                    <a:cubicBezTo>
                      <a:pt x="16" y="32"/>
                      <a:pt x="16" y="32"/>
                      <a:pt x="16" y="32"/>
                    </a:cubicBezTo>
                    <a:cubicBezTo>
                      <a:pt x="7" y="32"/>
                      <a:pt x="0" y="25"/>
                      <a:pt x="0" y="16"/>
                    </a:cubicBezTo>
                    <a:cubicBezTo>
                      <a:pt x="0" y="16"/>
                      <a:pt x="0" y="16"/>
                      <a:pt x="0" y="16"/>
                    </a:cubicBezTo>
                    <a:cubicBezTo>
                      <a:pt x="0" y="7"/>
                      <a:pt x="7" y="0"/>
                      <a:pt x="16" y="0"/>
                    </a:cubicBezTo>
                    <a:cubicBezTo>
                      <a:pt x="71" y="0"/>
                      <a:pt x="71" y="0"/>
                      <a:pt x="71" y="0"/>
                    </a:cubicBezTo>
                    <a:cubicBezTo>
                      <a:pt x="79" y="0"/>
                      <a:pt x="87" y="7"/>
                      <a:pt x="8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6" name="Freeform 191"/>
              <p:cNvSpPr>
                <a:spLocks/>
              </p:cNvSpPr>
              <p:nvPr/>
            </p:nvSpPr>
            <p:spPr bwMode="auto">
              <a:xfrm>
                <a:off x="207486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7" name="Freeform 192"/>
              <p:cNvSpPr>
                <a:spLocks/>
              </p:cNvSpPr>
              <p:nvPr/>
            </p:nvSpPr>
            <p:spPr bwMode="auto">
              <a:xfrm>
                <a:off x="2049463" y="4521201"/>
                <a:ext cx="9525" cy="53975"/>
              </a:xfrm>
              <a:custGeom>
                <a:avLst/>
                <a:gdLst>
                  <a:gd name="T0" fmla="*/ 3 w 3"/>
                  <a:gd name="T1" fmla="*/ 17 h 19"/>
                  <a:gd name="T2" fmla="*/ 2 w 3"/>
                  <a:gd name="T3" fmla="*/ 19 h 19"/>
                  <a:gd name="T4" fmla="*/ 2 w 3"/>
                  <a:gd name="T5" fmla="*/ 19 h 19"/>
                  <a:gd name="T6" fmla="*/ 0 w 3"/>
                  <a:gd name="T7" fmla="*/ 17 h 19"/>
                  <a:gd name="T8" fmla="*/ 0 w 3"/>
                  <a:gd name="T9" fmla="*/ 1 h 19"/>
                  <a:gd name="T10" fmla="*/ 2 w 3"/>
                  <a:gd name="T11" fmla="*/ 0 h 19"/>
                  <a:gd name="T12" fmla="*/ 2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8" name="Freeform 193"/>
              <p:cNvSpPr>
                <a:spLocks/>
              </p:cNvSpPr>
              <p:nvPr/>
            </p:nvSpPr>
            <p:spPr bwMode="auto">
              <a:xfrm>
                <a:off x="2020888" y="4521201"/>
                <a:ext cx="12700"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9" name="Freeform 194"/>
              <p:cNvSpPr>
                <a:spLocks/>
              </p:cNvSpPr>
              <p:nvPr/>
            </p:nvSpPr>
            <p:spPr bwMode="auto">
              <a:xfrm>
                <a:off x="1995488" y="4521201"/>
                <a:ext cx="9525" cy="53975"/>
              </a:xfrm>
              <a:custGeom>
                <a:avLst/>
                <a:gdLst>
                  <a:gd name="T0" fmla="*/ 3 w 3"/>
                  <a:gd name="T1" fmla="*/ 17 h 19"/>
                  <a:gd name="T2" fmla="*/ 1 w 3"/>
                  <a:gd name="T3" fmla="*/ 19 h 19"/>
                  <a:gd name="T4" fmla="*/ 1 w 3"/>
                  <a:gd name="T5" fmla="*/ 19 h 19"/>
                  <a:gd name="T6" fmla="*/ 0 w 3"/>
                  <a:gd name="T7" fmla="*/ 17 h 19"/>
                  <a:gd name="T8" fmla="*/ 0 w 3"/>
                  <a:gd name="T9" fmla="*/ 1 h 19"/>
                  <a:gd name="T10" fmla="*/ 1 w 3"/>
                  <a:gd name="T11" fmla="*/ 0 h 19"/>
                  <a:gd name="T12" fmla="*/ 1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2" y="19"/>
                      <a:pt x="1" y="19"/>
                    </a:cubicBezTo>
                    <a:cubicBezTo>
                      <a:pt x="1" y="19"/>
                      <a:pt x="1" y="19"/>
                      <a:pt x="1" y="19"/>
                    </a:cubicBezTo>
                    <a:cubicBezTo>
                      <a:pt x="0" y="19"/>
                      <a:pt x="0" y="18"/>
                      <a:pt x="0" y="17"/>
                    </a:cubicBezTo>
                    <a:cubicBezTo>
                      <a:pt x="0" y="1"/>
                      <a:pt x="0" y="1"/>
                      <a:pt x="0" y="1"/>
                    </a:cubicBezTo>
                    <a:cubicBezTo>
                      <a:pt x="0" y="0"/>
                      <a:pt x="0" y="0"/>
                      <a:pt x="1" y="0"/>
                    </a:cubicBezTo>
                    <a:cubicBezTo>
                      <a:pt x="1" y="0"/>
                      <a:pt x="1" y="0"/>
                      <a:pt x="1" y="0"/>
                    </a:cubicBezTo>
                    <a:cubicBezTo>
                      <a:pt x="2"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0" name="Freeform 195"/>
              <p:cNvSpPr>
                <a:spLocks/>
              </p:cNvSpPr>
              <p:nvPr/>
            </p:nvSpPr>
            <p:spPr bwMode="auto">
              <a:xfrm>
                <a:off x="215741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1" name="Freeform 196"/>
              <p:cNvSpPr>
                <a:spLocks/>
              </p:cNvSpPr>
              <p:nvPr/>
            </p:nvSpPr>
            <p:spPr bwMode="auto">
              <a:xfrm>
                <a:off x="21288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2" name="Freeform 197"/>
              <p:cNvSpPr>
                <a:spLocks/>
              </p:cNvSpPr>
              <p:nvPr/>
            </p:nvSpPr>
            <p:spPr bwMode="auto">
              <a:xfrm>
                <a:off x="21034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3" name="Freeform 198"/>
              <p:cNvSpPr>
                <a:spLocks/>
              </p:cNvSpPr>
              <p:nvPr/>
            </p:nvSpPr>
            <p:spPr bwMode="auto">
              <a:xfrm>
                <a:off x="1914525" y="4794251"/>
                <a:ext cx="333375" cy="92075"/>
              </a:xfrm>
              <a:custGeom>
                <a:avLst/>
                <a:gdLst>
                  <a:gd name="T0" fmla="*/ 10 w 118"/>
                  <a:gd name="T1" fmla="*/ 33 h 33"/>
                  <a:gd name="T2" fmla="*/ 0 w 118"/>
                  <a:gd name="T3" fmla="*/ 23 h 33"/>
                  <a:gd name="T4" fmla="*/ 0 w 118"/>
                  <a:gd name="T5" fmla="*/ 9 h 33"/>
                  <a:gd name="T6" fmla="*/ 10 w 118"/>
                  <a:gd name="T7" fmla="*/ 0 h 33"/>
                  <a:gd name="T8" fmla="*/ 109 w 118"/>
                  <a:gd name="T9" fmla="*/ 0 h 33"/>
                  <a:gd name="T10" fmla="*/ 118 w 118"/>
                  <a:gd name="T11" fmla="*/ 9 h 33"/>
                  <a:gd name="T12" fmla="*/ 118 w 118"/>
                  <a:gd name="T13" fmla="*/ 23 h 33"/>
                  <a:gd name="T14" fmla="*/ 109 w 118"/>
                  <a:gd name="T15" fmla="*/ 33 h 33"/>
                  <a:gd name="T16" fmla="*/ 10 w 11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
                    <a:moveTo>
                      <a:pt x="10" y="33"/>
                    </a:moveTo>
                    <a:cubicBezTo>
                      <a:pt x="5" y="33"/>
                      <a:pt x="0" y="28"/>
                      <a:pt x="0" y="23"/>
                    </a:cubicBezTo>
                    <a:cubicBezTo>
                      <a:pt x="0" y="9"/>
                      <a:pt x="0" y="9"/>
                      <a:pt x="0" y="9"/>
                    </a:cubicBezTo>
                    <a:cubicBezTo>
                      <a:pt x="0" y="4"/>
                      <a:pt x="5" y="0"/>
                      <a:pt x="10" y="0"/>
                    </a:cubicBezTo>
                    <a:cubicBezTo>
                      <a:pt x="109" y="0"/>
                      <a:pt x="109" y="0"/>
                      <a:pt x="109" y="0"/>
                    </a:cubicBezTo>
                    <a:cubicBezTo>
                      <a:pt x="114" y="0"/>
                      <a:pt x="118" y="4"/>
                      <a:pt x="118" y="9"/>
                    </a:cubicBezTo>
                    <a:cubicBezTo>
                      <a:pt x="118" y="23"/>
                      <a:pt x="118" y="23"/>
                      <a:pt x="118" y="23"/>
                    </a:cubicBezTo>
                    <a:cubicBezTo>
                      <a:pt x="118" y="28"/>
                      <a:pt x="114" y="33"/>
                      <a:pt x="109" y="33"/>
                    </a:cubicBezTo>
                    <a:lnTo>
                      <a:pt x="1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4" name="Rectangle 199"/>
              <p:cNvSpPr>
                <a:spLocks noChangeArrowheads="1"/>
              </p:cNvSpPr>
              <p:nvPr/>
            </p:nvSpPr>
            <p:spPr bwMode="auto">
              <a:xfrm>
                <a:off x="1973263" y="4886326"/>
                <a:ext cx="42863"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5" name="Rectangle 200"/>
              <p:cNvSpPr>
                <a:spLocks noChangeArrowheads="1"/>
              </p:cNvSpPr>
              <p:nvPr/>
            </p:nvSpPr>
            <p:spPr bwMode="auto">
              <a:xfrm>
                <a:off x="1973263" y="4886326"/>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6" name="Rectangle 201"/>
              <p:cNvSpPr>
                <a:spLocks noChangeArrowheads="1"/>
              </p:cNvSpPr>
              <p:nvPr/>
            </p:nvSpPr>
            <p:spPr bwMode="auto">
              <a:xfrm>
                <a:off x="2163763" y="4886326"/>
                <a:ext cx="412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7" name="Rectangle 202"/>
              <p:cNvSpPr>
                <a:spLocks noChangeArrowheads="1"/>
              </p:cNvSpPr>
              <p:nvPr/>
            </p:nvSpPr>
            <p:spPr bwMode="auto">
              <a:xfrm>
                <a:off x="2163763" y="4886326"/>
                <a:ext cx="412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8" name="Freeform 203"/>
              <p:cNvSpPr>
                <a:spLocks/>
              </p:cNvSpPr>
              <p:nvPr/>
            </p:nvSpPr>
            <p:spPr bwMode="auto">
              <a:xfrm>
                <a:off x="2236788" y="4368801"/>
                <a:ext cx="25400" cy="47625"/>
              </a:xfrm>
              <a:custGeom>
                <a:avLst/>
                <a:gdLst>
                  <a:gd name="T0" fmla="*/ 0 w 9"/>
                  <a:gd name="T1" fmla="*/ 0 h 17"/>
                  <a:gd name="T2" fmla="*/ 0 w 9"/>
                  <a:gd name="T3" fmla="*/ 0 h 17"/>
                  <a:gd name="T4" fmla="*/ 0 w 9"/>
                  <a:gd name="T5" fmla="*/ 17 h 17"/>
                  <a:gd name="T6" fmla="*/ 0 w 9"/>
                  <a:gd name="T7" fmla="*/ 17 h 17"/>
                  <a:gd name="T8" fmla="*/ 9 w 9"/>
                  <a:gd name="T9" fmla="*/ 8 h 17"/>
                  <a:gd name="T10" fmla="*/ 0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0" y="0"/>
                    </a:moveTo>
                    <a:cubicBezTo>
                      <a:pt x="0" y="0"/>
                      <a:pt x="0" y="0"/>
                      <a:pt x="0" y="0"/>
                    </a:cubicBezTo>
                    <a:cubicBezTo>
                      <a:pt x="0" y="17"/>
                      <a:pt x="0" y="17"/>
                      <a:pt x="0" y="17"/>
                    </a:cubicBezTo>
                    <a:cubicBezTo>
                      <a:pt x="0" y="17"/>
                      <a:pt x="0" y="17"/>
                      <a:pt x="0" y="17"/>
                    </a:cubicBezTo>
                    <a:cubicBezTo>
                      <a:pt x="5" y="17"/>
                      <a:pt x="9" y="13"/>
                      <a:pt x="9" y="8"/>
                    </a:cubicBezTo>
                    <a:cubicBezTo>
                      <a:pt x="9" y="4"/>
                      <a:pt x="5"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9" name="Rectangle 204"/>
              <p:cNvSpPr>
                <a:spLocks noChangeArrowheads="1"/>
              </p:cNvSpPr>
              <p:nvPr/>
            </p:nvSpPr>
            <p:spPr bwMode="auto">
              <a:xfrm>
                <a:off x="2236788"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0" name="Freeform 205"/>
              <p:cNvSpPr>
                <a:spLocks/>
              </p:cNvSpPr>
              <p:nvPr/>
            </p:nvSpPr>
            <p:spPr bwMode="auto">
              <a:xfrm>
                <a:off x="1911350" y="4368801"/>
                <a:ext cx="25400" cy="47625"/>
              </a:xfrm>
              <a:custGeom>
                <a:avLst/>
                <a:gdLst>
                  <a:gd name="T0" fmla="*/ 9 w 9"/>
                  <a:gd name="T1" fmla="*/ 0 h 17"/>
                  <a:gd name="T2" fmla="*/ 9 w 9"/>
                  <a:gd name="T3" fmla="*/ 0 h 17"/>
                  <a:gd name="T4" fmla="*/ 9 w 9"/>
                  <a:gd name="T5" fmla="*/ 17 h 17"/>
                  <a:gd name="T6" fmla="*/ 9 w 9"/>
                  <a:gd name="T7" fmla="*/ 17 h 17"/>
                  <a:gd name="T8" fmla="*/ 0 w 9"/>
                  <a:gd name="T9" fmla="*/ 8 h 17"/>
                  <a:gd name="T10" fmla="*/ 9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9" y="0"/>
                    </a:moveTo>
                    <a:cubicBezTo>
                      <a:pt x="9" y="0"/>
                      <a:pt x="9" y="0"/>
                      <a:pt x="9" y="0"/>
                    </a:cubicBezTo>
                    <a:cubicBezTo>
                      <a:pt x="9" y="17"/>
                      <a:pt x="9" y="17"/>
                      <a:pt x="9" y="17"/>
                    </a:cubicBezTo>
                    <a:cubicBezTo>
                      <a:pt x="9" y="17"/>
                      <a:pt x="9" y="17"/>
                      <a:pt x="9" y="17"/>
                    </a:cubicBezTo>
                    <a:cubicBezTo>
                      <a:pt x="4" y="17"/>
                      <a:pt x="0" y="13"/>
                      <a:pt x="0" y="8"/>
                    </a:cubicBezTo>
                    <a:cubicBezTo>
                      <a:pt x="0" y="4"/>
                      <a:pt x="4" y="0"/>
                      <a:pt x="9"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1" name="Rectangle 206"/>
              <p:cNvSpPr>
                <a:spLocks noChangeArrowheads="1"/>
              </p:cNvSpPr>
              <p:nvPr/>
            </p:nvSpPr>
            <p:spPr bwMode="auto">
              <a:xfrm>
                <a:off x="1930400"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2" name="Freeform 207"/>
              <p:cNvSpPr>
                <a:spLocks/>
              </p:cNvSpPr>
              <p:nvPr/>
            </p:nvSpPr>
            <p:spPr bwMode="auto">
              <a:xfrm>
                <a:off x="1928813" y="5145088"/>
                <a:ext cx="131763"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3" name="Rectangle 208"/>
              <p:cNvSpPr>
                <a:spLocks noChangeArrowheads="1"/>
              </p:cNvSpPr>
              <p:nvPr/>
            </p:nvSpPr>
            <p:spPr bwMode="auto">
              <a:xfrm>
                <a:off x="1928813" y="5192713"/>
                <a:ext cx="1317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4" name="Freeform 209"/>
              <p:cNvSpPr>
                <a:spLocks/>
              </p:cNvSpPr>
              <p:nvPr/>
            </p:nvSpPr>
            <p:spPr bwMode="auto">
              <a:xfrm>
                <a:off x="2117725" y="5145088"/>
                <a:ext cx="133350"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5" name="Rectangle 210"/>
              <p:cNvSpPr>
                <a:spLocks noChangeArrowheads="1"/>
              </p:cNvSpPr>
              <p:nvPr/>
            </p:nvSpPr>
            <p:spPr bwMode="auto">
              <a:xfrm>
                <a:off x="2117725" y="5192713"/>
                <a:ext cx="133350"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6" name="Freeform 211"/>
              <p:cNvSpPr>
                <a:spLocks/>
              </p:cNvSpPr>
              <p:nvPr/>
            </p:nvSpPr>
            <p:spPr bwMode="auto">
              <a:xfrm>
                <a:off x="1752600" y="4899026"/>
                <a:ext cx="127000" cy="106363"/>
              </a:xfrm>
              <a:custGeom>
                <a:avLst/>
                <a:gdLst>
                  <a:gd name="T0" fmla="*/ 14 w 45"/>
                  <a:gd name="T1" fmla="*/ 30 h 38"/>
                  <a:gd name="T2" fmla="*/ 11 w 45"/>
                  <a:gd name="T3" fmla="*/ 23 h 38"/>
                  <a:gd name="T4" fmla="*/ 22 w 45"/>
                  <a:gd name="T5" fmla="*/ 11 h 38"/>
                  <a:gd name="T6" fmla="*/ 33 w 45"/>
                  <a:gd name="T7" fmla="*/ 23 h 38"/>
                  <a:gd name="T8" fmla="*/ 30 w 45"/>
                  <a:gd name="T9" fmla="*/ 30 h 38"/>
                  <a:gd name="T10" fmla="*/ 38 w 45"/>
                  <a:gd name="T11" fmla="*/ 38 h 38"/>
                  <a:gd name="T12" fmla="*/ 45 w 45"/>
                  <a:gd name="T13" fmla="*/ 23 h 38"/>
                  <a:gd name="T14" fmla="*/ 22 w 45"/>
                  <a:gd name="T15" fmla="*/ 0 h 38"/>
                  <a:gd name="T16" fmla="*/ 0 w 45"/>
                  <a:gd name="T17" fmla="*/ 23 h 38"/>
                  <a:gd name="T18" fmla="*/ 6 w 45"/>
                  <a:gd name="T19" fmla="*/ 38 h 38"/>
                  <a:gd name="T20" fmla="*/ 14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14" y="30"/>
                    </a:moveTo>
                    <a:cubicBezTo>
                      <a:pt x="12" y="28"/>
                      <a:pt x="11" y="26"/>
                      <a:pt x="11" y="23"/>
                    </a:cubicBezTo>
                    <a:cubicBezTo>
                      <a:pt x="11" y="16"/>
                      <a:pt x="16" y="11"/>
                      <a:pt x="22" y="11"/>
                    </a:cubicBezTo>
                    <a:cubicBezTo>
                      <a:pt x="28" y="11"/>
                      <a:pt x="33" y="16"/>
                      <a:pt x="33" y="23"/>
                    </a:cubicBezTo>
                    <a:cubicBezTo>
                      <a:pt x="33" y="26"/>
                      <a:pt x="32" y="28"/>
                      <a:pt x="30" y="30"/>
                    </a:cubicBezTo>
                    <a:cubicBezTo>
                      <a:pt x="38" y="38"/>
                      <a:pt x="38" y="38"/>
                      <a:pt x="38" y="38"/>
                    </a:cubicBezTo>
                    <a:cubicBezTo>
                      <a:pt x="42" y="34"/>
                      <a:pt x="45" y="29"/>
                      <a:pt x="45" y="23"/>
                    </a:cubicBezTo>
                    <a:cubicBezTo>
                      <a:pt x="45" y="10"/>
                      <a:pt x="34" y="0"/>
                      <a:pt x="22" y="0"/>
                    </a:cubicBezTo>
                    <a:cubicBezTo>
                      <a:pt x="10" y="0"/>
                      <a:pt x="0" y="10"/>
                      <a:pt x="0" y="23"/>
                    </a:cubicBezTo>
                    <a:cubicBezTo>
                      <a:pt x="0" y="29"/>
                      <a:pt x="2" y="34"/>
                      <a:pt x="6" y="38"/>
                    </a:cubicBezTo>
                    <a:lnTo>
                      <a:pt x="14"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7" name="Freeform 212"/>
              <p:cNvSpPr>
                <a:spLocks/>
              </p:cNvSpPr>
              <p:nvPr/>
            </p:nvSpPr>
            <p:spPr bwMode="auto">
              <a:xfrm>
                <a:off x="2295525" y="4479926"/>
                <a:ext cx="111125" cy="130175"/>
              </a:xfrm>
              <a:custGeom>
                <a:avLst/>
                <a:gdLst>
                  <a:gd name="T0" fmla="*/ 31 w 39"/>
                  <a:gd name="T1" fmla="*/ 46 h 46"/>
                  <a:gd name="T2" fmla="*/ 0 w 39"/>
                  <a:gd name="T3" fmla="*/ 46 h 46"/>
                  <a:gd name="T4" fmla="*/ 0 w 39"/>
                  <a:gd name="T5" fmla="*/ 0 h 46"/>
                  <a:gd name="T6" fmla="*/ 31 w 39"/>
                  <a:gd name="T7" fmla="*/ 0 h 46"/>
                  <a:gd name="T8" fmla="*/ 39 w 39"/>
                  <a:gd name="T9" fmla="*/ 8 h 46"/>
                  <a:gd name="T10" fmla="*/ 39 w 39"/>
                  <a:gd name="T11" fmla="*/ 38 h 46"/>
                  <a:gd name="T12" fmla="*/ 31 w 39"/>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9" h="46">
                    <a:moveTo>
                      <a:pt x="31" y="46"/>
                    </a:moveTo>
                    <a:cubicBezTo>
                      <a:pt x="0" y="46"/>
                      <a:pt x="0" y="46"/>
                      <a:pt x="0" y="46"/>
                    </a:cubicBezTo>
                    <a:cubicBezTo>
                      <a:pt x="0" y="0"/>
                      <a:pt x="0" y="0"/>
                      <a:pt x="0" y="0"/>
                    </a:cubicBezTo>
                    <a:cubicBezTo>
                      <a:pt x="31" y="0"/>
                      <a:pt x="31" y="0"/>
                      <a:pt x="31" y="0"/>
                    </a:cubicBezTo>
                    <a:cubicBezTo>
                      <a:pt x="36" y="0"/>
                      <a:pt x="39" y="4"/>
                      <a:pt x="39" y="8"/>
                    </a:cubicBezTo>
                    <a:cubicBezTo>
                      <a:pt x="39" y="38"/>
                      <a:pt x="39" y="38"/>
                      <a:pt x="39" y="38"/>
                    </a:cubicBezTo>
                    <a:cubicBezTo>
                      <a:pt x="39" y="42"/>
                      <a:pt x="36" y="46"/>
                      <a:pt x="31"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8" name="Rectangle 213"/>
              <p:cNvSpPr>
                <a:spLocks noChangeArrowheads="1"/>
              </p:cNvSpPr>
              <p:nvPr/>
            </p:nvSpPr>
            <p:spPr bwMode="auto">
              <a:xfrm>
                <a:off x="2324100" y="4610101"/>
                <a:ext cx="42863"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9" name="Rectangle 214"/>
              <p:cNvSpPr>
                <a:spLocks noChangeArrowheads="1"/>
              </p:cNvSpPr>
              <p:nvPr/>
            </p:nvSpPr>
            <p:spPr bwMode="auto">
              <a:xfrm>
                <a:off x="2324100" y="4610101"/>
                <a:ext cx="42863"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0" name="Rectangle 215"/>
              <p:cNvSpPr>
                <a:spLocks noChangeArrowheads="1"/>
              </p:cNvSpPr>
              <p:nvPr/>
            </p:nvSpPr>
            <p:spPr bwMode="auto">
              <a:xfrm>
                <a:off x="2324100" y="4821238"/>
                <a:ext cx="42863"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1" name="Rectangle 216"/>
              <p:cNvSpPr>
                <a:spLocks noChangeArrowheads="1"/>
              </p:cNvSpPr>
              <p:nvPr/>
            </p:nvSpPr>
            <p:spPr bwMode="auto">
              <a:xfrm>
                <a:off x="2324100" y="4821238"/>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2" name="Freeform 217"/>
              <p:cNvSpPr>
                <a:spLocks/>
              </p:cNvSpPr>
              <p:nvPr/>
            </p:nvSpPr>
            <p:spPr bwMode="auto">
              <a:xfrm>
                <a:off x="2298700" y="4686301"/>
                <a:ext cx="93663" cy="134938"/>
              </a:xfrm>
              <a:custGeom>
                <a:avLst/>
                <a:gdLst>
                  <a:gd name="T0" fmla="*/ 0 w 33"/>
                  <a:gd name="T1" fmla="*/ 38 h 48"/>
                  <a:gd name="T2" fmla="*/ 9 w 33"/>
                  <a:gd name="T3" fmla="*/ 48 h 48"/>
                  <a:gd name="T4" fmla="*/ 24 w 33"/>
                  <a:gd name="T5" fmla="*/ 48 h 48"/>
                  <a:gd name="T6" fmla="*/ 33 w 33"/>
                  <a:gd name="T7" fmla="*/ 38 h 48"/>
                  <a:gd name="T8" fmla="*/ 33 w 33"/>
                  <a:gd name="T9" fmla="*/ 10 h 48"/>
                  <a:gd name="T10" fmla="*/ 24 w 33"/>
                  <a:gd name="T11" fmla="*/ 0 h 48"/>
                  <a:gd name="T12" fmla="*/ 9 w 33"/>
                  <a:gd name="T13" fmla="*/ 0 h 48"/>
                  <a:gd name="T14" fmla="*/ 0 w 33"/>
                  <a:gd name="T15" fmla="*/ 10 h 48"/>
                  <a:gd name="T16" fmla="*/ 0 w 33"/>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8">
                    <a:moveTo>
                      <a:pt x="0" y="38"/>
                    </a:moveTo>
                    <a:cubicBezTo>
                      <a:pt x="0" y="43"/>
                      <a:pt x="4" y="48"/>
                      <a:pt x="9" y="48"/>
                    </a:cubicBezTo>
                    <a:cubicBezTo>
                      <a:pt x="24" y="48"/>
                      <a:pt x="24" y="48"/>
                      <a:pt x="24" y="48"/>
                    </a:cubicBezTo>
                    <a:cubicBezTo>
                      <a:pt x="29" y="48"/>
                      <a:pt x="33" y="43"/>
                      <a:pt x="33" y="38"/>
                    </a:cubicBezTo>
                    <a:cubicBezTo>
                      <a:pt x="33" y="10"/>
                      <a:pt x="33" y="10"/>
                      <a:pt x="33" y="10"/>
                    </a:cubicBezTo>
                    <a:cubicBezTo>
                      <a:pt x="33" y="5"/>
                      <a:pt x="29" y="0"/>
                      <a:pt x="24" y="0"/>
                    </a:cubicBezTo>
                    <a:cubicBezTo>
                      <a:pt x="9" y="0"/>
                      <a:pt x="9" y="0"/>
                      <a:pt x="9" y="0"/>
                    </a:cubicBezTo>
                    <a:cubicBezTo>
                      <a:pt x="4" y="0"/>
                      <a:pt x="0" y="5"/>
                      <a:pt x="0" y="10"/>
                    </a:cubicBezTo>
                    <a:lnTo>
                      <a:pt x="0"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3" name="Freeform 218"/>
              <p:cNvSpPr>
                <a:spLocks/>
              </p:cNvSpPr>
              <p:nvPr/>
            </p:nvSpPr>
            <p:spPr bwMode="auto">
              <a:xfrm>
                <a:off x="2282825" y="4899026"/>
                <a:ext cx="127000" cy="106363"/>
              </a:xfrm>
              <a:custGeom>
                <a:avLst/>
                <a:gdLst>
                  <a:gd name="T0" fmla="*/ 30 w 45"/>
                  <a:gd name="T1" fmla="*/ 30 h 38"/>
                  <a:gd name="T2" fmla="*/ 34 w 45"/>
                  <a:gd name="T3" fmla="*/ 23 h 38"/>
                  <a:gd name="T4" fmla="*/ 22 w 45"/>
                  <a:gd name="T5" fmla="*/ 11 h 38"/>
                  <a:gd name="T6" fmla="*/ 11 w 45"/>
                  <a:gd name="T7" fmla="*/ 23 h 38"/>
                  <a:gd name="T8" fmla="*/ 14 w 45"/>
                  <a:gd name="T9" fmla="*/ 30 h 38"/>
                  <a:gd name="T10" fmla="*/ 6 w 45"/>
                  <a:gd name="T11" fmla="*/ 38 h 38"/>
                  <a:gd name="T12" fmla="*/ 0 w 45"/>
                  <a:gd name="T13" fmla="*/ 23 h 38"/>
                  <a:gd name="T14" fmla="*/ 22 w 45"/>
                  <a:gd name="T15" fmla="*/ 0 h 38"/>
                  <a:gd name="T16" fmla="*/ 45 w 45"/>
                  <a:gd name="T17" fmla="*/ 23 h 38"/>
                  <a:gd name="T18" fmla="*/ 38 w 45"/>
                  <a:gd name="T19" fmla="*/ 38 h 38"/>
                  <a:gd name="T20" fmla="*/ 30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30" y="30"/>
                    </a:moveTo>
                    <a:cubicBezTo>
                      <a:pt x="32" y="28"/>
                      <a:pt x="34" y="26"/>
                      <a:pt x="34" y="23"/>
                    </a:cubicBezTo>
                    <a:cubicBezTo>
                      <a:pt x="34" y="16"/>
                      <a:pt x="29" y="11"/>
                      <a:pt x="22" y="11"/>
                    </a:cubicBezTo>
                    <a:cubicBezTo>
                      <a:pt x="16" y="11"/>
                      <a:pt x="11" y="16"/>
                      <a:pt x="11" y="23"/>
                    </a:cubicBezTo>
                    <a:cubicBezTo>
                      <a:pt x="11" y="26"/>
                      <a:pt x="12" y="28"/>
                      <a:pt x="14" y="30"/>
                    </a:cubicBezTo>
                    <a:cubicBezTo>
                      <a:pt x="6" y="38"/>
                      <a:pt x="6" y="38"/>
                      <a:pt x="6" y="38"/>
                    </a:cubicBezTo>
                    <a:cubicBezTo>
                      <a:pt x="2" y="34"/>
                      <a:pt x="0" y="29"/>
                      <a:pt x="0" y="23"/>
                    </a:cubicBezTo>
                    <a:cubicBezTo>
                      <a:pt x="0" y="10"/>
                      <a:pt x="10" y="0"/>
                      <a:pt x="22" y="0"/>
                    </a:cubicBezTo>
                    <a:cubicBezTo>
                      <a:pt x="35" y="0"/>
                      <a:pt x="45" y="10"/>
                      <a:pt x="45" y="23"/>
                    </a:cubicBezTo>
                    <a:cubicBezTo>
                      <a:pt x="45" y="29"/>
                      <a:pt x="42" y="34"/>
                      <a:pt x="38" y="38"/>
                    </a:cubicBezTo>
                    <a:lnTo>
                      <a:pt x="3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9" name="Picture 68"/>
            <p:cNvPicPr>
              <a:picLocks noChangeAspect="1"/>
            </p:cNvPicPr>
            <p:nvPr/>
          </p:nvPicPr>
          <p:blipFill>
            <a:blip r:embed="rId9"/>
            <a:stretch>
              <a:fillRect/>
            </a:stretch>
          </p:blipFill>
          <p:spPr>
            <a:xfrm>
              <a:off x="7934045" y="4240811"/>
              <a:ext cx="1376001" cy="1376001"/>
            </a:xfrm>
            <a:prstGeom prst="rect">
              <a:avLst/>
            </a:prstGeom>
          </p:spPr>
        </p:pic>
      </p:grpSp>
    </p:spTree>
    <p:extLst>
      <p:ext uri="{BB962C8B-B14F-4D97-AF65-F5344CB8AC3E}">
        <p14:creationId xmlns:p14="http://schemas.microsoft.com/office/powerpoint/2010/main" val="53279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par>
                                <p:cTn id="7" presetID="9" presetClass="emph" presetSubtype="0" nodeType="withEffect">
                                  <p:stCondLst>
                                    <p:cond delay="0"/>
                                  </p:stCondLst>
                                  <p:childTnLst>
                                    <p:set>
                                      <p:cBhvr>
                                        <p:cTn id="8" dur="indefinite"/>
                                        <p:tgtEl>
                                          <p:spTgt spid="3"/>
                                        </p:tgtEl>
                                        <p:attrNameLst>
                                          <p:attrName>style.opacity</p:attrName>
                                        </p:attrNameLst>
                                      </p:cBhvr>
                                      <p:to>
                                        <p:strVal val="0.5"/>
                                      </p:to>
                                    </p:set>
                                    <p:animEffect filter="image" prLst="opacity: 0.5">
                                      <p:cBhvr rctx="IE">
                                        <p:cTn id="9" dur="indefinite"/>
                                        <p:tgtEl>
                                          <p:spTgt spid="3"/>
                                        </p:tgtEl>
                                      </p:cBhvr>
                                    </p:animEffect>
                                  </p:childTnLst>
                                </p:cTn>
                              </p:par>
                              <p:par>
                                <p:cTn id="10" presetID="9" presetClass="emph" presetSubtype="0" nodeType="withEffect">
                                  <p:stCondLst>
                                    <p:cond delay="0"/>
                                  </p:stCondLst>
                                  <p:childTnLst>
                                    <p:set>
                                      <p:cBhvr>
                                        <p:cTn id="11" dur="indefinite"/>
                                        <p:tgtEl>
                                          <p:spTgt spid="6"/>
                                        </p:tgtEl>
                                        <p:attrNameLst>
                                          <p:attrName>style.opacity</p:attrName>
                                        </p:attrNameLst>
                                      </p:cBhvr>
                                      <p:to>
                                        <p:strVal val="0.5"/>
                                      </p:to>
                                    </p:set>
                                    <p:animEffect filter="image" prLst="opacity: 0.5">
                                      <p:cBhvr rctx="IE">
                                        <p:cTn id="12" dur="indefinite"/>
                                        <p:tgtEl>
                                          <p:spTgt spid="6"/>
                                        </p:tgtEl>
                                      </p:cBhvr>
                                    </p:animEffect>
                                  </p:childTnLst>
                                </p:cTn>
                              </p:par>
                              <p:par>
                                <p:cTn id="13" presetID="9" presetClass="emph" presetSubtype="0" nodeType="withEffect">
                                  <p:stCondLst>
                                    <p:cond delay="0"/>
                                  </p:stCondLst>
                                  <p:childTnLst>
                                    <p:set>
                                      <p:cBhvr>
                                        <p:cTn id="14" dur="indefinite"/>
                                        <p:tgtEl>
                                          <p:spTgt spid="7"/>
                                        </p:tgtEl>
                                        <p:attrNameLst>
                                          <p:attrName>style.opacity</p:attrName>
                                        </p:attrNameLst>
                                      </p:cBhvr>
                                      <p:to>
                                        <p:strVal val="0.5"/>
                                      </p:to>
                                    </p:set>
                                    <p:animEffect filter="image" prLst="opacity: 0.5">
                                      <p:cBhvr rctx="IE">
                                        <p:cTn id="15" dur="indefinite"/>
                                        <p:tgtEl>
                                          <p:spTgt spid="7"/>
                                        </p:tgtEl>
                                      </p:cBhvr>
                                    </p:animEffect>
                                  </p:childTnLst>
                                </p:cTn>
                              </p:par>
                              <p:par>
                                <p:cTn id="16" presetID="9" presetClass="emph" presetSubtype="0" nodeType="withEffect">
                                  <p:stCondLst>
                                    <p:cond delay="0"/>
                                  </p:stCondLst>
                                  <p:childTnLst>
                                    <p:set>
                                      <p:cBhvr>
                                        <p:cTn id="17" dur="indefinite"/>
                                        <p:tgtEl>
                                          <p:spTgt spid="8"/>
                                        </p:tgtEl>
                                        <p:attrNameLst>
                                          <p:attrName>style.opacity</p:attrName>
                                        </p:attrNameLst>
                                      </p:cBhvr>
                                      <p:to>
                                        <p:strVal val="0.5"/>
                                      </p:to>
                                    </p:set>
                                    <p:animEffect filter="image" prLst="opacity: 0.5">
                                      <p:cBhvr rctx="IE">
                                        <p:cTn id="18"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70887"/>
            <a:ext cx="11653523" cy="1116227"/>
          </a:xfrm>
        </p:spPr>
        <p:txBody>
          <a:bodyPr/>
          <a:lstStyle/>
          <a:p>
            <a:pPr algn="ctr"/>
            <a:r>
              <a:rPr lang="en-US" dirty="0"/>
              <a:t>Visual Studio integration</a:t>
            </a:r>
          </a:p>
        </p:txBody>
      </p:sp>
    </p:spTree>
    <p:extLst>
      <p:ext uri="{BB962C8B-B14F-4D97-AF65-F5344CB8AC3E}">
        <p14:creationId xmlns:p14="http://schemas.microsoft.com/office/powerpoint/2010/main" val="3830180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508654"/>
            <a:ext cx="12192000" cy="4901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26" name="Title 1"/>
          <p:cNvSpPr>
            <a:spLocks noGrp="1"/>
          </p:cNvSpPr>
          <p:nvPr>
            <p:ph type="title"/>
          </p:nvPr>
        </p:nvSpPr>
        <p:spPr>
          <a:xfrm>
            <a:off x="268927" y="286381"/>
            <a:ext cx="11653523" cy="927940"/>
          </a:xfrm>
        </p:spPr>
        <p:txBody>
          <a:bodyPr/>
          <a:lstStyle/>
          <a:p>
            <a:r>
              <a:rPr lang="en-US" dirty="0"/>
              <a:t>Azure Data Lake</a:t>
            </a:r>
            <a:br>
              <a:rPr lang="en-US" dirty="0"/>
            </a:br>
            <a:r>
              <a:rPr lang="en-US" sz="3600" dirty="0">
                <a:solidFill>
                  <a:schemeClr val="accent2"/>
                </a:solidFill>
              </a:rPr>
              <a:t>as part of Cortana Intelligence Suite</a:t>
            </a:r>
          </a:p>
        </p:txBody>
      </p:sp>
      <p:grpSp>
        <p:nvGrpSpPr>
          <p:cNvPr id="128" name="Group 127"/>
          <p:cNvGrpSpPr/>
          <p:nvPr/>
        </p:nvGrpSpPr>
        <p:grpSpPr>
          <a:xfrm>
            <a:off x="9588714" y="1666194"/>
            <a:ext cx="2241039" cy="4615293"/>
            <a:chOff x="9588714" y="1666194"/>
            <a:chExt cx="2241039" cy="4615293"/>
          </a:xfrm>
        </p:grpSpPr>
        <p:sp>
          <p:nvSpPr>
            <p:cNvPr id="129" name="Rectangle 128"/>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130" name="Freeform 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1" name="TextBox 130"/>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132" name="TextBox 131"/>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133" name="Group 132"/>
            <p:cNvGrpSpPr/>
            <p:nvPr/>
          </p:nvGrpSpPr>
          <p:grpSpPr>
            <a:xfrm>
              <a:off x="9984119" y="2016920"/>
              <a:ext cx="377227" cy="385340"/>
              <a:chOff x="6112510" y="6954657"/>
              <a:chExt cx="1181100" cy="1206500"/>
            </a:xfrm>
            <a:solidFill>
              <a:srgbClr val="0078D7"/>
            </a:solidFill>
          </p:grpSpPr>
          <p:sp>
            <p:nvSpPr>
              <p:cNvPr id="15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34" name="Group 133"/>
            <p:cNvGrpSpPr/>
            <p:nvPr/>
          </p:nvGrpSpPr>
          <p:grpSpPr>
            <a:xfrm>
              <a:off x="10034296" y="5129436"/>
              <a:ext cx="385751" cy="482188"/>
              <a:chOff x="2954338" y="6831013"/>
              <a:chExt cx="1041400" cy="1301750"/>
            </a:xfrm>
            <a:solidFill>
              <a:srgbClr val="0078D7"/>
            </a:solidFill>
          </p:grpSpPr>
          <p:sp>
            <p:nvSpPr>
              <p:cNvPr id="149"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0"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35" name="Group 134"/>
            <p:cNvGrpSpPr/>
            <p:nvPr/>
          </p:nvGrpSpPr>
          <p:grpSpPr>
            <a:xfrm>
              <a:off x="9872701" y="3060921"/>
              <a:ext cx="1878892" cy="1542780"/>
              <a:chOff x="9910801" y="2434267"/>
              <a:chExt cx="1878892" cy="1542780"/>
            </a:xfrm>
          </p:grpSpPr>
          <p:sp>
            <p:nvSpPr>
              <p:cNvPr id="136" name="TextBox 135"/>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37" name="Group 136"/>
              <p:cNvGrpSpPr/>
              <p:nvPr/>
            </p:nvGrpSpPr>
            <p:grpSpPr>
              <a:xfrm>
                <a:off x="10012430" y="2917883"/>
                <a:ext cx="462396" cy="357669"/>
                <a:chOff x="5007615" y="2323753"/>
                <a:chExt cx="649029" cy="502032"/>
              </a:xfrm>
              <a:solidFill>
                <a:srgbClr val="0078D7"/>
              </a:solidFill>
            </p:grpSpPr>
            <p:sp>
              <p:nvSpPr>
                <p:cNvPr id="147" name="Freeform 2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8" name="Freeform 2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38" name="Group 137"/>
              <p:cNvGrpSpPr/>
              <p:nvPr/>
            </p:nvGrpSpPr>
            <p:grpSpPr>
              <a:xfrm>
                <a:off x="10486805" y="2434267"/>
                <a:ext cx="1302888" cy="1542780"/>
                <a:chOff x="10486805" y="2923046"/>
                <a:chExt cx="1302888" cy="1542780"/>
              </a:xfrm>
            </p:grpSpPr>
            <p:sp>
              <p:nvSpPr>
                <p:cNvPr id="139" name="Rectangle 138"/>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TextBox 139"/>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41" name="TextBox 140"/>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42" name="TextBox 141"/>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43" name="Freeform 1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4" name="Freeform 1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5" name="Freeform 2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6" name="Straight Connector 145"/>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155" name="Group 154"/>
          <p:cNvGrpSpPr/>
          <p:nvPr/>
        </p:nvGrpSpPr>
        <p:grpSpPr>
          <a:xfrm>
            <a:off x="7329456" y="1657048"/>
            <a:ext cx="2567731" cy="4551232"/>
            <a:chOff x="7329456" y="1657048"/>
            <a:chExt cx="2567731" cy="4551232"/>
          </a:xfrm>
        </p:grpSpPr>
        <p:sp>
          <p:nvSpPr>
            <p:cNvPr id="156" name="Rectangle 155"/>
            <p:cNvSpPr/>
            <p:nvPr/>
          </p:nvSpPr>
          <p:spPr bwMode="auto">
            <a:xfrm>
              <a:off x="7759316" y="1657048"/>
              <a:ext cx="1737360" cy="2734231"/>
            </a:xfrm>
            <a:prstGeom prst="rect">
              <a:avLst/>
            </a:prstGeom>
            <a:solidFill>
              <a:schemeClr val="accent1"/>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7" name="Rectangle 156"/>
            <p:cNvSpPr/>
            <p:nvPr/>
          </p:nvSpPr>
          <p:spPr bwMode="auto">
            <a:xfrm>
              <a:off x="7759316" y="4491484"/>
              <a:ext cx="1737360" cy="1352961"/>
            </a:xfrm>
            <a:prstGeom prst="rect">
              <a:avLst/>
            </a:prstGeom>
            <a:solidFill>
              <a:schemeClr val="accent1"/>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58" name="Rectangle 157"/>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159" name="Group 158"/>
            <p:cNvGrpSpPr/>
            <p:nvPr/>
          </p:nvGrpSpPr>
          <p:grpSpPr>
            <a:xfrm>
              <a:off x="7886100" y="3695712"/>
              <a:ext cx="315759" cy="315759"/>
              <a:chOff x="3236100" y="589298"/>
              <a:chExt cx="5641200" cy="5641200"/>
            </a:xfrm>
          </p:grpSpPr>
          <p:sp>
            <p:nvSpPr>
              <p:cNvPr id="178" name="Freeform 5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9" name="Freeform 5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60" name="Straight Connector 15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1" name="Group 160"/>
            <p:cNvGrpSpPr/>
            <p:nvPr/>
          </p:nvGrpSpPr>
          <p:grpSpPr>
            <a:xfrm rot="13500000">
              <a:off x="9515255" y="6028138"/>
              <a:ext cx="181498" cy="178786"/>
              <a:chOff x="402446" y="5872915"/>
              <a:chExt cx="292608" cy="288235"/>
            </a:xfrm>
            <a:solidFill>
              <a:srgbClr val="FFFFFF">
                <a:lumMod val="85000"/>
              </a:srgbClr>
            </a:solidFill>
          </p:grpSpPr>
          <p:cxnSp>
            <p:nvCxnSpPr>
              <p:cNvPr id="176" name="Straight Connector 17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77" name="Straight Connector 17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62" name="Straight Connector 161"/>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63" name="Rectangle 162"/>
            <p:cNvSpPr/>
            <p:nvPr/>
          </p:nvSpPr>
          <p:spPr>
            <a:xfrm>
              <a:off x="8282077" y="3055939"/>
              <a:ext cx="1268870"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164" name="Rectangle 163"/>
            <p:cNvSpPr/>
            <p:nvPr/>
          </p:nvSpPr>
          <p:spPr>
            <a:xfrm>
              <a:off x="8282077"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165" name="Group 164"/>
            <p:cNvGrpSpPr/>
            <p:nvPr/>
          </p:nvGrpSpPr>
          <p:grpSpPr>
            <a:xfrm>
              <a:off x="7830264" y="2521994"/>
              <a:ext cx="427431" cy="274077"/>
              <a:chOff x="7822816" y="2717080"/>
              <a:chExt cx="427431" cy="274077"/>
            </a:xfrm>
          </p:grpSpPr>
          <p:sp>
            <p:nvSpPr>
              <p:cNvPr id="174" name="Freeform 4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66" name="Rectangle 165"/>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167" name="Group 166"/>
            <p:cNvGrpSpPr/>
            <p:nvPr/>
          </p:nvGrpSpPr>
          <p:grpSpPr>
            <a:xfrm>
              <a:off x="7884058" y="5324140"/>
              <a:ext cx="324905" cy="207663"/>
              <a:chOff x="7884058" y="5368509"/>
              <a:chExt cx="324905" cy="207663"/>
            </a:xfrm>
          </p:grpSpPr>
          <p:sp>
            <p:nvSpPr>
              <p:cNvPr id="16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7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7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7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7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168" name="Freeform 4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80" name="Group 179"/>
          <p:cNvGrpSpPr/>
          <p:nvPr/>
        </p:nvGrpSpPr>
        <p:grpSpPr>
          <a:xfrm>
            <a:off x="2019368" y="1657048"/>
            <a:ext cx="2377440" cy="4551232"/>
            <a:chOff x="2019368" y="1657048"/>
            <a:chExt cx="2377440" cy="4551232"/>
          </a:xfrm>
        </p:grpSpPr>
        <p:sp>
          <p:nvSpPr>
            <p:cNvPr id="181" name="Rectangle 180"/>
            <p:cNvSpPr/>
            <p:nvPr/>
          </p:nvSpPr>
          <p:spPr bwMode="auto">
            <a:xfrm>
              <a:off x="2186019" y="1657048"/>
              <a:ext cx="1737360" cy="4187396"/>
            </a:xfrm>
            <a:prstGeom prst="rect">
              <a:avLst/>
            </a:prstGeom>
            <a:solidFill>
              <a:schemeClr val="accent1"/>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82" name="Rectangle 181"/>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83" name="Straight Connector 182"/>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84" name="Group 183"/>
            <p:cNvGrpSpPr/>
            <p:nvPr/>
          </p:nvGrpSpPr>
          <p:grpSpPr>
            <a:xfrm rot="13500000">
              <a:off x="4205167" y="6028138"/>
              <a:ext cx="181498" cy="178786"/>
              <a:chOff x="402446" y="5872915"/>
              <a:chExt cx="292608" cy="288235"/>
            </a:xfrm>
            <a:solidFill>
              <a:srgbClr val="FFFFFF">
                <a:lumMod val="85000"/>
              </a:srgbClr>
            </a:solidFill>
          </p:grpSpPr>
          <p:cxnSp>
            <p:nvCxnSpPr>
              <p:cNvPr id="193" name="Straight Connector 192"/>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94" name="Straight Connector 193"/>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5" name="Rectangle 184"/>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186" name="Group 185"/>
            <p:cNvGrpSpPr/>
            <p:nvPr/>
          </p:nvGrpSpPr>
          <p:grpSpPr>
            <a:xfrm>
              <a:off x="2337798" y="3119355"/>
              <a:ext cx="274997" cy="292527"/>
              <a:chOff x="3232150" y="382588"/>
              <a:chExt cx="5727700" cy="6092825"/>
            </a:xfrm>
            <a:solidFill>
              <a:srgbClr val="FFFFFF"/>
            </a:solidFill>
          </p:grpSpPr>
          <p:sp>
            <p:nvSpPr>
              <p:cNvPr id="190"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1"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2"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87" name="Rectangle 186"/>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188" name="Freeform 6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9" name="Freeform 6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5" name="Rectangle 194"/>
          <p:cNvSpPr/>
          <p:nvPr/>
        </p:nvSpPr>
        <p:spPr bwMode="auto">
          <a:xfrm>
            <a:off x="5901551" y="1657049"/>
            <a:ext cx="1737360" cy="4187396"/>
          </a:xfrm>
          <a:prstGeom prst="rect">
            <a:avLst/>
          </a:prstGeom>
          <a:solidFill>
            <a:schemeClr val="accent1"/>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96" name="Rectangle 195"/>
          <p:cNvSpPr/>
          <p:nvPr/>
        </p:nvSpPr>
        <p:spPr bwMode="auto">
          <a:xfrm>
            <a:off x="5898267" y="3599114"/>
            <a:ext cx="1710318" cy="576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BCF2"/>
              </a:solidFill>
              <a:effectLst/>
              <a:uLnTx/>
              <a:uFillTx/>
              <a:ea typeface="Segoe UI" pitchFamily="34" charset="0"/>
              <a:cs typeface="Segoe UI" pitchFamily="34" charset="0"/>
            </a:endParaRPr>
          </a:p>
        </p:txBody>
      </p:sp>
      <p:sp>
        <p:nvSpPr>
          <p:cNvPr id="197" name="Rectangle 196"/>
          <p:cNvSpPr/>
          <p:nvPr/>
        </p:nvSpPr>
        <p:spPr>
          <a:xfrm>
            <a:off x="6340519" y="3555362"/>
            <a:ext cx="1268870" cy="6001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cs typeface="Segoe UI Semilight" panose="020B0402040204020203" pitchFamily="34" charset="0"/>
              </a:rPr>
              <a:t>(Hadoop and Spark)</a:t>
            </a:r>
          </a:p>
        </p:txBody>
      </p:sp>
      <p:sp>
        <p:nvSpPr>
          <p:cNvPr id="198" name="Rectangle 197"/>
          <p:cNvSpPr/>
          <p:nvPr/>
        </p:nvSpPr>
        <p:spPr>
          <a:xfrm>
            <a:off x="6340519" y="4283607"/>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199" name="Rectangle 198"/>
          <p:cNvSpPr/>
          <p:nvPr/>
        </p:nvSpPr>
        <p:spPr bwMode="auto">
          <a:xfrm>
            <a:off x="5893826" y="3073130"/>
            <a:ext cx="1714759" cy="4885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BCF2"/>
              </a:solidFill>
              <a:effectLst/>
              <a:uLnTx/>
              <a:uFillTx/>
              <a:ea typeface="Segoe UI" pitchFamily="34" charset="0"/>
              <a:cs typeface="Segoe UI" pitchFamily="34" charset="0"/>
            </a:endParaRPr>
          </a:p>
        </p:txBody>
      </p:sp>
      <p:sp>
        <p:nvSpPr>
          <p:cNvPr id="200" name="Rectangle 199"/>
          <p:cNvSpPr/>
          <p:nvPr/>
        </p:nvSpPr>
        <p:spPr>
          <a:xfrm>
            <a:off x="5123071" y="5932865"/>
            <a:ext cx="1455527" cy="369332"/>
          </a:xfrm>
          <a:prstGeom prst="rect">
            <a:avLst/>
          </a:prstGeom>
        </p:spPr>
        <p:txBody>
          <a:bodyPr wrap="none" lIns="0" tIns="0" rIns="0" bIns="0" anchor="ctr">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Intelligence</a:t>
            </a:r>
            <a:endParaRPr kumimoji="0" lang="en-US" sz="1800" b="1"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201" name="Rectangle 200"/>
          <p:cNvSpPr/>
          <p:nvPr/>
        </p:nvSpPr>
        <p:spPr>
          <a:xfrm>
            <a:off x="6340519" y="305593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cs typeface="Segoe UI Semilight" panose="020B0402040204020203" pitchFamily="34" charset="0"/>
              </a:rPr>
              <a:t>Data Lake Analytics</a:t>
            </a:r>
          </a:p>
        </p:txBody>
      </p:sp>
      <p:sp>
        <p:nvSpPr>
          <p:cNvPr id="202" name="Rectangle 201"/>
          <p:cNvSpPr/>
          <p:nvPr/>
        </p:nvSpPr>
        <p:spPr>
          <a:xfrm>
            <a:off x="6340519"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203" name="Group 202"/>
          <p:cNvGrpSpPr/>
          <p:nvPr/>
        </p:nvGrpSpPr>
        <p:grpSpPr>
          <a:xfrm>
            <a:off x="5982706" y="4285927"/>
            <a:ext cx="352655" cy="270905"/>
            <a:chOff x="1260022" y="5196402"/>
            <a:chExt cx="3273425" cy="2514600"/>
          </a:xfrm>
          <a:solidFill>
            <a:srgbClr val="FFFFFF"/>
          </a:solidFill>
        </p:grpSpPr>
        <p:sp>
          <p:nvSpPr>
            <p:cNvPr id="204" name="Freeform 7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8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8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8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08" name="Freeform 83"/>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w="6350">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09" name="Freeform 84"/>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p:nvSpPr>
        <p:spPr bwMode="auto">
          <a:xfrm>
            <a:off x="4043785" y="1657049"/>
            <a:ext cx="1768038" cy="4187396"/>
          </a:xfrm>
          <a:prstGeom prst="rect">
            <a:avLst/>
          </a:prstGeom>
          <a:solidFill>
            <a:schemeClr val="accent1"/>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211" name="Rectangle 210"/>
          <p:cNvSpPr/>
          <p:nvPr/>
        </p:nvSpPr>
        <p:spPr>
          <a:xfrm>
            <a:off x="4494612" y="2438419"/>
            <a:ext cx="1271016"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212" name="Rectangle 211"/>
          <p:cNvSpPr/>
          <p:nvPr/>
        </p:nvSpPr>
        <p:spPr bwMode="auto">
          <a:xfrm>
            <a:off x="4059019" y="3373917"/>
            <a:ext cx="1706610" cy="4885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213" name="Rectangle 212"/>
          <p:cNvSpPr/>
          <p:nvPr/>
        </p:nvSpPr>
        <p:spPr>
          <a:xfrm>
            <a:off x="4513932" y="3481558"/>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cs typeface="Segoe UI Semilight" panose="020B0402040204020203" pitchFamily="34" charset="0"/>
              </a:rPr>
              <a:t>Data Lake Store</a:t>
            </a:r>
          </a:p>
        </p:txBody>
      </p:sp>
      <p:grpSp>
        <p:nvGrpSpPr>
          <p:cNvPr id="214" name="Group 213"/>
          <p:cNvGrpSpPr/>
          <p:nvPr/>
        </p:nvGrpSpPr>
        <p:grpSpPr>
          <a:xfrm>
            <a:off x="4172908" y="2501835"/>
            <a:ext cx="248256" cy="304055"/>
            <a:chOff x="-3084513" y="3390510"/>
            <a:chExt cx="2716213" cy="3363913"/>
          </a:xfrm>
          <a:solidFill>
            <a:srgbClr val="FFFFFF"/>
          </a:solidFill>
        </p:grpSpPr>
        <p:sp>
          <p:nvSpPr>
            <p:cNvPr id="21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217" name="Group 216"/>
          <p:cNvGrpSpPr/>
          <p:nvPr/>
        </p:nvGrpSpPr>
        <p:grpSpPr>
          <a:xfrm>
            <a:off x="496692" y="1666194"/>
            <a:ext cx="1854737" cy="4611909"/>
            <a:chOff x="496692" y="1666194"/>
            <a:chExt cx="1854737" cy="4611909"/>
          </a:xfrm>
        </p:grpSpPr>
        <p:sp>
          <p:nvSpPr>
            <p:cNvPr id="218" name="TextBox 217"/>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219" name="TextBox 218"/>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220" name="TextBox 219"/>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221" name="Rectangle 220"/>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222" name="Group 221"/>
            <p:cNvGrpSpPr/>
            <p:nvPr/>
          </p:nvGrpSpPr>
          <p:grpSpPr>
            <a:xfrm>
              <a:off x="1789019" y="1666194"/>
              <a:ext cx="308472" cy="4199169"/>
              <a:chOff x="1776319" y="1369399"/>
              <a:chExt cx="308472" cy="3830198"/>
            </a:xfrm>
          </p:grpSpPr>
          <p:sp>
            <p:nvSpPr>
              <p:cNvPr id="237" name="Freeform 112"/>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38" name="Straight Connector 23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2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224" name="Group 223"/>
            <p:cNvGrpSpPr/>
            <p:nvPr/>
          </p:nvGrpSpPr>
          <p:grpSpPr>
            <a:xfrm>
              <a:off x="532519" y="3627377"/>
              <a:ext cx="522040" cy="533547"/>
              <a:chOff x="2308225" y="7734300"/>
              <a:chExt cx="1368425" cy="1398588"/>
            </a:xfrm>
            <a:solidFill>
              <a:srgbClr val="0078D7"/>
            </a:solidFill>
          </p:grpSpPr>
          <p:sp>
            <p:nvSpPr>
              <p:cNvPr id="22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3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25" name="Freeform 100"/>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239" name="Group 238"/>
          <p:cNvGrpSpPr>
            <a:grpSpLocks noChangeAspect="1"/>
          </p:cNvGrpSpPr>
          <p:nvPr/>
        </p:nvGrpSpPr>
        <p:grpSpPr>
          <a:xfrm>
            <a:off x="6008529" y="3138987"/>
            <a:ext cx="294051" cy="292608"/>
            <a:chOff x="8580718" y="793097"/>
            <a:chExt cx="2587625" cy="2574925"/>
          </a:xfrm>
          <a:solidFill>
            <a:schemeClr val="bg1"/>
          </a:solidFill>
        </p:grpSpPr>
        <p:sp>
          <p:nvSpPr>
            <p:cNvPr id="24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42" name="Group 241"/>
          <p:cNvGrpSpPr>
            <a:grpSpLocks noChangeAspect="1"/>
          </p:cNvGrpSpPr>
          <p:nvPr/>
        </p:nvGrpSpPr>
        <p:grpSpPr>
          <a:xfrm>
            <a:off x="4184629" y="3475154"/>
            <a:ext cx="292608" cy="229390"/>
            <a:chOff x="8588655" y="3482322"/>
            <a:chExt cx="2571750" cy="2016125"/>
          </a:xfrm>
          <a:solidFill>
            <a:schemeClr val="bg1"/>
          </a:solidFill>
        </p:grpSpPr>
        <p:sp>
          <p:nvSpPr>
            <p:cNvPr id="24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 name="Rectangle: Rounded Corners 2"/>
          <p:cNvSpPr/>
          <p:nvPr/>
        </p:nvSpPr>
        <p:spPr bwMode="auto">
          <a:xfrm>
            <a:off x="4081690" y="3012370"/>
            <a:ext cx="3508072" cy="1172260"/>
          </a:xfrm>
          <a:prstGeom prst="roundRect">
            <a:avLst/>
          </a:prstGeom>
          <a:solidFill>
            <a:schemeClr val="accent2">
              <a:alpha val="46000"/>
            </a:schemeClr>
          </a:solid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8480453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9" name="think-cell Slide" r:id="rId5" imgW="377" imgH="377" progId="TCLayout.ActiveDocument.1">
                  <p:embed/>
                </p:oleObj>
              </mc:Choice>
              <mc:Fallback>
                <p:oleObj name="think-cell Slide" r:id="rId5" imgW="377" imgH="377" progId="TCLayout.ActiveDocument.1">
                  <p:embed/>
                  <p:pic>
                    <p:nvPicPr>
                      <p:cNvPr id="13" name="Objec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What can you do with Visual Studio?</a:t>
            </a:r>
          </a:p>
        </p:txBody>
      </p:sp>
      <p:grpSp>
        <p:nvGrpSpPr>
          <p:cNvPr id="702" name="Group 701"/>
          <p:cNvGrpSpPr/>
          <p:nvPr/>
        </p:nvGrpSpPr>
        <p:grpSpPr>
          <a:xfrm>
            <a:off x="434975" y="1262063"/>
            <a:ext cx="11322049" cy="5100637"/>
            <a:chOff x="434975" y="1262063"/>
            <a:chExt cx="11322049" cy="5100637"/>
          </a:xfrm>
        </p:grpSpPr>
        <p:sp>
          <p:nvSpPr>
            <p:cNvPr id="154" name="Rectangle 153"/>
            <p:cNvSpPr/>
            <p:nvPr/>
          </p:nvSpPr>
          <p:spPr bwMode="auto">
            <a:xfrm>
              <a:off x="2324099" y="3836853"/>
              <a:ext cx="9432925" cy="2525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90" name="Rectangle 189"/>
            <p:cNvSpPr/>
            <p:nvPr/>
          </p:nvSpPr>
          <p:spPr bwMode="auto">
            <a:xfrm>
              <a:off x="2324099" y="1262063"/>
              <a:ext cx="9432925" cy="2525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1" name="Rectangle 10"/>
            <p:cNvSpPr/>
            <p:nvPr/>
          </p:nvSpPr>
          <p:spPr bwMode="auto">
            <a:xfrm>
              <a:off x="434975" y="1262063"/>
              <a:ext cx="1889125" cy="5100637"/>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pic>
        <p:nvPicPr>
          <p:cNvPr id="59" name="Picture 2" descr="http://www.tanchunsiong.com/wp-content/uploads/2012/11/visual-studio-logo.png"/>
          <p:cNvPicPr>
            <a:picLocks noChangeAspect="1" noChangeArrowheads="1"/>
          </p:cNvPicPr>
          <p:nvPr/>
        </p:nvPicPr>
        <p:blipFill rotWithShape="1">
          <a:blip r:embed="rId7" cstate="print">
            <a:biLevel thresh="50000"/>
            <a:extLst>
              <a:ext uri="{28A0092B-C50C-407E-A947-70E740481C1C}">
                <a14:useLocalDpi xmlns:a14="http://schemas.microsoft.com/office/drawing/2010/main" val="0"/>
              </a:ext>
            </a:extLst>
          </a:blip>
          <a:stretch/>
        </p:blipFill>
        <p:spPr bwMode="auto">
          <a:xfrm>
            <a:off x="533587" y="3014314"/>
            <a:ext cx="1691901" cy="159613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08" name="Group 707"/>
          <p:cNvGrpSpPr/>
          <p:nvPr/>
        </p:nvGrpSpPr>
        <p:grpSpPr>
          <a:xfrm>
            <a:off x="2324098" y="3958346"/>
            <a:ext cx="2424932" cy="2378954"/>
            <a:chOff x="2324098" y="3958346"/>
            <a:chExt cx="2424932" cy="2378954"/>
          </a:xfrm>
        </p:grpSpPr>
        <p:sp>
          <p:nvSpPr>
            <p:cNvPr id="186" name="TextBox 185"/>
            <p:cNvSpPr txBox="1"/>
            <p:nvPr/>
          </p:nvSpPr>
          <p:spPr>
            <a:xfrm>
              <a:off x="2324098" y="5044638"/>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Visualize and replay progress</a:t>
              </a:r>
              <a:b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b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of job</a:t>
              </a:r>
            </a:p>
          </p:txBody>
        </p:sp>
        <p:grpSp>
          <p:nvGrpSpPr>
            <p:cNvPr id="68" name="Group 67"/>
            <p:cNvGrpSpPr/>
            <p:nvPr/>
          </p:nvGrpSpPr>
          <p:grpSpPr>
            <a:xfrm>
              <a:off x="3093651" y="3958346"/>
              <a:ext cx="885826" cy="1063625"/>
              <a:chOff x="6004292" y="3702662"/>
              <a:chExt cx="885826" cy="1063625"/>
            </a:xfrm>
          </p:grpSpPr>
          <p:sp>
            <p:nvSpPr>
              <p:cNvPr id="69" name="Oval 68"/>
              <p:cNvSpPr>
                <a:spLocks noChangeArrowheads="1"/>
              </p:cNvSpPr>
              <p:nvPr/>
            </p:nvSpPr>
            <p:spPr bwMode="auto">
              <a:xfrm>
                <a:off x="6575792" y="4134462"/>
                <a:ext cx="69850" cy="69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0" name="Freeform 69"/>
              <p:cNvSpPr>
                <a:spLocks/>
              </p:cNvSpPr>
              <p:nvPr/>
            </p:nvSpPr>
            <p:spPr bwMode="auto">
              <a:xfrm>
                <a:off x="6223367" y="3748699"/>
                <a:ext cx="620713" cy="285750"/>
              </a:xfrm>
              <a:custGeom>
                <a:avLst/>
                <a:gdLst>
                  <a:gd name="T0" fmla="*/ 0 w 391"/>
                  <a:gd name="T1" fmla="*/ 160 h 180"/>
                  <a:gd name="T2" fmla="*/ 8 w 391"/>
                  <a:gd name="T3" fmla="*/ 180 h 180"/>
                  <a:gd name="T4" fmla="*/ 391 w 391"/>
                  <a:gd name="T5" fmla="*/ 61 h 180"/>
                  <a:gd name="T6" fmla="*/ 367 w 391"/>
                  <a:gd name="T7" fmla="*/ 0 h 180"/>
                  <a:gd name="T8" fmla="*/ 0 w 391"/>
                  <a:gd name="T9" fmla="*/ 160 h 180"/>
                </a:gdLst>
                <a:ahLst/>
                <a:cxnLst>
                  <a:cxn ang="0">
                    <a:pos x="T0" y="T1"/>
                  </a:cxn>
                  <a:cxn ang="0">
                    <a:pos x="T2" y="T3"/>
                  </a:cxn>
                  <a:cxn ang="0">
                    <a:pos x="T4" y="T5"/>
                  </a:cxn>
                  <a:cxn ang="0">
                    <a:pos x="T6" y="T7"/>
                  </a:cxn>
                  <a:cxn ang="0">
                    <a:pos x="T8" y="T9"/>
                  </a:cxn>
                </a:cxnLst>
                <a:rect l="0" t="0" r="r" b="b"/>
                <a:pathLst>
                  <a:path w="391" h="180">
                    <a:moveTo>
                      <a:pt x="0" y="160"/>
                    </a:moveTo>
                    <a:lnTo>
                      <a:pt x="8" y="180"/>
                    </a:lnTo>
                    <a:lnTo>
                      <a:pt x="391" y="61"/>
                    </a:lnTo>
                    <a:lnTo>
                      <a:pt x="367" y="0"/>
                    </a:lnTo>
                    <a:lnTo>
                      <a:pt x="0" y="16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1" name="Freeform 70"/>
              <p:cNvSpPr>
                <a:spLocks/>
              </p:cNvSpPr>
              <p:nvPr/>
            </p:nvSpPr>
            <p:spPr bwMode="auto">
              <a:xfrm>
                <a:off x="6223367" y="3748699"/>
                <a:ext cx="620713" cy="285750"/>
              </a:xfrm>
              <a:custGeom>
                <a:avLst/>
                <a:gdLst>
                  <a:gd name="T0" fmla="*/ 0 w 391"/>
                  <a:gd name="T1" fmla="*/ 160 h 180"/>
                  <a:gd name="T2" fmla="*/ 8 w 391"/>
                  <a:gd name="T3" fmla="*/ 180 h 180"/>
                  <a:gd name="T4" fmla="*/ 391 w 391"/>
                  <a:gd name="T5" fmla="*/ 61 h 180"/>
                  <a:gd name="T6" fmla="*/ 367 w 391"/>
                  <a:gd name="T7" fmla="*/ 0 h 180"/>
                  <a:gd name="T8" fmla="*/ 0 w 391"/>
                  <a:gd name="T9" fmla="*/ 160 h 180"/>
                </a:gdLst>
                <a:ahLst/>
                <a:cxnLst>
                  <a:cxn ang="0">
                    <a:pos x="T0" y="T1"/>
                  </a:cxn>
                  <a:cxn ang="0">
                    <a:pos x="T2" y="T3"/>
                  </a:cxn>
                  <a:cxn ang="0">
                    <a:pos x="T4" y="T5"/>
                  </a:cxn>
                  <a:cxn ang="0">
                    <a:pos x="T6" y="T7"/>
                  </a:cxn>
                  <a:cxn ang="0">
                    <a:pos x="T8" y="T9"/>
                  </a:cxn>
                </a:cxnLst>
                <a:rect l="0" t="0" r="r" b="b"/>
                <a:pathLst>
                  <a:path w="391" h="180">
                    <a:moveTo>
                      <a:pt x="0" y="160"/>
                    </a:moveTo>
                    <a:lnTo>
                      <a:pt x="8" y="180"/>
                    </a:lnTo>
                    <a:lnTo>
                      <a:pt x="391" y="61"/>
                    </a:lnTo>
                    <a:lnTo>
                      <a:pt x="367" y="0"/>
                    </a:lnTo>
                    <a:lnTo>
                      <a:pt x="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2" name="Freeform 71"/>
              <p:cNvSpPr>
                <a:spLocks/>
              </p:cNvSpPr>
              <p:nvPr/>
            </p:nvSpPr>
            <p:spPr bwMode="auto">
              <a:xfrm>
                <a:off x="6761530" y="3702662"/>
                <a:ext cx="128588" cy="188913"/>
              </a:xfrm>
              <a:custGeom>
                <a:avLst/>
                <a:gdLst>
                  <a:gd name="T0" fmla="*/ 0 w 81"/>
                  <a:gd name="T1" fmla="*/ 17 h 119"/>
                  <a:gd name="T2" fmla="*/ 40 w 81"/>
                  <a:gd name="T3" fmla="*/ 119 h 119"/>
                  <a:gd name="T4" fmla="*/ 81 w 81"/>
                  <a:gd name="T5" fmla="*/ 103 h 119"/>
                  <a:gd name="T6" fmla="*/ 41 w 81"/>
                  <a:gd name="T7" fmla="*/ 0 h 119"/>
                  <a:gd name="T8" fmla="*/ 0 w 81"/>
                  <a:gd name="T9" fmla="*/ 17 h 119"/>
                </a:gdLst>
                <a:ahLst/>
                <a:cxnLst>
                  <a:cxn ang="0">
                    <a:pos x="T0" y="T1"/>
                  </a:cxn>
                  <a:cxn ang="0">
                    <a:pos x="T2" y="T3"/>
                  </a:cxn>
                  <a:cxn ang="0">
                    <a:pos x="T4" y="T5"/>
                  </a:cxn>
                  <a:cxn ang="0">
                    <a:pos x="T6" y="T7"/>
                  </a:cxn>
                  <a:cxn ang="0">
                    <a:pos x="T8" y="T9"/>
                  </a:cxn>
                </a:cxnLst>
                <a:rect l="0" t="0" r="r" b="b"/>
                <a:pathLst>
                  <a:path w="81" h="119">
                    <a:moveTo>
                      <a:pt x="0" y="17"/>
                    </a:moveTo>
                    <a:lnTo>
                      <a:pt x="40" y="119"/>
                    </a:lnTo>
                    <a:lnTo>
                      <a:pt x="81" y="103"/>
                    </a:lnTo>
                    <a:lnTo>
                      <a:pt x="41" y="0"/>
                    </a:lnTo>
                    <a:lnTo>
                      <a:pt x="0" y="17"/>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3" name="Freeform 72"/>
              <p:cNvSpPr>
                <a:spLocks/>
              </p:cNvSpPr>
              <p:nvPr/>
            </p:nvSpPr>
            <p:spPr bwMode="auto">
              <a:xfrm>
                <a:off x="6761530" y="3702662"/>
                <a:ext cx="128588" cy="188913"/>
              </a:xfrm>
              <a:custGeom>
                <a:avLst/>
                <a:gdLst>
                  <a:gd name="T0" fmla="*/ 0 w 81"/>
                  <a:gd name="T1" fmla="*/ 17 h 119"/>
                  <a:gd name="T2" fmla="*/ 40 w 81"/>
                  <a:gd name="T3" fmla="*/ 119 h 119"/>
                  <a:gd name="T4" fmla="*/ 81 w 81"/>
                  <a:gd name="T5" fmla="*/ 103 h 119"/>
                  <a:gd name="T6" fmla="*/ 41 w 81"/>
                  <a:gd name="T7" fmla="*/ 0 h 119"/>
                  <a:gd name="T8" fmla="*/ 0 w 81"/>
                  <a:gd name="T9" fmla="*/ 17 h 119"/>
                </a:gdLst>
                <a:ahLst/>
                <a:cxnLst>
                  <a:cxn ang="0">
                    <a:pos x="T0" y="T1"/>
                  </a:cxn>
                  <a:cxn ang="0">
                    <a:pos x="T2" y="T3"/>
                  </a:cxn>
                  <a:cxn ang="0">
                    <a:pos x="T4" y="T5"/>
                  </a:cxn>
                  <a:cxn ang="0">
                    <a:pos x="T6" y="T7"/>
                  </a:cxn>
                  <a:cxn ang="0">
                    <a:pos x="T8" y="T9"/>
                  </a:cxn>
                </a:cxnLst>
                <a:rect l="0" t="0" r="r" b="b"/>
                <a:pathLst>
                  <a:path w="81" h="119">
                    <a:moveTo>
                      <a:pt x="0" y="17"/>
                    </a:moveTo>
                    <a:lnTo>
                      <a:pt x="40" y="119"/>
                    </a:lnTo>
                    <a:lnTo>
                      <a:pt x="81" y="103"/>
                    </a:lnTo>
                    <a:lnTo>
                      <a:pt x="41" y="0"/>
                    </a:lnTo>
                    <a:lnTo>
                      <a:pt x="0"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4" name="Freeform 73"/>
              <p:cNvSpPr>
                <a:spLocks/>
              </p:cNvSpPr>
              <p:nvPr/>
            </p:nvSpPr>
            <p:spPr bwMode="auto">
              <a:xfrm>
                <a:off x="6267817" y="3983649"/>
                <a:ext cx="333375" cy="436563"/>
              </a:xfrm>
              <a:custGeom>
                <a:avLst/>
                <a:gdLst>
                  <a:gd name="T0" fmla="*/ 0 w 448"/>
                  <a:gd name="T1" fmla="*/ 462 h 583"/>
                  <a:gd name="T2" fmla="*/ 0 w 448"/>
                  <a:gd name="T3" fmla="*/ 469 h 583"/>
                  <a:gd name="T4" fmla="*/ 0 w 448"/>
                  <a:gd name="T5" fmla="*/ 462 h 583"/>
                  <a:gd name="T6" fmla="*/ 1 w 448"/>
                  <a:gd name="T7" fmla="*/ 462 h 583"/>
                  <a:gd name="T8" fmla="*/ 6 w 448"/>
                  <a:gd name="T9" fmla="*/ 462 h 583"/>
                  <a:gd name="T10" fmla="*/ 29 w 448"/>
                  <a:gd name="T11" fmla="*/ 459 h 583"/>
                  <a:gd name="T12" fmla="*/ 105 w 448"/>
                  <a:gd name="T13" fmla="*/ 443 h 583"/>
                  <a:gd name="T14" fmla="*/ 277 w 448"/>
                  <a:gd name="T15" fmla="*/ 324 h 583"/>
                  <a:gd name="T16" fmla="*/ 327 w 448"/>
                  <a:gd name="T17" fmla="*/ 136 h 583"/>
                  <a:gd name="T18" fmla="*/ 316 w 448"/>
                  <a:gd name="T19" fmla="*/ 22 h 583"/>
                  <a:gd name="T20" fmla="*/ 435 w 448"/>
                  <a:gd name="T21" fmla="*/ 0 h 583"/>
                  <a:gd name="T22" fmla="*/ 448 w 448"/>
                  <a:gd name="T23" fmla="*/ 136 h 583"/>
                  <a:gd name="T24" fmla="*/ 377 w 448"/>
                  <a:gd name="T25" fmla="*/ 391 h 583"/>
                  <a:gd name="T26" fmla="*/ 221 w 448"/>
                  <a:gd name="T27" fmla="*/ 527 h 583"/>
                  <a:gd name="T28" fmla="*/ 1 w 448"/>
                  <a:gd name="T29" fmla="*/ 583 h 583"/>
                  <a:gd name="T30" fmla="*/ 0 w 448"/>
                  <a:gd name="T31" fmla="*/ 46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583">
                    <a:moveTo>
                      <a:pt x="0" y="462"/>
                    </a:moveTo>
                    <a:cubicBezTo>
                      <a:pt x="0" y="469"/>
                      <a:pt x="0" y="469"/>
                      <a:pt x="0" y="469"/>
                    </a:cubicBezTo>
                    <a:cubicBezTo>
                      <a:pt x="0" y="462"/>
                      <a:pt x="0" y="462"/>
                      <a:pt x="0" y="462"/>
                    </a:cubicBezTo>
                    <a:cubicBezTo>
                      <a:pt x="0" y="462"/>
                      <a:pt x="0" y="462"/>
                      <a:pt x="1" y="462"/>
                    </a:cubicBezTo>
                    <a:cubicBezTo>
                      <a:pt x="2" y="462"/>
                      <a:pt x="4" y="462"/>
                      <a:pt x="6" y="462"/>
                    </a:cubicBezTo>
                    <a:cubicBezTo>
                      <a:pt x="11" y="461"/>
                      <a:pt x="19" y="461"/>
                      <a:pt x="29" y="459"/>
                    </a:cubicBezTo>
                    <a:cubicBezTo>
                      <a:pt x="48" y="457"/>
                      <a:pt x="75" y="452"/>
                      <a:pt x="105" y="443"/>
                    </a:cubicBezTo>
                    <a:cubicBezTo>
                      <a:pt x="165" y="425"/>
                      <a:pt x="233" y="389"/>
                      <a:pt x="277" y="324"/>
                    </a:cubicBezTo>
                    <a:cubicBezTo>
                      <a:pt x="306" y="280"/>
                      <a:pt x="327" y="221"/>
                      <a:pt x="327" y="136"/>
                    </a:cubicBezTo>
                    <a:cubicBezTo>
                      <a:pt x="327" y="102"/>
                      <a:pt x="323" y="64"/>
                      <a:pt x="316" y="22"/>
                    </a:cubicBezTo>
                    <a:cubicBezTo>
                      <a:pt x="435" y="0"/>
                      <a:pt x="435" y="0"/>
                      <a:pt x="435" y="0"/>
                    </a:cubicBezTo>
                    <a:cubicBezTo>
                      <a:pt x="444" y="49"/>
                      <a:pt x="448" y="94"/>
                      <a:pt x="448" y="136"/>
                    </a:cubicBezTo>
                    <a:cubicBezTo>
                      <a:pt x="448" y="242"/>
                      <a:pt x="420" y="327"/>
                      <a:pt x="377" y="391"/>
                    </a:cubicBezTo>
                    <a:cubicBezTo>
                      <a:pt x="334" y="456"/>
                      <a:pt x="276" y="499"/>
                      <a:pt x="221" y="527"/>
                    </a:cubicBezTo>
                    <a:cubicBezTo>
                      <a:pt x="110" y="582"/>
                      <a:pt x="6" y="582"/>
                      <a:pt x="1" y="583"/>
                    </a:cubicBezTo>
                    <a:cubicBezTo>
                      <a:pt x="0" y="462"/>
                      <a:pt x="0" y="462"/>
                      <a:pt x="0" y="462"/>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5" name="Freeform 74"/>
              <p:cNvSpPr>
                <a:spLocks/>
              </p:cNvSpPr>
              <p:nvPr/>
            </p:nvSpPr>
            <p:spPr bwMode="auto">
              <a:xfrm>
                <a:off x="6361480" y="3983649"/>
                <a:ext cx="239713" cy="420688"/>
              </a:xfrm>
              <a:custGeom>
                <a:avLst/>
                <a:gdLst>
                  <a:gd name="T0" fmla="*/ 309 w 322"/>
                  <a:gd name="T1" fmla="*/ 0 h 562"/>
                  <a:gd name="T2" fmla="*/ 190 w 322"/>
                  <a:gd name="T3" fmla="*/ 22 h 562"/>
                  <a:gd name="T4" fmla="*/ 201 w 322"/>
                  <a:gd name="T5" fmla="*/ 136 h 562"/>
                  <a:gd name="T6" fmla="*/ 201 w 322"/>
                  <a:gd name="T7" fmla="*/ 136 h 562"/>
                  <a:gd name="T8" fmla="*/ 201 w 322"/>
                  <a:gd name="T9" fmla="*/ 136 h 562"/>
                  <a:gd name="T10" fmla="*/ 151 w 322"/>
                  <a:gd name="T11" fmla="*/ 324 h 562"/>
                  <a:gd name="T12" fmla="*/ 0 w 322"/>
                  <a:gd name="T13" fmla="*/ 436 h 562"/>
                  <a:gd name="T14" fmla="*/ 5 w 322"/>
                  <a:gd name="T15" fmla="*/ 468 h 562"/>
                  <a:gd name="T16" fmla="*/ 5 w 322"/>
                  <a:gd name="T17" fmla="*/ 562 h 562"/>
                  <a:gd name="T18" fmla="*/ 95 w 322"/>
                  <a:gd name="T19" fmla="*/ 527 h 562"/>
                  <a:gd name="T20" fmla="*/ 251 w 322"/>
                  <a:gd name="T21" fmla="*/ 391 h 562"/>
                  <a:gd name="T22" fmla="*/ 322 w 322"/>
                  <a:gd name="T23" fmla="*/ 137 h 562"/>
                  <a:gd name="T24" fmla="*/ 322 w 322"/>
                  <a:gd name="T25" fmla="*/ 136 h 562"/>
                  <a:gd name="T26" fmla="*/ 309 w 322"/>
                  <a:gd name="T27"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562">
                    <a:moveTo>
                      <a:pt x="309" y="0"/>
                    </a:moveTo>
                    <a:cubicBezTo>
                      <a:pt x="190" y="22"/>
                      <a:pt x="190" y="22"/>
                      <a:pt x="190" y="22"/>
                    </a:cubicBezTo>
                    <a:cubicBezTo>
                      <a:pt x="197" y="64"/>
                      <a:pt x="201" y="102"/>
                      <a:pt x="201" y="136"/>
                    </a:cubicBezTo>
                    <a:cubicBezTo>
                      <a:pt x="201" y="136"/>
                      <a:pt x="201" y="136"/>
                      <a:pt x="201" y="136"/>
                    </a:cubicBezTo>
                    <a:cubicBezTo>
                      <a:pt x="201" y="136"/>
                      <a:pt x="201" y="136"/>
                      <a:pt x="201" y="136"/>
                    </a:cubicBezTo>
                    <a:cubicBezTo>
                      <a:pt x="201" y="221"/>
                      <a:pt x="180" y="280"/>
                      <a:pt x="151" y="324"/>
                    </a:cubicBezTo>
                    <a:cubicBezTo>
                      <a:pt x="112" y="382"/>
                      <a:pt x="55" y="416"/>
                      <a:pt x="0" y="436"/>
                    </a:cubicBezTo>
                    <a:cubicBezTo>
                      <a:pt x="3" y="445"/>
                      <a:pt x="5" y="455"/>
                      <a:pt x="5" y="468"/>
                    </a:cubicBezTo>
                    <a:cubicBezTo>
                      <a:pt x="5" y="562"/>
                      <a:pt x="5" y="562"/>
                      <a:pt x="5" y="562"/>
                    </a:cubicBezTo>
                    <a:cubicBezTo>
                      <a:pt x="33" y="553"/>
                      <a:pt x="64" y="542"/>
                      <a:pt x="95" y="527"/>
                    </a:cubicBezTo>
                    <a:cubicBezTo>
                      <a:pt x="150" y="499"/>
                      <a:pt x="208" y="456"/>
                      <a:pt x="251" y="391"/>
                    </a:cubicBezTo>
                    <a:cubicBezTo>
                      <a:pt x="294" y="327"/>
                      <a:pt x="322" y="242"/>
                      <a:pt x="322" y="137"/>
                    </a:cubicBezTo>
                    <a:cubicBezTo>
                      <a:pt x="322" y="137"/>
                      <a:pt x="322" y="136"/>
                      <a:pt x="322" y="136"/>
                    </a:cubicBezTo>
                    <a:cubicBezTo>
                      <a:pt x="322" y="94"/>
                      <a:pt x="318" y="49"/>
                      <a:pt x="309" y="0"/>
                    </a:cubicBezTo>
                  </a:path>
                </a:pathLst>
              </a:custGeom>
              <a:solidFill>
                <a:srgbClr val="00C2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6" name="Freeform 75"/>
              <p:cNvSpPr>
                <a:spLocks/>
              </p:cNvSpPr>
              <p:nvPr/>
            </p:nvSpPr>
            <p:spPr bwMode="auto">
              <a:xfrm>
                <a:off x="6769467" y="3856649"/>
                <a:ext cx="42863" cy="12700"/>
              </a:xfrm>
              <a:custGeom>
                <a:avLst/>
                <a:gdLst>
                  <a:gd name="T0" fmla="*/ 27 w 27"/>
                  <a:gd name="T1" fmla="*/ 0 h 8"/>
                  <a:gd name="T2" fmla="*/ 0 w 27"/>
                  <a:gd name="T3" fmla="*/ 8 h 8"/>
                  <a:gd name="T4" fmla="*/ 0 w 27"/>
                  <a:gd name="T5" fmla="*/ 8 h 8"/>
                  <a:gd name="T6" fmla="*/ 27 w 27"/>
                  <a:gd name="T7" fmla="*/ 0 h 8"/>
                  <a:gd name="T8" fmla="*/ 27 w 27"/>
                  <a:gd name="T9" fmla="*/ 0 h 8"/>
                </a:gdLst>
                <a:ahLst/>
                <a:cxnLst>
                  <a:cxn ang="0">
                    <a:pos x="T0" y="T1"/>
                  </a:cxn>
                  <a:cxn ang="0">
                    <a:pos x="T2" y="T3"/>
                  </a:cxn>
                  <a:cxn ang="0">
                    <a:pos x="T4" y="T5"/>
                  </a:cxn>
                  <a:cxn ang="0">
                    <a:pos x="T6" y="T7"/>
                  </a:cxn>
                  <a:cxn ang="0">
                    <a:pos x="T8" y="T9"/>
                  </a:cxn>
                </a:cxnLst>
                <a:rect l="0" t="0" r="r" b="b"/>
                <a:pathLst>
                  <a:path w="27" h="8">
                    <a:moveTo>
                      <a:pt x="27" y="0"/>
                    </a:moveTo>
                    <a:lnTo>
                      <a:pt x="0" y="8"/>
                    </a:lnTo>
                    <a:lnTo>
                      <a:pt x="0" y="8"/>
                    </a:lnTo>
                    <a:lnTo>
                      <a:pt x="27" y="0"/>
                    </a:lnTo>
                    <a:lnTo>
                      <a:pt x="27" y="0"/>
                    </a:lnTo>
                    <a:close/>
                  </a:path>
                </a:pathLst>
              </a:custGeom>
              <a:solidFill>
                <a:srgbClr val="0014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7" name="Freeform 76"/>
              <p:cNvSpPr>
                <a:spLocks/>
              </p:cNvSpPr>
              <p:nvPr/>
            </p:nvSpPr>
            <p:spPr bwMode="auto">
              <a:xfrm>
                <a:off x="6769467" y="3856649"/>
                <a:ext cx="42863" cy="12700"/>
              </a:xfrm>
              <a:custGeom>
                <a:avLst/>
                <a:gdLst>
                  <a:gd name="T0" fmla="*/ 27 w 27"/>
                  <a:gd name="T1" fmla="*/ 0 h 8"/>
                  <a:gd name="T2" fmla="*/ 0 w 27"/>
                  <a:gd name="T3" fmla="*/ 8 h 8"/>
                  <a:gd name="T4" fmla="*/ 0 w 27"/>
                  <a:gd name="T5" fmla="*/ 8 h 8"/>
                  <a:gd name="T6" fmla="*/ 27 w 27"/>
                  <a:gd name="T7" fmla="*/ 0 h 8"/>
                  <a:gd name="T8" fmla="*/ 27 w 27"/>
                  <a:gd name="T9" fmla="*/ 0 h 8"/>
                </a:gdLst>
                <a:ahLst/>
                <a:cxnLst>
                  <a:cxn ang="0">
                    <a:pos x="T0" y="T1"/>
                  </a:cxn>
                  <a:cxn ang="0">
                    <a:pos x="T2" y="T3"/>
                  </a:cxn>
                  <a:cxn ang="0">
                    <a:pos x="T4" y="T5"/>
                  </a:cxn>
                  <a:cxn ang="0">
                    <a:pos x="T6" y="T7"/>
                  </a:cxn>
                  <a:cxn ang="0">
                    <a:pos x="T8" y="T9"/>
                  </a:cxn>
                </a:cxnLst>
                <a:rect l="0" t="0" r="r" b="b"/>
                <a:pathLst>
                  <a:path w="27" h="8">
                    <a:moveTo>
                      <a:pt x="27" y="0"/>
                    </a:moveTo>
                    <a:lnTo>
                      <a:pt x="0" y="8"/>
                    </a:lnTo>
                    <a:lnTo>
                      <a:pt x="0" y="8"/>
                    </a:lnTo>
                    <a:lnTo>
                      <a:pt x="27" y="0"/>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8" name="Freeform 77"/>
              <p:cNvSpPr>
                <a:spLocks/>
              </p:cNvSpPr>
              <p:nvPr/>
            </p:nvSpPr>
            <p:spPr bwMode="auto">
              <a:xfrm>
                <a:off x="6734542" y="3762987"/>
                <a:ext cx="77788" cy="106363"/>
              </a:xfrm>
              <a:custGeom>
                <a:avLst/>
                <a:gdLst>
                  <a:gd name="T0" fmla="*/ 25 w 49"/>
                  <a:gd name="T1" fmla="*/ 0 h 67"/>
                  <a:gd name="T2" fmla="*/ 0 w 49"/>
                  <a:gd name="T3" fmla="*/ 11 h 67"/>
                  <a:gd name="T4" fmla="*/ 22 w 49"/>
                  <a:gd name="T5" fmla="*/ 67 h 67"/>
                  <a:gd name="T6" fmla="*/ 49 w 49"/>
                  <a:gd name="T7" fmla="*/ 59 h 67"/>
                  <a:gd name="T8" fmla="*/ 26 w 49"/>
                  <a:gd name="T9" fmla="*/ 2 h 67"/>
                  <a:gd name="T10" fmla="*/ 25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5" y="0"/>
                    </a:moveTo>
                    <a:lnTo>
                      <a:pt x="0" y="11"/>
                    </a:lnTo>
                    <a:lnTo>
                      <a:pt x="22" y="67"/>
                    </a:lnTo>
                    <a:lnTo>
                      <a:pt x="49" y="59"/>
                    </a:lnTo>
                    <a:lnTo>
                      <a:pt x="26" y="2"/>
                    </a:lnTo>
                    <a:lnTo>
                      <a:pt x="25"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9" name="Freeform 78"/>
              <p:cNvSpPr>
                <a:spLocks/>
              </p:cNvSpPr>
              <p:nvPr/>
            </p:nvSpPr>
            <p:spPr bwMode="auto">
              <a:xfrm>
                <a:off x="6734542" y="3762987"/>
                <a:ext cx="77788" cy="106363"/>
              </a:xfrm>
              <a:custGeom>
                <a:avLst/>
                <a:gdLst>
                  <a:gd name="T0" fmla="*/ 25 w 49"/>
                  <a:gd name="T1" fmla="*/ 0 h 67"/>
                  <a:gd name="T2" fmla="*/ 0 w 49"/>
                  <a:gd name="T3" fmla="*/ 11 h 67"/>
                  <a:gd name="T4" fmla="*/ 22 w 49"/>
                  <a:gd name="T5" fmla="*/ 67 h 67"/>
                  <a:gd name="T6" fmla="*/ 49 w 49"/>
                  <a:gd name="T7" fmla="*/ 59 h 67"/>
                  <a:gd name="T8" fmla="*/ 26 w 49"/>
                  <a:gd name="T9" fmla="*/ 2 h 67"/>
                  <a:gd name="T10" fmla="*/ 25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5" y="0"/>
                    </a:moveTo>
                    <a:lnTo>
                      <a:pt x="0" y="11"/>
                    </a:lnTo>
                    <a:lnTo>
                      <a:pt x="22" y="67"/>
                    </a:lnTo>
                    <a:lnTo>
                      <a:pt x="49" y="59"/>
                    </a:lnTo>
                    <a:lnTo>
                      <a:pt x="26" y="2"/>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0" name="Freeform 79"/>
              <p:cNvSpPr>
                <a:spLocks/>
              </p:cNvSpPr>
              <p:nvPr/>
            </p:nvSpPr>
            <p:spPr bwMode="auto">
              <a:xfrm>
                <a:off x="6775817" y="3766162"/>
                <a:ext cx="36513" cy="90488"/>
              </a:xfrm>
              <a:custGeom>
                <a:avLst/>
                <a:gdLst>
                  <a:gd name="T0" fmla="*/ 0 w 23"/>
                  <a:gd name="T1" fmla="*/ 0 h 57"/>
                  <a:gd name="T2" fmla="*/ 23 w 23"/>
                  <a:gd name="T3" fmla="*/ 57 h 57"/>
                  <a:gd name="T4" fmla="*/ 23 w 23"/>
                  <a:gd name="T5" fmla="*/ 57 h 57"/>
                  <a:gd name="T6" fmla="*/ 23 w 23"/>
                  <a:gd name="T7" fmla="*/ 57 h 57"/>
                  <a:gd name="T8" fmla="*/ 0 w 23"/>
                  <a:gd name="T9" fmla="*/ 0 h 57"/>
                </a:gdLst>
                <a:ahLst/>
                <a:cxnLst>
                  <a:cxn ang="0">
                    <a:pos x="T0" y="T1"/>
                  </a:cxn>
                  <a:cxn ang="0">
                    <a:pos x="T2" y="T3"/>
                  </a:cxn>
                  <a:cxn ang="0">
                    <a:pos x="T4" y="T5"/>
                  </a:cxn>
                  <a:cxn ang="0">
                    <a:pos x="T6" y="T7"/>
                  </a:cxn>
                  <a:cxn ang="0">
                    <a:pos x="T8" y="T9"/>
                  </a:cxn>
                </a:cxnLst>
                <a:rect l="0" t="0" r="r" b="b"/>
                <a:pathLst>
                  <a:path w="23" h="57">
                    <a:moveTo>
                      <a:pt x="0" y="0"/>
                    </a:moveTo>
                    <a:lnTo>
                      <a:pt x="23" y="57"/>
                    </a:lnTo>
                    <a:lnTo>
                      <a:pt x="23" y="57"/>
                    </a:lnTo>
                    <a:lnTo>
                      <a:pt x="23" y="57"/>
                    </a:lnTo>
                    <a:lnTo>
                      <a:pt x="0"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1" name="Freeform 80"/>
              <p:cNvSpPr>
                <a:spLocks/>
              </p:cNvSpPr>
              <p:nvPr/>
            </p:nvSpPr>
            <p:spPr bwMode="auto">
              <a:xfrm>
                <a:off x="6775817" y="3766162"/>
                <a:ext cx="36513" cy="90488"/>
              </a:xfrm>
              <a:custGeom>
                <a:avLst/>
                <a:gdLst>
                  <a:gd name="T0" fmla="*/ 0 w 23"/>
                  <a:gd name="T1" fmla="*/ 0 h 57"/>
                  <a:gd name="T2" fmla="*/ 23 w 23"/>
                  <a:gd name="T3" fmla="*/ 57 h 57"/>
                  <a:gd name="T4" fmla="*/ 23 w 23"/>
                  <a:gd name="T5" fmla="*/ 57 h 57"/>
                  <a:gd name="T6" fmla="*/ 23 w 23"/>
                  <a:gd name="T7" fmla="*/ 57 h 57"/>
                  <a:gd name="T8" fmla="*/ 0 w 23"/>
                  <a:gd name="T9" fmla="*/ 0 h 57"/>
                </a:gdLst>
                <a:ahLst/>
                <a:cxnLst>
                  <a:cxn ang="0">
                    <a:pos x="T0" y="T1"/>
                  </a:cxn>
                  <a:cxn ang="0">
                    <a:pos x="T2" y="T3"/>
                  </a:cxn>
                  <a:cxn ang="0">
                    <a:pos x="T4" y="T5"/>
                  </a:cxn>
                  <a:cxn ang="0">
                    <a:pos x="T6" y="T7"/>
                  </a:cxn>
                  <a:cxn ang="0">
                    <a:pos x="T8" y="T9"/>
                  </a:cxn>
                </a:cxnLst>
                <a:rect l="0" t="0" r="r" b="b"/>
                <a:pathLst>
                  <a:path w="23" h="57">
                    <a:moveTo>
                      <a:pt x="0" y="0"/>
                    </a:moveTo>
                    <a:lnTo>
                      <a:pt x="23" y="57"/>
                    </a:lnTo>
                    <a:lnTo>
                      <a:pt x="23" y="57"/>
                    </a:lnTo>
                    <a:lnTo>
                      <a:pt x="23" y="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2" name="Freeform 81"/>
              <p:cNvSpPr>
                <a:spLocks/>
              </p:cNvSpPr>
              <p:nvPr/>
            </p:nvSpPr>
            <p:spPr bwMode="auto">
              <a:xfrm>
                <a:off x="6490067" y="3896337"/>
                <a:ext cx="101600" cy="104775"/>
              </a:xfrm>
              <a:custGeom>
                <a:avLst/>
                <a:gdLst>
                  <a:gd name="T0" fmla="*/ 125 w 137"/>
                  <a:gd name="T1" fmla="*/ 57 h 140"/>
                  <a:gd name="T2" fmla="*/ 125 w 137"/>
                  <a:gd name="T3" fmla="*/ 57 h 140"/>
                  <a:gd name="T4" fmla="*/ 125 w 137"/>
                  <a:gd name="T5" fmla="*/ 54 h 140"/>
                  <a:gd name="T6" fmla="*/ 54 w 137"/>
                  <a:gd name="T7" fmla="*/ 6 h 140"/>
                  <a:gd name="T8" fmla="*/ 6 w 137"/>
                  <a:gd name="T9" fmla="*/ 77 h 140"/>
                  <a:gd name="T10" fmla="*/ 6 w 137"/>
                  <a:gd name="T11" fmla="*/ 79 h 140"/>
                  <a:gd name="T12" fmla="*/ 6 w 137"/>
                  <a:gd name="T13" fmla="*/ 79 h 140"/>
                  <a:gd name="T14" fmla="*/ 18 w 137"/>
                  <a:gd name="T15" fmla="*/ 140 h 140"/>
                  <a:gd name="T16" fmla="*/ 137 w 137"/>
                  <a:gd name="T17" fmla="*/ 118 h 140"/>
                  <a:gd name="T18" fmla="*/ 125 w 137"/>
                  <a:gd name="T19"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0">
                    <a:moveTo>
                      <a:pt x="125" y="57"/>
                    </a:moveTo>
                    <a:cubicBezTo>
                      <a:pt x="125" y="57"/>
                      <a:pt x="125" y="57"/>
                      <a:pt x="125" y="57"/>
                    </a:cubicBezTo>
                    <a:cubicBezTo>
                      <a:pt x="125" y="56"/>
                      <a:pt x="125" y="55"/>
                      <a:pt x="125" y="54"/>
                    </a:cubicBezTo>
                    <a:cubicBezTo>
                      <a:pt x="118" y="22"/>
                      <a:pt x="87" y="0"/>
                      <a:pt x="54" y="6"/>
                    </a:cubicBezTo>
                    <a:cubicBezTo>
                      <a:pt x="21" y="12"/>
                      <a:pt x="0" y="44"/>
                      <a:pt x="6" y="77"/>
                    </a:cubicBezTo>
                    <a:cubicBezTo>
                      <a:pt x="6" y="77"/>
                      <a:pt x="6" y="78"/>
                      <a:pt x="6" y="79"/>
                    </a:cubicBezTo>
                    <a:cubicBezTo>
                      <a:pt x="6" y="79"/>
                      <a:pt x="6" y="79"/>
                      <a:pt x="6" y="79"/>
                    </a:cubicBezTo>
                    <a:cubicBezTo>
                      <a:pt x="18" y="140"/>
                      <a:pt x="18" y="140"/>
                      <a:pt x="18" y="140"/>
                    </a:cubicBezTo>
                    <a:cubicBezTo>
                      <a:pt x="137" y="118"/>
                      <a:pt x="137" y="118"/>
                      <a:pt x="137" y="118"/>
                    </a:cubicBezTo>
                    <a:lnTo>
                      <a:pt x="125" y="57"/>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3" name="Oval 82"/>
              <p:cNvSpPr>
                <a:spLocks noChangeArrowheads="1"/>
              </p:cNvSpPr>
              <p:nvPr/>
            </p:nvSpPr>
            <p:spPr bwMode="auto">
              <a:xfrm>
                <a:off x="6009055" y="4275749"/>
                <a:ext cx="350838" cy="352425"/>
              </a:xfrm>
              <a:prstGeom prst="ellipse">
                <a:avLst/>
              </a:prstGeom>
              <a:solidFill>
                <a:srgbClr val="EE28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4" name="Freeform 83"/>
              <p:cNvSpPr>
                <a:spLocks noEditPoints="1"/>
              </p:cNvSpPr>
              <p:nvPr/>
            </p:nvSpPr>
            <p:spPr bwMode="auto">
              <a:xfrm>
                <a:off x="6626592" y="4410687"/>
                <a:ext cx="0" cy="3175"/>
              </a:xfrm>
              <a:custGeom>
                <a:avLst/>
                <a:gdLst>
                  <a:gd name="T0" fmla="*/ 4 h 5"/>
                  <a:gd name="T1" fmla="*/ 5 h 5"/>
                  <a:gd name="T2" fmla="*/ 5 h 5"/>
                  <a:gd name="T3" fmla="*/ 4 h 5"/>
                  <a:gd name="T4" fmla="*/ 3 h 5"/>
                  <a:gd name="T5" fmla="*/ 4 h 5"/>
                  <a:gd name="T6" fmla="*/ 3 h 5"/>
                  <a:gd name="T7" fmla="*/ 2 h 5"/>
                  <a:gd name="T8" fmla="*/ 3 h 5"/>
                  <a:gd name="T9" fmla="*/ 2 h 5"/>
                  <a:gd name="T10" fmla="*/ 2 h 5"/>
                  <a:gd name="T11" fmla="*/ 2 h 5"/>
                  <a:gd name="T12" fmla="*/ 2 h 5"/>
                  <a:gd name="T13" fmla="*/ 1 h 5"/>
                  <a:gd name="T14" fmla="*/ 1 h 5"/>
                  <a:gd name="T15" fmla="*/ 1 h 5"/>
                  <a:gd name="T16" fmla="*/ 0 h 5"/>
                  <a:gd name="T17" fmla="*/ 0 h 5"/>
                  <a:gd name="T18" fmla="*/ 0 h 5"/>
                  <a:gd name="T19" fmla="*/ 0 h 5"/>
                  <a:gd name="T20" fmla="*/ 0 h 5"/>
                  <a:gd name="T21"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Lst>
                <a:rect l="0" t="0" r="r" b="b"/>
                <a:pathLst>
                  <a:path h="5">
                    <a:moveTo>
                      <a:pt x="0" y="4"/>
                    </a:moveTo>
                    <a:cubicBezTo>
                      <a:pt x="0" y="4"/>
                      <a:pt x="0" y="4"/>
                      <a:pt x="0" y="5"/>
                    </a:cubicBezTo>
                    <a:cubicBezTo>
                      <a:pt x="0" y="5"/>
                      <a:pt x="0" y="5"/>
                      <a:pt x="0" y="5"/>
                    </a:cubicBezTo>
                    <a:cubicBezTo>
                      <a:pt x="0" y="4"/>
                      <a:pt x="0" y="4"/>
                      <a:pt x="0" y="4"/>
                    </a:cubicBezTo>
                    <a:moveTo>
                      <a:pt x="0" y="3"/>
                    </a:moveTo>
                    <a:cubicBezTo>
                      <a:pt x="0" y="3"/>
                      <a:pt x="0" y="3"/>
                      <a:pt x="0" y="4"/>
                    </a:cubicBezTo>
                    <a:cubicBezTo>
                      <a:pt x="0" y="3"/>
                      <a:pt x="0" y="3"/>
                      <a:pt x="0" y="3"/>
                    </a:cubicBezTo>
                    <a:moveTo>
                      <a:pt x="0" y="2"/>
                    </a:moveTo>
                    <a:cubicBezTo>
                      <a:pt x="0" y="2"/>
                      <a:pt x="0" y="3"/>
                      <a:pt x="0" y="3"/>
                    </a:cubicBezTo>
                    <a:cubicBezTo>
                      <a:pt x="0" y="3"/>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5" name="Freeform 84"/>
              <p:cNvSpPr>
                <a:spLocks/>
              </p:cNvSpPr>
              <p:nvPr/>
            </p:nvSpPr>
            <p:spPr bwMode="auto">
              <a:xfrm>
                <a:off x="6013817" y="3880462"/>
                <a:ext cx="295275" cy="390525"/>
              </a:xfrm>
              <a:custGeom>
                <a:avLst/>
                <a:gdLst>
                  <a:gd name="T0" fmla="*/ 276 w 394"/>
                  <a:gd name="T1" fmla="*/ 90 h 522"/>
                  <a:gd name="T2" fmla="*/ 98 w 394"/>
                  <a:gd name="T3" fmla="*/ 30 h 522"/>
                  <a:gd name="T4" fmla="*/ 32 w 394"/>
                  <a:gd name="T5" fmla="*/ 212 h 522"/>
                  <a:gd name="T6" fmla="*/ 175 w 394"/>
                  <a:gd name="T7" fmla="*/ 522 h 522"/>
                  <a:gd name="T8" fmla="*/ 394 w 394"/>
                  <a:gd name="T9" fmla="*/ 420 h 522"/>
                  <a:gd name="T10" fmla="*/ 317 w 394"/>
                  <a:gd name="T11" fmla="*/ 259 h 522"/>
                  <a:gd name="T12" fmla="*/ 348 w 394"/>
                  <a:gd name="T13" fmla="*/ 244 h 522"/>
                  <a:gd name="T14" fmla="*/ 276 w 394"/>
                  <a:gd name="T15" fmla="*/ 89 h 522"/>
                  <a:gd name="T16" fmla="*/ 276 w 394"/>
                  <a:gd name="T17" fmla="*/ 9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522">
                    <a:moveTo>
                      <a:pt x="276" y="90"/>
                    </a:moveTo>
                    <a:cubicBezTo>
                      <a:pt x="242" y="26"/>
                      <a:pt x="164" y="0"/>
                      <a:pt x="98" y="30"/>
                    </a:cubicBezTo>
                    <a:cubicBezTo>
                      <a:pt x="30" y="62"/>
                      <a:pt x="0" y="143"/>
                      <a:pt x="32" y="212"/>
                    </a:cubicBezTo>
                    <a:cubicBezTo>
                      <a:pt x="175" y="522"/>
                      <a:pt x="175" y="522"/>
                      <a:pt x="175" y="522"/>
                    </a:cubicBezTo>
                    <a:cubicBezTo>
                      <a:pt x="394" y="420"/>
                      <a:pt x="394" y="420"/>
                      <a:pt x="394" y="420"/>
                    </a:cubicBezTo>
                    <a:cubicBezTo>
                      <a:pt x="317" y="259"/>
                      <a:pt x="317" y="259"/>
                      <a:pt x="317" y="259"/>
                    </a:cubicBezTo>
                    <a:cubicBezTo>
                      <a:pt x="348" y="244"/>
                      <a:pt x="348" y="244"/>
                      <a:pt x="348" y="244"/>
                    </a:cubicBezTo>
                    <a:cubicBezTo>
                      <a:pt x="276" y="89"/>
                      <a:pt x="276" y="89"/>
                      <a:pt x="276" y="89"/>
                    </a:cubicBezTo>
                    <a:cubicBezTo>
                      <a:pt x="276" y="90"/>
                      <a:pt x="276" y="90"/>
                      <a:pt x="276" y="9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6" name="Freeform 85"/>
              <p:cNvSpPr>
                <a:spLocks/>
              </p:cNvSpPr>
              <p:nvPr/>
            </p:nvSpPr>
            <p:spPr bwMode="auto">
              <a:xfrm>
                <a:off x="6013817" y="3880462"/>
                <a:ext cx="203200" cy="323850"/>
              </a:xfrm>
              <a:custGeom>
                <a:avLst/>
                <a:gdLst>
                  <a:gd name="T0" fmla="*/ 98 w 272"/>
                  <a:gd name="T1" fmla="*/ 29 h 432"/>
                  <a:gd name="T2" fmla="*/ 32 w 272"/>
                  <a:gd name="T3" fmla="*/ 211 h 432"/>
                  <a:gd name="T4" fmla="*/ 87 w 272"/>
                  <a:gd name="T5" fmla="*/ 331 h 432"/>
                  <a:gd name="T6" fmla="*/ 134 w 272"/>
                  <a:gd name="T7" fmla="*/ 432 h 432"/>
                  <a:gd name="T8" fmla="*/ 187 w 272"/>
                  <a:gd name="T9" fmla="*/ 386 h 432"/>
                  <a:gd name="T10" fmla="*/ 207 w 272"/>
                  <a:gd name="T11" fmla="*/ 346 h 432"/>
                  <a:gd name="T12" fmla="*/ 160 w 272"/>
                  <a:gd name="T13" fmla="*/ 245 h 432"/>
                  <a:gd name="T14" fmla="*/ 162 w 272"/>
                  <a:gd name="T15" fmla="*/ 207 h 432"/>
                  <a:gd name="T16" fmla="*/ 272 w 272"/>
                  <a:gd name="T17" fmla="*/ 82 h 432"/>
                  <a:gd name="T18" fmla="*/ 98 w 272"/>
                  <a:gd name="T19" fmla="*/ 2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432">
                    <a:moveTo>
                      <a:pt x="98" y="29"/>
                    </a:moveTo>
                    <a:cubicBezTo>
                      <a:pt x="30" y="61"/>
                      <a:pt x="0" y="142"/>
                      <a:pt x="32" y="211"/>
                    </a:cubicBezTo>
                    <a:cubicBezTo>
                      <a:pt x="87" y="331"/>
                      <a:pt x="87" y="331"/>
                      <a:pt x="87" y="331"/>
                    </a:cubicBezTo>
                    <a:cubicBezTo>
                      <a:pt x="134" y="432"/>
                      <a:pt x="134" y="432"/>
                      <a:pt x="134" y="432"/>
                    </a:cubicBezTo>
                    <a:cubicBezTo>
                      <a:pt x="134" y="432"/>
                      <a:pt x="172" y="406"/>
                      <a:pt x="187" y="386"/>
                    </a:cubicBezTo>
                    <a:cubicBezTo>
                      <a:pt x="202" y="365"/>
                      <a:pt x="207" y="346"/>
                      <a:pt x="207" y="346"/>
                    </a:cubicBezTo>
                    <a:cubicBezTo>
                      <a:pt x="160" y="245"/>
                      <a:pt x="160" y="245"/>
                      <a:pt x="160" y="245"/>
                    </a:cubicBezTo>
                    <a:cubicBezTo>
                      <a:pt x="165" y="234"/>
                      <a:pt x="162" y="207"/>
                      <a:pt x="162" y="207"/>
                    </a:cubicBezTo>
                    <a:cubicBezTo>
                      <a:pt x="234" y="174"/>
                      <a:pt x="268" y="93"/>
                      <a:pt x="272" y="82"/>
                    </a:cubicBezTo>
                    <a:cubicBezTo>
                      <a:pt x="236" y="24"/>
                      <a:pt x="162" y="0"/>
                      <a:pt x="98" y="2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7" name="Freeform 86"/>
              <p:cNvSpPr>
                <a:spLocks/>
              </p:cNvSpPr>
              <p:nvPr/>
            </p:nvSpPr>
            <p:spPr bwMode="auto">
              <a:xfrm>
                <a:off x="6104305" y="4063024"/>
                <a:ext cx="65088" cy="85725"/>
              </a:xfrm>
              <a:custGeom>
                <a:avLst/>
                <a:gdLst>
                  <a:gd name="T0" fmla="*/ 40 w 87"/>
                  <a:gd name="T1" fmla="*/ 0 h 115"/>
                  <a:gd name="T2" fmla="*/ 13 w 87"/>
                  <a:gd name="T3" fmla="*/ 75 h 115"/>
                  <a:gd name="T4" fmla="*/ 87 w 87"/>
                  <a:gd name="T5" fmla="*/ 102 h 115"/>
                  <a:gd name="T6" fmla="*/ 40 w 87"/>
                  <a:gd name="T7" fmla="*/ 0 h 115"/>
                </a:gdLst>
                <a:ahLst/>
                <a:cxnLst>
                  <a:cxn ang="0">
                    <a:pos x="T0" y="T1"/>
                  </a:cxn>
                  <a:cxn ang="0">
                    <a:pos x="T2" y="T3"/>
                  </a:cxn>
                  <a:cxn ang="0">
                    <a:pos x="T4" y="T5"/>
                  </a:cxn>
                  <a:cxn ang="0">
                    <a:pos x="T6" y="T7"/>
                  </a:cxn>
                </a:cxnLst>
                <a:rect l="0" t="0" r="r" b="b"/>
                <a:pathLst>
                  <a:path w="87" h="115">
                    <a:moveTo>
                      <a:pt x="40" y="0"/>
                    </a:moveTo>
                    <a:cubicBezTo>
                      <a:pt x="12" y="13"/>
                      <a:pt x="0" y="47"/>
                      <a:pt x="13" y="75"/>
                    </a:cubicBezTo>
                    <a:cubicBezTo>
                      <a:pt x="26" y="103"/>
                      <a:pt x="59" y="115"/>
                      <a:pt x="87" y="102"/>
                    </a:cubicBezTo>
                    <a:cubicBezTo>
                      <a:pt x="40" y="0"/>
                      <a:pt x="40" y="0"/>
                      <a:pt x="40" y="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8" name="Freeform 87"/>
              <p:cNvSpPr>
                <a:spLocks/>
              </p:cNvSpPr>
              <p:nvPr/>
            </p:nvSpPr>
            <p:spPr bwMode="auto">
              <a:xfrm>
                <a:off x="6201142" y="4021749"/>
                <a:ext cx="15875" cy="14288"/>
              </a:xfrm>
              <a:custGeom>
                <a:avLst/>
                <a:gdLst>
                  <a:gd name="T0" fmla="*/ 2 w 20"/>
                  <a:gd name="T1" fmla="*/ 13 h 19"/>
                  <a:gd name="T2" fmla="*/ 7 w 20"/>
                  <a:gd name="T3" fmla="*/ 2 h 19"/>
                  <a:gd name="T4" fmla="*/ 18 w 20"/>
                  <a:gd name="T5" fmla="*/ 6 h 19"/>
                  <a:gd name="T6" fmla="*/ 14 w 20"/>
                  <a:gd name="T7" fmla="*/ 17 h 19"/>
                  <a:gd name="T8" fmla="*/ 2 w 20"/>
                  <a:gd name="T9" fmla="*/ 13 h 19"/>
                </a:gdLst>
                <a:ahLst/>
                <a:cxnLst>
                  <a:cxn ang="0">
                    <a:pos x="T0" y="T1"/>
                  </a:cxn>
                  <a:cxn ang="0">
                    <a:pos x="T2" y="T3"/>
                  </a:cxn>
                  <a:cxn ang="0">
                    <a:pos x="T4" y="T5"/>
                  </a:cxn>
                  <a:cxn ang="0">
                    <a:pos x="T6" y="T7"/>
                  </a:cxn>
                  <a:cxn ang="0">
                    <a:pos x="T8" y="T9"/>
                  </a:cxn>
                </a:cxnLst>
                <a:rect l="0" t="0" r="r" b="b"/>
                <a:pathLst>
                  <a:path w="20" h="19">
                    <a:moveTo>
                      <a:pt x="2" y="13"/>
                    </a:moveTo>
                    <a:cubicBezTo>
                      <a:pt x="0" y="9"/>
                      <a:pt x="2" y="4"/>
                      <a:pt x="7" y="2"/>
                    </a:cubicBezTo>
                    <a:cubicBezTo>
                      <a:pt x="11" y="0"/>
                      <a:pt x="16" y="2"/>
                      <a:pt x="18" y="6"/>
                    </a:cubicBezTo>
                    <a:cubicBezTo>
                      <a:pt x="20" y="10"/>
                      <a:pt x="18" y="15"/>
                      <a:pt x="14" y="17"/>
                    </a:cubicBezTo>
                    <a:cubicBezTo>
                      <a:pt x="9" y="19"/>
                      <a:pt x="4" y="18"/>
                      <a:pt x="2"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9" name="Freeform 88"/>
              <p:cNvSpPr>
                <a:spLocks/>
              </p:cNvSpPr>
              <p:nvPr/>
            </p:nvSpPr>
            <p:spPr bwMode="auto">
              <a:xfrm>
                <a:off x="6004292" y="4274162"/>
                <a:ext cx="360363" cy="474663"/>
              </a:xfrm>
              <a:custGeom>
                <a:avLst/>
                <a:gdLst>
                  <a:gd name="T0" fmla="*/ 482 w 482"/>
                  <a:gd name="T1" fmla="*/ 81 h 637"/>
                  <a:gd name="T2" fmla="*/ 406 w 482"/>
                  <a:gd name="T3" fmla="*/ 4 h 637"/>
                  <a:gd name="T4" fmla="*/ 77 w 482"/>
                  <a:gd name="T5" fmla="*/ 4 h 637"/>
                  <a:gd name="T6" fmla="*/ 0 w 482"/>
                  <a:gd name="T7" fmla="*/ 81 h 637"/>
                  <a:gd name="T8" fmla="*/ 0 w 482"/>
                  <a:gd name="T9" fmla="*/ 637 h 637"/>
                  <a:gd name="T10" fmla="*/ 6 w 482"/>
                  <a:gd name="T11" fmla="*/ 637 h 637"/>
                  <a:gd name="T12" fmla="*/ 476 w 482"/>
                  <a:gd name="T13" fmla="*/ 637 h 637"/>
                  <a:gd name="T14" fmla="*/ 482 w 482"/>
                  <a:gd name="T15" fmla="*/ 637 h 637"/>
                  <a:gd name="T16" fmla="*/ 482 w 482"/>
                  <a:gd name="T17" fmla="*/ 81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637">
                    <a:moveTo>
                      <a:pt x="482" y="81"/>
                    </a:moveTo>
                    <a:cubicBezTo>
                      <a:pt x="482" y="0"/>
                      <a:pt x="406" y="4"/>
                      <a:pt x="406" y="4"/>
                    </a:cubicBezTo>
                    <a:cubicBezTo>
                      <a:pt x="77" y="4"/>
                      <a:pt x="77" y="4"/>
                      <a:pt x="77" y="4"/>
                    </a:cubicBezTo>
                    <a:cubicBezTo>
                      <a:pt x="77" y="4"/>
                      <a:pt x="0" y="0"/>
                      <a:pt x="0" y="81"/>
                    </a:cubicBezTo>
                    <a:cubicBezTo>
                      <a:pt x="0" y="637"/>
                      <a:pt x="0" y="637"/>
                      <a:pt x="0" y="637"/>
                    </a:cubicBezTo>
                    <a:cubicBezTo>
                      <a:pt x="6" y="637"/>
                      <a:pt x="6" y="637"/>
                      <a:pt x="6" y="637"/>
                    </a:cubicBezTo>
                    <a:cubicBezTo>
                      <a:pt x="476" y="637"/>
                      <a:pt x="476" y="637"/>
                      <a:pt x="476" y="637"/>
                    </a:cubicBezTo>
                    <a:cubicBezTo>
                      <a:pt x="482" y="637"/>
                      <a:pt x="482" y="637"/>
                      <a:pt x="482" y="637"/>
                    </a:cubicBezTo>
                    <a:cubicBezTo>
                      <a:pt x="482" y="81"/>
                      <a:pt x="482" y="81"/>
                      <a:pt x="482" y="81"/>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0" name="Freeform 89"/>
              <p:cNvSpPr>
                <a:spLocks/>
              </p:cNvSpPr>
              <p:nvPr/>
            </p:nvSpPr>
            <p:spPr bwMode="auto">
              <a:xfrm>
                <a:off x="6004292" y="4474187"/>
                <a:ext cx="360363" cy="274638"/>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close/>
                  </a:path>
                </a:pathLst>
              </a:custGeom>
              <a:solidFill>
                <a:srgbClr val="00C2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1" name="Freeform 90"/>
              <p:cNvSpPr>
                <a:spLocks/>
              </p:cNvSpPr>
              <p:nvPr/>
            </p:nvSpPr>
            <p:spPr bwMode="auto">
              <a:xfrm>
                <a:off x="6004292" y="4474187"/>
                <a:ext cx="360363" cy="274638"/>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2" name="Freeform 91"/>
              <p:cNvSpPr>
                <a:spLocks/>
              </p:cNvSpPr>
              <p:nvPr/>
            </p:nvSpPr>
            <p:spPr bwMode="auto">
              <a:xfrm>
                <a:off x="6004292" y="4380524"/>
                <a:ext cx="360363" cy="385763"/>
              </a:xfrm>
              <a:custGeom>
                <a:avLst/>
                <a:gdLst>
                  <a:gd name="T0" fmla="*/ 482 w 482"/>
                  <a:gd name="T1" fmla="*/ 321 h 516"/>
                  <a:gd name="T2" fmla="*/ 0 w 482"/>
                  <a:gd name="T3" fmla="*/ 226 h 516"/>
                  <a:gd name="T4" fmla="*/ 0 w 482"/>
                  <a:gd name="T5" fmla="*/ 0 h 516"/>
                  <a:gd name="T6" fmla="*/ 183 w 482"/>
                  <a:gd name="T7" fmla="*/ 6 h 516"/>
                </a:gdLst>
                <a:ahLst/>
                <a:cxnLst>
                  <a:cxn ang="0">
                    <a:pos x="T0" y="T1"/>
                  </a:cxn>
                  <a:cxn ang="0">
                    <a:pos x="T2" y="T3"/>
                  </a:cxn>
                  <a:cxn ang="0">
                    <a:pos x="T4" y="T5"/>
                  </a:cxn>
                  <a:cxn ang="0">
                    <a:pos x="T6" y="T7"/>
                  </a:cxn>
                </a:cxnLst>
                <a:rect l="0" t="0" r="r" b="b"/>
                <a:pathLst>
                  <a:path w="482" h="516">
                    <a:moveTo>
                      <a:pt x="482" y="321"/>
                    </a:moveTo>
                    <a:cubicBezTo>
                      <a:pt x="482" y="321"/>
                      <a:pt x="116" y="516"/>
                      <a:pt x="0" y="226"/>
                    </a:cubicBezTo>
                    <a:cubicBezTo>
                      <a:pt x="0" y="0"/>
                      <a:pt x="0" y="0"/>
                      <a:pt x="0" y="0"/>
                    </a:cubicBezTo>
                    <a:cubicBezTo>
                      <a:pt x="183" y="6"/>
                      <a:pt x="183" y="6"/>
                      <a:pt x="183" y="6"/>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3" name="Freeform 92"/>
              <p:cNvSpPr>
                <a:spLocks/>
              </p:cNvSpPr>
              <p:nvPr/>
            </p:nvSpPr>
            <p:spPr bwMode="auto">
              <a:xfrm>
                <a:off x="6404342" y="4655162"/>
                <a:ext cx="34925" cy="38100"/>
              </a:xfrm>
              <a:custGeom>
                <a:avLst/>
                <a:gdLst>
                  <a:gd name="T0" fmla="*/ 43 w 47"/>
                  <a:gd name="T1" fmla="*/ 21 h 51"/>
                  <a:gd name="T2" fmla="*/ 33 w 47"/>
                  <a:gd name="T3" fmla="*/ 0 h 51"/>
                  <a:gd name="T4" fmla="*/ 0 w 47"/>
                  <a:gd name="T5" fmla="*/ 15 h 51"/>
                  <a:gd name="T6" fmla="*/ 10 w 47"/>
                  <a:gd name="T7" fmla="*/ 37 h 51"/>
                  <a:gd name="T8" fmla="*/ 28 w 47"/>
                  <a:gd name="T9" fmla="*/ 51 h 51"/>
                  <a:gd name="T10" fmla="*/ 47 w 47"/>
                  <a:gd name="T11" fmla="*/ 32 h 51"/>
                  <a:gd name="T12" fmla="*/ 43 w 47"/>
                  <a:gd name="T13" fmla="*/ 21 h 51"/>
                </a:gdLst>
                <a:ahLst/>
                <a:cxnLst>
                  <a:cxn ang="0">
                    <a:pos x="T0" y="T1"/>
                  </a:cxn>
                  <a:cxn ang="0">
                    <a:pos x="T2" y="T3"/>
                  </a:cxn>
                  <a:cxn ang="0">
                    <a:pos x="T4" y="T5"/>
                  </a:cxn>
                  <a:cxn ang="0">
                    <a:pos x="T6" y="T7"/>
                  </a:cxn>
                  <a:cxn ang="0">
                    <a:pos x="T8" y="T9"/>
                  </a:cxn>
                  <a:cxn ang="0">
                    <a:pos x="T10" y="T11"/>
                  </a:cxn>
                  <a:cxn ang="0">
                    <a:pos x="T12" y="T13"/>
                  </a:cxn>
                </a:cxnLst>
                <a:rect l="0" t="0" r="r" b="b"/>
                <a:pathLst>
                  <a:path w="47" h="51">
                    <a:moveTo>
                      <a:pt x="43" y="21"/>
                    </a:moveTo>
                    <a:cubicBezTo>
                      <a:pt x="33" y="0"/>
                      <a:pt x="33" y="0"/>
                      <a:pt x="33" y="0"/>
                    </a:cubicBezTo>
                    <a:cubicBezTo>
                      <a:pt x="0" y="15"/>
                      <a:pt x="0" y="15"/>
                      <a:pt x="0" y="15"/>
                    </a:cubicBezTo>
                    <a:cubicBezTo>
                      <a:pt x="10" y="37"/>
                      <a:pt x="10" y="37"/>
                      <a:pt x="10" y="37"/>
                    </a:cubicBezTo>
                    <a:cubicBezTo>
                      <a:pt x="12" y="45"/>
                      <a:pt x="19" y="51"/>
                      <a:pt x="28" y="51"/>
                    </a:cubicBezTo>
                    <a:cubicBezTo>
                      <a:pt x="38" y="51"/>
                      <a:pt x="47" y="43"/>
                      <a:pt x="47" y="32"/>
                    </a:cubicBezTo>
                    <a:cubicBezTo>
                      <a:pt x="47" y="28"/>
                      <a:pt x="45" y="24"/>
                      <a:pt x="43" y="21"/>
                    </a:cubicBezTo>
                    <a:close/>
                  </a:path>
                </a:pathLst>
              </a:custGeom>
              <a:solidFill>
                <a:srgbClr val="F0EF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4" name="Freeform 93"/>
              <p:cNvSpPr>
                <a:spLocks/>
              </p:cNvSpPr>
              <p:nvPr/>
            </p:nvSpPr>
            <p:spPr bwMode="auto">
              <a:xfrm>
                <a:off x="6318617" y="4477362"/>
                <a:ext cx="120650" cy="200025"/>
              </a:xfrm>
              <a:custGeom>
                <a:avLst/>
                <a:gdLst>
                  <a:gd name="T0" fmla="*/ 0 w 76"/>
                  <a:gd name="T1" fmla="*/ 11 h 126"/>
                  <a:gd name="T2" fmla="*/ 53 w 76"/>
                  <a:gd name="T3" fmla="*/ 126 h 126"/>
                  <a:gd name="T4" fmla="*/ 76 w 76"/>
                  <a:gd name="T5" fmla="*/ 116 h 126"/>
                  <a:gd name="T6" fmla="*/ 23 w 76"/>
                  <a:gd name="T7" fmla="*/ 0 h 126"/>
                  <a:gd name="T8" fmla="*/ 0 w 76"/>
                  <a:gd name="T9" fmla="*/ 11 h 126"/>
                </a:gdLst>
                <a:ahLst/>
                <a:cxnLst>
                  <a:cxn ang="0">
                    <a:pos x="T0" y="T1"/>
                  </a:cxn>
                  <a:cxn ang="0">
                    <a:pos x="T2" y="T3"/>
                  </a:cxn>
                  <a:cxn ang="0">
                    <a:pos x="T4" y="T5"/>
                  </a:cxn>
                  <a:cxn ang="0">
                    <a:pos x="T6" y="T7"/>
                  </a:cxn>
                  <a:cxn ang="0">
                    <a:pos x="T8" y="T9"/>
                  </a:cxn>
                </a:cxnLst>
                <a:rect l="0" t="0" r="r" b="b"/>
                <a:pathLst>
                  <a:path w="76" h="126">
                    <a:moveTo>
                      <a:pt x="0" y="11"/>
                    </a:moveTo>
                    <a:lnTo>
                      <a:pt x="53" y="126"/>
                    </a:lnTo>
                    <a:lnTo>
                      <a:pt x="76" y="116"/>
                    </a:lnTo>
                    <a:lnTo>
                      <a:pt x="23" y="0"/>
                    </a:lnTo>
                    <a:lnTo>
                      <a:pt x="0" y="1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5" name="Freeform 94"/>
              <p:cNvSpPr>
                <a:spLocks/>
              </p:cNvSpPr>
              <p:nvPr/>
            </p:nvSpPr>
            <p:spPr bwMode="auto">
              <a:xfrm>
                <a:off x="6332905" y="4510699"/>
                <a:ext cx="103188" cy="103188"/>
              </a:xfrm>
              <a:custGeom>
                <a:avLst/>
                <a:gdLst>
                  <a:gd name="T0" fmla="*/ 44 w 138"/>
                  <a:gd name="T1" fmla="*/ 14 h 138"/>
                  <a:gd name="T2" fmla="*/ 124 w 138"/>
                  <a:gd name="T3" fmla="*/ 44 h 138"/>
                  <a:gd name="T4" fmla="*/ 94 w 138"/>
                  <a:gd name="T5" fmla="*/ 124 h 138"/>
                  <a:gd name="T6" fmla="*/ 14 w 138"/>
                  <a:gd name="T7" fmla="*/ 94 h 138"/>
                  <a:gd name="T8" fmla="*/ 44 w 138"/>
                  <a:gd name="T9" fmla="*/ 14 h 138"/>
                </a:gdLst>
                <a:ahLst/>
                <a:cxnLst>
                  <a:cxn ang="0">
                    <a:pos x="T0" y="T1"/>
                  </a:cxn>
                  <a:cxn ang="0">
                    <a:pos x="T2" y="T3"/>
                  </a:cxn>
                  <a:cxn ang="0">
                    <a:pos x="T4" y="T5"/>
                  </a:cxn>
                  <a:cxn ang="0">
                    <a:pos x="T6" y="T7"/>
                  </a:cxn>
                  <a:cxn ang="0">
                    <a:pos x="T8" y="T9"/>
                  </a:cxn>
                </a:cxnLst>
                <a:rect l="0" t="0" r="r" b="b"/>
                <a:pathLst>
                  <a:path w="138" h="138">
                    <a:moveTo>
                      <a:pt x="44" y="14"/>
                    </a:moveTo>
                    <a:cubicBezTo>
                      <a:pt x="75" y="0"/>
                      <a:pt x="111" y="14"/>
                      <a:pt x="124" y="44"/>
                    </a:cubicBezTo>
                    <a:cubicBezTo>
                      <a:pt x="138" y="75"/>
                      <a:pt x="124" y="110"/>
                      <a:pt x="94" y="124"/>
                    </a:cubicBezTo>
                    <a:cubicBezTo>
                      <a:pt x="63" y="138"/>
                      <a:pt x="28" y="124"/>
                      <a:pt x="14" y="94"/>
                    </a:cubicBezTo>
                    <a:cubicBezTo>
                      <a:pt x="0" y="63"/>
                      <a:pt x="14" y="28"/>
                      <a:pt x="44" y="14"/>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6" name="Freeform 95"/>
              <p:cNvSpPr>
                <a:spLocks/>
              </p:cNvSpPr>
              <p:nvPr/>
            </p:nvSpPr>
            <p:spPr bwMode="auto">
              <a:xfrm>
                <a:off x="6321792" y="4521812"/>
                <a:ext cx="79375" cy="101600"/>
              </a:xfrm>
              <a:custGeom>
                <a:avLst/>
                <a:gdLst>
                  <a:gd name="T0" fmla="*/ 23 w 50"/>
                  <a:gd name="T1" fmla="*/ 64 h 64"/>
                  <a:gd name="T2" fmla="*/ 0 w 50"/>
                  <a:gd name="T3" fmla="*/ 12 h 64"/>
                  <a:gd name="T4" fmla="*/ 26 w 50"/>
                  <a:gd name="T5" fmla="*/ 0 h 64"/>
                  <a:gd name="T6" fmla="*/ 50 w 50"/>
                  <a:gd name="T7" fmla="*/ 52 h 64"/>
                  <a:gd name="T8" fmla="*/ 23 w 50"/>
                  <a:gd name="T9" fmla="*/ 64 h 64"/>
                </a:gdLst>
                <a:ahLst/>
                <a:cxnLst>
                  <a:cxn ang="0">
                    <a:pos x="T0" y="T1"/>
                  </a:cxn>
                  <a:cxn ang="0">
                    <a:pos x="T2" y="T3"/>
                  </a:cxn>
                  <a:cxn ang="0">
                    <a:pos x="T4" y="T5"/>
                  </a:cxn>
                  <a:cxn ang="0">
                    <a:pos x="T6" y="T7"/>
                  </a:cxn>
                  <a:cxn ang="0">
                    <a:pos x="T8" y="T9"/>
                  </a:cxn>
                </a:cxnLst>
                <a:rect l="0" t="0" r="r" b="b"/>
                <a:pathLst>
                  <a:path w="50" h="64">
                    <a:moveTo>
                      <a:pt x="23" y="64"/>
                    </a:moveTo>
                    <a:lnTo>
                      <a:pt x="0" y="12"/>
                    </a:lnTo>
                    <a:lnTo>
                      <a:pt x="26" y="0"/>
                    </a:lnTo>
                    <a:lnTo>
                      <a:pt x="50" y="52"/>
                    </a:lnTo>
                    <a:lnTo>
                      <a:pt x="23" y="6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7" name="Freeform 96"/>
              <p:cNvSpPr>
                <a:spLocks noEditPoints="1"/>
              </p:cNvSpPr>
              <p:nvPr/>
            </p:nvSpPr>
            <p:spPr bwMode="auto">
              <a:xfrm>
                <a:off x="6504355" y="3709012"/>
                <a:ext cx="92075" cy="95250"/>
              </a:xfrm>
              <a:custGeom>
                <a:avLst/>
                <a:gdLst>
                  <a:gd name="T0" fmla="*/ 1 w 123"/>
                  <a:gd name="T1" fmla="*/ 127 h 127"/>
                  <a:gd name="T2" fmla="*/ 2 w 123"/>
                  <a:gd name="T3" fmla="*/ 127 h 127"/>
                  <a:gd name="T4" fmla="*/ 1 w 123"/>
                  <a:gd name="T5" fmla="*/ 127 h 127"/>
                  <a:gd name="T6" fmla="*/ 1 w 123"/>
                  <a:gd name="T7" fmla="*/ 127 h 127"/>
                  <a:gd name="T8" fmla="*/ 1 w 123"/>
                  <a:gd name="T9" fmla="*/ 127 h 127"/>
                  <a:gd name="T10" fmla="*/ 1 w 123"/>
                  <a:gd name="T11" fmla="*/ 127 h 127"/>
                  <a:gd name="T12" fmla="*/ 0 w 123"/>
                  <a:gd name="T13" fmla="*/ 127 h 127"/>
                  <a:gd name="T14" fmla="*/ 0 w 123"/>
                  <a:gd name="T15" fmla="*/ 127 h 127"/>
                  <a:gd name="T16" fmla="*/ 0 w 123"/>
                  <a:gd name="T17" fmla="*/ 127 h 127"/>
                  <a:gd name="T18" fmla="*/ 123 w 123"/>
                  <a:gd name="T19" fmla="*/ 5 h 127"/>
                  <a:gd name="T20" fmla="*/ 123 w 123"/>
                  <a:gd name="T21" fmla="*/ 5 h 127"/>
                  <a:gd name="T22" fmla="*/ 123 w 123"/>
                  <a:gd name="T23" fmla="*/ 5 h 127"/>
                  <a:gd name="T24" fmla="*/ 123 w 123"/>
                  <a:gd name="T25" fmla="*/ 4 h 127"/>
                  <a:gd name="T26" fmla="*/ 123 w 123"/>
                  <a:gd name="T27" fmla="*/ 4 h 127"/>
                  <a:gd name="T28" fmla="*/ 123 w 123"/>
                  <a:gd name="T29" fmla="*/ 4 h 127"/>
                  <a:gd name="T30" fmla="*/ 123 w 123"/>
                  <a:gd name="T31" fmla="*/ 3 h 127"/>
                  <a:gd name="T32" fmla="*/ 123 w 123"/>
                  <a:gd name="T33" fmla="*/ 3 h 127"/>
                  <a:gd name="T34" fmla="*/ 123 w 123"/>
                  <a:gd name="T35" fmla="*/ 3 h 127"/>
                  <a:gd name="T36" fmla="*/ 123 w 123"/>
                  <a:gd name="T37" fmla="*/ 2 h 127"/>
                  <a:gd name="T38" fmla="*/ 123 w 123"/>
                  <a:gd name="T39" fmla="*/ 3 h 127"/>
                  <a:gd name="T40" fmla="*/ 123 w 123"/>
                  <a:gd name="T41" fmla="*/ 2 h 127"/>
                  <a:gd name="T42" fmla="*/ 123 w 123"/>
                  <a:gd name="T43" fmla="*/ 2 h 127"/>
                  <a:gd name="T44" fmla="*/ 123 w 123"/>
                  <a:gd name="T45" fmla="*/ 2 h 127"/>
                  <a:gd name="T46" fmla="*/ 123 w 123"/>
                  <a:gd name="T47" fmla="*/ 2 h 127"/>
                  <a:gd name="T48" fmla="*/ 123 w 123"/>
                  <a:gd name="T49" fmla="*/ 1 h 127"/>
                  <a:gd name="T50" fmla="*/ 123 w 123"/>
                  <a:gd name="T51" fmla="*/ 1 h 127"/>
                  <a:gd name="T52" fmla="*/ 123 w 123"/>
                  <a:gd name="T53" fmla="*/ 1 h 127"/>
                  <a:gd name="T54" fmla="*/ 123 w 123"/>
                  <a:gd name="T55" fmla="*/ 0 h 127"/>
                  <a:gd name="T56" fmla="*/ 123 w 123"/>
                  <a:gd name="T57" fmla="*/ 0 h 127"/>
                  <a:gd name="T58" fmla="*/ 123 w 123"/>
                  <a:gd name="T5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7">
                    <a:moveTo>
                      <a:pt x="1" y="127"/>
                    </a:moveTo>
                    <a:cubicBezTo>
                      <a:pt x="1" y="127"/>
                      <a:pt x="2" y="127"/>
                      <a:pt x="2" y="127"/>
                    </a:cubicBezTo>
                    <a:cubicBezTo>
                      <a:pt x="2" y="127"/>
                      <a:pt x="1" y="127"/>
                      <a:pt x="1" y="127"/>
                    </a:cubicBezTo>
                    <a:moveTo>
                      <a:pt x="1" y="127"/>
                    </a:moveTo>
                    <a:cubicBezTo>
                      <a:pt x="1" y="127"/>
                      <a:pt x="1" y="127"/>
                      <a:pt x="1" y="127"/>
                    </a:cubicBezTo>
                    <a:cubicBezTo>
                      <a:pt x="1" y="127"/>
                      <a:pt x="1" y="127"/>
                      <a:pt x="1" y="127"/>
                    </a:cubicBezTo>
                    <a:moveTo>
                      <a:pt x="0" y="127"/>
                    </a:moveTo>
                    <a:cubicBezTo>
                      <a:pt x="0" y="127"/>
                      <a:pt x="0" y="127"/>
                      <a:pt x="0" y="127"/>
                    </a:cubicBezTo>
                    <a:cubicBezTo>
                      <a:pt x="0" y="127"/>
                      <a:pt x="0" y="127"/>
                      <a:pt x="0" y="127"/>
                    </a:cubicBezTo>
                    <a:moveTo>
                      <a:pt x="123" y="5"/>
                    </a:moveTo>
                    <a:cubicBezTo>
                      <a:pt x="123" y="5"/>
                      <a:pt x="123" y="5"/>
                      <a:pt x="123" y="5"/>
                    </a:cubicBezTo>
                    <a:cubicBezTo>
                      <a:pt x="123" y="5"/>
                      <a:pt x="123" y="5"/>
                      <a:pt x="123" y="5"/>
                    </a:cubicBezTo>
                    <a:moveTo>
                      <a:pt x="123" y="4"/>
                    </a:moveTo>
                    <a:cubicBezTo>
                      <a:pt x="123" y="4"/>
                      <a:pt x="123" y="4"/>
                      <a:pt x="123" y="4"/>
                    </a:cubicBezTo>
                    <a:cubicBezTo>
                      <a:pt x="123" y="4"/>
                      <a:pt x="123" y="4"/>
                      <a:pt x="123" y="4"/>
                    </a:cubicBezTo>
                    <a:moveTo>
                      <a:pt x="123" y="3"/>
                    </a:moveTo>
                    <a:cubicBezTo>
                      <a:pt x="123" y="3"/>
                      <a:pt x="123" y="3"/>
                      <a:pt x="123" y="3"/>
                    </a:cubicBezTo>
                    <a:cubicBezTo>
                      <a:pt x="123" y="3"/>
                      <a:pt x="123" y="3"/>
                      <a:pt x="123" y="3"/>
                    </a:cubicBezTo>
                    <a:moveTo>
                      <a:pt x="123" y="2"/>
                    </a:moveTo>
                    <a:cubicBezTo>
                      <a:pt x="123" y="2"/>
                      <a:pt x="123" y="2"/>
                      <a:pt x="123" y="3"/>
                    </a:cubicBezTo>
                    <a:cubicBezTo>
                      <a:pt x="123" y="2"/>
                      <a:pt x="123" y="2"/>
                      <a:pt x="123" y="2"/>
                    </a:cubicBezTo>
                    <a:moveTo>
                      <a:pt x="123" y="2"/>
                    </a:moveTo>
                    <a:cubicBezTo>
                      <a:pt x="123" y="2"/>
                      <a:pt x="123" y="2"/>
                      <a:pt x="123" y="2"/>
                    </a:cubicBezTo>
                    <a:cubicBezTo>
                      <a:pt x="123" y="2"/>
                      <a:pt x="123" y="2"/>
                      <a:pt x="123" y="2"/>
                    </a:cubicBezTo>
                    <a:moveTo>
                      <a:pt x="123" y="1"/>
                    </a:moveTo>
                    <a:cubicBezTo>
                      <a:pt x="123" y="1"/>
                      <a:pt x="123" y="1"/>
                      <a:pt x="123" y="1"/>
                    </a:cubicBezTo>
                    <a:cubicBezTo>
                      <a:pt x="123" y="1"/>
                      <a:pt x="123" y="1"/>
                      <a:pt x="123" y="1"/>
                    </a:cubicBezTo>
                    <a:moveTo>
                      <a:pt x="123" y="0"/>
                    </a:moveTo>
                    <a:cubicBezTo>
                      <a:pt x="123" y="0"/>
                      <a:pt x="123" y="0"/>
                      <a:pt x="123" y="0"/>
                    </a:cubicBezTo>
                    <a:cubicBezTo>
                      <a:pt x="123" y="0"/>
                      <a:pt x="123" y="0"/>
                      <a:pt x="123"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8" name="Rectangle 97"/>
              <p:cNvSpPr>
                <a:spLocks noChangeArrowheads="1"/>
              </p:cNvSpPr>
              <p:nvPr/>
            </p:nvSpPr>
            <p:spPr bwMode="auto">
              <a:xfrm>
                <a:off x="6309092" y="4194787"/>
                <a:ext cx="1588" cy="158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9" name="Freeform 98"/>
              <p:cNvSpPr>
                <a:spLocks/>
              </p:cNvSpPr>
              <p:nvPr/>
            </p:nvSpPr>
            <p:spPr bwMode="auto">
              <a:xfrm>
                <a:off x="6309092" y="419478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0" name="Freeform 99"/>
              <p:cNvSpPr>
                <a:spLocks/>
              </p:cNvSpPr>
              <p:nvPr/>
            </p:nvSpPr>
            <p:spPr bwMode="auto">
              <a:xfrm>
                <a:off x="6113830" y="4109062"/>
                <a:ext cx="195263" cy="160338"/>
              </a:xfrm>
              <a:custGeom>
                <a:avLst/>
                <a:gdLst>
                  <a:gd name="T0" fmla="*/ 55 w 260"/>
                  <a:gd name="T1" fmla="*/ 0 h 215"/>
                  <a:gd name="T2" fmla="*/ 74 w 260"/>
                  <a:gd name="T3" fmla="*/ 41 h 215"/>
                  <a:gd name="T4" fmla="*/ 73 w 260"/>
                  <a:gd name="T5" fmla="*/ 41 h 215"/>
                  <a:gd name="T6" fmla="*/ 53 w 260"/>
                  <a:gd name="T7" fmla="*/ 81 h 215"/>
                  <a:gd name="T8" fmla="*/ 0 w 260"/>
                  <a:gd name="T9" fmla="*/ 127 h 215"/>
                  <a:gd name="T10" fmla="*/ 41 w 260"/>
                  <a:gd name="T11" fmla="*/ 215 h 215"/>
                  <a:gd name="T12" fmla="*/ 260 w 260"/>
                  <a:gd name="T13" fmla="*/ 114 h 215"/>
                  <a:gd name="T14" fmla="*/ 260 w 260"/>
                  <a:gd name="T15" fmla="*/ 114 h 215"/>
                  <a:gd name="T16" fmla="*/ 55 w 260"/>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15">
                    <a:moveTo>
                      <a:pt x="55" y="0"/>
                    </a:moveTo>
                    <a:cubicBezTo>
                      <a:pt x="74" y="41"/>
                      <a:pt x="74" y="41"/>
                      <a:pt x="74" y="41"/>
                    </a:cubicBezTo>
                    <a:cubicBezTo>
                      <a:pt x="73" y="41"/>
                      <a:pt x="73" y="41"/>
                      <a:pt x="73" y="41"/>
                    </a:cubicBezTo>
                    <a:cubicBezTo>
                      <a:pt x="72" y="45"/>
                      <a:pt x="66" y="62"/>
                      <a:pt x="53" y="81"/>
                    </a:cubicBezTo>
                    <a:cubicBezTo>
                      <a:pt x="39" y="101"/>
                      <a:pt x="2" y="126"/>
                      <a:pt x="0" y="127"/>
                    </a:cubicBezTo>
                    <a:cubicBezTo>
                      <a:pt x="41" y="215"/>
                      <a:pt x="41" y="215"/>
                      <a:pt x="41" y="215"/>
                    </a:cubicBezTo>
                    <a:cubicBezTo>
                      <a:pt x="260" y="114"/>
                      <a:pt x="260" y="114"/>
                      <a:pt x="260" y="114"/>
                    </a:cubicBezTo>
                    <a:cubicBezTo>
                      <a:pt x="260" y="114"/>
                      <a:pt x="260" y="114"/>
                      <a:pt x="260" y="114"/>
                    </a:cubicBezTo>
                    <a:cubicBezTo>
                      <a:pt x="55" y="0"/>
                      <a:pt x="55" y="0"/>
                      <a:pt x="55"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1" name="Freeform 100"/>
              <p:cNvSpPr>
                <a:spLocks/>
              </p:cNvSpPr>
              <p:nvPr/>
            </p:nvSpPr>
            <p:spPr bwMode="auto">
              <a:xfrm>
                <a:off x="6040805" y="4045562"/>
                <a:ext cx="128588" cy="158750"/>
              </a:xfrm>
              <a:custGeom>
                <a:avLst/>
                <a:gdLst>
                  <a:gd name="T0" fmla="*/ 0 w 171"/>
                  <a:gd name="T1" fmla="*/ 0 h 213"/>
                  <a:gd name="T2" fmla="*/ 98 w 171"/>
                  <a:gd name="T3" fmla="*/ 213 h 213"/>
                  <a:gd name="T4" fmla="*/ 151 w 171"/>
                  <a:gd name="T5" fmla="*/ 167 h 213"/>
                  <a:gd name="T6" fmla="*/ 171 w 171"/>
                  <a:gd name="T7" fmla="*/ 127 h 213"/>
                  <a:gd name="T8" fmla="*/ 148 w 171"/>
                  <a:gd name="T9" fmla="*/ 132 h 213"/>
                  <a:gd name="T10" fmla="*/ 98 w 171"/>
                  <a:gd name="T11" fmla="*/ 100 h 213"/>
                  <a:gd name="T12" fmla="*/ 97 w 171"/>
                  <a:gd name="T13" fmla="*/ 55 h 213"/>
                  <a:gd name="T14" fmla="*/ 0 w 171"/>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13">
                    <a:moveTo>
                      <a:pt x="0" y="0"/>
                    </a:moveTo>
                    <a:cubicBezTo>
                      <a:pt x="98" y="213"/>
                      <a:pt x="98" y="213"/>
                      <a:pt x="98" y="213"/>
                    </a:cubicBezTo>
                    <a:cubicBezTo>
                      <a:pt x="100" y="212"/>
                      <a:pt x="137" y="187"/>
                      <a:pt x="151" y="167"/>
                    </a:cubicBezTo>
                    <a:cubicBezTo>
                      <a:pt x="164" y="148"/>
                      <a:pt x="170" y="131"/>
                      <a:pt x="171" y="127"/>
                    </a:cubicBezTo>
                    <a:cubicBezTo>
                      <a:pt x="163" y="131"/>
                      <a:pt x="156" y="132"/>
                      <a:pt x="148" y="132"/>
                    </a:cubicBezTo>
                    <a:cubicBezTo>
                      <a:pt x="127" y="132"/>
                      <a:pt x="107" y="120"/>
                      <a:pt x="98" y="100"/>
                    </a:cubicBezTo>
                    <a:cubicBezTo>
                      <a:pt x="91" y="85"/>
                      <a:pt x="91" y="68"/>
                      <a:pt x="97" y="55"/>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2" name="Freeform 101"/>
              <p:cNvSpPr>
                <a:spLocks/>
              </p:cNvSpPr>
              <p:nvPr/>
            </p:nvSpPr>
            <p:spPr bwMode="auto">
              <a:xfrm>
                <a:off x="6109067" y="4085249"/>
                <a:ext cx="60325" cy="58738"/>
              </a:xfrm>
              <a:custGeom>
                <a:avLst/>
                <a:gdLst>
                  <a:gd name="T0" fmla="*/ 6 w 81"/>
                  <a:gd name="T1" fmla="*/ 0 h 77"/>
                  <a:gd name="T2" fmla="*/ 7 w 81"/>
                  <a:gd name="T3" fmla="*/ 45 h 77"/>
                  <a:gd name="T4" fmla="*/ 57 w 81"/>
                  <a:gd name="T5" fmla="*/ 77 h 77"/>
                  <a:gd name="T6" fmla="*/ 80 w 81"/>
                  <a:gd name="T7" fmla="*/ 72 h 77"/>
                  <a:gd name="T8" fmla="*/ 81 w 81"/>
                  <a:gd name="T9" fmla="*/ 72 h 77"/>
                  <a:gd name="T10" fmla="*/ 62 w 81"/>
                  <a:gd name="T11" fmla="*/ 31 h 77"/>
                  <a:gd name="T12" fmla="*/ 61 w 81"/>
                  <a:gd name="T13" fmla="*/ 30 h 77"/>
                  <a:gd name="T14" fmla="*/ 69 w 81"/>
                  <a:gd name="T15" fmla="*/ 47 h 77"/>
                  <a:gd name="T16" fmla="*/ 57 w 81"/>
                  <a:gd name="T17" fmla="*/ 49 h 77"/>
                  <a:gd name="T18" fmla="*/ 32 w 81"/>
                  <a:gd name="T19" fmla="*/ 33 h 77"/>
                  <a:gd name="T20" fmla="*/ 30 w 81"/>
                  <a:gd name="T21" fmla="*/ 13 h 77"/>
                  <a:gd name="T22" fmla="*/ 6 w 81"/>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7">
                    <a:moveTo>
                      <a:pt x="6" y="0"/>
                    </a:moveTo>
                    <a:cubicBezTo>
                      <a:pt x="0" y="13"/>
                      <a:pt x="0" y="30"/>
                      <a:pt x="7" y="45"/>
                    </a:cubicBezTo>
                    <a:cubicBezTo>
                      <a:pt x="16" y="65"/>
                      <a:pt x="36" y="77"/>
                      <a:pt x="57" y="77"/>
                    </a:cubicBezTo>
                    <a:cubicBezTo>
                      <a:pt x="65" y="77"/>
                      <a:pt x="72" y="76"/>
                      <a:pt x="80" y="72"/>
                    </a:cubicBezTo>
                    <a:cubicBezTo>
                      <a:pt x="80" y="72"/>
                      <a:pt x="80" y="72"/>
                      <a:pt x="81" y="72"/>
                    </a:cubicBezTo>
                    <a:cubicBezTo>
                      <a:pt x="62" y="31"/>
                      <a:pt x="62" y="31"/>
                      <a:pt x="62" y="31"/>
                    </a:cubicBezTo>
                    <a:cubicBezTo>
                      <a:pt x="61" y="30"/>
                      <a:pt x="61" y="30"/>
                      <a:pt x="61" y="30"/>
                    </a:cubicBezTo>
                    <a:cubicBezTo>
                      <a:pt x="69" y="47"/>
                      <a:pt x="69" y="47"/>
                      <a:pt x="69" y="47"/>
                    </a:cubicBezTo>
                    <a:cubicBezTo>
                      <a:pt x="65" y="48"/>
                      <a:pt x="61" y="49"/>
                      <a:pt x="57" y="49"/>
                    </a:cubicBezTo>
                    <a:cubicBezTo>
                      <a:pt x="47" y="49"/>
                      <a:pt x="36" y="43"/>
                      <a:pt x="32" y="33"/>
                    </a:cubicBezTo>
                    <a:cubicBezTo>
                      <a:pt x="29" y="26"/>
                      <a:pt x="28" y="19"/>
                      <a:pt x="30" y="13"/>
                    </a:cubicBezTo>
                    <a:cubicBezTo>
                      <a:pt x="6" y="0"/>
                      <a:pt x="6" y="0"/>
                      <a:pt x="6"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3" name="Freeform 102"/>
              <p:cNvSpPr>
                <a:spLocks/>
              </p:cNvSpPr>
              <p:nvPr/>
            </p:nvSpPr>
            <p:spPr bwMode="auto">
              <a:xfrm>
                <a:off x="6131292" y="4083662"/>
                <a:ext cx="23813" cy="25400"/>
              </a:xfrm>
              <a:custGeom>
                <a:avLst/>
                <a:gdLst>
                  <a:gd name="T0" fmla="*/ 15 w 31"/>
                  <a:gd name="T1" fmla="*/ 0 h 34"/>
                  <a:gd name="T2" fmla="*/ 0 w 31"/>
                  <a:gd name="T3" fmla="*/ 17 h 34"/>
                  <a:gd name="T4" fmla="*/ 31 w 31"/>
                  <a:gd name="T5" fmla="*/ 34 h 34"/>
                  <a:gd name="T6" fmla="*/ 15 w 31"/>
                  <a:gd name="T7" fmla="*/ 0 h 34"/>
                </a:gdLst>
                <a:ahLst/>
                <a:cxnLst>
                  <a:cxn ang="0">
                    <a:pos x="T0" y="T1"/>
                  </a:cxn>
                  <a:cxn ang="0">
                    <a:pos x="T2" y="T3"/>
                  </a:cxn>
                  <a:cxn ang="0">
                    <a:pos x="T4" y="T5"/>
                  </a:cxn>
                  <a:cxn ang="0">
                    <a:pos x="T6" y="T7"/>
                  </a:cxn>
                </a:cxnLst>
                <a:rect l="0" t="0" r="r" b="b"/>
                <a:pathLst>
                  <a:path w="31" h="34">
                    <a:moveTo>
                      <a:pt x="15" y="0"/>
                    </a:moveTo>
                    <a:cubicBezTo>
                      <a:pt x="8" y="3"/>
                      <a:pt x="3" y="10"/>
                      <a:pt x="0" y="17"/>
                    </a:cubicBezTo>
                    <a:cubicBezTo>
                      <a:pt x="31" y="34"/>
                      <a:pt x="31" y="34"/>
                      <a:pt x="31" y="34"/>
                    </a:cubicBezTo>
                    <a:cubicBezTo>
                      <a:pt x="15" y="0"/>
                      <a:pt x="15" y="0"/>
                      <a:pt x="15"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4" name="Freeform 103"/>
              <p:cNvSpPr>
                <a:spLocks/>
              </p:cNvSpPr>
              <p:nvPr/>
            </p:nvSpPr>
            <p:spPr bwMode="auto">
              <a:xfrm>
                <a:off x="6129705" y="4096362"/>
                <a:ext cx="30163" cy="25400"/>
              </a:xfrm>
              <a:custGeom>
                <a:avLst/>
                <a:gdLst>
                  <a:gd name="T0" fmla="*/ 2 w 41"/>
                  <a:gd name="T1" fmla="*/ 0 h 36"/>
                  <a:gd name="T2" fmla="*/ 4 w 41"/>
                  <a:gd name="T3" fmla="*/ 20 h 36"/>
                  <a:gd name="T4" fmla="*/ 29 w 41"/>
                  <a:gd name="T5" fmla="*/ 36 h 36"/>
                  <a:gd name="T6" fmla="*/ 41 w 41"/>
                  <a:gd name="T7" fmla="*/ 34 h 36"/>
                  <a:gd name="T8" fmla="*/ 33 w 41"/>
                  <a:gd name="T9" fmla="*/ 17 h 36"/>
                  <a:gd name="T10" fmla="*/ 2 w 41"/>
                  <a:gd name="T11" fmla="*/ 0 h 36"/>
                </a:gdLst>
                <a:ahLst/>
                <a:cxnLst>
                  <a:cxn ang="0">
                    <a:pos x="T0" y="T1"/>
                  </a:cxn>
                  <a:cxn ang="0">
                    <a:pos x="T2" y="T3"/>
                  </a:cxn>
                  <a:cxn ang="0">
                    <a:pos x="T4" y="T5"/>
                  </a:cxn>
                  <a:cxn ang="0">
                    <a:pos x="T6" y="T7"/>
                  </a:cxn>
                  <a:cxn ang="0">
                    <a:pos x="T8" y="T9"/>
                  </a:cxn>
                  <a:cxn ang="0">
                    <a:pos x="T10" y="T11"/>
                  </a:cxn>
                </a:cxnLst>
                <a:rect l="0" t="0" r="r" b="b"/>
                <a:pathLst>
                  <a:path w="41" h="36">
                    <a:moveTo>
                      <a:pt x="2" y="0"/>
                    </a:moveTo>
                    <a:cubicBezTo>
                      <a:pt x="0" y="6"/>
                      <a:pt x="1" y="13"/>
                      <a:pt x="4" y="20"/>
                    </a:cubicBezTo>
                    <a:cubicBezTo>
                      <a:pt x="8" y="30"/>
                      <a:pt x="19" y="36"/>
                      <a:pt x="29" y="36"/>
                    </a:cubicBezTo>
                    <a:cubicBezTo>
                      <a:pt x="33" y="36"/>
                      <a:pt x="37" y="35"/>
                      <a:pt x="41" y="34"/>
                    </a:cubicBezTo>
                    <a:cubicBezTo>
                      <a:pt x="33" y="17"/>
                      <a:pt x="33" y="17"/>
                      <a:pt x="33" y="17"/>
                    </a:cubicBezTo>
                    <a:cubicBezTo>
                      <a:pt x="2" y="0"/>
                      <a:pt x="2" y="0"/>
                      <a:pt x="2" y="0"/>
                    </a:cubicBezTo>
                  </a:path>
                </a:pathLst>
              </a:custGeom>
              <a:solidFill>
                <a:srgbClr val="CBA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9" name="Group 708"/>
          <p:cNvGrpSpPr/>
          <p:nvPr/>
        </p:nvGrpSpPr>
        <p:grpSpPr>
          <a:xfrm>
            <a:off x="4660096" y="4121723"/>
            <a:ext cx="2424932" cy="1846245"/>
            <a:chOff x="4660096" y="4121723"/>
            <a:chExt cx="2424932" cy="1846245"/>
          </a:xfrm>
        </p:grpSpPr>
        <p:sp>
          <p:nvSpPr>
            <p:cNvPr id="187" name="TextBox 186"/>
            <p:cNvSpPr txBox="1"/>
            <p:nvPr/>
          </p:nvSpPr>
          <p:spPr>
            <a:xfrm>
              <a:off x="4660096" y="5044638"/>
              <a:ext cx="2424932" cy="923330"/>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Fine-tune query performance</a:t>
              </a:r>
            </a:p>
          </p:txBody>
        </p:sp>
        <p:grpSp>
          <p:nvGrpSpPr>
            <p:cNvPr id="106" name="Group 105"/>
            <p:cNvGrpSpPr/>
            <p:nvPr/>
          </p:nvGrpSpPr>
          <p:grpSpPr>
            <a:xfrm>
              <a:off x="5287598" y="4121723"/>
              <a:ext cx="1287463" cy="889001"/>
              <a:chOff x="2662238" y="3486150"/>
              <a:chExt cx="1287463" cy="889001"/>
            </a:xfrm>
          </p:grpSpPr>
          <p:sp>
            <p:nvSpPr>
              <p:cNvPr id="107" name="Freeform 111"/>
              <p:cNvSpPr>
                <a:spLocks/>
              </p:cNvSpPr>
              <p:nvPr/>
            </p:nvSpPr>
            <p:spPr bwMode="auto">
              <a:xfrm>
                <a:off x="2662238" y="3722688"/>
                <a:ext cx="82550" cy="87313"/>
              </a:xfrm>
              <a:custGeom>
                <a:avLst/>
                <a:gdLst>
                  <a:gd name="T0" fmla="*/ 0 w 52"/>
                  <a:gd name="T1" fmla="*/ 5 h 55"/>
                  <a:gd name="T2" fmla="*/ 46 w 52"/>
                  <a:gd name="T3" fmla="*/ 55 h 55"/>
                  <a:gd name="T4" fmla="*/ 52 w 52"/>
                  <a:gd name="T5" fmla="*/ 50 h 55"/>
                  <a:gd name="T6" fmla="*/ 7 w 52"/>
                  <a:gd name="T7" fmla="*/ 0 h 55"/>
                  <a:gd name="T8" fmla="*/ 0 w 52"/>
                  <a:gd name="T9" fmla="*/ 5 h 55"/>
                </a:gdLst>
                <a:ahLst/>
                <a:cxnLst>
                  <a:cxn ang="0">
                    <a:pos x="T0" y="T1"/>
                  </a:cxn>
                  <a:cxn ang="0">
                    <a:pos x="T2" y="T3"/>
                  </a:cxn>
                  <a:cxn ang="0">
                    <a:pos x="T4" y="T5"/>
                  </a:cxn>
                  <a:cxn ang="0">
                    <a:pos x="T6" y="T7"/>
                  </a:cxn>
                  <a:cxn ang="0">
                    <a:pos x="T8" y="T9"/>
                  </a:cxn>
                </a:cxnLst>
                <a:rect l="0" t="0" r="r" b="b"/>
                <a:pathLst>
                  <a:path w="52" h="55">
                    <a:moveTo>
                      <a:pt x="0" y="5"/>
                    </a:moveTo>
                    <a:lnTo>
                      <a:pt x="46" y="55"/>
                    </a:lnTo>
                    <a:lnTo>
                      <a:pt x="52" y="50"/>
                    </a:lnTo>
                    <a:lnTo>
                      <a:pt x="7" y="0"/>
                    </a:lnTo>
                    <a:lnTo>
                      <a:pt x="0"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8" name="Freeform 112"/>
              <p:cNvSpPr>
                <a:spLocks/>
              </p:cNvSpPr>
              <p:nvPr/>
            </p:nvSpPr>
            <p:spPr bwMode="auto">
              <a:xfrm>
                <a:off x="2701925" y="3697288"/>
                <a:ext cx="60325" cy="68263"/>
              </a:xfrm>
              <a:custGeom>
                <a:avLst/>
                <a:gdLst>
                  <a:gd name="T0" fmla="*/ 0 w 38"/>
                  <a:gd name="T1" fmla="*/ 7 h 43"/>
                  <a:gd name="T2" fmla="*/ 29 w 38"/>
                  <a:gd name="T3" fmla="*/ 43 h 43"/>
                  <a:gd name="T4" fmla="*/ 38 w 38"/>
                  <a:gd name="T5" fmla="*/ 36 h 43"/>
                  <a:gd name="T6" fmla="*/ 7 w 38"/>
                  <a:gd name="T7" fmla="*/ 0 h 43"/>
                  <a:gd name="T8" fmla="*/ 0 w 38"/>
                  <a:gd name="T9" fmla="*/ 7 h 43"/>
                </a:gdLst>
                <a:ahLst/>
                <a:cxnLst>
                  <a:cxn ang="0">
                    <a:pos x="T0" y="T1"/>
                  </a:cxn>
                  <a:cxn ang="0">
                    <a:pos x="T2" y="T3"/>
                  </a:cxn>
                  <a:cxn ang="0">
                    <a:pos x="T4" y="T5"/>
                  </a:cxn>
                  <a:cxn ang="0">
                    <a:pos x="T6" y="T7"/>
                  </a:cxn>
                  <a:cxn ang="0">
                    <a:pos x="T8" y="T9"/>
                  </a:cxn>
                </a:cxnLst>
                <a:rect l="0" t="0" r="r" b="b"/>
                <a:pathLst>
                  <a:path w="38" h="43">
                    <a:moveTo>
                      <a:pt x="0" y="7"/>
                    </a:moveTo>
                    <a:lnTo>
                      <a:pt x="29" y="43"/>
                    </a:lnTo>
                    <a:lnTo>
                      <a:pt x="38" y="36"/>
                    </a:lnTo>
                    <a:lnTo>
                      <a:pt x="7" y="0"/>
                    </a:lnTo>
                    <a:lnTo>
                      <a:pt x="0"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09" name="Freeform 113"/>
              <p:cNvSpPr>
                <a:spLocks/>
              </p:cNvSpPr>
              <p:nvPr/>
            </p:nvSpPr>
            <p:spPr bwMode="auto">
              <a:xfrm>
                <a:off x="2736850" y="3670300"/>
                <a:ext cx="58738" cy="69850"/>
              </a:xfrm>
              <a:custGeom>
                <a:avLst/>
                <a:gdLst>
                  <a:gd name="T0" fmla="*/ 0 w 37"/>
                  <a:gd name="T1" fmla="*/ 6 h 44"/>
                  <a:gd name="T2" fmla="*/ 28 w 37"/>
                  <a:gd name="T3" fmla="*/ 44 h 44"/>
                  <a:gd name="T4" fmla="*/ 37 w 37"/>
                  <a:gd name="T5" fmla="*/ 38 h 44"/>
                  <a:gd name="T6" fmla="*/ 9 w 37"/>
                  <a:gd name="T7" fmla="*/ 0 h 44"/>
                  <a:gd name="T8" fmla="*/ 0 w 37"/>
                  <a:gd name="T9" fmla="*/ 6 h 44"/>
                </a:gdLst>
                <a:ahLst/>
                <a:cxnLst>
                  <a:cxn ang="0">
                    <a:pos x="T0" y="T1"/>
                  </a:cxn>
                  <a:cxn ang="0">
                    <a:pos x="T2" y="T3"/>
                  </a:cxn>
                  <a:cxn ang="0">
                    <a:pos x="T4" y="T5"/>
                  </a:cxn>
                  <a:cxn ang="0">
                    <a:pos x="T6" y="T7"/>
                  </a:cxn>
                  <a:cxn ang="0">
                    <a:pos x="T8" y="T9"/>
                  </a:cxn>
                </a:cxnLst>
                <a:rect l="0" t="0" r="r" b="b"/>
                <a:pathLst>
                  <a:path w="37" h="44">
                    <a:moveTo>
                      <a:pt x="0" y="6"/>
                    </a:moveTo>
                    <a:lnTo>
                      <a:pt x="28" y="44"/>
                    </a:lnTo>
                    <a:lnTo>
                      <a:pt x="37" y="38"/>
                    </a:lnTo>
                    <a:lnTo>
                      <a:pt x="9" y="0"/>
                    </a:lnTo>
                    <a:lnTo>
                      <a:pt x="0" y="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0" name="Freeform 114"/>
              <p:cNvSpPr>
                <a:spLocks/>
              </p:cNvSpPr>
              <p:nvPr/>
            </p:nvSpPr>
            <p:spPr bwMode="auto">
              <a:xfrm>
                <a:off x="2774950" y="3644900"/>
                <a:ext cx="55563" cy="69850"/>
              </a:xfrm>
              <a:custGeom>
                <a:avLst/>
                <a:gdLst>
                  <a:gd name="T0" fmla="*/ 0 w 35"/>
                  <a:gd name="T1" fmla="*/ 5 h 44"/>
                  <a:gd name="T2" fmla="*/ 27 w 35"/>
                  <a:gd name="T3" fmla="*/ 44 h 44"/>
                  <a:gd name="T4" fmla="*/ 35 w 35"/>
                  <a:gd name="T5" fmla="*/ 39 h 44"/>
                  <a:gd name="T6" fmla="*/ 9 w 35"/>
                  <a:gd name="T7" fmla="*/ 0 h 44"/>
                  <a:gd name="T8" fmla="*/ 0 w 35"/>
                  <a:gd name="T9" fmla="*/ 5 h 44"/>
                </a:gdLst>
                <a:ahLst/>
                <a:cxnLst>
                  <a:cxn ang="0">
                    <a:pos x="T0" y="T1"/>
                  </a:cxn>
                  <a:cxn ang="0">
                    <a:pos x="T2" y="T3"/>
                  </a:cxn>
                  <a:cxn ang="0">
                    <a:pos x="T4" y="T5"/>
                  </a:cxn>
                  <a:cxn ang="0">
                    <a:pos x="T6" y="T7"/>
                  </a:cxn>
                  <a:cxn ang="0">
                    <a:pos x="T8" y="T9"/>
                  </a:cxn>
                </a:cxnLst>
                <a:rect l="0" t="0" r="r" b="b"/>
                <a:pathLst>
                  <a:path w="35" h="44">
                    <a:moveTo>
                      <a:pt x="0" y="5"/>
                    </a:moveTo>
                    <a:lnTo>
                      <a:pt x="27" y="44"/>
                    </a:lnTo>
                    <a:lnTo>
                      <a:pt x="35" y="39"/>
                    </a:lnTo>
                    <a:lnTo>
                      <a:pt x="9" y="0"/>
                    </a:lnTo>
                    <a:lnTo>
                      <a:pt x="0"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1" name="Freeform 115"/>
              <p:cNvSpPr>
                <a:spLocks/>
              </p:cNvSpPr>
              <p:nvPr/>
            </p:nvSpPr>
            <p:spPr bwMode="auto">
              <a:xfrm>
                <a:off x="2814638" y="3619500"/>
                <a:ext cx="50800" cy="73025"/>
              </a:xfrm>
              <a:custGeom>
                <a:avLst/>
                <a:gdLst>
                  <a:gd name="T0" fmla="*/ 0 w 32"/>
                  <a:gd name="T1" fmla="*/ 6 h 46"/>
                  <a:gd name="T2" fmla="*/ 24 w 32"/>
                  <a:gd name="T3" fmla="*/ 46 h 46"/>
                  <a:gd name="T4" fmla="*/ 32 w 32"/>
                  <a:gd name="T5" fmla="*/ 41 h 46"/>
                  <a:gd name="T6" fmla="*/ 9 w 32"/>
                  <a:gd name="T7" fmla="*/ 0 h 46"/>
                  <a:gd name="T8" fmla="*/ 0 w 32"/>
                  <a:gd name="T9" fmla="*/ 6 h 46"/>
                </a:gdLst>
                <a:ahLst/>
                <a:cxnLst>
                  <a:cxn ang="0">
                    <a:pos x="T0" y="T1"/>
                  </a:cxn>
                  <a:cxn ang="0">
                    <a:pos x="T2" y="T3"/>
                  </a:cxn>
                  <a:cxn ang="0">
                    <a:pos x="T4" y="T5"/>
                  </a:cxn>
                  <a:cxn ang="0">
                    <a:pos x="T6" y="T7"/>
                  </a:cxn>
                  <a:cxn ang="0">
                    <a:pos x="T8" y="T9"/>
                  </a:cxn>
                </a:cxnLst>
                <a:rect l="0" t="0" r="r" b="b"/>
                <a:pathLst>
                  <a:path w="32" h="46">
                    <a:moveTo>
                      <a:pt x="0" y="6"/>
                    </a:moveTo>
                    <a:lnTo>
                      <a:pt x="24" y="46"/>
                    </a:lnTo>
                    <a:lnTo>
                      <a:pt x="32" y="41"/>
                    </a:lnTo>
                    <a:lnTo>
                      <a:pt x="9" y="0"/>
                    </a:lnTo>
                    <a:lnTo>
                      <a:pt x="0" y="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2" name="Freeform 116"/>
              <p:cNvSpPr>
                <a:spLocks/>
              </p:cNvSpPr>
              <p:nvPr/>
            </p:nvSpPr>
            <p:spPr bwMode="auto">
              <a:xfrm>
                <a:off x="2851150" y="3590925"/>
                <a:ext cx="63500" cy="101600"/>
              </a:xfrm>
              <a:custGeom>
                <a:avLst/>
                <a:gdLst>
                  <a:gd name="T0" fmla="*/ 0 w 40"/>
                  <a:gd name="T1" fmla="*/ 4 h 64"/>
                  <a:gd name="T2" fmla="*/ 32 w 40"/>
                  <a:gd name="T3" fmla="*/ 64 h 64"/>
                  <a:gd name="T4" fmla="*/ 40 w 40"/>
                  <a:gd name="T5" fmla="*/ 60 h 64"/>
                  <a:gd name="T6" fmla="*/ 8 w 40"/>
                  <a:gd name="T7" fmla="*/ 0 h 64"/>
                  <a:gd name="T8" fmla="*/ 0 w 40"/>
                  <a:gd name="T9" fmla="*/ 4 h 64"/>
                </a:gdLst>
                <a:ahLst/>
                <a:cxnLst>
                  <a:cxn ang="0">
                    <a:pos x="T0" y="T1"/>
                  </a:cxn>
                  <a:cxn ang="0">
                    <a:pos x="T2" y="T3"/>
                  </a:cxn>
                  <a:cxn ang="0">
                    <a:pos x="T4" y="T5"/>
                  </a:cxn>
                  <a:cxn ang="0">
                    <a:pos x="T6" y="T7"/>
                  </a:cxn>
                  <a:cxn ang="0">
                    <a:pos x="T8" y="T9"/>
                  </a:cxn>
                </a:cxnLst>
                <a:rect l="0" t="0" r="r" b="b"/>
                <a:pathLst>
                  <a:path w="40" h="64">
                    <a:moveTo>
                      <a:pt x="0" y="4"/>
                    </a:moveTo>
                    <a:lnTo>
                      <a:pt x="32" y="64"/>
                    </a:lnTo>
                    <a:lnTo>
                      <a:pt x="40" y="60"/>
                    </a:lnTo>
                    <a:lnTo>
                      <a:pt x="8" y="0"/>
                    </a:lnTo>
                    <a:lnTo>
                      <a:pt x="0" y="4"/>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3" name="Freeform 117"/>
              <p:cNvSpPr>
                <a:spLocks/>
              </p:cNvSpPr>
              <p:nvPr/>
            </p:nvSpPr>
            <p:spPr bwMode="auto">
              <a:xfrm>
                <a:off x="2895600" y="3578225"/>
                <a:ext cx="46038" cy="73025"/>
              </a:xfrm>
              <a:custGeom>
                <a:avLst/>
                <a:gdLst>
                  <a:gd name="T0" fmla="*/ 0 w 29"/>
                  <a:gd name="T1" fmla="*/ 4 h 46"/>
                  <a:gd name="T2" fmla="*/ 21 w 29"/>
                  <a:gd name="T3" fmla="*/ 46 h 46"/>
                  <a:gd name="T4" fmla="*/ 29 w 29"/>
                  <a:gd name="T5" fmla="*/ 42 h 46"/>
                  <a:gd name="T6" fmla="*/ 9 w 29"/>
                  <a:gd name="T7" fmla="*/ 0 h 46"/>
                  <a:gd name="T8" fmla="*/ 0 w 29"/>
                  <a:gd name="T9" fmla="*/ 4 h 46"/>
                </a:gdLst>
                <a:ahLst/>
                <a:cxnLst>
                  <a:cxn ang="0">
                    <a:pos x="T0" y="T1"/>
                  </a:cxn>
                  <a:cxn ang="0">
                    <a:pos x="T2" y="T3"/>
                  </a:cxn>
                  <a:cxn ang="0">
                    <a:pos x="T4" y="T5"/>
                  </a:cxn>
                  <a:cxn ang="0">
                    <a:pos x="T6" y="T7"/>
                  </a:cxn>
                  <a:cxn ang="0">
                    <a:pos x="T8" y="T9"/>
                  </a:cxn>
                </a:cxnLst>
                <a:rect l="0" t="0" r="r" b="b"/>
                <a:pathLst>
                  <a:path w="29" h="46">
                    <a:moveTo>
                      <a:pt x="0" y="4"/>
                    </a:moveTo>
                    <a:lnTo>
                      <a:pt x="21" y="46"/>
                    </a:lnTo>
                    <a:lnTo>
                      <a:pt x="29" y="42"/>
                    </a:lnTo>
                    <a:lnTo>
                      <a:pt x="9" y="0"/>
                    </a:lnTo>
                    <a:lnTo>
                      <a:pt x="0" y="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4" name="Freeform 118"/>
              <p:cNvSpPr>
                <a:spLocks/>
              </p:cNvSpPr>
              <p:nvPr/>
            </p:nvSpPr>
            <p:spPr bwMode="auto">
              <a:xfrm>
                <a:off x="2936875" y="3559175"/>
                <a:ext cx="44450" cy="76200"/>
              </a:xfrm>
              <a:custGeom>
                <a:avLst/>
                <a:gdLst>
                  <a:gd name="T0" fmla="*/ 0 w 28"/>
                  <a:gd name="T1" fmla="*/ 5 h 48"/>
                  <a:gd name="T2" fmla="*/ 18 w 28"/>
                  <a:gd name="T3" fmla="*/ 48 h 48"/>
                  <a:gd name="T4" fmla="*/ 28 w 28"/>
                  <a:gd name="T5" fmla="*/ 44 h 48"/>
                  <a:gd name="T6" fmla="*/ 10 w 28"/>
                  <a:gd name="T7" fmla="*/ 0 h 48"/>
                  <a:gd name="T8" fmla="*/ 0 w 28"/>
                  <a:gd name="T9" fmla="*/ 5 h 48"/>
                </a:gdLst>
                <a:ahLst/>
                <a:cxnLst>
                  <a:cxn ang="0">
                    <a:pos x="T0" y="T1"/>
                  </a:cxn>
                  <a:cxn ang="0">
                    <a:pos x="T2" y="T3"/>
                  </a:cxn>
                  <a:cxn ang="0">
                    <a:pos x="T4" y="T5"/>
                  </a:cxn>
                  <a:cxn ang="0">
                    <a:pos x="T6" y="T7"/>
                  </a:cxn>
                  <a:cxn ang="0">
                    <a:pos x="T8" y="T9"/>
                  </a:cxn>
                </a:cxnLst>
                <a:rect l="0" t="0" r="r" b="b"/>
                <a:pathLst>
                  <a:path w="28" h="48">
                    <a:moveTo>
                      <a:pt x="0" y="5"/>
                    </a:moveTo>
                    <a:lnTo>
                      <a:pt x="18" y="48"/>
                    </a:lnTo>
                    <a:lnTo>
                      <a:pt x="28" y="44"/>
                    </a:lnTo>
                    <a:lnTo>
                      <a:pt x="10" y="0"/>
                    </a:lnTo>
                    <a:lnTo>
                      <a:pt x="0"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7" name="Freeform 119"/>
              <p:cNvSpPr>
                <a:spLocks/>
              </p:cNvSpPr>
              <p:nvPr/>
            </p:nvSpPr>
            <p:spPr bwMode="auto">
              <a:xfrm>
                <a:off x="2981325" y="3544888"/>
                <a:ext cx="39688" cy="74613"/>
              </a:xfrm>
              <a:custGeom>
                <a:avLst/>
                <a:gdLst>
                  <a:gd name="T0" fmla="*/ 0 w 25"/>
                  <a:gd name="T1" fmla="*/ 2 h 47"/>
                  <a:gd name="T2" fmla="*/ 16 w 25"/>
                  <a:gd name="T3" fmla="*/ 47 h 47"/>
                  <a:gd name="T4" fmla="*/ 25 w 25"/>
                  <a:gd name="T5" fmla="*/ 43 h 47"/>
                  <a:gd name="T6" fmla="*/ 9 w 25"/>
                  <a:gd name="T7" fmla="*/ 0 h 47"/>
                  <a:gd name="T8" fmla="*/ 0 w 25"/>
                  <a:gd name="T9" fmla="*/ 2 h 47"/>
                </a:gdLst>
                <a:ahLst/>
                <a:cxnLst>
                  <a:cxn ang="0">
                    <a:pos x="T0" y="T1"/>
                  </a:cxn>
                  <a:cxn ang="0">
                    <a:pos x="T2" y="T3"/>
                  </a:cxn>
                  <a:cxn ang="0">
                    <a:pos x="T4" y="T5"/>
                  </a:cxn>
                  <a:cxn ang="0">
                    <a:pos x="T6" y="T7"/>
                  </a:cxn>
                  <a:cxn ang="0">
                    <a:pos x="T8" y="T9"/>
                  </a:cxn>
                </a:cxnLst>
                <a:rect l="0" t="0" r="r" b="b"/>
                <a:pathLst>
                  <a:path w="25" h="47">
                    <a:moveTo>
                      <a:pt x="0" y="2"/>
                    </a:moveTo>
                    <a:lnTo>
                      <a:pt x="16" y="47"/>
                    </a:lnTo>
                    <a:lnTo>
                      <a:pt x="25" y="43"/>
                    </a:lnTo>
                    <a:lnTo>
                      <a:pt x="9"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8" name="Freeform 120"/>
              <p:cNvSpPr>
                <a:spLocks/>
              </p:cNvSpPr>
              <p:nvPr/>
            </p:nvSpPr>
            <p:spPr bwMode="auto">
              <a:xfrm>
                <a:off x="3025775" y="3530600"/>
                <a:ext cx="36513" cy="76200"/>
              </a:xfrm>
              <a:custGeom>
                <a:avLst/>
                <a:gdLst>
                  <a:gd name="T0" fmla="*/ 0 w 23"/>
                  <a:gd name="T1" fmla="*/ 3 h 48"/>
                  <a:gd name="T2" fmla="*/ 13 w 23"/>
                  <a:gd name="T3" fmla="*/ 48 h 48"/>
                  <a:gd name="T4" fmla="*/ 23 w 23"/>
                  <a:gd name="T5" fmla="*/ 45 h 48"/>
                  <a:gd name="T6" fmla="*/ 9 w 23"/>
                  <a:gd name="T7" fmla="*/ 0 h 48"/>
                  <a:gd name="T8" fmla="*/ 0 w 23"/>
                  <a:gd name="T9" fmla="*/ 3 h 48"/>
                </a:gdLst>
                <a:ahLst/>
                <a:cxnLst>
                  <a:cxn ang="0">
                    <a:pos x="T0" y="T1"/>
                  </a:cxn>
                  <a:cxn ang="0">
                    <a:pos x="T2" y="T3"/>
                  </a:cxn>
                  <a:cxn ang="0">
                    <a:pos x="T4" y="T5"/>
                  </a:cxn>
                  <a:cxn ang="0">
                    <a:pos x="T6" y="T7"/>
                  </a:cxn>
                  <a:cxn ang="0">
                    <a:pos x="T8" y="T9"/>
                  </a:cxn>
                </a:cxnLst>
                <a:rect l="0" t="0" r="r" b="b"/>
                <a:pathLst>
                  <a:path w="23" h="48">
                    <a:moveTo>
                      <a:pt x="0" y="3"/>
                    </a:moveTo>
                    <a:lnTo>
                      <a:pt x="13" y="48"/>
                    </a:lnTo>
                    <a:lnTo>
                      <a:pt x="23" y="45"/>
                    </a:lnTo>
                    <a:lnTo>
                      <a:pt x="9" y="0"/>
                    </a:lnTo>
                    <a:lnTo>
                      <a:pt x="0" y="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19" name="Freeform 121"/>
              <p:cNvSpPr>
                <a:spLocks/>
              </p:cNvSpPr>
              <p:nvPr/>
            </p:nvSpPr>
            <p:spPr bwMode="auto">
              <a:xfrm>
                <a:off x="3068638" y="3511550"/>
                <a:ext cx="39688" cy="106363"/>
              </a:xfrm>
              <a:custGeom>
                <a:avLst/>
                <a:gdLst>
                  <a:gd name="T0" fmla="*/ 0 w 25"/>
                  <a:gd name="T1" fmla="*/ 2 h 67"/>
                  <a:gd name="T2" fmla="*/ 17 w 25"/>
                  <a:gd name="T3" fmla="*/ 67 h 67"/>
                  <a:gd name="T4" fmla="*/ 25 w 25"/>
                  <a:gd name="T5" fmla="*/ 65 h 67"/>
                  <a:gd name="T6" fmla="*/ 8 w 25"/>
                  <a:gd name="T7" fmla="*/ 0 h 67"/>
                  <a:gd name="T8" fmla="*/ 0 w 25"/>
                  <a:gd name="T9" fmla="*/ 2 h 67"/>
                </a:gdLst>
                <a:ahLst/>
                <a:cxnLst>
                  <a:cxn ang="0">
                    <a:pos x="T0" y="T1"/>
                  </a:cxn>
                  <a:cxn ang="0">
                    <a:pos x="T2" y="T3"/>
                  </a:cxn>
                  <a:cxn ang="0">
                    <a:pos x="T4" y="T5"/>
                  </a:cxn>
                  <a:cxn ang="0">
                    <a:pos x="T6" y="T7"/>
                  </a:cxn>
                  <a:cxn ang="0">
                    <a:pos x="T8" y="T9"/>
                  </a:cxn>
                </a:cxnLst>
                <a:rect l="0" t="0" r="r" b="b"/>
                <a:pathLst>
                  <a:path w="25" h="67">
                    <a:moveTo>
                      <a:pt x="0" y="2"/>
                    </a:moveTo>
                    <a:lnTo>
                      <a:pt x="17" y="67"/>
                    </a:lnTo>
                    <a:lnTo>
                      <a:pt x="25" y="65"/>
                    </a:lnTo>
                    <a:lnTo>
                      <a:pt x="8" y="0"/>
                    </a:lnTo>
                    <a:lnTo>
                      <a:pt x="0" y="2"/>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8" name="Freeform 122"/>
              <p:cNvSpPr>
                <a:spLocks/>
              </p:cNvSpPr>
              <p:nvPr/>
            </p:nvSpPr>
            <p:spPr bwMode="auto">
              <a:xfrm>
                <a:off x="3114675" y="3508375"/>
                <a:ext cx="31750" cy="76200"/>
              </a:xfrm>
              <a:custGeom>
                <a:avLst/>
                <a:gdLst>
                  <a:gd name="T0" fmla="*/ 0 w 20"/>
                  <a:gd name="T1" fmla="*/ 2 h 48"/>
                  <a:gd name="T2" fmla="*/ 10 w 20"/>
                  <a:gd name="T3" fmla="*/ 48 h 48"/>
                  <a:gd name="T4" fmla="*/ 20 w 20"/>
                  <a:gd name="T5" fmla="*/ 46 h 48"/>
                  <a:gd name="T6" fmla="*/ 10 w 20"/>
                  <a:gd name="T7" fmla="*/ 0 h 48"/>
                  <a:gd name="T8" fmla="*/ 0 w 20"/>
                  <a:gd name="T9" fmla="*/ 2 h 48"/>
                </a:gdLst>
                <a:ahLst/>
                <a:cxnLst>
                  <a:cxn ang="0">
                    <a:pos x="T0" y="T1"/>
                  </a:cxn>
                  <a:cxn ang="0">
                    <a:pos x="T2" y="T3"/>
                  </a:cxn>
                  <a:cxn ang="0">
                    <a:pos x="T4" y="T5"/>
                  </a:cxn>
                  <a:cxn ang="0">
                    <a:pos x="T6" y="T7"/>
                  </a:cxn>
                  <a:cxn ang="0">
                    <a:pos x="T8" y="T9"/>
                  </a:cxn>
                </a:cxnLst>
                <a:rect l="0" t="0" r="r" b="b"/>
                <a:pathLst>
                  <a:path w="20" h="48">
                    <a:moveTo>
                      <a:pt x="0" y="2"/>
                    </a:moveTo>
                    <a:lnTo>
                      <a:pt x="10" y="48"/>
                    </a:lnTo>
                    <a:lnTo>
                      <a:pt x="20" y="46"/>
                    </a:lnTo>
                    <a:lnTo>
                      <a:pt x="10"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9" name="Freeform 123"/>
              <p:cNvSpPr>
                <a:spLocks/>
              </p:cNvSpPr>
              <p:nvPr/>
            </p:nvSpPr>
            <p:spPr bwMode="auto">
              <a:xfrm>
                <a:off x="3162300" y="3502025"/>
                <a:ext cx="25400" cy="76200"/>
              </a:xfrm>
              <a:custGeom>
                <a:avLst/>
                <a:gdLst>
                  <a:gd name="T0" fmla="*/ 0 w 16"/>
                  <a:gd name="T1" fmla="*/ 1 h 48"/>
                  <a:gd name="T2" fmla="*/ 5 w 16"/>
                  <a:gd name="T3" fmla="*/ 48 h 48"/>
                  <a:gd name="T4" fmla="*/ 16 w 16"/>
                  <a:gd name="T5" fmla="*/ 46 h 48"/>
                  <a:gd name="T6" fmla="*/ 9 w 16"/>
                  <a:gd name="T7" fmla="*/ 0 h 48"/>
                  <a:gd name="T8" fmla="*/ 0 w 16"/>
                  <a:gd name="T9" fmla="*/ 1 h 48"/>
                </a:gdLst>
                <a:ahLst/>
                <a:cxnLst>
                  <a:cxn ang="0">
                    <a:pos x="T0" y="T1"/>
                  </a:cxn>
                  <a:cxn ang="0">
                    <a:pos x="T2" y="T3"/>
                  </a:cxn>
                  <a:cxn ang="0">
                    <a:pos x="T4" y="T5"/>
                  </a:cxn>
                  <a:cxn ang="0">
                    <a:pos x="T6" y="T7"/>
                  </a:cxn>
                  <a:cxn ang="0">
                    <a:pos x="T8" y="T9"/>
                  </a:cxn>
                </a:cxnLst>
                <a:rect l="0" t="0" r="r" b="b"/>
                <a:pathLst>
                  <a:path w="16" h="48">
                    <a:moveTo>
                      <a:pt x="0" y="1"/>
                    </a:moveTo>
                    <a:lnTo>
                      <a:pt x="5" y="48"/>
                    </a:lnTo>
                    <a:lnTo>
                      <a:pt x="16" y="46"/>
                    </a:lnTo>
                    <a:lnTo>
                      <a:pt x="9" y="0"/>
                    </a:ln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0" name="Freeform 124"/>
              <p:cNvSpPr>
                <a:spLocks/>
              </p:cNvSpPr>
              <p:nvPr/>
            </p:nvSpPr>
            <p:spPr bwMode="auto">
              <a:xfrm>
                <a:off x="3206750" y="3497263"/>
                <a:ext cx="23813" cy="73025"/>
              </a:xfrm>
              <a:custGeom>
                <a:avLst/>
                <a:gdLst>
                  <a:gd name="T0" fmla="*/ 0 w 15"/>
                  <a:gd name="T1" fmla="*/ 0 h 46"/>
                  <a:gd name="T2" fmla="*/ 5 w 15"/>
                  <a:gd name="T3" fmla="*/ 46 h 46"/>
                  <a:gd name="T4" fmla="*/ 15 w 15"/>
                  <a:gd name="T5" fmla="*/ 46 h 46"/>
                  <a:gd name="T6" fmla="*/ 11 w 15"/>
                  <a:gd name="T7" fmla="*/ 0 h 46"/>
                  <a:gd name="T8" fmla="*/ 0 w 15"/>
                  <a:gd name="T9" fmla="*/ 0 h 46"/>
                </a:gdLst>
                <a:ahLst/>
                <a:cxnLst>
                  <a:cxn ang="0">
                    <a:pos x="T0" y="T1"/>
                  </a:cxn>
                  <a:cxn ang="0">
                    <a:pos x="T2" y="T3"/>
                  </a:cxn>
                  <a:cxn ang="0">
                    <a:pos x="T4" y="T5"/>
                  </a:cxn>
                  <a:cxn ang="0">
                    <a:pos x="T6" y="T7"/>
                  </a:cxn>
                  <a:cxn ang="0">
                    <a:pos x="T8" y="T9"/>
                  </a:cxn>
                </a:cxnLst>
                <a:rect l="0" t="0" r="r" b="b"/>
                <a:pathLst>
                  <a:path w="15" h="46">
                    <a:moveTo>
                      <a:pt x="0" y="0"/>
                    </a:moveTo>
                    <a:lnTo>
                      <a:pt x="5" y="46"/>
                    </a:lnTo>
                    <a:lnTo>
                      <a:pt x="15" y="46"/>
                    </a:lnTo>
                    <a:lnTo>
                      <a:pt x="11"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4" name="Freeform 125"/>
              <p:cNvSpPr>
                <a:spLocks/>
              </p:cNvSpPr>
              <p:nvPr/>
            </p:nvSpPr>
            <p:spPr bwMode="auto">
              <a:xfrm>
                <a:off x="3252788" y="3492500"/>
                <a:ext cx="20638" cy="76200"/>
              </a:xfrm>
              <a:custGeom>
                <a:avLst/>
                <a:gdLst>
                  <a:gd name="T0" fmla="*/ 0 w 13"/>
                  <a:gd name="T1" fmla="*/ 2 h 48"/>
                  <a:gd name="T2" fmla="*/ 3 w 13"/>
                  <a:gd name="T3" fmla="*/ 48 h 48"/>
                  <a:gd name="T4" fmla="*/ 13 w 13"/>
                  <a:gd name="T5" fmla="*/ 48 h 48"/>
                  <a:gd name="T6" fmla="*/ 10 w 13"/>
                  <a:gd name="T7" fmla="*/ 0 h 48"/>
                  <a:gd name="T8" fmla="*/ 0 w 13"/>
                  <a:gd name="T9" fmla="*/ 2 h 48"/>
                </a:gdLst>
                <a:ahLst/>
                <a:cxnLst>
                  <a:cxn ang="0">
                    <a:pos x="T0" y="T1"/>
                  </a:cxn>
                  <a:cxn ang="0">
                    <a:pos x="T2" y="T3"/>
                  </a:cxn>
                  <a:cxn ang="0">
                    <a:pos x="T4" y="T5"/>
                  </a:cxn>
                  <a:cxn ang="0">
                    <a:pos x="T6" y="T7"/>
                  </a:cxn>
                  <a:cxn ang="0">
                    <a:pos x="T8" y="T9"/>
                  </a:cxn>
                </a:cxnLst>
                <a:rect l="0" t="0" r="r" b="b"/>
                <a:pathLst>
                  <a:path w="13" h="48">
                    <a:moveTo>
                      <a:pt x="0" y="2"/>
                    </a:moveTo>
                    <a:lnTo>
                      <a:pt x="3" y="48"/>
                    </a:lnTo>
                    <a:lnTo>
                      <a:pt x="13" y="48"/>
                    </a:lnTo>
                    <a:lnTo>
                      <a:pt x="10"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5" name="Freeform 126"/>
              <p:cNvSpPr>
                <a:spLocks/>
              </p:cNvSpPr>
              <p:nvPr/>
            </p:nvSpPr>
            <p:spPr bwMode="auto">
              <a:xfrm>
                <a:off x="3298825" y="3486150"/>
                <a:ext cx="15875" cy="106363"/>
              </a:xfrm>
              <a:custGeom>
                <a:avLst/>
                <a:gdLst>
                  <a:gd name="T0" fmla="*/ 0 w 10"/>
                  <a:gd name="T1" fmla="*/ 67 h 67"/>
                  <a:gd name="T2" fmla="*/ 10 w 10"/>
                  <a:gd name="T3" fmla="*/ 67 h 67"/>
                  <a:gd name="T4" fmla="*/ 10 w 10"/>
                  <a:gd name="T5" fmla="*/ 0 h 67"/>
                  <a:gd name="T6" fmla="*/ 2 w 10"/>
                  <a:gd name="T7" fmla="*/ 0 h 67"/>
                  <a:gd name="T8" fmla="*/ 0 w 10"/>
                  <a:gd name="T9" fmla="*/ 67 h 67"/>
                </a:gdLst>
                <a:ahLst/>
                <a:cxnLst>
                  <a:cxn ang="0">
                    <a:pos x="T0" y="T1"/>
                  </a:cxn>
                  <a:cxn ang="0">
                    <a:pos x="T2" y="T3"/>
                  </a:cxn>
                  <a:cxn ang="0">
                    <a:pos x="T4" y="T5"/>
                  </a:cxn>
                  <a:cxn ang="0">
                    <a:pos x="T6" y="T7"/>
                  </a:cxn>
                  <a:cxn ang="0">
                    <a:pos x="T8" y="T9"/>
                  </a:cxn>
                </a:cxnLst>
                <a:rect l="0" t="0" r="r" b="b"/>
                <a:pathLst>
                  <a:path w="10" h="67">
                    <a:moveTo>
                      <a:pt x="0" y="67"/>
                    </a:moveTo>
                    <a:lnTo>
                      <a:pt x="10" y="67"/>
                    </a:lnTo>
                    <a:lnTo>
                      <a:pt x="10" y="0"/>
                    </a:lnTo>
                    <a:lnTo>
                      <a:pt x="2" y="0"/>
                    </a:lnTo>
                    <a:lnTo>
                      <a:pt x="0" y="6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6" name="Freeform 127"/>
              <p:cNvSpPr>
                <a:spLocks/>
              </p:cNvSpPr>
              <p:nvPr/>
            </p:nvSpPr>
            <p:spPr bwMode="auto">
              <a:xfrm>
                <a:off x="3341688" y="3495675"/>
                <a:ext cx="20638" cy="73025"/>
              </a:xfrm>
              <a:custGeom>
                <a:avLst/>
                <a:gdLst>
                  <a:gd name="T0" fmla="*/ 0 w 13"/>
                  <a:gd name="T1" fmla="*/ 46 h 46"/>
                  <a:gd name="T2" fmla="*/ 10 w 13"/>
                  <a:gd name="T3" fmla="*/ 46 h 46"/>
                  <a:gd name="T4" fmla="*/ 13 w 13"/>
                  <a:gd name="T5" fmla="*/ 0 h 46"/>
                  <a:gd name="T6" fmla="*/ 3 w 13"/>
                  <a:gd name="T7" fmla="*/ 0 h 46"/>
                  <a:gd name="T8" fmla="*/ 0 w 13"/>
                  <a:gd name="T9" fmla="*/ 46 h 46"/>
                </a:gdLst>
                <a:ahLst/>
                <a:cxnLst>
                  <a:cxn ang="0">
                    <a:pos x="T0" y="T1"/>
                  </a:cxn>
                  <a:cxn ang="0">
                    <a:pos x="T2" y="T3"/>
                  </a:cxn>
                  <a:cxn ang="0">
                    <a:pos x="T4" y="T5"/>
                  </a:cxn>
                  <a:cxn ang="0">
                    <a:pos x="T6" y="T7"/>
                  </a:cxn>
                  <a:cxn ang="0">
                    <a:pos x="T8" y="T9"/>
                  </a:cxn>
                </a:cxnLst>
                <a:rect l="0" t="0" r="r" b="b"/>
                <a:pathLst>
                  <a:path w="13" h="46">
                    <a:moveTo>
                      <a:pt x="0" y="46"/>
                    </a:moveTo>
                    <a:lnTo>
                      <a:pt x="10" y="46"/>
                    </a:lnTo>
                    <a:lnTo>
                      <a:pt x="13" y="0"/>
                    </a:lnTo>
                    <a:lnTo>
                      <a:pt x="3"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8" name="Freeform 128"/>
              <p:cNvSpPr>
                <a:spLocks/>
              </p:cNvSpPr>
              <p:nvPr/>
            </p:nvSpPr>
            <p:spPr bwMode="auto">
              <a:xfrm>
                <a:off x="3384550" y="3497263"/>
                <a:ext cx="23813" cy="76200"/>
              </a:xfrm>
              <a:custGeom>
                <a:avLst/>
                <a:gdLst>
                  <a:gd name="T0" fmla="*/ 0 w 15"/>
                  <a:gd name="T1" fmla="*/ 46 h 48"/>
                  <a:gd name="T2" fmla="*/ 9 w 15"/>
                  <a:gd name="T3" fmla="*/ 48 h 48"/>
                  <a:gd name="T4" fmla="*/ 15 w 15"/>
                  <a:gd name="T5" fmla="*/ 2 h 48"/>
                  <a:gd name="T6" fmla="*/ 5 w 15"/>
                  <a:gd name="T7" fmla="*/ 0 h 48"/>
                  <a:gd name="T8" fmla="*/ 0 w 15"/>
                  <a:gd name="T9" fmla="*/ 46 h 48"/>
                </a:gdLst>
                <a:ahLst/>
                <a:cxnLst>
                  <a:cxn ang="0">
                    <a:pos x="T0" y="T1"/>
                  </a:cxn>
                  <a:cxn ang="0">
                    <a:pos x="T2" y="T3"/>
                  </a:cxn>
                  <a:cxn ang="0">
                    <a:pos x="T4" y="T5"/>
                  </a:cxn>
                  <a:cxn ang="0">
                    <a:pos x="T6" y="T7"/>
                  </a:cxn>
                  <a:cxn ang="0">
                    <a:pos x="T8" y="T9"/>
                  </a:cxn>
                </a:cxnLst>
                <a:rect l="0" t="0" r="r" b="b"/>
                <a:pathLst>
                  <a:path w="15" h="48">
                    <a:moveTo>
                      <a:pt x="0" y="46"/>
                    </a:moveTo>
                    <a:lnTo>
                      <a:pt x="9" y="48"/>
                    </a:lnTo>
                    <a:lnTo>
                      <a:pt x="15" y="2"/>
                    </a:lnTo>
                    <a:lnTo>
                      <a:pt x="5"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9" name="Freeform 129"/>
              <p:cNvSpPr>
                <a:spLocks/>
              </p:cNvSpPr>
              <p:nvPr/>
            </p:nvSpPr>
            <p:spPr bwMode="auto">
              <a:xfrm>
                <a:off x="3425825" y="3503613"/>
                <a:ext cx="28575" cy="76200"/>
              </a:xfrm>
              <a:custGeom>
                <a:avLst/>
                <a:gdLst>
                  <a:gd name="T0" fmla="*/ 0 w 18"/>
                  <a:gd name="T1" fmla="*/ 47 h 48"/>
                  <a:gd name="T2" fmla="*/ 10 w 18"/>
                  <a:gd name="T3" fmla="*/ 48 h 48"/>
                  <a:gd name="T4" fmla="*/ 18 w 18"/>
                  <a:gd name="T5" fmla="*/ 2 h 48"/>
                  <a:gd name="T6" fmla="*/ 9 w 18"/>
                  <a:gd name="T7" fmla="*/ 0 h 48"/>
                  <a:gd name="T8" fmla="*/ 0 w 18"/>
                  <a:gd name="T9" fmla="*/ 47 h 48"/>
                </a:gdLst>
                <a:ahLst/>
                <a:cxnLst>
                  <a:cxn ang="0">
                    <a:pos x="T0" y="T1"/>
                  </a:cxn>
                  <a:cxn ang="0">
                    <a:pos x="T2" y="T3"/>
                  </a:cxn>
                  <a:cxn ang="0">
                    <a:pos x="T4" y="T5"/>
                  </a:cxn>
                  <a:cxn ang="0">
                    <a:pos x="T6" y="T7"/>
                  </a:cxn>
                  <a:cxn ang="0">
                    <a:pos x="T8" y="T9"/>
                  </a:cxn>
                </a:cxnLst>
                <a:rect l="0" t="0" r="r" b="b"/>
                <a:pathLst>
                  <a:path w="18" h="48">
                    <a:moveTo>
                      <a:pt x="0" y="47"/>
                    </a:moveTo>
                    <a:lnTo>
                      <a:pt x="10" y="48"/>
                    </a:lnTo>
                    <a:lnTo>
                      <a:pt x="18" y="2"/>
                    </a:lnTo>
                    <a:lnTo>
                      <a:pt x="9" y="0"/>
                    </a:lnTo>
                    <a:lnTo>
                      <a:pt x="0" y="4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0" name="Freeform 130"/>
              <p:cNvSpPr>
                <a:spLocks/>
              </p:cNvSpPr>
              <p:nvPr/>
            </p:nvSpPr>
            <p:spPr bwMode="auto">
              <a:xfrm>
                <a:off x="3468688" y="3511550"/>
                <a:ext cx="30163" cy="74613"/>
              </a:xfrm>
              <a:custGeom>
                <a:avLst/>
                <a:gdLst>
                  <a:gd name="T0" fmla="*/ 0 w 19"/>
                  <a:gd name="T1" fmla="*/ 46 h 47"/>
                  <a:gd name="T2" fmla="*/ 10 w 19"/>
                  <a:gd name="T3" fmla="*/ 47 h 47"/>
                  <a:gd name="T4" fmla="*/ 19 w 19"/>
                  <a:gd name="T5" fmla="*/ 2 h 47"/>
                  <a:gd name="T6" fmla="*/ 10 w 19"/>
                  <a:gd name="T7" fmla="*/ 0 h 47"/>
                  <a:gd name="T8" fmla="*/ 0 w 19"/>
                  <a:gd name="T9" fmla="*/ 46 h 47"/>
                </a:gdLst>
                <a:ahLst/>
                <a:cxnLst>
                  <a:cxn ang="0">
                    <a:pos x="T0" y="T1"/>
                  </a:cxn>
                  <a:cxn ang="0">
                    <a:pos x="T2" y="T3"/>
                  </a:cxn>
                  <a:cxn ang="0">
                    <a:pos x="T4" y="T5"/>
                  </a:cxn>
                  <a:cxn ang="0">
                    <a:pos x="T6" y="T7"/>
                  </a:cxn>
                  <a:cxn ang="0">
                    <a:pos x="T8" y="T9"/>
                  </a:cxn>
                </a:cxnLst>
                <a:rect l="0" t="0" r="r" b="b"/>
                <a:pathLst>
                  <a:path w="19" h="47">
                    <a:moveTo>
                      <a:pt x="0" y="46"/>
                    </a:moveTo>
                    <a:lnTo>
                      <a:pt x="10" y="47"/>
                    </a:lnTo>
                    <a:lnTo>
                      <a:pt x="19" y="2"/>
                    </a:lnTo>
                    <a:lnTo>
                      <a:pt x="10"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2" name="Freeform 131"/>
              <p:cNvSpPr>
                <a:spLocks/>
              </p:cNvSpPr>
              <p:nvPr/>
            </p:nvSpPr>
            <p:spPr bwMode="auto">
              <a:xfrm>
                <a:off x="3505200" y="3514725"/>
                <a:ext cx="41275" cy="104775"/>
              </a:xfrm>
              <a:custGeom>
                <a:avLst/>
                <a:gdLst>
                  <a:gd name="T0" fmla="*/ 0 w 26"/>
                  <a:gd name="T1" fmla="*/ 65 h 66"/>
                  <a:gd name="T2" fmla="*/ 9 w 26"/>
                  <a:gd name="T3" fmla="*/ 66 h 66"/>
                  <a:gd name="T4" fmla="*/ 26 w 26"/>
                  <a:gd name="T5" fmla="*/ 2 h 66"/>
                  <a:gd name="T6" fmla="*/ 17 w 26"/>
                  <a:gd name="T7" fmla="*/ 0 h 66"/>
                  <a:gd name="T8" fmla="*/ 0 w 26"/>
                  <a:gd name="T9" fmla="*/ 65 h 66"/>
                </a:gdLst>
                <a:ahLst/>
                <a:cxnLst>
                  <a:cxn ang="0">
                    <a:pos x="T0" y="T1"/>
                  </a:cxn>
                  <a:cxn ang="0">
                    <a:pos x="T2" y="T3"/>
                  </a:cxn>
                  <a:cxn ang="0">
                    <a:pos x="T4" y="T5"/>
                  </a:cxn>
                  <a:cxn ang="0">
                    <a:pos x="T6" y="T7"/>
                  </a:cxn>
                  <a:cxn ang="0">
                    <a:pos x="T8" y="T9"/>
                  </a:cxn>
                </a:cxnLst>
                <a:rect l="0" t="0" r="r" b="b"/>
                <a:pathLst>
                  <a:path w="26" h="66">
                    <a:moveTo>
                      <a:pt x="0" y="65"/>
                    </a:moveTo>
                    <a:lnTo>
                      <a:pt x="9" y="66"/>
                    </a:lnTo>
                    <a:lnTo>
                      <a:pt x="26" y="2"/>
                    </a:lnTo>
                    <a:lnTo>
                      <a:pt x="17" y="0"/>
                    </a:lnTo>
                    <a:lnTo>
                      <a:pt x="0" y="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3" name="Freeform 132"/>
              <p:cNvSpPr>
                <a:spLocks/>
              </p:cNvSpPr>
              <p:nvPr/>
            </p:nvSpPr>
            <p:spPr bwMode="auto">
              <a:xfrm>
                <a:off x="3552825" y="3533775"/>
                <a:ext cx="38100" cy="74613"/>
              </a:xfrm>
              <a:custGeom>
                <a:avLst/>
                <a:gdLst>
                  <a:gd name="T0" fmla="*/ 0 w 24"/>
                  <a:gd name="T1" fmla="*/ 44 h 47"/>
                  <a:gd name="T2" fmla="*/ 8 w 24"/>
                  <a:gd name="T3" fmla="*/ 47 h 47"/>
                  <a:gd name="T4" fmla="*/ 24 w 24"/>
                  <a:gd name="T5" fmla="*/ 2 h 47"/>
                  <a:gd name="T6" fmla="*/ 14 w 24"/>
                  <a:gd name="T7" fmla="*/ 0 h 47"/>
                  <a:gd name="T8" fmla="*/ 0 w 24"/>
                  <a:gd name="T9" fmla="*/ 44 h 47"/>
                </a:gdLst>
                <a:ahLst/>
                <a:cxnLst>
                  <a:cxn ang="0">
                    <a:pos x="T0" y="T1"/>
                  </a:cxn>
                  <a:cxn ang="0">
                    <a:pos x="T2" y="T3"/>
                  </a:cxn>
                  <a:cxn ang="0">
                    <a:pos x="T4" y="T5"/>
                  </a:cxn>
                  <a:cxn ang="0">
                    <a:pos x="T6" y="T7"/>
                  </a:cxn>
                  <a:cxn ang="0">
                    <a:pos x="T8" y="T9"/>
                  </a:cxn>
                </a:cxnLst>
                <a:rect l="0" t="0" r="r" b="b"/>
                <a:pathLst>
                  <a:path w="24" h="47">
                    <a:moveTo>
                      <a:pt x="0" y="44"/>
                    </a:moveTo>
                    <a:lnTo>
                      <a:pt x="8" y="47"/>
                    </a:lnTo>
                    <a:lnTo>
                      <a:pt x="24" y="2"/>
                    </a:lnTo>
                    <a:lnTo>
                      <a:pt x="14" y="0"/>
                    </a:lnTo>
                    <a:lnTo>
                      <a:pt x="0" y="4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4" name="Freeform 133"/>
              <p:cNvSpPr>
                <a:spLocks/>
              </p:cNvSpPr>
              <p:nvPr/>
            </p:nvSpPr>
            <p:spPr bwMode="auto">
              <a:xfrm>
                <a:off x="3592513" y="3548063"/>
                <a:ext cx="39688" cy="76200"/>
              </a:xfrm>
              <a:custGeom>
                <a:avLst/>
                <a:gdLst>
                  <a:gd name="T0" fmla="*/ 17 w 25"/>
                  <a:gd name="T1" fmla="*/ 0 h 48"/>
                  <a:gd name="T2" fmla="*/ 0 w 25"/>
                  <a:gd name="T3" fmla="*/ 44 h 48"/>
                  <a:gd name="T4" fmla="*/ 10 w 25"/>
                  <a:gd name="T5" fmla="*/ 48 h 48"/>
                  <a:gd name="T6" fmla="*/ 25 w 25"/>
                  <a:gd name="T7" fmla="*/ 3 h 48"/>
                  <a:gd name="T8" fmla="*/ 17 w 25"/>
                  <a:gd name="T9" fmla="*/ 0 h 48"/>
                </a:gdLst>
                <a:ahLst/>
                <a:cxnLst>
                  <a:cxn ang="0">
                    <a:pos x="T0" y="T1"/>
                  </a:cxn>
                  <a:cxn ang="0">
                    <a:pos x="T2" y="T3"/>
                  </a:cxn>
                  <a:cxn ang="0">
                    <a:pos x="T4" y="T5"/>
                  </a:cxn>
                  <a:cxn ang="0">
                    <a:pos x="T6" y="T7"/>
                  </a:cxn>
                  <a:cxn ang="0">
                    <a:pos x="T8" y="T9"/>
                  </a:cxn>
                </a:cxnLst>
                <a:rect l="0" t="0" r="r" b="b"/>
                <a:pathLst>
                  <a:path w="25" h="48">
                    <a:moveTo>
                      <a:pt x="17" y="0"/>
                    </a:moveTo>
                    <a:lnTo>
                      <a:pt x="0" y="44"/>
                    </a:lnTo>
                    <a:lnTo>
                      <a:pt x="10" y="48"/>
                    </a:lnTo>
                    <a:lnTo>
                      <a:pt x="25" y="3"/>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6" name="Freeform 134"/>
              <p:cNvSpPr>
                <a:spLocks/>
              </p:cNvSpPr>
              <p:nvPr/>
            </p:nvSpPr>
            <p:spPr bwMode="auto">
              <a:xfrm>
                <a:off x="3632200" y="3563938"/>
                <a:ext cx="44450" cy="76200"/>
              </a:xfrm>
              <a:custGeom>
                <a:avLst/>
                <a:gdLst>
                  <a:gd name="T0" fmla="*/ 18 w 28"/>
                  <a:gd name="T1" fmla="*/ 0 h 48"/>
                  <a:gd name="T2" fmla="*/ 0 w 28"/>
                  <a:gd name="T3" fmla="*/ 44 h 48"/>
                  <a:gd name="T4" fmla="*/ 9 w 28"/>
                  <a:gd name="T5" fmla="*/ 48 h 48"/>
                  <a:gd name="T6" fmla="*/ 28 w 28"/>
                  <a:gd name="T7" fmla="*/ 4 h 48"/>
                  <a:gd name="T8" fmla="*/ 18 w 28"/>
                  <a:gd name="T9" fmla="*/ 0 h 48"/>
                </a:gdLst>
                <a:ahLst/>
                <a:cxnLst>
                  <a:cxn ang="0">
                    <a:pos x="T0" y="T1"/>
                  </a:cxn>
                  <a:cxn ang="0">
                    <a:pos x="T2" y="T3"/>
                  </a:cxn>
                  <a:cxn ang="0">
                    <a:pos x="T4" y="T5"/>
                  </a:cxn>
                  <a:cxn ang="0">
                    <a:pos x="T6" y="T7"/>
                  </a:cxn>
                  <a:cxn ang="0">
                    <a:pos x="T8" y="T9"/>
                  </a:cxn>
                </a:cxnLst>
                <a:rect l="0" t="0" r="r" b="b"/>
                <a:pathLst>
                  <a:path w="28" h="48">
                    <a:moveTo>
                      <a:pt x="18" y="0"/>
                    </a:moveTo>
                    <a:lnTo>
                      <a:pt x="0" y="44"/>
                    </a:lnTo>
                    <a:lnTo>
                      <a:pt x="9" y="48"/>
                    </a:lnTo>
                    <a:lnTo>
                      <a:pt x="28" y="4"/>
                    </a:lnTo>
                    <a:lnTo>
                      <a:pt x="18"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7" name="Freeform 135"/>
              <p:cNvSpPr>
                <a:spLocks/>
              </p:cNvSpPr>
              <p:nvPr/>
            </p:nvSpPr>
            <p:spPr bwMode="auto">
              <a:xfrm>
                <a:off x="3670300" y="3584575"/>
                <a:ext cx="49213" cy="73025"/>
              </a:xfrm>
              <a:custGeom>
                <a:avLst/>
                <a:gdLst>
                  <a:gd name="T0" fmla="*/ 21 w 31"/>
                  <a:gd name="T1" fmla="*/ 0 h 46"/>
                  <a:gd name="T2" fmla="*/ 0 w 31"/>
                  <a:gd name="T3" fmla="*/ 42 h 46"/>
                  <a:gd name="T4" fmla="*/ 10 w 31"/>
                  <a:gd name="T5" fmla="*/ 46 h 46"/>
                  <a:gd name="T6" fmla="*/ 31 w 31"/>
                  <a:gd name="T7" fmla="*/ 4 h 46"/>
                  <a:gd name="T8" fmla="*/ 21 w 31"/>
                  <a:gd name="T9" fmla="*/ 0 h 46"/>
                </a:gdLst>
                <a:ahLst/>
                <a:cxnLst>
                  <a:cxn ang="0">
                    <a:pos x="T0" y="T1"/>
                  </a:cxn>
                  <a:cxn ang="0">
                    <a:pos x="T2" y="T3"/>
                  </a:cxn>
                  <a:cxn ang="0">
                    <a:pos x="T4" y="T5"/>
                  </a:cxn>
                  <a:cxn ang="0">
                    <a:pos x="T6" y="T7"/>
                  </a:cxn>
                  <a:cxn ang="0">
                    <a:pos x="T8" y="T9"/>
                  </a:cxn>
                </a:cxnLst>
                <a:rect l="0" t="0" r="r" b="b"/>
                <a:pathLst>
                  <a:path w="31" h="46">
                    <a:moveTo>
                      <a:pt x="21" y="0"/>
                    </a:moveTo>
                    <a:lnTo>
                      <a:pt x="0" y="42"/>
                    </a:lnTo>
                    <a:lnTo>
                      <a:pt x="10" y="46"/>
                    </a:lnTo>
                    <a:lnTo>
                      <a:pt x="31" y="4"/>
                    </a:lnTo>
                    <a:lnTo>
                      <a:pt x="21"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8" name="Freeform 136"/>
              <p:cNvSpPr>
                <a:spLocks/>
              </p:cNvSpPr>
              <p:nvPr/>
            </p:nvSpPr>
            <p:spPr bwMode="auto">
              <a:xfrm>
                <a:off x="3697288" y="3597275"/>
                <a:ext cx="63500" cy="100013"/>
              </a:xfrm>
              <a:custGeom>
                <a:avLst/>
                <a:gdLst>
                  <a:gd name="T0" fmla="*/ 33 w 40"/>
                  <a:gd name="T1" fmla="*/ 0 h 63"/>
                  <a:gd name="T2" fmla="*/ 0 w 40"/>
                  <a:gd name="T3" fmla="*/ 59 h 63"/>
                  <a:gd name="T4" fmla="*/ 8 w 40"/>
                  <a:gd name="T5" fmla="*/ 63 h 63"/>
                  <a:gd name="T6" fmla="*/ 40 w 40"/>
                  <a:gd name="T7" fmla="*/ 4 h 63"/>
                  <a:gd name="T8" fmla="*/ 33 w 40"/>
                  <a:gd name="T9" fmla="*/ 0 h 63"/>
                </a:gdLst>
                <a:ahLst/>
                <a:cxnLst>
                  <a:cxn ang="0">
                    <a:pos x="T0" y="T1"/>
                  </a:cxn>
                  <a:cxn ang="0">
                    <a:pos x="T2" y="T3"/>
                  </a:cxn>
                  <a:cxn ang="0">
                    <a:pos x="T4" y="T5"/>
                  </a:cxn>
                  <a:cxn ang="0">
                    <a:pos x="T6" y="T7"/>
                  </a:cxn>
                  <a:cxn ang="0">
                    <a:pos x="T8" y="T9"/>
                  </a:cxn>
                </a:cxnLst>
                <a:rect l="0" t="0" r="r" b="b"/>
                <a:pathLst>
                  <a:path w="40" h="63">
                    <a:moveTo>
                      <a:pt x="33" y="0"/>
                    </a:moveTo>
                    <a:lnTo>
                      <a:pt x="0" y="59"/>
                    </a:lnTo>
                    <a:lnTo>
                      <a:pt x="8" y="63"/>
                    </a:lnTo>
                    <a:lnTo>
                      <a:pt x="40" y="4"/>
                    </a:lnTo>
                    <a:lnTo>
                      <a:pt x="3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2" name="Freeform 137"/>
              <p:cNvSpPr>
                <a:spLocks/>
              </p:cNvSpPr>
              <p:nvPr/>
            </p:nvSpPr>
            <p:spPr bwMode="auto">
              <a:xfrm>
                <a:off x="3746500" y="3625850"/>
                <a:ext cx="52388" cy="71438"/>
              </a:xfrm>
              <a:custGeom>
                <a:avLst/>
                <a:gdLst>
                  <a:gd name="T0" fmla="*/ 25 w 33"/>
                  <a:gd name="T1" fmla="*/ 0 h 45"/>
                  <a:gd name="T2" fmla="*/ 0 w 33"/>
                  <a:gd name="T3" fmla="*/ 41 h 45"/>
                  <a:gd name="T4" fmla="*/ 8 w 33"/>
                  <a:gd name="T5" fmla="*/ 45 h 45"/>
                  <a:gd name="T6" fmla="*/ 33 w 33"/>
                  <a:gd name="T7" fmla="*/ 6 h 45"/>
                  <a:gd name="T8" fmla="*/ 25 w 33"/>
                  <a:gd name="T9" fmla="*/ 0 h 45"/>
                </a:gdLst>
                <a:ahLst/>
                <a:cxnLst>
                  <a:cxn ang="0">
                    <a:pos x="T0" y="T1"/>
                  </a:cxn>
                  <a:cxn ang="0">
                    <a:pos x="T2" y="T3"/>
                  </a:cxn>
                  <a:cxn ang="0">
                    <a:pos x="T4" y="T5"/>
                  </a:cxn>
                  <a:cxn ang="0">
                    <a:pos x="T6" y="T7"/>
                  </a:cxn>
                  <a:cxn ang="0">
                    <a:pos x="T8" y="T9"/>
                  </a:cxn>
                </a:cxnLst>
                <a:rect l="0" t="0" r="r" b="b"/>
                <a:pathLst>
                  <a:path w="33" h="45">
                    <a:moveTo>
                      <a:pt x="25" y="0"/>
                    </a:moveTo>
                    <a:lnTo>
                      <a:pt x="0" y="41"/>
                    </a:lnTo>
                    <a:lnTo>
                      <a:pt x="8" y="45"/>
                    </a:lnTo>
                    <a:lnTo>
                      <a:pt x="33" y="6"/>
                    </a:lnTo>
                    <a:lnTo>
                      <a:pt x="2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3" name="Freeform 138"/>
              <p:cNvSpPr>
                <a:spLocks/>
              </p:cNvSpPr>
              <p:nvPr/>
            </p:nvSpPr>
            <p:spPr bwMode="auto">
              <a:xfrm>
                <a:off x="3781425" y="3651250"/>
                <a:ext cx="55563" cy="71438"/>
              </a:xfrm>
              <a:custGeom>
                <a:avLst/>
                <a:gdLst>
                  <a:gd name="T0" fmla="*/ 27 w 35"/>
                  <a:gd name="T1" fmla="*/ 0 h 45"/>
                  <a:gd name="T2" fmla="*/ 0 w 35"/>
                  <a:gd name="T3" fmla="*/ 39 h 45"/>
                  <a:gd name="T4" fmla="*/ 8 w 35"/>
                  <a:gd name="T5" fmla="*/ 45 h 45"/>
                  <a:gd name="T6" fmla="*/ 35 w 35"/>
                  <a:gd name="T7" fmla="*/ 5 h 45"/>
                  <a:gd name="T8" fmla="*/ 27 w 35"/>
                  <a:gd name="T9" fmla="*/ 0 h 45"/>
                </a:gdLst>
                <a:ahLst/>
                <a:cxnLst>
                  <a:cxn ang="0">
                    <a:pos x="T0" y="T1"/>
                  </a:cxn>
                  <a:cxn ang="0">
                    <a:pos x="T2" y="T3"/>
                  </a:cxn>
                  <a:cxn ang="0">
                    <a:pos x="T4" y="T5"/>
                  </a:cxn>
                  <a:cxn ang="0">
                    <a:pos x="T6" y="T7"/>
                  </a:cxn>
                  <a:cxn ang="0">
                    <a:pos x="T8" y="T9"/>
                  </a:cxn>
                </a:cxnLst>
                <a:rect l="0" t="0" r="r" b="b"/>
                <a:pathLst>
                  <a:path w="35" h="45">
                    <a:moveTo>
                      <a:pt x="27" y="0"/>
                    </a:moveTo>
                    <a:lnTo>
                      <a:pt x="0" y="39"/>
                    </a:lnTo>
                    <a:lnTo>
                      <a:pt x="8" y="45"/>
                    </a:lnTo>
                    <a:lnTo>
                      <a:pt x="35" y="5"/>
                    </a:lnTo>
                    <a:lnTo>
                      <a:pt x="2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4" name="Freeform 139"/>
              <p:cNvSpPr>
                <a:spLocks/>
              </p:cNvSpPr>
              <p:nvPr/>
            </p:nvSpPr>
            <p:spPr bwMode="auto">
              <a:xfrm>
                <a:off x="3816350" y="3678238"/>
                <a:ext cx="58738" cy="68263"/>
              </a:xfrm>
              <a:custGeom>
                <a:avLst/>
                <a:gdLst>
                  <a:gd name="T0" fmla="*/ 30 w 37"/>
                  <a:gd name="T1" fmla="*/ 0 h 43"/>
                  <a:gd name="T2" fmla="*/ 0 w 37"/>
                  <a:gd name="T3" fmla="*/ 37 h 43"/>
                  <a:gd name="T4" fmla="*/ 9 w 37"/>
                  <a:gd name="T5" fmla="*/ 43 h 43"/>
                  <a:gd name="T6" fmla="*/ 37 w 37"/>
                  <a:gd name="T7" fmla="*/ 7 h 43"/>
                  <a:gd name="T8" fmla="*/ 30 w 37"/>
                  <a:gd name="T9" fmla="*/ 0 h 43"/>
                </a:gdLst>
                <a:ahLst/>
                <a:cxnLst>
                  <a:cxn ang="0">
                    <a:pos x="T0" y="T1"/>
                  </a:cxn>
                  <a:cxn ang="0">
                    <a:pos x="T2" y="T3"/>
                  </a:cxn>
                  <a:cxn ang="0">
                    <a:pos x="T4" y="T5"/>
                  </a:cxn>
                  <a:cxn ang="0">
                    <a:pos x="T6" y="T7"/>
                  </a:cxn>
                  <a:cxn ang="0">
                    <a:pos x="T8" y="T9"/>
                  </a:cxn>
                </a:cxnLst>
                <a:rect l="0" t="0" r="r" b="b"/>
                <a:pathLst>
                  <a:path w="37" h="43">
                    <a:moveTo>
                      <a:pt x="30" y="0"/>
                    </a:moveTo>
                    <a:lnTo>
                      <a:pt x="0" y="37"/>
                    </a:lnTo>
                    <a:lnTo>
                      <a:pt x="9" y="43"/>
                    </a:lnTo>
                    <a:lnTo>
                      <a:pt x="37" y="7"/>
                    </a:lnTo>
                    <a:lnTo>
                      <a:pt x="3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2" name="Freeform 140"/>
              <p:cNvSpPr>
                <a:spLocks/>
              </p:cNvSpPr>
              <p:nvPr/>
            </p:nvSpPr>
            <p:spPr bwMode="auto">
              <a:xfrm>
                <a:off x="3849688" y="3706813"/>
                <a:ext cx="60325" cy="66675"/>
              </a:xfrm>
              <a:custGeom>
                <a:avLst/>
                <a:gdLst>
                  <a:gd name="T0" fmla="*/ 31 w 38"/>
                  <a:gd name="T1" fmla="*/ 0 h 42"/>
                  <a:gd name="T2" fmla="*/ 0 w 38"/>
                  <a:gd name="T3" fmla="*/ 36 h 42"/>
                  <a:gd name="T4" fmla="*/ 9 w 38"/>
                  <a:gd name="T5" fmla="*/ 42 h 42"/>
                  <a:gd name="T6" fmla="*/ 38 w 38"/>
                  <a:gd name="T7" fmla="*/ 7 h 42"/>
                  <a:gd name="T8" fmla="*/ 31 w 38"/>
                  <a:gd name="T9" fmla="*/ 0 h 42"/>
                </a:gdLst>
                <a:ahLst/>
                <a:cxnLst>
                  <a:cxn ang="0">
                    <a:pos x="T0" y="T1"/>
                  </a:cxn>
                  <a:cxn ang="0">
                    <a:pos x="T2" y="T3"/>
                  </a:cxn>
                  <a:cxn ang="0">
                    <a:pos x="T4" y="T5"/>
                  </a:cxn>
                  <a:cxn ang="0">
                    <a:pos x="T6" y="T7"/>
                  </a:cxn>
                  <a:cxn ang="0">
                    <a:pos x="T8" y="T9"/>
                  </a:cxn>
                </a:cxnLst>
                <a:rect l="0" t="0" r="r" b="b"/>
                <a:pathLst>
                  <a:path w="38" h="42">
                    <a:moveTo>
                      <a:pt x="31" y="0"/>
                    </a:moveTo>
                    <a:lnTo>
                      <a:pt x="0" y="36"/>
                    </a:lnTo>
                    <a:lnTo>
                      <a:pt x="9" y="42"/>
                    </a:lnTo>
                    <a:lnTo>
                      <a:pt x="38" y="7"/>
                    </a:lnTo>
                    <a:lnTo>
                      <a:pt x="31"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3" name="Freeform 141"/>
              <p:cNvSpPr>
                <a:spLocks/>
              </p:cNvSpPr>
              <p:nvPr/>
            </p:nvSpPr>
            <p:spPr bwMode="auto">
              <a:xfrm>
                <a:off x="3865563" y="3730625"/>
                <a:ext cx="84138" cy="88900"/>
              </a:xfrm>
              <a:custGeom>
                <a:avLst/>
                <a:gdLst>
                  <a:gd name="T0" fmla="*/ 46 w 53"/>
                  <a:gd name="T1" fmla="*/ 0 h 56"/>
                  <a:gd name="T2" fmla="*/ 0 w 53"/>
                  <a:gd name="T3" fmla="*/ 49 h 56"/>
                  <a:gd name="T4" fmla="*/ 7 w 53"/>
                  <a:gd name="T5" fmla="*/ 56 h 56"/>
                  <a:gd name="T6" fmla="*/ 53 w 53"/>
                  <a:gd name="T7" fmla="*/ 6 h 56"/>
                  <a:gd name="T8" fmla="*/ 46 w 53"/>
                  <a:gd name="T9" fmla="*/ 0 h 56"/>
                </a:gdLst>
                <a:ahLst/>
                <a:cxnLst>
                  <a:cxn ang="0">
                    <a:pos x="T0" y="T1"/>
                  </a:cxn>
                  <a:cxn ang="0">
                    <a:pos x="T2" y="T3"/>
                  </a:cxn>
                  <a:cxn ang="0">
                    <a:pos x="T4" y="T5"/>
                  </a:cxn>
                  <a:cxn ang="0">
                    <a:pos x="T6" y="T7"/>
                  </a:cxn>
                  <a:cxn ang="0">
                    <a:pos x="T8" y="T9"/>
                  </a:cxn>
                </a:cxnLst>
                <a:rect l="0" t="0" r="r" b="b"/>
                <a:pathLst>
                  <a:path w="53" h="56">
                    <a:moveTo>
                      <a:pt x="46" y="0"/>
                    </a:moveTo>
                    <a:lnTo>
                      <a:pt x="0" y="49"/>
                    </a:lnTo>
                    <a:lnTo>
                      <a:pt x="7" y="56"/>
                    </a:lnTo>
                    <a:lnTo>
                      <a:pt x="53" y="6"/>
                    </a:lnTo>
                    <a:lnTo>
                      <a:pt x="46"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4" name="Freeform 143"/>
              <p:cNvSpPr>
                <a:spLocks/>
              </p:cNvSpPr>
              <p:nvPr/>
            </p:nvSpPr>
            <p:spPr bwMode="auto">
              <a:xfrm>
                <a:off x="2730500" y="3570288"/>
                <a:ext cx="1141413" cy="636588"/>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5" name="Freeform 166"/>
              <p:cNvSpPr>
                <a:spLocks/>
              </p:cNvSpPr>
              <p:nvPr/>
            </p:nvSpPr>
            <p:spPr bwMode="auto">
              <a:xfrm>
                <a:off x="2876550" y="3619500"/>
                <a:ext cx="865188" cy="182563"/>
              </a:xfrm>
              <a:custGeom>
                <a:avLst/>
                <a:gdLst>
                  <a:gd name="T0" fmla="*/ 55 w 389"/>
                  <a:gd name="T1" fmla="*/ 47 h 82"/>
                  <a:gd name="T2" fmla="*/ 54 w 389"/>
                  <a:gd name="T3" fmla="*/ 47 h 82"/>
                  <a:gd name="T4" fmla="*/ 49 w 389"/>
                  <a:gd name="T5" fmla="*/ 49 h 82"/>
                  <a:gd name="T6" fmla="*/ 47 w 389"/>
                  <a:gd name="T7" fmla="*/ 50 h 82"/>
                  <a:gd name="T8" fmla="*/ 42 w 389"/>
                  <a:gd name="T9" fmla="*/ 53 h 82"/>
                  <a:gd name="T10" fmla="*/ 0 w 389"/>
                  <a:gd name="T11" fmla="*/ 78 h 82"/>
                  <a:gd name="T12" fmla="*/ 68 w 389"/>
                  <a:gd name="T13" fmla="*/ 66 h 82"/>
                  <a:gd name="T14" fmla="*/ 76 w 389"/>
                  <a:gd name="T15" fmla="*/ 65 h 82"/>
                  <a:gd name="T16" fmla="*/ 186 w 389"/>
                  <a:gd name="T17" fmla="*/ 58 h 82"/>
                  <a:gd name="T18" fmla="*/ 389 w 389"/>
                  <a:gd name="T19" fmla="*/ 82 h 82"/>
                  <a:gd name="T20" fmla="*/ 60 w 389"/>
                  <a:gd name="T21" fmla="*/ 45 h 82"/>
                  <a:gd name="T22" fmla="*/ 55 w 389"/>
                  <a:gd name="T23"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82">
                    <a:moveTo>
                      <a:pt x="55" y="47"/>
                    </a:moveTo>
                    <a:cubicBezTo>
                      <a:pt x="54" y="47"/>
                      <a:pt x="54" y="47"/>
                      <a:pt x="54" y="47"/>
                    </a:cubicBezTo>
                    <a:cubicBezTo>
                      <a:pt x="52" y="48"/>
                      <a:pt x="51" y="49"/>
                      <a:pt x="49" y="49"/>
                    </a:cubicBezTo>
                    <a:cubicBezTo>
                      <a:pt x="49" y="50"/>
                      <a:pt x="48" y="50"/>
                      <a:pt x="47" y="50"/>
                    </a:cubicBezTo>
                    <a:cubicBezTo>
                      <a:pt x="46" y="51"/>
                      <a:pt x="44" y="52"/>
                      <a:pt x="42" y="53"/>
                    </a:cubicBezTo>
                    <a:cubicBezTo>
                      <a:pt x="28" y="60"/>
                      <a:pt x="14" y="68"/>
                      <a:pt x="0" y="78"/>
                    </a:cubicBezTo>
                    <a:cubicBezTo>
                      <a:pt x="21" y="73"/>
                      <a:pt x="44" y="69"/>
                      <a:pt x="68" y="66"/>
                    </a:cubicBezTo>
                    <a:cubicBezTo>
                      <a:pt x="76" y="65"/>
                      <a:pt x="76" y="65"/>
                      <a:pt x="76" y="65"/>
                    </a:cubicBezTo>
                    <a:cubicBezTo>
                      <a:pt x="111" y="60"/>
                      <a:pt x="147" y="58"/>
                      <a:pt x="186" y="58"/>
                    </a:cubicBezTo>
                    <a:cubicBezTo>
                      <a:pt x="262" y="58"/>
                      <a:pt x="333" y="67"/>
                      <a:pt x="389" y="82"/>
                    </a:cubicBezTo>
                    <a:cubicBezTo>
                      <a:pt x="295" y="13"/>
                      <a:pt x="166" y="0"/>
                      <a:pt x="60" y="45"/>
                    </a:cubicBezTo>
                    <a:lnTo>
                      <a:pt x="55"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6" name="Freeform 167"/>
              <p:cNvSpPr>
                <a:spLocks/>
              </p:cNvSpPr>
              <p:nvPr/>
            </p:nvSpPr>
            <p:spPr bwMode="auto">
              <a:xfrm>
                <a:off x="3419475" y="3729038"/>
                <a:ext cx="271463" cy="407988"/>
              </a:xfrm>
              <a:custGeom>
                <a:avLst/>
                <a:gdLst>
                  <a:gd name="T0" fmla="*/ 13 w 122"/>
                  <a:gd name="T1" fmla="*/ 177 h 184"/>
                  <a:gd name="T2" fmla="*/ 122 w 122"/>
                  <a:gd name="T3" fmla="*/ 3 h 184"/>
                  <a:gd name="T4" fmla="*/ 116 w 122"/>
                  <a:gd name="T5" fmla="*/ 0 h 184"/>
                  <a:gd name="T6" fmla="*/ 94 w 122"/>
                  <a:gd name="T7" fmla="*/ 31 h 184"/>
                  <a:gd name="T8" fmla="*/ 0 w 122"/>
                  <a:gd name="T9" fmla="*/ 180 h 184"/>
                  <a:gd name="T10" fmla="*/ 9 w 122"/>
                  <a:gd name="T11" fmla="*/ 184 h 184"/>
                  <a:gd name="T12" fmla="*/ 13 w 122"/>
                  <a:gd name="T13" fmla="*/ 177 h 184"/>
                </a:gdLst>
                <a:ahLst/>
                <a:cxnLst>
                  <a:cxn ang="0">
                    <a:pos x="T0" y="T1"/>
                  </a:cxn>
                  <a:cxn ang="0">
                    <a:pos x="T2" y="T3"/>
                  </a:cxn>
                  <a:cxn ang="0">
                    <a:pos x="T4" y="T5"/>
                  </a:cxn>
                  <a:cxn ang="0">
                    <a:pos x="T6" y="T7"/>
                  </a:cxn>
                  <a:cxn ang="0">
                    <a:pos x="T8" y="T9"/>
                  </a:cxn>
                  <a:cxn ang="0">
                    <a:pos x="T10" y="T11"/>
                  </a:cxn>
                  <a:cxn ang="0">
                    <a:pos x="T12" y="T13"/>
                  </a:cxn>
                </a:cxnLst>
                <a:rect l="0" t="0" r="r" b="b"/>
                <a:pathLst>
                  <a:path w="122" h="184">
                    <a:moveTo>
                      <a:pt x="13" y="177"/>
                    </a:moveTo>
                    <a:cubicBezTo>
                      <a:pt x="122" y="3"/>
                      <a:pt x="122" y="3"/>
                      <a:pt x="122" y="3"/>
                    </a:cubicBezTo>
                    <a:cubicBezTo>
                      <a:pt x="120" y="2"/>
                      <a:pt x="118" y="1"/>
                      <a:pt x="116" y="0"/>
                    </a:cubicBezTo>
                    <a:cubicBezTo>
                      <a:pt x="94" y="31"/>
                      <a:pt x="94" y="31"/>
                      <a:pt x="94" y="31"/>
                    </a:cubicBezTo>
                    <a:cubicBezTo>
                      <a:pt x="0" y="180"/>
                      <a:pt x="0" y="180"/>
                      <a:pt x="0" y="180"/>
                    </a:cubicBezTo>
                    <a:cubicBezTo>
                      <a:pt x="3" y="181"/>
                      <a:pt x="6" y="182"/>
                      <a:pt x="9" y="184"/>
                    </a:cubicBezTo>
                    <a:lnTo>
                      <a:pt x="13" y="17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7" name="Freeform 168"/>
              <p:cNvSpPr>
                <a:spLocks/>
              </p:cNvSpPr>
              <p:nvPr/>
            </p:nvSpPr>
            <p:spPr bwMode="auto">
              <a:xfrm>
                <a:off x="3203575" y="3719513"/>
                <a:ext cx="468313" cy="655638"/>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6" name="Group 705"/>
          <p:cNvGrpSpPr/>
          <p:nvPr/>
        </p:nvGrpSpPr>
        <p:grpSpPr>
          <a:xfrm>
            <a:off x="9332092" y="1376257"/>
            <a:ext cx="2424932" cy="2263884"/>
            <a:chOff x="9332092" y="1376257"/>
            <a:chExt cx="2424932" cy="2263884"/>
          </a:xfrm>
        </p:grpSpPr>
        <p:sp>
          <p:nvSpPr>
            <p:cNvPr id="157" name="TextBox 156"/>
            <p:cNvSpPr txBox="1"/>
            <p:nvPr/>
          </p:nvSpPr>
          <p:spPr>
            <a:xfrm>
              <a:off x="9332092" y="2347479"/>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Visualize physical plan of U-SQL query</a:t>
              </a:r>
            </a:p>
          </p:txBody>
        </p:sp>
        <p:grpSp>
          <p:nvGrpSpPr>
            <p:cNvPr id="64" name="Group 63"/>
            <p:cNvGrpSpPr/>
            <p:nvPr/>
          </p:nvGrpSpPr>
          <p:grpSpPr>
            <a:xfrm>
              <a:off x="10097720" y="1376257"/>
              <a:ext cx="975278" cy="1045849"/>
              <a:chOff x="10097720" y="1376257"/>
              <a:chExt cx="975278" cy="1045849"/>
            </a:xfrm>
          </p:grpSpPr>
          <p:sp>
            <p:nvSpPr>
              <p:cNvPr id="12" name="Freeform 7"/>
              <p:cNvSpPr>
                <a:spLocks/>
              </p:cNvSpPr>
              <p:nvPr/>
            </p:nvSpPr>
            <p:spPr bwMode="auto">
              <a:xfrm>
                <a:off x="10244648" y="1423691"/>
                <a:ext cx="190891" cy="275345"/>
              </a:xfrm>
              <a:custGeom>
                <a:avLst/>
                <a:gdLst>
                  <a:gd name="T0" fmla="*/ 411 w 411"/>
                  <a:gd name="T1" fmla="*/ 157 h 595"/>
                  <a:gd name="T2" fmla="*/ 284 w 411"/>
                  <a:gd name="T3" fmla="*/ 53 h 595"/>
                  <a:gd name="T4" fmla="*/ 178 w 411"/>
                  <a:gd name="T5" fmla="*/ 190 h 595"/>
                  <a:gd name="T6" fmla="*/ 274 w 411"/>
                  <a:gd name="T7" fmla="*/ 44 h 595"/>
                  <a:gd name="T8" fmla="*/ 227 w 411"/>
                  <a:gd name="T9" fmla="*/ 6 h 595"/>
                  <a:gd name="T10" fmla="*/ 133 w 411"/>
                  <a:gd name="T11" fmla="*/ 165 h 595"/>
                  <a:gd name="T12" fmla="*/ 208 w 411"/>
                  <a:gd name="T13" fmla="*/ 0 h 595"/>
                  <a:gd name="T14" fmla="*/ 127 w 411"/>
                  <a:gd name="T15" fmla="*/ 30 h 595"/>
                  <a:gd name="T16" fmla="*/ 86 w 411"/>
                  <a:gd name="T17" fmla="*/ 131 h 595"/>
                  <a:gd name="T18" fmla="*/ 112 w 411"/>
                  <a:gd name="T19" fmla="*/ 35 h 595"/>
                  <a:gd name="T20" fmla="*/ 55 w 411"/>
                  <a:gd name="T21" fmla="*/ 56 h 595"/>
                  <a:gd name="T22" fmla="*/ 13 w 411"/>
                  <a:gd name="T23" fmla="*/ 454 h 595"/>
                  <a:gd name="T24" fmla="*/ 0 w 411"/>
                  <a:gd name="T25" fmla="*/ 469 h 595"/>
                  <a:gd name="T26" fmla="*/ 175 w 411"/>
                  <a:gd name="T27" fmla="*/ 595 h 595"/>
                  <a:gd name="T28" fmla="*/ 336 w 411"/>
                  <a:gd name="T29" fmla="*/ 491 h 595"/>
                  <a:gd name="T30" fmla="*/ 336 w 411"/>
                  <a:gd name="T31" fmla="*/ 491 h 595"/>
                  <a:gd name="T32" fmla="*/ 336 w 411"/>
                  <a:gd name="T33" fmla="*/ 491 h 595"/>
                  <a:gd name="T34" fmla="*/ 354 w 411"/>
                  <a:gd name="T35" fmla="*/ 422 h 595"/>
                  <a:gd name="T36" fmla="*/ 380 w 411"/>
                  <a:gd name="T37" fmla="*/ 322 h 595"/>
                  <a:gd name="T38" fmla="*/ 411 w 411"/>
                  <a:gd name="T39" fmla="*/ 204 h 595"/>
                  <a:gd name="T40" fmla="*/ 337 w 411"/>
                  <a:gd name="T41" fmla="*/ 248 h 595"/>
                  <a:gd name="T42" fmla="*/ 293 w 411"/>
                  <a:gd name="T43" fmla="*/ 396 h 595"/>
                  <a:gd name="T44" fmla="*/ 219 w 411"/>
                  <a:gd name="T45" fmla="*/ 425 h 595"/>
                  <a:gd name="T46" fmla="*/ 209 w 411"/>
                  <a:gd name="T47" fmla="*/ 286 h 595"/>
                  <a:gd name="T48" fmla="*/ 288 w 411"/>
                  <a:gd name="T49" fmla="*/ 130 h 595"/>
                  <a:gd name="T50" fmla="*/ 329 w 411"/>
                  <a:gd name="T51" fmla="*/ 165 h 595"/>
                  <a:gd name="T52" fmla="*/ 411 w 411"/>
                  <a:gd name="T53" fmla="*/ 1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411" y="157"/>
                    </a:moveTo>
                    <a:cubicBezTo>
                      <a:pt x="284" y="53"/>
                      <a:pt x="284" y="53"/>
                      <a:pt x="284" y="53"/>
                    </a:cubicBezTo>
                    <a:cubicBezTo>
                      <a:pt x="178" y="190"/>
                      <a:pt x="178" y="190"/>
                      <a:pt x="178" y="190"/>
                    </a:cubicBezTo>
                    <a:cubicBezTo>
                      <a:pt x="274" y="44"/>
                      <a:pt x="274" y="44"/>
                      <a:pt x="274" y="44"/>
                    </a:cubicBezTo>
                    <a:cubicBezTo>
                      <a:pt x="227" y="6"/>
                      <a:pt x="227" y="6"/>
                      <a:pt x="227" y="6"/>
                    </a:cubicBezTo>
                    <a:cubicBezTo>
                      <a:pt x="133" y="165"/>
                      <a:pt x="133" y="165"/>
                      <a:pt x="133" y="165"/>
                    </a:cubicBezTo>
                    <a:cubicBezTo>
                      <a:pt x="208" y="0"/>
                      <a:pt x="208" y="0"/>
                      <a:pt x="208" y="0"/>
                    </a:cubicBezTo>
                    <a:cubicBezTo>
                      <a:pt x="127" y="30"/>
                      <a:pt x="127" y="30"/>
                      <a:pt x="127" y="30"/>
                    </a:cubicBezTo>
                    <a:cubicBezTo>
                      <a:pt x="86" y="131"/>
                      <a:pt x="86" y="131"/>
                      <a:pt x="86" y="131"/>
                    </a:cubicBezTo>
                    <a:cubicBezTo>
                      <a:pt x="112" y="35"/>
                      <a:pt x="112" y="35"/>
                      <a:pt x="112" y="35"/>
                    </a:cubicBezTo>
                    <a:cubicBezTo>
                      <a:pt x="55" y="56"/>
                      <a:pt x="55" y="56"/>
                      <a:pt x="55" y="56"/>
                    </a:cubicBezTo>
                    <a:cubicBezTo>
                      <a:pt x="13" y="454"/>
                      <a:pt x="13" y="454"/>
                      <a:pt x="13" y="454"/>
                    </a:cubicBezTo>
                    <a:cubicBezTo>
                      <a:pt x="0" y="469"/>
                      <a:pt x="0" y="469"/>
                      <a:pt x="0" y="469"/>
                    </a:cubicBezTo>
                    <a:cubicBezTo>
                      <a:pt x="175" y="595"/>
                      <a:pt x="175" y="595"/>
                      <a:pt x="175" y="595"/>
                    </a:cubicBezTo>
                    <a:cubicBezTo>
                      <a:pt x="336" y="491"/>
                      <a:pt x="336" y="491"/>
                      <a:pt x="336" y="491"/>
                    </a:cubicBezTo>
                    <a:cubicBezTo>
                      <a:pt x="336" y="491"/>
                      <a:pt x="336" y="491"/>
                      <a:pt x="336" y="491"/>
                    </a:cubicBezTo>
                    <a:cubicBezTo>
                      <a:pt x="336" y="491"/>
                      <a:pt x="336" y="491"/>
                      <a:pt x="336" y="491"/>
                    </a:cubicBezTo>
                    <a:cubicBezTo>
                      <a:pt x="354" y="422"/>
                      <a:pt x="354" y="422"/>
                      <a:pt x="354" y="422"/>
                    </a:cubicBezTo>
                    <a:cubicBezTo>
                      <a:pt x="380" y="322"/>
                      <a:pt x="380" y="322"/>
                      <a:pt x="380" y="322"/>
                    </a:cubicBezTo>
                    <a:cubicBezTo>
                      <a:pt x="411" y="204"/>
                      <a:pt x="411" y="204"/>
                      <a:pt x="411" y="204"/>
                    </a:cubicBezTo>
                    <a:cubicBezTo>
                      <a:pt x="379" y="196"/>
                      <a:pt x="346" y="215"/>
                      <a:pt x="337" y="248"/>
                    </a:cubicBezTo>
                    <a:cubicBezTo>
                      <a:pt x="293" y="396"/>
                      <a:pt x="293" y="396"/>
                      <a:pt x="293" y="396"/>
                    </a:cubicBezTo>
                    <a:cubicBezTo>
                      <a:pt x="219" y="425"/>
                      <a:pt x="219" y="425"/>
                      <a:pt x="219" y="425"/>
                    </a:cubicBezTo>
                    <a:cubicBezTo>
                      <a:pt x="209" y="286"/>
                      <a:pt x="209" y="286"/>
                      <a:pt x="209" y="286"/>
                    </a:cubicBezTo>
                    <a:cubicBezTo>
                      <a:pt x="288" y="130"/>
                      <a:pt x="288" y="130"/>
                      <a:pt x="288" y="130"/>
                    </a:cubicBezTo>
                    <a:cubicBezTo>
                      <a:pt x="329" y="165"/>
                      <a:pt x="329" y="165"/>
                      <a:pt x="329" y="165"/>
                    </a:cubicBezTo>
                    <a:cubicBezTo>
                      <a:pt x="354" y="185"/>
                      <a:pt x="390" y="182"/>
                      <a:pt x="411" y="15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 name="Freeform 8"/>
              <p:cNvSpPr>
                <a:spLocks/>
              </p:cNvSpPr>
              <p:nvPr/>
            </p:nvSpPr>
            <p:spPr bwMode="auto">
              <a:xfrm>
                <a:off x="10213411" y="1635405"/>
                <a:ext cx="119162" cy="101808"/>
              </a:xfrm>
              <a:custGeom>
                <a:avLst/>
                <a:gdLst>
                  <a:gd name="T0" fmla="*/ 21 w 103"/>
                  <a:gd name="T1" fmla="*/ 0 h 88"/>
                  <a:gd name="T2" fmla="*/ 0 w 103"/>
                  <a:gd name="T3" fmla="*/ 29 h 88"/>
                  <a:gd name="T4" fmla="*/ 82 w 103"/>
                  <a:gd name="T5" fmla="*/ 88 h 88"/>
                  <a:gd name="T6" fmla="*/ 103 w 103"/>
                  <a:gd name="T7" fmla="*/ 59 h 88"/>
                  <a:gd name="T8" fmla="*/ 21 w 103"/>
                  <a:gd name="T9" fmla="*/ 0 h 88"/>
                </a:gdLst>
                <a:ahLst/>
                <a:cxnLst>
                  <a:cxn ang="0">
                    <a:pos x="T0" y="T1"/>
                  </a:cxn>
                  <a:cxn ang="0">
                    <a:pos x="T2" y="T3"/>
                  </a:cxn>
                  <a:cxn ang="0">
                    <a:pos x="T4" y="T5"/>
                  </a:cxn>
                  <a:cxn ang="0">
                    <a:pos x="T6" y="T7"/>
                  </a:cxn>
                  <a:cxn ang="0">
                    <a:pos x="T8" y="T9"/>
                  </a:cxn>
                </a:cxnLst>
                <a:rect l="0" t="0" r="r" b="b"/>
                <a:pathLst>
                  <a:path w="103" h="88">
                    <a:moveTo>
                      <a:pt x="21" y="0"/>
                    </a:moveTo>
                    <a:lnTo>
                      <a:pt x="0" y="29"/>
                    </a:lnTo>
                    <a:lnTo>
                      <a:pt x="82" y="88"/>
                    </a:lnTo>
                    <a:lnTo>
                      <a:pt x="103" y="59"/>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 name="Freeform 9"/>
              <p:cNvSpPr>
                <a:spLocks/>
              </p:cNvSpPr>
              <p:nvPr/>
            </p:nvSpPr>
            <p:spPr bwMode="auto">
              <a:xfrm>
                <a:off x="10097720" y="1666642"/>
                <a:ext cx="273031" cy="517140"/>
              </a:xfrm>
              <a:custGeom>
                <a:avLst/>
                <a:gdLst>
                  <a:gd name="T0" fmla="*/ 462 w 590"/>
                  <a:gd name="T1" fmla="*/ 158 h 1116"/>
                  <a:gd name="T2" fmla="*/ 244 w 590"/>
                  <a:gd name="T3" fmla="*/ 0 h 1116"/>
                  <a:gd name="T4" fmla="*/ 339 w 590"/>
                  <a:gd name="T5" fmla="*/ 1116 h 1116"/>
                  <a:gd name="T6" fmla="*/ 446 w 590"/>
                  <a:gd name="T7" fmla="*/ 1088 h 1116"/>
                  <a:gd name="T8" fmla="*/ 508 w 590"/>
                  <a:gd name="T9" fmla="*/ 1096 h 1116"/>
                  <a:gd name="T10" fmla="*/ 590 w 590"/>
                  <a:gd name="T11" fmla="*/ 979 h 1116"/>
                  <a:gd name="T12" fmla="*/ 462 w 590"/>
                  <a:gd name="T13" fmla="*/ 158 h 1116"/>
                </a:gdLst>
                <a:ahLst/>
                <a:cxnLst>
                  <a:cxn ang="0">
                    <a:pos x="T0" y="T1"/>
                  </a:cxn>
                  <a:cxn ang="0">
                    <a:pos x="T2" y="T3"/>
                  </a:cxn>
                  <a:cxn ang="0">
                    <a:pos x="T4" y="T5"/>
                  </a:cxn>
                  <a:cxn ang="0">
                    <a:pos x="T6" y="T7"/>
                  </a:cxn>
                  <a:cxn ang="0">
                    <a:pos x="T8" y="T9"/>
                  </a:cxn>
                  <a:cxn ang="0">
                    <a:pos x="T10" y="T11"/>
                  </a:cxn>
                  <a:cxn ang="0">
                    <a:pos x="T12" y="T13"/>
                  </a:cxn>
                </a:cxnLst>
                <a:rect l="0" t="0" r="r" b="b"/>
                <a:pathLst>
                  <a:path w="590" h="1116">
                    <a:moveTo>
                      <a:pt x="462" y="158"/>
                    </a:moveTo>
                    <a:cubicBezTo>
                      <a:pt x="244" y="0"/>
                      <a:pt x="244" y="0"/>
                      <a:pt x="244" y="0"/>
                    </a:cubicBezTo>
                    <a:cubicBezTo>
                      <a:pt x="0" y="352"/>
                      <a:pt x="48" y="821"/>
                      <a:pt x="339" y="1116"/>
                    </a:cubicBezTo>
                    <a:cubicBezTo>
                      <a:pt x="371" y="1098"/>
                      <a:pt x="407" y="1088"/>
                      <a:pt x="446" y="1088"/>
                    </a:cubicBezTo>
                    <a:cubicBezTo>
                      <a:pt x="468" y="1088"/>
                      <a:pt x="488" y="1091"/>
                      <a:pt x="508" y="1096"/>
                    </a:cubicBezTo>
                    <a:cubicBezTo>
                      <a:pt x="526" y="1051"/>
                      <a:pt x="554" y="1011"/>
                      <a:pt x="590" y="979"/>
                    </a:cubicBezTo>
                    <a:cubicBezTo>
                      <a:pt x="339" y="783"/>
                      <a:pt x="282" y="424"/>
                      <a:pt x="462" y="158"/>
                    </a:cubicBezTo>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 name="Oval 10"/>
              <p:cNvSpPr>
                <a:spLocks noChangeArrowheads="1"/>
              </p:cNvSpPr>
              <p:nvPr/>
            </p:nvSpPr>
            <p:spPr bwMode="auto">
              <a:xfrm>
                <a:off x="10258531" y="1738371"/>
                <a:ext cx="23138" cy="219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 name="Freeform 11"/>
              <p:cNvSpPr>
                <a:spLocks/>
              </p:cNvSpPr>
              <p:nvPr/>
            </p:nvSpPr>
            <p:spPr bwMode="auto">
              <a:xfrm>
                <a:off x="10721296" y="2099328"/>
                <a:ext cx="189734" cy="274189"/>
              </a:xfrm>
              <a:custGeom>
                <a:avLst/>
                <a:gdLst>
                  <a:gd name="T0" fmla="*/ 76 w 411"/>
                  <a:gd name="T1" fmla="*/ 103 h 594"/>
                  <a:gd name="T2" fmla="*/ 76 w 411"/>
                  <a:gd name="T3" fmla="*/ 103 h 594"/>
                  <a:gd name="T4" fmla="*/ 75 w 411"/>
                  <a:gd name="T5" fmla="*/ 103 h 594"/>
                  <a:gd name="T6" fmla="*/ 57 w 411"/>
                  <a:gd name="T7" fmla="*/ 172 h 594"/>
                  <a:gd name="T8" fmla="*/ 31 w 411"/>
                  <a:gd name="T9" fmla="*/ 272 h 594"/>
                  <a:gd name="T10" fmla="*/ 0 w 411"/>
                  <a:gd name="T11" fmla="*/ 390 h 594"/>
                  <a:gd name="T12" fmla="*/ 74 w 411"/>
                  <a:gd name="T13" fmla="*/ 347 h 594"/>
                  <a:gd name="T14" fmla="*/ 119 w 411"/>
                  <a:gd name="T15" fmla="*/ 198 h 594"/>
                  <a:gd name="T16" fmla="*/ 192 w 411"/>
                  <a:gd name="T17" fmla="*/ 169 h 594"/>
                  <a:gd name="T18" fmla="*/ 202 w 411"/>
                  <a:gd name="T19" fmla="*/ 308 h 594"/>
                  <a:gd name="T20" fmla="*/ 124 w 411"/>
                  <a:gd name="T21" fmla="*/ 464 h 594"/>
                  <a:gd name="T22" fmla="*/ 82 w 411"/>
                  <a:gd name="T23" fmla="*/ 429 h 594"/>
                  <a:gd name="T24" fmla="*/ 1 w 411"/>
                  <a:gd name="T25" fmla="*/ 437 h 594"/>
                  <a:gd name="T26" fmla="*/ 127 w 411"/>
                  <a:gd name="T27" fmla="*/ 541 h 594"/>
                  <a:gd name="T28" fmla="*/ 234 w 411"/>
                  <a:gd name="T29" fmla="*/ 405 h 594"/>
                  <a:gd name="T30" fmla="*/ 137 w 411"/>
                  <a:gd name="T31" fmla="*/ 550 h 594"/>
                  <a:gd name="T32" fmla="*/ 185 w 411"/>
                  <a:gd name="T33" fmla="*/ 588 h 594"/>
                  <a:gd name="T34" fmla="*/ 279 w 411"/>
                  <a:gd name="T35" fmla="*/ 429 h 594"/>
                  <a:gd name="T36" fmla="*/ 203 w 411"/>
                  <a:gd name="T37" fmla="*/ 594 h 594"/>
                  <a:gd name="T38" fmla="*/ 285 w 411"/>
                  <a:gd name="T39" fmla="*/ 564 h 594"/>
                  <a:gd name="T40" fmla="*/ 326 w 411"/>
                  <a:gd name="T41" fmla="*/ 463 h 594"/>
                  <a:gd name="T42" fmla="*/ 300 w 411"/>
                  <a:gd name="T43" fmla="*/ 559 h 594"/>
                  <a:gd name="T44" fmla="*/ 356 w 411"/>
                  <a:gd name="T45" fmla="*/ 538 h 594"/>
                  <a:gd name="T46" fmla="*/ 399 w 411"/>
                  <a:gd name="T47" fmla="*/ 140 h 594"/>
                  <a:gd name="T48" fmla="*/ 411 w 411"/>
                  <a:gd name="T49" fmla="*/ 126 h 594"/>
                  <a:gd name="T50" fmla="*/ 236 w 411"/>
                  <a:gd name="T51" fmla="*/ 0 h 594"/>
                  <a:gd name="T52" fmla="*/ 76 w 411"/>
                  <a:gd name="T53" fmla="*/ 103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4">
                    <a:moveTo>
                      <a:pt x="76" y="103"/>
                    </a:moveTo>
                    <a:cubicBezTo>
                      <a:pt x="76" y="103"/>
                      <a:pt x="76" y="103"/>
                      <a:pt x="76" y="103"/>
                    </a:cubicBezTo>
                    <a:cubicBezTo>
                      <a:pt x="75" y="103"/>
                      <a:pt x="75" y="103"/>
                      <a:pt x="75" y="103"/>
                    </a:cubicBezTo>
                    <a:cubicBezTo>
                      <a:pt x="57" y="172"/>
                      <a:pt x="57" y="172"/>
                      <a:pt x="57" y="172"/>
                    </a:cubicBezTo>
                    <a:cubicBezTo>
                      <a:pt x="31" y="272"/>
                      <a:pt x="31" y="272"/>
                      <a:pt x="31" y="272"/>
                    </a:cubicBezTo>
                    <a:cubicBezTo>
                      <a:pt x="0" y="390"/>
                      <a:pt x="0" y="390"/>
                      <a:pt x="0" y="390"/>
                    </a:cubicBezTo>
                    <a:cubicBezTo>
                      <a:pt x="32" y="398"/>
                      <a:pt x="65" y="379"/>
                      <a:pt x="74" y="347"/>
                    </a:cubicBezTo>
                    <a:cubicBezTo>
                      <a:pt x="119" y="198"/>
                      <a:pt x="119" y="198"/>
                      <a:pt x="119" y="198"/>
                    </a:cubicBezTo>
                    <a:cubicBezTo>
                      <a:pt x="192" y="169"/>
                      <a:pt x="192" y="169"/>
                      <a:pt x="192" y="169"/>
                    </a:cubicBezTo>
                    <a:cubicBezTo>
                      <a:pt x="202" y="308"/>
                      <a:pt x="202" y="308"/>
                      <a:pt x="202" y="308"/>
                    </a:cubicBezTo>
                    <a:cubicBezTo>
                      <a:pt x="124" y="464"/>
                      <a:pt x="124" y="464"/>
                      <a:pt x="124" y="464"/>
                    </a:cubicBezTo>
                    <a:cubicBezTo>
                      <a:pt x="82" y="429"/>
                      <a:pt x="82" y="429"/>
                      <a:pt x="82" y="429"/>
                    </a:cubicBezTo>
                    <a:cubicBezTo>
                      <a:pt x="58" y="409"/>
                      <a:pt x="21" y="412"/>
                      <a:pt x="1" y="437"/>
                    </a:cubicBezTo>
                    <a:cubicBezTo>
                      <a:pt x="127" y="541"/>
                      <a:pt x="127" y="541"/>
                      <a:pt x="127" y="541"/>
                    </a:cubicBezTo>
                    <a:cubicBezTo>
                      <a:pt x="234" y="405"/>
                      <a:pt x="234" y="405"/>
                      <a:pt x="234" y="405"/>
                    </a:cubicBezTo>
                    <a:cubicBezTo>
                      <a:pt x="137" y="550"/>
                      <a:pt x="137" y="550"/>
                      <a:pt x="137" y="550"/>
                    </a:cubicBezTo>
                    <a:cubicBezTo>
                      <a:pt x="185" y="588"/>
                      <a:pt x="185" y="588"/>
                      <a:pt x="185" y="588"/>
                    </a:cubicBezTo>
                    <a:cubicBezTo>
                      <a:pt x="279" y="429"/>
                      <a:pt x="279" y="429"/>
                      <a:pt x="279" y="429"/>
                    </a:cubicBezTo>
                    <a:cubicBezTo>
                      <a:pt x="203" y="594"/>
                      <a:pt x="203" y="594"/>
                      <a:pt x="203" y="594"/>
                    </a:cubicBezTo>
                    <a:cubicBezTo>
                      <a:pt x="285" y="564"/>
                      <a:pt x="285" y="564"/>
                      <a:pt x="285" y="564"/>
                    </a:cubicBezTo>
                    <a:cubicBezTo>
                      <a:pt x="326" y="463"/>
                      <a:pt x="326" y="463"/>
                      <a:pt x="326" y="463"/>
                    </a:cubicBezTo>
                    <a:cubicBezTo>
                      <a:pt x="300" y="559"/>
                      <a:pt x="300" y="559"/>
                      <a:pt x="300" y="559"/>
                    </a:cubicBezTo>
                    <a:cubicBezTo>
                      <a:pt x="356" y="538"/>
                      <a:pt x="356" y="538"/>
                      <a:pt x="356" y="538"/>
                    </a:cubicBezTo>
                    <a:cubicBezTo>
                      <a:pt x="399" y="140"/>
                      <a:pt x="399" y="140"/>
                      <a:pt x="399" y="140"/>
                    </a:cubicBezTo>
                    <a:cubicBezTo>
                      <a:pt x="411" y="126"/>
                      <a:pt x="411" y="126"/>
                      <a:pt x="411" y="126"/>
                    </a:cubicBezTo>
                    <a:cubicBezTo>
                      <a:pt x="236" y="0"/>
                      <a:pt x="236" y="0"/>
                      <a:pt x="236" y="0"/>
                    </a:cubicBezTo>
                    <a:lnTo>
                      <a:pt x="76" y="10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 name="Freeform 12"/>
              <p:cNvSpPr>
                <a:spLocks/>
              </p:cNvSpPr>
              <p:nvPr/>
            </p:nvSpPr>
            <p:spPr bwMode="auto">
              <a:xfrm>
                <a:off x="10791868" y="1534754"/>
                <a:ext cx="281130" cy="595810"/>
              </a:xfrm>
              <a:custGeom>
                <a:avLst/>
                <a:gdLst>
                  <a:gd name="T0" fmla="*/ 119 w 608"/>
                  <a:gd name="T1" fmla="*/ 71 h 1288"/>
                  <a:gd name="T2" fmla="*/ 0 w 608"/>
                  <a:gd name="T3" fmla="*/ 0 h 1288"/>
                  <a:gd name="T4" fmla="*/ 0 w 608"/>
                  <a:gd name="T5" fmla="*/ 320 h 1288"/>
                  <a:gd name="T6" fmla="*/ 115 w 608"/>
                  <a:gd name="T7" fmla="*/ 1130 h 1288"/>
                  <a:gd name="T8" fmla="*/ 333 w 608"/>
                  <a:gd name="T9" fmla="*/ 1288 h 1288"/>
                  <a:gd name="T10" fmla="*/ 119 w 608"/>
                  <a:gd name="T11" fmla="*/ 71 h 1288"/>
                </a:gdLst>
                <a:ahLst/>
                <a:cxnLst>
                  <a:cxn ang="0">
                    <a:pos x="T0" y="T1"/>
                  </a:cxn>
                  <a:cxn ang="0">
                    <a:pos x="T2" y="T3"/>
                  </a:cxn>
                  <a:cxn ang="0">
                    <a:pos x="T4" y="T5"/>
                  </a:cxn>
                  <a:cxn ang="0">
                    <a:pos x="T6" y="T7"/>
                  </a:cxn>
                  <a:cxn ang="0">
                    <a:pos x="T8" y="T9"/>
                  </a:cxn>
                  <a:cxn ang="0">
                    <a:pos x="T10" y="T11"/>
                  </a:cxn>
                </a:cxnLst>
                <a:rect l="0" t="0" r="r" b="b"/>
                <a:pathLst>
                  <a:path w="608" h="1288">
                    <a:moveTo>
                      <a:pt x="119" y="71"/>
                    </a:moveTo>
                    <a:cubicBezTo>
                      <a:pt x="80" y="44"/>
                      <a:pt x="41" y="20"/>
                      <a:pt x="0" y="0"/>
                    </a:cubicBezTo>
                    <a:cubicBezTo>
                      <a:pt x="0" y="320"/>
                      <a:pt x="0" y="320"/>
                      <a:pt x="0" y="320"/>
                    </a:cubicBezTo>
                    <a:cubicBezTo>
                      <a:pt x="240" y="518"/>
                      <a:pt x="292" y="869"/>
                      <a:pt x="115" y="1130"/>
                    </a:cubicBezTo>
                    <a:cubicBezTo>
                      <a:pt x="333" y="1288"/>
                      <a:pt x="333" y="1288"/>
                      <a:pt x="333" y="1288"/>
                    </a:cubicBezTo>
                    <a:cubicBezTo>
                      <a:pt x="608" y="893"/>
                      <a:pt x="513" y="349"/>
                      <a:pt x="119" y="71"/>
                    </a:cubicBezTo>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 name="Oval 13"/>
              <p:cNvSpPr>
                <a:spLocks noChangeArrowheads="1"/>
              </p:cNvSpPr>
              <p:nvPr/>
            </p:nvSpPr>
            <p:spPr bwMode="auto">
              <a:xfrm>
                <a:off x="10875166" y="2036854"/>
                <a:ext cx="21982" cy="2313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 name="Rectangle 14"/>
              <p:cNvSpPr>
                <a:spLocks noChangeArrowheads="1"/>
              </p:cNvSpPr>
              <p:nvPr/>
            </p:nvSpPr>
            <p:spPr bwMode="auto">
              <a:xfrm>
                <a:off x="10506110" y="1412122"/>
                <a:ext cx="133045" cy="288072"/>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 name="Freeform 15"/>
              <p:cNvSpPr>
                <a:spLocks/>
              </p:cNvSpPr>
              <p:nvPr/>
            </p:nvSpPr>
            <p:spPr bwMode="auto">
              <a:xfrm>
                <a:off x="10519993" y="1432946"/>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 name="Freeform 16"/>
              <p:cNvSpPr>
                <a:spLocks/>
              </p:cNvSpPr>
              <p:nvPr/>
            </p:nvSpPr>
            <p:spPr bwMode="auto">
              <a:xfrm>
                <a:off x="10519993" y="1465340"/>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 name="Freeform 17"/>
              <p:cNvSpPr>
                <a:spLocks/>
              </p:cNvSpPr>
              <p:nvPr/>
            </p:nvSpPr>
            <p:spPr bwMode="auto">
              <a:xfrm>
                <a:off x="10519993" y="1497733"/>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 name="Freeform 18"/>
              <p:cNvSpPr>
                <a:spLocks/>
              </p:cNvSpPr>
              <p:nvPr/>
            </p:nvSpPr>
            <p:spPr bwMode="auto">
              <a:xfrm>
                <a:off x="10519993" y="1531283"/>
                <a:ext cx="105279" cy="17354"/>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 name="Freeform 19"/>
              <p:cNvSpPr>
                <a:spLocks/>
              </p:cNvSpPr>
              <p:nvPr/>
            </p:nvSpPr>
            <p:spPr bwMode="auto">
              <a:xfrm>
                <a:off x="10519993" y="1563677"/>
                <a:ext cx="105279" cy="17354"/>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 name="Freeform 20"/>
              <p:cNvSpPr>
                <a:spLocks/>
              </p:cNvSpPr>
              <p:nvPr/>
            </p:nvSpPr>
            <p:spPr bwMode="auto">
              <a:xfrm>
                <a:off x="10519993" y="1596070"/>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 name="Freeform 21"/>
              <p:cNvSpPr>
                <a:spLocks/>
              </p:cNvSpPr>
              <p:nvPr/>
            </p:nvSpPr>
            <p:spPr bwMode="auto">
              <a:xfrm>
                <a:off x="10519993" y="1628464"/>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 name="Freeform 22"/>
              <p:cNvSpPr>
                <a:spLocks/>
              </p:cNvSpPr>
              <p:nvPr/>
            </p:nvSpPr>
            <p:spPr bwMode="auto">
              <a:xfrm>
                <a:off x="10519993" y="1660858"/>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 name="Oval 23"/>
              <p:cNvSpPr>
                <a:spLocks noChangeArrowheads="1"/>
              </p:cNvSpPr>
              <p:nvPr/>
            </p:nvSpPr>
            <p:spPr bwMode="auto">
              <a:xfrm>
                <a:off x="10605604" y="1436416"/>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 name="Oval 24"/>
              <p:cNvSpPr>
                <a:spLocks noChangeArrowheads="1"/>
              </p:cNvSpPr>
              <p:nvPr/>
            </p:nvSpPr>
            <p:spPr bwMode="auto">
              <a:xfrm>
                <a:off x="10605604" y="1469967"/>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 name="Oval 25"/>
              <p:cNvSpPr>
                <a:spLocks noChangeArrowheads="1"/>
              </p:cNvSpPr>
              <p:nvPr/>
            </p:nvSpPr>
            <p:spPr bwMode="auto">
              <a:xfrm>
                <a:off x="10605604" y="150236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 name="Oval 26"/>
              <p:cNvSpPr>
                <a:spLocks noChangeArrowheads="1"/>
              </p:cNvSpPr>
              <p:nvPr/>
            </p:nvSpPr>
            <p:spPr bwMode="auto">
              <a:xfrm>
                <a:off x="10605604" y="1534754"/>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 name="Oval 27"/>
              <p:cNvSpPr>
                <a:spLocks noChangeArrowheads="1"/>
              </p:cNvSpPr>
              <p:nvPr/>
            </p:nvSpPr>
            <p:spPr bwMode="auto">
              <a:xfrm>
                <a:off x="10605604" y="1567148"/>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 name="Oval 28"/>
              <p:cNvSpPr>
                <a:spLocks noChangeArrowheads="1"/>
              </p:cNvSpPr>
              <p:nvPr/>
            </p:nvSpPr>
            <p:spPr bwMode="auto">
              <a:xfrm>
                <a:off x="10605604" y="159954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 name="Oval 29"/>
              <p:cNvSpPr>
                <a:spLocks noChangeArrowheads="1"/>
              </p:cNvSpPr>
              <p:nvPr/>
            </p:nvSpPr>
            <p:spPr bwMode="auto">
              <a:xfrm>
                <a:off x="10605604" y="1631935"/>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 name="Oval 30"/>
              <p:cNvSpPr>
                <a:spLocks noChangeArrowheads="1"/>
              </p:cNvSpPr>
              <p:nvPr/>
            </p:nvSpPr>
            <p:spPr bwMode="auto">
              <a:xfrm>
                <a:off x="10605604" y="1665485"/>
                <a:ext cx="10413" cy="92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 name="Rectangle 31"/>
              <p:cNvSpPr>
                <a:spLocks noChangeArrowheads="1"/>
              </p:cNvSpPr>
              <p:nvPr/>
            </p:nvSpPr>
            <p:spPr bwMode="auto">
              <a:xfrm>
                <a:off x="10658822" y="1412122"/>
                <a:ext cx="133045" cy="288072"/>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 name="Freeform 32"/>
              <p:cNvSpPr>
                <a:spLocks/>
              </p:cNvSpPr>
              <p:nvPr/>
            </p:nvSpPr>
            <p:spPr bwMode="auto">
              <a:xfrm>
                <a:off x="10672705" y="1432946"/>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 name="Freeform 33"/>
              <p:cNvSpPr>
                <a:spLocks/>
              </p:cNvSpPr>
              <p:nvPr/>
            </p:nvSpPr>
            <p:spPr bwMode="auto">
              <a:xfrm>
                <a:off x="10672705" y="1465340"/>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 name="Freeform 34"/>
              <p:cNvSpPr>
                <a:spLocks/>
              </p:cNvSpPr>
              <p:nvPr/>
            </p:nvSpPr>
            <p:spPr bwMode="auto">
              <a:xfrm>
                <a:off x="10672705" y="1497733"/>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 name="Freeform 35"/>
              <p:cNvSpPr>
                <a:spLocks/>
              </p:cNvSpPr>
              <p:nvPr/>
            </p:nvSpPr>
            <p:spPr bwMode="auto">
              <a:xfrm>
                <a:off x="10672705" y="1531283"/>
                <a:ext cx="105279" cy="17354"/>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 name="Freeform 36"/>
              <p:cNvSpPr>
                <a:spLocks/>
              </p:cNvSpPr>
              <p:nvPr/>
            </p:nvSpPr>
            <p:spPr bwMode="auto">
              <a:xfrm>
                <a:off x="10672705" y="1563677"/>
                <a:ext cx="105279" cy="17354"/>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 name="Freeform 37"/>
              <p:cNvSpPr>
                <a:spLocks/>
              </p:cNvSpPr>
              <p:nvPr/>
            </p:nvSpPr>
            <p:spPr bwMode="auto">
              <a:xfrm>
                <a:off x="10672705" y="1596070"/>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 name="Freeform 38"/>
              <p:cNvSpPr>
                <a:spLocks/>
              </p:cNvSpPr>
              <p:nvPr/>
            </p:nvSpPr>
            <p:spPr bwMode="auto">
              <a:xfrm>
                <a:off x="10672705" y="1628464"/>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 name="Freeform 39"/>
              <p:cNvSpPr>
                <a:spLocks/>
              </p:cNvSpPr>
              <p:nvPr/>
            </p:nvSpPr>
            <p:spPr bwMode="auto">
              <a:xfrm>
                <a:off x="10672705" y="1660858"/>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 name="Oval 40"/>
              <p:cNvSpPr>
                <a:spLocks noChangeArrowheads="1"/>
              </p:cNvSpPr>
              <p:nvPr/>
            </p:nvSpPr>
            <p:spPr bwMode="auto">
              <a:xfrm>
                <a:off x="10758317" y="1436416"/>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 name="Oval 41"/>
              <p:cNvSpPr>
                <a:spLocks noChangeArrowheads="1"/>
              </p:cNvSpPr>
              <p:nvPr/>
            </p:nvSpPr>
            <p:spPr bwMode="auto">
              <a:xfrm>
                <a:off x="10758317" y="1469967"/>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 name="Oval 42"/>
              <p:cNvSpPr>
                <a:spLocks noChangeArrowheads="1"/>
              </p:cNvSpPr>
              <p:nvPr/>
            </p:nvSpPr>
            <p:spPr bwMode="auto">
              <a:xfrm>
                <a:off x="10758317" y="150236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 name="Oval 43"/>
              <p:cNvSpPr>
                <a:spLocks noChangeArrowheads="1"/>
              </p:cNvSpPr>
              <p:nvPr/>
            </p:nvSpPr>
            <p:spPr bwMode="auto">
              <a:xfrm>
                <a:off x="10758317" y="1534754"/>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 name="Oval 44"/>
              <p:cNvSpPr>
                <a:spLocks noChangeArrowheads="1"/>
              </p:cNvSpPr>
              <p:nvPr/>
            </p:nvSpPr>
            <p:spPr bwMode="auto">
              <a:xfrm>
                <a:off x="10758317" y="1567148"/>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 name="Oval 45"/>
              <p:cNvSpPr>
                <a:spLocks noChangeArrowheads="1"/>
              </p:cNvSpPr>
              <p:nvPr/>
            </p:nvSpPr>
            <p:spPr bwMode="auto">
              <a:xfrm>
                <a:off x="10758317" y="159954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 name="Oval 46"/>
              <p:cNvSpPr>
                <a:spLocks noChangeArrowheads="1"/>
              </p:cNvSpPr>
              <p:nvPr/>
            </p:nvSpPr>
            <p:spPr bwMode="auto">
              <a:xfrm>
                <a:off x="10758317" y="1631935"/>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 name="Oval 47"/>
              <p:cNvSpPr>
                <a:spLocks noChangeArrowheads="1"/>
              </p:cNvSpPr>
              <p:nvPr/>
            </p:nvSpPr>
            <p:spPr bwMode="auto">
              <a:xfrm>
                <a:off x="10758317" y="1665485"/>
                <a:ext cx="10413" cy="92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 name="Freeform 48"/>
              <p:cNvSpPr>
                <a:spLocks/>
              </p:cNvSpPr>
              <p:nvPr/>
            </p:nvSpPr>
            <p:spPr bwMode="auto">
              <a:xfrm>
                <a:off x="10202999" y="2081974"/>
                <a:ext cx="488217" cy="244109"/>
              </a:xfrm>
              <a:custGeom>
                <a:avLst/>
                <a:gdLst>
                  <a:gd name="T0" fmla="*/ 34 w 1056"/>
                  <a:gd name="T1" fmla="*/ 527 h 527"/>
                  <a:gd name="T2" fmla="*/ 0 w 1056"/>
                  <a:gd name="T3" fmla="*/ 409 h 527"/>
                  <a:gd name="T4" fmla="*/ 218 w 1056"/>
                  <a:gd name="T5" fmla="*/ 191 h 527"/>
                  <a:gd name="T6" fmla="*/ 280 w 1056"/>
                  <a:gd name="T7" fmla="*/ 199 h 527"/>
                  <a:gd name="T8" fmla="*/ 576 w 1056"/>
                  <a:gd name="T9" fmla="*/ 0 h 527"/>
                  <a:gd name="T10" fmla="*/ 895 w 1056"/>
                  <a:gd name="T11" fmla="*/ 301 h 527"/>
                  <a:gd name="T12" fmla="*/ 1056 w 1056"/>
                  <a:gd name="T13" fmla="*/ 467 h 527"/>
                  <a:gd name="T14" fmla="*/ 1045 w 1056"/>
                  <a:gd name="T15" fmla="*/ 527 h 527"/>
                  <a:gd name="T16" fmla="*/ 34 w 1056"/>
                  <a:gd name="T17"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527">
                    <a:moveTo>
                      <a:pt x="34" y="527"/>
                    </a:moveTo>
                    <a:cubicBezTo>
                      <a:pt x="12" y="493"/>
                      <a:pt x="0" y="452"/>
                      <a:pt x="0" y="409"/>
                    </a:cubicBezTo>
                    <a:cubicBezTo>
                      <a:pt x="0" y="288"/>
                      <a:pt x="98" y="191"/>
                      <a:pt x="218" y="191"/>
                    </a:cubicBezTo>
                    <a:cubicBezTo>
                      <a:pt x="240" y="191"/>
                      <a:pt x="260" y="194"/>
                      <a:pt x="280" y="199"/>
                    </a:cubicBezTo>
                    <a:cubicBezTo>
                      <a:pt x="327" y="83"/>
                      <a:pt x="442" y="0"/>
                      <a:pt x="576" y="0"/>
                    </a:cubicBezTo>
                    <a:cubicBezTo>
                      <a:pt x="746" y="0"/>
                      <a:pt x="885" y="133"/>
                      <a:pt x="895" y="301"/>
                    </a:cubicBezTo>
                    <a:cubicBezTo>
                      <a:pt x="984" y="303"/>
                      <a:pt x="1056" y="377"/>
                      <a:pt x="1056" y="467"/>
                    </a:cubicBezTo>
                    <a:cubicBezTo>
                      <a:pt x="1056" y="488"/>
                      <a:pt x="1052" y="508"/>
                      <a:pt x="1045" y="527"/>
                    </a:cubicBezTo>
                    <a:lnTo>
                      <a:pt x="34" y="527"/>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 name="Freeform 49"/>
              <p:cNvSpPr>
                <a:spLocks/>
              </p:cNvSpPr>
              <p:nvPr/>
            </p:nvSpPr>
            <p:spPr bwMode="auto">
              <a:xfrm>
                <a:off x="10823104" y="2059993"/>
                <a:ext cx="119162" cy="101808"/>
              </a:xfrm>
              <a:custGeom>
                <a:avLst/>
                <a:gdLst>
                  <a:gd name="T0" fmla="*/ 82 w 103"/>
                  <a:gd name="T1" fmla="*/ 88 h 88"/>
                  <a:gd name="T2" fmla="*/ 103 w 103"/>
                  <a:gd name="T3" fmla="*/ 59 h 88"/>
                  <a:gd name="T4" fmla="*/ 21 w 103"/>
                  <a:gd name="T5" fmla="*/ 0 h 88"/>
                  <a:gd name="T6" fmla="*/ 0 w 103"/>
                  <a:gd name="T7" fmla="*/ 29 h 88"/>
                  <a:gd name="T8" fmla="*/ 82 w 103"/>
                  <a:gd name="T9" fmla="*/ 88 h 88"/>
                </a:gdLst>
                <a:ahLst/>
                <a:cxnLst>
                  <a:cxn ang="0">
                    <a:pos x="T0" y="T1"/>
                  </a:cxn>
                  <a:cxn ang="0">
                    <a:pos x="T2" y="T3"/>
                  </a:cxn>
                  <a:cxn ang="0">
                    <a:pos x="T4" y="T5"/>
                  </a:cxn>
                  <a:cxn ang="0">
                    <a:pos x="T6" y="T7"/>
                  </a:cxn>
                  <a:cxn ang="0">
                    <a:pos x="T8" y="T9"/>
                  </a:cxn>
                </a:cxnLst>
                <a:rect l="0" t="0" r="r" b="b"/>
                <a:pathLst>
                  <a:path w="103" h="88">
                    <a:moveTo>
                      <a:pt x="82" y="88"/>
                    </a:moveTo>
                    <a:lnTo>
                      <a:pt x="103" y="59"/>
                    </a:lnTo>
                    <a:lnTo>
                      <a:pt x="21" y="0"/>
                    </a:lnTo>
                    <a:lnTo>
                      <a:pt x="0" y="29"/>
                    </a:lnTo>
                    <a:lnTo>
                      <a:pt x="8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 name="Freeform 50"/>
              <p:cNvSpPr>
                <a:spLocks/>
              </p:cNvSpPr>
              <p:nvPr/>
            </p:nvSpPr>
            <p:spPr bwMode="auto">
              <a:xfrm>
                <a:off x="10375379" y="1376257"/>
                <a:ext cx="233696" cy="166595"/>
              </a:xfrm>
              <a:custGeom>
                <a:avLst/>
                <a:gdLst>
                  <a:gd name="T0" fmla="*/ 377 w 504"/>
                  <a:gd name="T1" fmla="*/ 24 h 359"/>
                  <a:gd name="T2" fmla="*/ 187 w 504"/>
                  <a:gd name="T3" fmla="*/ 126 h 359"/>
                  <a:gd name="T4" fmla="*/ 193 w 504"/>
                  <a:gd name="T5" fmla="*/ 227 h 359"/>
                  <a:gd name="T6" fmla="*/ 107 w 504"/>
                  <a:gd name="T7" fmla="*/ 270 h 359"/>
                  <a:gd name="T8" fmla="*/ 17 w 504"/>
                  <a:gd name="T9" fmla="*/ 315 h 359"/>
                  <a:gd name="T10" fmla="*/ 8 w 504"/>
                  <a:gd name="T11" fmla="*/ 340 h 359"/>
                  <a:gd name="T12" fmla="*/ 9 w 504"/>
                  <a:gd name="T13" fmla="*/ 343 h 359"/>
                  <a:gd name="T14" fmla="*/ 35 w 504"/>
                  <a:gd name="T15" fmla="*/ 350 h 359"/>
                  <a:gd name="T16" fmla="*/ 212 w 504"/>
                  <a:gd name="T17" fmla="*/ 262 h 359"/>
                  <a:gd name="T18" fmla="*/ 290 w 504"/>
                  <a:gd name="T19" fmla="*/ 316 h 359"/>
                  <a:gd name="T20" fmla="*/ 480 w 504"/>
                  <a:gd name="T21" fmla="*/ 213 h 359"/>
                  <a:gd name="T22" fmla="*/ 377 w 504"/>
                  <a:gd name="T23" fmla="*/ 2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377" y="24"/>
                    </a:moveTo>
                    <a:cubicBezTo>
                      <a:pt x="296" y="0"/>
                      <a:pt x="211" y="46"/>
                      <a:pt x="187" y="126"/>
                    </a:cubicBezTo>
                    <a:cubicBezTo>
                      <a:pt x="177" y="161"/>
                      <a:pt x="180" y="196"/>
                      <a:pt x="193" y="227"/>
                    </a:cubicBezTo>
                    <a:cubicBezTo>
                      <a:pt x="107" y="270"/>
                      <a:pt x="107" y="270"/>
                      <a:pt x="107" y="270"/>
                    </a:cubicBezTo>
                    <a:cubicBezTo>
                      <a:pt x="17" y="315"/>
                      <a:pt x="17" y="315"/>
                      <a:pt x="17" y="315"/>
                    </a:cubicBezTo>
                    <a:cubicBezTo>
                      <a:pt x="17" y="315"/>
                      <a:pt x="0" y="323"/>
                      <a:pt x="8" y="340"/>
                    </a:cubicBezTo>
                    <a:cubicBezTo>
                      <a:pt x="9" y="343"/>
                      <a:pt x="9" y="343"/>
                      <a:pt x="9" y="343"/>
                    </a:cubicBezTo>
                    <a:cubicBezTo>
                      <a:pt x="9" y="343"/>
                      <a:pt x="17" y="359"/>
                      <a:pt x="35" y="350"/>
                    </a:cubicBezTo>
                    <a:cubicBezTo>
                      <a:pt x="212" y="262"/>
                      <a:pt x="212" y="262"/>
                      <a:pt x="212" y="262"/>
                    </a:cubicBezTo>
                    <a:cubicBezTo>
                      <a:pt x="231" y="287"/>
                      <a:pt x="258" y="306"/>
                      <a:pt x="290" y="316"/>
                    </a:cubicBezTo>
                    <a:cubicBezTo>
                      <a:pt x="371" y="340"/>
                      <a:pt x="456" y="294"/>
                      <a:pt x="480" y="213"/>
                    </a:cubicBezTo>
                    <a:cubicBezTo>
                      <a:pt x="504" y="132"/>
                      <a:pt x="458" y="47"/>
                      <a:pt x="377" y="24"/>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 name="Freeform 51"/>
              <p:cNvSpPr>
                <a:spLocks/>
              </p:cNvSpPr>
              <p:nvPr/>
            </p:nvSpPr>
            <p:spPr bwMode="auto">
              <a:xfrm>
                <a:off x="10463304" y="1387826"/>
                <a:ext cx="133045" cy="134202"/>
              </a:xfrm>
              <a:custGeom>
                <a:avLst/>
                <a:gdLst>
                  <a:gd name="T0" fmla="*/ 107 w 288"/>
                  <a:gd name="T1" fmla="*/ 267 h 288"/>
                  <a:gd name="T2" fmla="*/ 267 w 288"/>
                  <a:gd name="T3" fmla="*/ 180 h 288"/>
                  <a:gd name="T4" fmla="*/ 180 w 288"/>
                  <a:gd name="T5" fmla="*/ 20 h 288"/>
                  <a:gd name="T6" fmla="*/ 20 w 288"/>
                  <a:gd name="T7" fmla="*/ 107 h 288"/>
                  <a:gd name="T8" fmla="*/ 107 w 288"/>
                  <a:gd name="T9" fmla="*/ 267 h 288"/>
                </a:gdLst>
                <a:ahLst/>
                <a:cxnLst>
                  <a:cxn ang="0">
                    <a:pos x="T0" y="T1"/>
                  </a:cxn>
                  <a:cxn ang="0">
                    <a:pos x="T2" y="T3"/>
                  </a:cxn>
                  <a:cxn ang="0">
                    <a:pos x="T4" y="T5"/>
                  </a:cxn>
                  <a:cxn ang="0">
                    <a:pos x="T6" y="T7"/>
                  </a:cxn>
                  <a:cxn ang="0">
                    <a:pos x="T8" y="T9"/>
                  </a:cxn>
                </a:cxnLst>
                <a:rect l="0" t="0" r="r" b="b"/>
                <a:pathLst>
                  <a:path w="288" h="288">
                    <a:moveTo>
                      <a:pt x="107" y="267"/>
                    </a:moveTo>
                    <a:cubicBezTo>
                      <a:pt x="175" y="288"/>
                      <a:pt x="247" y="249"/>
                      <a:pt x="267" y="180"/>
                    </a:cubicBezTo>
                    <a:cubicBezTo>
                      <a:pt x="288" y="112"/>
                      <a:pt x="249" y="40"/>
                      <a:pt x="180" y="20"/>
                    </a:cubicBezTo>
                    <a:cubicBezTo>
                      <a:pt x="112" y="0"/>
                      <a:pt x="40" y="39"/>
                      <a:pt x="20" y="107"/>
                    </a:cubicBezTo>
                    <a:cubicBezTo>
                      <a:pt x="0" y="175"/>
                      <a:pt x="39" y="247"/>
                      <a:pt x="107" y="267"/>
                    </a:cubicBezTo>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 name="Freeform 52"/>
              <p:cNvSpPr>
                <a:spLocks noEditPoints="1"/>
              </p:cNvSpPr>
              <p:nvPr/>
            </p:nvSpPr>
            <p:spPr bwMode="auto">
              <a:xfrm>
                <a:off x="10398517" y="1387826"/>
                <a:ext cx="262620" cy="134202"/>
              </a:xfrm>
              <a:custGeom>
                <a:avLst/>
                <a:gdLst>
                  <a:gd name="T0" fmla="*/ 27 w 567"/>
                  <a:gd name="T1" fmla="*/ 0 h 288"/>
                  <a:gd name="T2" fmla="*/ 0 w 567"/>
                  <a:gd name="T3" fmla="*/ 66 h 288"/>
                  <a:gd name="T4" fmla="*/ 36 w 567"/>
                  <a:gd name="T5" fmla="*/ 152 h 288"/>
                  <a:gd name="T6" fmla="*/ 18 w 567"/>
                  <a:gd name="T7" fmla="*/ 117 h 288"/>
                  <a:gd name="T8" fmla="*/ 36 w 567"/>
                  <a:gd name="T9" fmla="*/ 279 h 288"/>
                  <a:gd name="T10" fmla="*/ 36 w 567"/>
                  <a:gd name="T11" fmla="*/ 217 h 288"/>
                  <a:gd name="T12" fmla="*/ 101 w 567"/>
                  <a:gd name="T13" fmla="*/ 61 h 288"/>
                  <a:gd name="T14" fmla="*/ 101 w 567"/>
                  <a:gd name="T15" fmla="*/ 0 h 288"/>
                  <a:gd name="T16" fmla="*/ 110 w 567"/>
                  <a:gd name="T17" fmla="*/ 174 h 288"/>
                  <a:gd name="T18" fmla="*/ 70 w 567"/>
                  <a:gd name="T19" fmla="*/ 108 h 288"/>
                  <a:gd name="T20" fmla="*/ 70 w 567"/>
                  <a:gd name="T21" fmla="*/ 179 h 288"/>
                  <a:gd name="T22" fmla="*/ 101 w 567"/>
                  <a:gd name="T23" fmla="*/ 279 h 288"/>
                  <a:gd name="T24" fmla="*/ 83 w 567"/>
                  <a:gd name="T25" fmla="*/ 279 h 288"/>
                  <a:gd name="T26" fmla="*/ 140 w 567"/>
                  <a:gd name="T27" fmla="*/ 61 h 288"/>
                  <a:gd name="T28" fmla="*/ 140 w 567"/>
                  <a:gd name="T29" fmla="*/ 0 h 288"/>
                  <a:gd name="T30" fmla="*/ 175 w 567"/>
                  <a:gd name="T31" fmla="*/ 152 h 288"/>
                  <a:gd name="T32" fmla="*/ 131 w 567"/>
                  <a:gd name="T33" fmla="*/ 113 h 288"/>
                  <a:gd name="T34" fmla="*/ 171 w 567"/>
                  <a:gd name="T35" fmla="*/ 179 h 288"/>
                  <a:gd name="T36" fmla="*/ 175 w 567"/>
                  <a:gd name="T37" fmla="*/ 279 h 288"/>
                  <a:gd name="T38" fmla="*/ 166 w 567"/>
                  <a:gd name="T39" fmla="*/ 288 h 288"/>
                  <a:gd name="T40" fmla="*/ 223 w 567"/>
                  <a:gd name="T41" fmla="*/ 61 h 288"/>
                  <a:gd name="T42" fmla="*/ 200 w 567"/>
                  <a:gd name="T43" fmla="*/ 61 h 288"/>
                  <a:gd name="T44" fmla="*/ 205 w 567"/>
                  <a:gd name="T45" fmla="*/ 117 h 288"/>
                  <a:gd name="T46" fmla="*/ 196 w 567"/>
                  <a:gd name="T47" fmla="*/ 117 h 288"/>
                  <a:gd name="T48" fmla="*/ 205 w 567"/>
                  <a:gd name="T49" fmla="*/ 226 h 288"/>
                  <a:gd name="T50" fmla="*/ 196 w 567"/>
                  <a:gd name="T51" fmla="*/ 226 h 288"/>
                  <a:gd name="T52" fmla="*/ 270 w 567"/>
                  <a:gd name="T53" fmla="*/ 9 h 288"/>
                  <a:gd name="T54" fmla="*/ 261 w 567"/>
                  <a:gd name="T55" fmla="*/ 9 h 288"/>
                  <a:gd name="T56" fmla="*/ 301 w 567"/>
                  <a:gd name="T57" fmla="*/ 147 h 288"/>
                  <a:gd name="T58" fmla="*/ 266 w 567"/>
                  <a:gd name="T59" fmla="*/ 117 h 288"/>
                  <a:gd name="T60" fmla="*/ 306 w 567"/>
                  <a:gd name="T61" fmla="*/ 174 h 288"/>
                  <a:gd name="T62" fmla="*/ 306 w 567"/>
                  <a:gd name="T63" fmla="*/ 226 h 288"/>
                  <a:gd name="T64" fmla="*/ 306 w 567"/>
                  <a:gd name="T65" fmla="*/ 279 h 288"/>
                  <a:gd name="T66" fmla="*/ 353 w 567"/>
                  <a:gd name="T67" fmla="*/ 0 h 288"/>
                  <a:gd name="T68" fmla="*/ 326 w 567"/>
                  <a:gd name="T69" fmla="*/ 66 h 288"/>
                  <a:gd name="T70" fmla="*/ 362 w 567"/>
                  <a:gd name="T71" fmla="*/ 117 h 288"/>
                  <a:gd name="T72" fmla="*/ 326 w 567"/>
                  <a:gd name="T73" fmla="*/ 170 h 288"/>
                  <a:gd name="T74" fmla="*/ 362 w 567"/>
                  <a:gd name="T75" fmla="*/ 260 h 288"/>
                  <a:gd name="T76" fmla="*/ 344 w 567"/>
                  <a:gd name="T77" fmla="*/ 226 h 288"/>
                  <a:gd name="T78" fmla="*/ 427 w 567"/>
                  <a:gd name="T79" fmla="*/ 61 h 288"/>
                  <a:gd name="T80" fmla="*/ 427 w 567"/>
                  <a:gd name="T81" fmla="*/ 0 h 288"/>
                  <a:gd name="T82" fmla="*/ 427 w 567"/>
                  <a:gd name="T83" fmla="*/ 170 h 288"/>
                  <a:gd name="T84" fmla="*/ 427 w 567"/>
                  <a:gd name="T85" fmla="*/ 108 h 288"/>
                  <a:gd name="T86" fmla="*/ 436 w 567"/>
                  <a:gd name="T87" fmla="*/ 283 h 288"/>
                  <a:gd name="T88" fmla="*/ 396 w 567"/>
                  <a:gd name="T89" fmla="*/ 217 h 288"/>
                  <a:gd name="T90" fmla="*/ 396 w 567"/>
                  <a:gd name="T91" fmla="*/ 288 h 288"/>
                  <a:gd name="T92" fmla="*/ 493 w 567"/>
                  <a:gd name="T93" fmla="*/ 61 h 288"/>
                  <a:gd name="T94" fmla="*/ 475 w 567"/>
                  <a:gd name="T95" fmla="*/ 61 h 288"/>
                  <a:gd name="T96" fmla="*/ 502 w 567"/>
                  <a:gd name="T97" fmla="*/ 152 h 288"/>
                  <a:gd name="T98" fmla="*/ 457 w 567"/>
                  <a:gd name="T99" fmla="*/ 113 h 288"/>
                  <a:gd name="T100" fmla="*/ 497 w 567"/>
                  <a:gd name="T101" fmla="*/ 179 h 288"/>
                  <a:gd name="T102" fmla="*/ 502 w 567"/>
                  <a:gd name="T103" fmla="*/ 279 h 288"/>
                  <a:gd name="T104" fmla="*/ 493 w 567"/>
                  <a:gd name="T105" fmla="*/ 288 h 288"/>
                  <a:gd name="T106" fmla="*/ 549 w 567"/>
                  <a:gd name="T107" fmla="*/ 61 h 288"/>
                  <a:gd name="T108" fmla="*/ 527 w 567"/>
                  <a:gd name="T109" fmla="*/ 61 h 288"/>
                  <a:gd name="T110" fmla="*/ 531 w 567"/>
                  <a:gd name="T111" fmla="*/ 117 h 288"/>
                  <a:gd name="T112" fmla="*/ 522 w 567"/>
                  <a:gd name="T113" fmla="*/ 117 h 288"/>
                  <a:gd name="T114" fmla="*/ 562 w 567"/>
                  <a:gd name="T115" fmla="*/ 256 h 288"/>
                  <a:gd name="T116" fmla="*/ 527 w 567"/>
                  <a:gd name="T117" fmla="*/ 226 h 288"/>
                  <a:gd name="T118" fmla="*/ 567 w 567"/>
                  <a:gd name="T119" fmla="*/ 28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3"/>
                      <a:pt x="45" y="43"/>
                      <a:pt x="45" y="43"/>
                    </a:cubicBezTo>
                    <a:cubicBezTo>
                      <a:pt x="45" y="40"/>
                      <a:pt x="44" y="38"/>
                      <a:pt x="40" y="38"/>
                    </a:cubicBezTo>
                    <a:cubicBezTo>
                      <a:pt x="37" y="38"/>
                      <a:pt x="36" y="40"/>
                      <a:pt x="36" y="43"/>
                    </a:cubicBezTo>
                    <a:cubicBezTo>
                      <a:pt x="36" y="61"/>
                      <a:pt x="36" y="61"/>
                      <a:pt x="36" y="61"/>
                    </a:cubicBezTo>
                    <a:cubicBezTo>
                      <a:pt x="27" y="61"/>
                      <a:pt x="27" y="61"/>
                      <a:pt x="27" y="61"/>
                    </a:cubicBezTo>
                    <a:cubicBezTo>
                      <a:pt x="27" y="0"/>
                      <a:pt x="27" y="0"/>
                      <a:pt x="27" y="0"/>
                    </a:cubicBezTo>
                    <a:cubicBezTo>
                      <a:pt x="5" y="0"/>
                      <a:pt x="5" y="0"/>
                      <a:pt x="5" y="0"/>
                    </a:cubicBezTo>
                    <a:cubicBezTo>
                      <a:pt x="2" y="0"/>
                      <a:pt x="0" y="1"/>
                      <a:pt x="0" y="4"/>
                    </a:cubicBezTo>
                    <a:cubicBezTo>
                      <a:pt x="0" y="7"/>
                      <a:pt x="2" y="9"/>
                      <a:pt x="5" y="9"/>
                    </a:cubicBezTo>
                    <a:cubicBezTo>
                      <a:pt x="18" y="9"/>
                      <a:pt x="18" y="9"/>
                      <a:pt x="18" y="9"/>
                    </a:cubicBezTo>
                    <a:cubicBezTo>
                      <a:pt x="18" y="61"/>
                      <a:pt x="18" y="61"/>
                      <a:pt x="18" y="61"/>
                    </a:cubicBezTo>
                    <a:cubicBezTo>
                      <a:pt x="5" y="61"/>
                      <a:pt x="5" y="61"/>
                      <a:pt x="5" y="61"/>
                    </a:cubicBezTo>
                    <a:cubicBezTo>
                      <a:pt x="2" y="61"/>
                      <a:pt x="0" y="62"/>
                      <a:pt x="0" y="66"/>
                    </a:cubicBezTo>
                    <a:cubicBezTo>
                      <a:pt x="0" y="69"/>
                      <a:pt x="2" y="70"/>
                      <a:pt x="5" y="70"/>
                    </a:cubicBezTo>
                    <a:cubicBezTo>
                      <a:pt x="40" y="70"/>
                      <a:pt x="40" y="70"/>
                      <a:pt x="40" y="70"/>
                    </a:cubicBezTo>
                    <a:cubicBezTo>
                      <a:pt x="43" y="70"/>
                      <a:pt x="45" y="69"/>
                      <a:pt x="45" y="66"/>
                    </a:cubicBezTo>
                    <a:moveTo>
                      <a:pt x="45" y="174"/>
                    </a:moveTo>
                    <a:cubicBezTo>
                      <a:pt x="45" y="152"/>
                      <a:pt x="45" y="152"/>
                      <a:pt x="45" y="152"/>
                    </a:cubicBezTo>
                    <a:cubicBezTo>
                      <a:pt x="45" y="149"/>
                      <a:pt x="44" y="147"/>
                      <a:pt x="40" y="147"/>
                    </a:cubicBezTo>
                    <a:cubicBezTo>
                      <a:pt x="37" y="147"/>
                      <a:pt x="36" y="149"/>
                      <a:pt x="36" y="152"/>
                    </a:cubicBezTo>
                    <a:cubicBezTo>
                      <a:pt x="36" y="170"/>
                      <a:pt x="36" y="170"/>
                      <a:pt x="36" y="170"/>
                    </a:cubicBezTo>
                    <a:cubicBezTo>
                      <a:pt x="27" y="170"/>
                      <a:pt x="27" y="170"/>
                      <a:pt x="27" y="170"/>
                    </a:cubicBezTo>
                    <a:cubicBezTo>
                      <a:pt x="27" y="108"/>
                      <a:pt x="27" y="108"/>
                      <a:pt x="27" y="108"/>
                    </a:cubicBezTo>
                    <a:cubicBezTo>
                      <a:pt x="5" y="108"/>
                      <a:pt x="5" y="108"/>
                      <a:pt x="5" y="108"/>
                    </a:cubicBezTo>
                    <a:cubicBezTo>
                      <a:pt x="2" y="108"/>
                      <a:pt x="0" y="110"/>
                      <a:pt x="0" y="113"/>
                    </a:cubicBezTo>
                    <a:cubicBezTo>
                      <a:pt x="0" y="116"/>
                      <a:pt x="2" y="117"/>
                      <a:pt x="5" y="117"/>
                    </a:cubicBezTo>
                    <a:cubicBezTo>
                      <a:pt x="18" y="117"/>
                      <a:pt x="18" y="117"/>
                      <a:pt x="18" y="117"/>
                    </a:cubicBezTo>
                    <a:cubicBezTo>
                      <a:pt x="18" y="170"/>
                      <a:pt x="18" y="170"/>
                      <a:pt x="18" y="170"/>
                    </a:cubicBezTo>
                    <a:cubicBezTo>
                      <a:pt x="5" y="170"/>
                      <a:pt x="5" y="170"/>
                      <a:pt x="5" y="170"/>
                    </a:cubicBezTo>
                    <a:cubicBezTo>
                      <a:pt x="2" y="170"/>
                      <a:pt x="0" y="171"/>
                      <a:pt x="0" y="174"/>
                    </a:cubicBezTo>
                    <a:cubicBezTo>
                      <a:pt x="0" y="178"/>
                      <a:pt x="2" y="179"/>
                      <a:pt x="5" y="179"/>
                    </a:cubicBezTo>
                    <a:cubicBezTo>
                      <a:pt x="40" y="179"/>
                      <a:pt x="40" y="179"/>
                      <a:pt x="40" y="179"/>
                    </a:cubicBezTo>
                    <a:cubicBezTo>
                      <a:pt x="43" y="179"/>
                      <a:pt x="45" y="178"/>
                      <a:pt x="45" y="174"/>
                    </a:cubicBezTo>
                    <a:moveTo>
                      <a:pt x="36" y="279"/>
                    </a:moveTo>
                    <a:cubicBezTo>
                      <a:pt x="9" y="279"/>
                      <a:pt x="9" y="279"/>
                      <a:pt x="9" y="279"/>
                    </a:cubicBezTo>
                    <a:cubicBezTo>
                      <a:pt x="9" y="226"/>
                      <a:pt x="9" y="226"/>
                      <a:pt x="9" y="226"/>
                    </a:cubicBezTo>
                    <a:cubicBezTo>
                      <a:pt x="36" y="226"/>
                      <a:pt x="36" y="226"/>
                      <a:pt x="36" y="226"/>
                    </a:cubicBezTo>
                    <a:lnTo>
                      <a:pt x="36" y="279"/>
                    </a:lnTo>
                    <a:close/>
                    <a:moveTo>
                      <a:pt x="45" y="279"/>
                    </a:moveTo>
                    <a:cubicBezTo>
                      <a:pt x="45" y="226"/>
                      <a:pt x="45" y="226"/>
                      <a:pt x="45" y="226"/>
                    </a:cubicBezTo>
                    <a:cubicBezTo>
                      <a:pt x="45" y="221"/>
                      <a:pt x="41" y="217"/>
                      <a:pt x="36" y="217"/>
                    </a:cubicBezTo>
                    <a:cubicBezTo>
                      <a:pt x="9" y="217"/>
                      <a:pt x="9" y="217"/>
                      <a:pt x="9" y="217"/>
                    </a:cubicBezTo>
                    <a:cubicBezTo>
                      <a:pt x="4" y="217"/>
                      <a:pt x="0" y="221"/>
                      <a:pt x="0" y="226"/>
                    </a:cubicBezTo>
                    <a:cubicBezTo>
                      <a:pt x="0" y="279"/>
                      <a:pt x="0" y="279"/>
                      <a:pt x="0" y="279"/>
                    </a:cubicBezTo>
                    <a:cubicBezTo>
                      <a:pt x="0" y="284"/>
                      <a:pt x="4" y="288"/>
                      <a:pt x="9" y="288"/>
                    </a:cubicBezTo>
                    <a:cubicBezTo>
                      <a:pt x="36" y="288"/>
                      <a:pt x="36" y="288"/>
                      <a:pt x="36" y="288"/>
                    </a:cubicBezTo>
                    <a:cubicBezTo>
                      <a:pt x="41" y="288"/>
                      <a:pt x="45" y="284"/>
                      <a:pt x="45" y="279"/>
                    </a:cubicBezTo>
                    <a:moveTo>
                      <a:pt x="101" y="61"/>
                    </a:moveTo>
                    <a:cubicBezTo>
                      <a:pt x="75" y="61"/>
                      <a:pt x="75" y="61"/>
                      <a:pt x="75" y="61"/>
                    </a:cubicBezTo>
                    <a:cubicBezTo>
                      <a:pt x="75" y="9"/>
                      <a:pt x="75" y="9"/>
                      <a:pt x="75" y="9"/>
                    </a:cubicBezTo>
                    <a:cubicBezTo>
                      <a:pt x="101" y="9"/>
                      <a:pt x="101" y="9"/>
                      <a:pt x="101" y="9"/>
                    </a:cubicBezTo>
                    <a:lnTo>
                      <a:pt x="101" y="61"/>
                    </a:lnTo>
                    <a:close/>
                    <a:moveTo>
                      <a:pt x="110" y="61"/>
                    </a:moveTo>
                    <a:cubicBezTo>
                      <a:pt x="110" y="9"/>
                      <a:pt x="110" y="9"/>
                      <a:pt x="110" y="9"/>
                    </a:cubicBezTo>
                    <a:cubicBezTo>
                      <a:pt x="110" y="4"/>
                      <a:pt x="106" y="0"/>
                      <a:pt x="101" y="0"/>
                    </a:cubicBezTo>
                    <a:cubicBezTo>
                      <a:pt x="75" y="0"/>
                      <a:pt x="75" y="0"/>
                      <a:pt x="75" y="0"/>
                    </a:cubicBezTo>
                    <a:cubicBezTo>
                      <a:pt x="70" y="0"/>
                      <a:pt x="65" y="4"/>
                      <a:pt x="65" y="9"/>
                    </a:cubicBezTo>
                    <a:cubicBezTo>
                      <a:pt x="65" y="61"/>
                      <a:pt x="65" y="61"/>
                      <a:pt x="65" y="61"/>
                    </a:cubicBezTo>
                    <a:cubicBezTo>
                      <a:pt x="65" y="66"/>
                      <a:pt x="69" y="70"/>
                      <a:pt x="75" y="70"/>
                    </a:cubicBezTo>
                    <a:cubicBezTo>
                      <a:pt x="101" y="70"/>
                      <a:pt x="101" y="70"/>
                      <a:pt x="101" y="70"/>
                    </a:cubicBezTo>
                    <a:cubicBezTo>
                      <a:pt x="106" y="70"/>
                      <a:pt x="110" y="66"/>
                      <a:pt x="110" y="61"/>
                    </a:cubicBezTo>
                    <a:moveTo>
                      <a:pt x="110" y="174"/>
                    </a:moveTo>
                    <a:cubicBezTo>
                      <a:pt x="110" y="152"/>
                      <a:pt x="110" y="152"/>
                      <a:pt x="110" y="152"/>
                    </a:cubicBezTo>
                    <a:cubicBezTo>
                      <a:pt x="110" y="149"/>
                      <a:pt x="109" y="147"/>
                      <a:pt x="106" y="147"/>
                    </a:cubicBezTo>
                    <a:cubicBezTo>
                      <a:pt x="102" y="147"/>
                      <a:pt x="101" y="149"/>
                      <a:pt x="101" y="152"/>
                    </a:cubicBezTo>
                    <a:cubicBezTo>
                      <a:pt x="101" y="170"/>
                      <a:pt x="101" y="170"/>
                      <a:pt x="101" y="170"/>
                    </a:cubicBezTo>
                    <a:cubicBezTo>
                      <a:pt x="92" y="170"/>
                      <a:pt x="92" y="170"/>
                      <a:pt x="92" y="170"/>
                    </a:cubicBezTo>
                    <a:cubicBezTo>
                      <a:pt x="92" y="108"/>
                      <a:pt x="92" y="108"/>
                      <a:pt x="92" y="108"/>
                    </a:cubicBezTo>
                    <a:cubicBezTo>
                      <a:pt x="70" y="108"/>
                      <a:pt x="70" y="108"/>
                      <a:pt x="70" y="108"/>
                    </a:cubicBezTo>
                    <a:cubicBezTo>
                      <a:pt x="68" y="108"/>
                      <a:pt x="65" y="110"/>
                      <a:pt x="65" y="113"/>
                    </a:cubicBezTo>
                    <a:cubicBezTo>
                      <a:pt x="65" y="116"/>
                      <a:pt x="68" y="117"/>
                      <a:pt x="70" y="117"/>
                    </a:cubicBezTo>
                    <a:cubicBezTo>
                      <a:pt x="83" y="117"/>
                      <a:pt x="83" y="117"/>
                      <a:pt x="83" y="117"/>
                    </a:cubicBezTo>
                    <a:cubicBezTo>
                      <a:pt x="83" y="170"/>
                      <a:pt x="83" y="170"/>
                      <a:pt x="83" y="170"/>
                    </a:cubicBezTo>
                    <a:cubicBezTo>
                      <a:pt x="70" y="170"/>
                      <a:pt x="70" y="170"/>
                      <a:pt x="70" y="170"/>
                    </a:cubicBezTo>
                    <a:cubicBezTo>
                      <a:pt x="68" y="170"/>
                      <a:pt x="65" y="171"/>
                      <a:pt x="65" y="174"/>
                    </a:cubicBezTo>
                    <a:cubicBezTo>
                      <a:pt x="65" y="178"/>
                      <a:pt x="68" y="179"/>
                      <a:pt x="70" y="179"/>
                    </a:cubicBezTo>
                    <a:cubicBezTo>
                      <a:pt x="106" y="179"/>
                      <a:pt x="106" y="179"/>
                      <a:pt x="106" y="179"/>
                    </a:cubicBezTo>
                    <a:cubicBezTo>
                      <a:pt x="108" y="179"/>
                      <a:pt x="110" y="178"/>
                      <a:pt x="110" y="174"/>
                    </a:cubicBezTo>
                    <a:moveTo>
                      <a:pt x="110" y="283"/>
                    </a:moveTo>
                    <a:cubicBezTo>
                      <a:pt x="110" y="260"/>
                      <a:pt x="110" y="260"/>
                      <a:pt x="110" y="260"/>
                    </a:cubicBezTo>
                    <a:cubicBezTo>
                      <a:pt x="110" y="258"/>
                      <a:pt x="109" y="256"/>
                      <a:pt x="106" y="256"/>
                    </a:cubicBezTo>
                    <a:cubicBezTo>
                      <a:pt x="102" y="256"/>
                      <a:pt x="101" y="258"/>
                      <a:pt x="101" y="260"/>
                    </a:cubicBezTo>
                    <a:cubicBezTo>
                      <a:pt x="101" y="279"/>
                      <a:pt x="101" y="279"/>
                      <a:pt x="101" y="279"/>
                    </a:cubicBezTo>
                    <a:cubicBezTo>
                      <a:pt x="92" y="279"/>
                      <a:pt x="92" y="279"/>
                      <a:pt x="92" y="279"/>
                    </a:cubicBezTo>
                    <a:cubicBezTo>
                      <a:pt x="92" y="217"/>
                      <a:pt x="92" y="217"/>
                      <a:pt x="92" y="217"/>
                    </a:cubicBezTo>
                    <a:cubicBezTo>
                      <a:pt x="70" y="217"/>
                      <a:pt x="70" y="217"/>
                      <a:pt x="70" y="217"/>
                    </a:cubicBezTo>
                    <a:cubicBezTo>
                      <a:pt x="68" y="217"/>
                      <a:pt x="65" y="218"/>
                      <a:pt x="65" y="222"/>
                    </a:cubicBezTo>
                    <a:cubicBezTo>
                      <a:pt x="65" y="225"/>
                      <a:pt x="68" y="226"/>
                      <a:pt x="70" y="226"/>
                    </a:cubicBezTo>
                    <a:cubicBezTo>
                      <a:pt x="83" y="226"/>
                      <a:pt x="83" y="226"/>
                      <a:pt x="83" y="226"/>
                    </a:cubicBezTo>
                    <a:cubicBezTo>
                      <a:pt x="83" y="279"/>
                      <a:pt x="83" y="279"/>
                      <a:pt x="83" y="279"/>
                    </a:cubicBezTo>
                    <a:cubicBezTo>
                      <a:pt x="70" y="279"/>
                      <a:pt x="70" y="279"/>
                      <a:pt x="70" y="279"/>
                    </a:cubicBezTo>
                    <a:cubicBezTo>
                      <a:pt x="68" y="279"/>
                      <a:pt x="65" y="280"/>
                      <a:pt x="65" y="283"/>
                    </a:cubicBezTo>
                    <a:cubicBezTo>
                      <a:pt x="65" y="286"/>
                      <a:pt x="68" y="288"/>
                      <a:pt x="70" y="288"/>
                    </a:cubicBezTo>
                    <a:cubicBezTo>
                      <a:pt x="106" y="288"/>
                      <a:pt x="106" y="288"/>
                      <a:pt x="106" y="288"/>
                    </a:cubicBezTo>
                    <a:cubicBezTo>
                      <a:pt x="108" y="288"/>
                      <a:pt x="110" y="286"/>
                      <a:pt x="110" y="283"/>
                    </a:cubicBezTo>
                    <a:moveTo>
                      <a:pt x="166" y="61"/>
                    </a:moveTo>
                    <a:cubicBezTo>
                      <a:pt x="140" y="61"/>
                      <a:pt x="140" y="61"/>
                      <a:pt x="140" y="61"/>
                    </a:cubicBezTo>
                    <a:cubicBezTo>
                      <a:pt x="140" y="9"/>
                      <a:pt x="140" y="9"/>
                      <a:pt x="140" y="9"/>
                    </a:cubicBezTo>
                    <a:cubicBezTo>
                      <a:pt x="166" y="9"/>
                      <a:pt x="166" y="9"/>
                      <a:pt x="166" y="9"/>
                    </a:cubicBezTo>
                    <a:lnTo>
                      <a:pt x="166" y="61"/>
                    </a:lnTo>
                    <a:close/>
                    <a:moveTo>
                      <a:pt x="175" y="61"/>
                    </a:moveTo>
                    <a:cubicBezTo>
                      <a:pt x="175" y="9"/>
                      <a:pt x="175" y="9"/>
                      <a:pt x="175" y="9"/>
                    </a:cubicBezTo>
                    <a:cubicBezTo>
                      <a:pt x="175" y="4"/>
                      <a:pt x="171" y="0"/>
                      <a:pt x="166" y="0"/>
                    </a:cubicBezTo>
                    <a:cubicBezTo>
                      <a:pt x="140" y="0"/>
                      <a:pt x="140" y="0"/>
                      <a:pt x="140" y="0"/>
                    </a:cubicBezTo>
                    <a:cubicBezTo>
                      <a:pt x="135" y="0"/>
                      <a:pt x="131" y="4"/>
                      <a:pt x="131" y="9"/>
                    </a:cubicBezTo>
                    <a:cubicBezTo>
                      <a:pt x="131" y="61"/>
                      <a:pt x="131" y="61"/>
                      <a:pt x="131" y="61"/>
                    </a:cubicBezTo>
                    <a:cubicBezTo>
                      <a:pt x="131" y="66"/>
                      <a:pt x="135" y="70"/>
                      <a:pt x="140" y="70"/>
                    </a:cubicBezTo>
                    <a:cubicBezTo>
                      <a:pt x="166" y="70"/>
                      <a:pt x="166" y="70"/>
                      <a:pt x="166" y="70"/>
                    </a:cubicBezTo>
                    <a:cubicBezTo>
                      <a:pt x="172" y="70"/>
                      <a:pt x="175" y="66"/>
                      <a:pt x="175" y="61"/>
                    </a:cubicBezTo>
                    <a:moveTo>
                      <a:pt x="175" y="174"/>
                    </a:moveTo>
                    <a:cubicBezTo>
                      <a:pt x="175" y="152"/>
                      <a:pt x="175" y="152"/>
                      <a:pt x="175" y="152"/>
                    </a:cubicBezTo>
                    <a:cubicBezTo>
                      <a:pt x="175" y="149"/>
                      <a:pt x="174" y="147"/>
                      <a:pt x="171" y="147"/>
                    </a:cubicBezTo>
                    <a:cubicBezTo>
                      <a:pt x="168" y="147"/>
                      <a:pt x="166" y="149"/>
                      <a:pt x="166" y="152"/>
                    </a:cubicBezTo>
                    <a:cubicBezTo>
                      <a:pt x="166" y="170"/>
                      <a:pt x="166" y="170"/>
                      <a:pt x="166" y="170"/>
                    </a:cubicBezTo>
                    <a:cubicBezTo>
                      <a:pt x="158" y="170"/>
                      <a:pt x="158" y="170"/>
                      <a:pt x="158" y="170"/>
                    </a:cubicBezTo>
                    <a:cubicBezTo>
                      <a:pt x="158" y="108"/>
                      <a:pt x="158" y="108"/>
                      <a:pt x="158" y="108"/>
                    </a:cubicBezTo>
                    <a:cubicBezTo>
                      <a:pt x="135" y="108"/>
                      <a:pt x="135" y="108"/>
                      <a:pt x="135" y="108"/>
                    </a:cubicBezTo>
                    <a:cubicBezTo>
                      <a:pt x="133" y="108"/>
                      <a:pt x="131" y="110"/>
                      <a:pt x="131" y="113"/>
                    </a:cubicBezTo>
                    <a:cubicBezTo>
                      <a:pt x="131" y="116"/>
                      <a:pt x="133" y="117"/>
                      <a:pt x="135" y="117"/>
                    </a:cubicBezTo>
                    <a:cubicBezTo>
                      <a:pt x="149" y="117"/>
                      <a:pt x="149" y="117"/>
                      <a:pt x="149" y="117"/>
                    </a:cubicBezTo>
                    <a:cubicBezTo>
                      <a:pt x="149" y="170"/>
                      <a:pt x="149" y="170"/>
                      <a:pt x="149" y="170"/>
                    </a:cubicBezTo>
                    <a:cubicBezTo>
                      <a:pt x="135" y="170"/>
                      <a:pt x="135" y="170"/>
                      <a:pt x="135" y="170"/>
                    </a:cubicBezTo>
                    <a:cubicBezTo>
                      <a:pt x="133" y="170"/>
                      <a:pt x="131" y="171"/>
                      <a:pt x="131" y="174"/>
                    </a:cubicBezTo>
                    <a:cubicBezTo>
                      <a:pt x="131" y="178"/>
                      <a:pt x="133" y="179"/>
                      <a:pt x="135" y="179"/>
                    </a:cubicBezTo>
                    <a:cubicBezTo>
                      <a:pt x="171" y="179"/>
                      <a:pt x="171" y="179"/>
                      <a:pt x="171" y="179"/>
                    </a:cubicBezTo>
                    <a:cubicBezTo>
                      <a:pt x="173" y="179"/>
                      <a:pt x="175" y="178"/>
                      <a:pt x="175" y="174"/>
                    </a:cubicBezTo>
                    <a:moveTo>
                      <a:pt x="166" y="279"/>
                    </a:moveTo>
                    <a:cubicBezTo>
                      <a:pt x="140" y="279"/>
                      <a:pt x="140" y="279"/>
                      <a:pt x="140" y="279"/>
                    </a:cubicBezTo>
                    <a:cubicBezTo>
                      <a:pt x="140" y="226"/>
                      <a:pt x="140" y="226"/>
                      <a:pt x="140" y="226"/>
                    </a:cubicBezTo>
                    <a:cubicBezTo>
                      <a:pt x="166" y="226"/>
                      <a:pt x="166" y="226"/>
                      <a:pt x="166" y="226"/>
                    </a:cubicBezTo>
                    <a:lnTo>
                      <a:pt x="166" y="279"/>
                    </a:lnTo>
                    <a:close/>
                    <a:moveTo>
                      <a:pt x="175" y="279"/>
                    </a:moveTo>
                    <a:cubicBezTo>
                      <a:pt x="175" y="226"/>
                      <a:pt x="175" y="226"/>
                      <a:pt x="175" y="226"/>
                    </a:cubicBezTo>
                    <a:cubicBezTo>
                      <a:pt x="175" y="221"/>
                      <a:pt x="171" y="217"/>
                      <a:pt x="166" y="217"/>
                    </a:cubicBezTo>
                    <a:cubicBezTo>
                      <a:pt x="140" y="217"/>
                      <a:pt x="140" y="217"/>
                      <a:pt x="140" y="217"/>
                    </a:cubicBezTo>
                    <a:cubicBezTo>
                      <a:pt x="135" y="217"/>
                      <a:pt x="131" y="221"/>
                      <a:pt x="131" y="226"/>
                    </a:cubicBezTo>
                    <a:cubicBezTo>
                      <a:pt x="131" y="279"/>
                      <a:pt x="131" y="279"/>
                      <a:pt x="131" y="279"/>
                    </a:cubicBezTo>
                    <a:cubicBezTo>
                      <a:pt x="131" y="284"/>
                      <a:pt x="135" y="288"/>
                      <a:pt x="140" y="288"/>
                    </a:cubicBezTo>
                    <a:cubicBezTo>
                      <a:pt x="166" y="288"/>
                      <a:pt x="166" y="288"/>
                      <a:pt x="166" y="288"/>
                    </a:cubicBezTo>
                    <a:cubicBezTo>
                      <a:pt x="172" y="288"/>
                      <a:pt x="175" y="284"/>
                      <a:pt x="175" y="279"/>
                    </a:cubicBezTo>
                    <a:moveTo>
                      <a:pt x="241" y="66"/>
                    </a:moveTo>
                    <a:cubicBezTo>
                      <a:pt x="241" y="43"/>
                      <a:pt x="241" y="43"/>
                      <a:pt x="241" y="43"/>
                    </a:cubicBezTo>
                    <a:cubicBezTo>
                      <a:pt x="241" y="40"/>
                      <a:pt x="240" y="38"/>
                      <a:pt x="236" y="38"/>
                    </a:cubicBezTo>
                    <a:cubicBezTo>
                      <a:pt x="233" y="38"/>
                      <a:pt x="232" y="40"/>
                      <a:pt x="232" y="43"/>
                    </a:cubicBezTo>
                    <a:cubicBezTo>
                      <a:pt x="232" y="61"/>
                      <a:pt x="232" y="61"/>
                      <a:pt x="232" y="61"/>
                    </a:cubicBezTo>
                    <a:cubicBezTo>
                      <a:pt x="223" y="61"/>
                      <a:pt x="223" y="61"/>
                      <a:pt x="223" y="61"/>
                    </a:cubicBezTo>
                    <a:cubicBezTo>
                      <a:pt x="223" y="0"/>
                      <a:pt x="223" y="0"/>
                      <a:pt x="223" y="0"/>
                    </a:cubicBezTo>
                    <a:cubicBezTo>
                      <a:pt x="200" y="0"/>
                      <a:pt x="200" y="0"/>
                      <a:pt x="200" y="0"/>
                    </a:cubicBezTo>
                    <a:cubicBezTo>
                      <a:pt x="198" y="0"/>
                      <a:pt x="196" y="1"/>
                      <a:pt x="196" y="4"/>
                    </a:cubicBezTo>
                    <a:cubicBezTo>
                      <a:pt x="196" y="7"/>
                      <a:pt x="198" y="9"/>
                      <a:pt x="200" y="9"/>
                    </a:cubicBezTo>
                    <a:cubicBezTo>
                      <a:pt x="214" y="9"/>
                      <a:pt x="214" y="9"/>
                      <a:pt x="214" y="9"/>
                    </a:cubicBezTo>
                    <a:cubicBezTo>
                      <a:pt x="214" y="61"/>
                      <a:pt x="214" y="61"/>
                      <a:pt x="214" y="61"/>
                    </a:cubicBezTo>
                    <a:cubicBezTo>
                      <a:pt x="200" y="61"/>
                      <a:pt x="200" y="61"/>
                      <a:pt x="200" y="61"/>
                    </a:cubicBezTo>
                    <a:cubicBezTo>
                      <a:pt x="198" y="61"/>
                      <a:pt x="196" y="62"/>
                      <a:pt x="196" y="66"/>
                    </a:cubicBezTo>
                    <a:cubicBezTo>
                      <a:pt x="196" y="69"/>
                      <a:pt x="198" y="70"/>
                      <a:pt x="200" y="70"/>
                    </a:cubicBezTo>
                    <a:cubicBezTo>
                      <a:pt x="236" y="70"/>
                      <a:pt x="236" y="70"/>
                      <a:pt x="236" y="70"/>
                    </a:cubicBezTo>
                    <a:cubicBezTo>
                      <a:pt x="239" y="70"/>
                      <a:pt x="241" y="69"/>
                      <a:pt x="241" y="66"/>
                    </a:cubicBezTo>
                    <a:moveTo>
                      <a:pt x="232" y="170"/>
                    </a:moveTo>
                    <a:cubicBezTo>
                      <a:pt x="205" y="170"/>
                      <a:pt x="205" y="170"/>
                      <a:pt x="205" y="170"/>
                    </a:cubicBezTo>
                    <a:cubicBezTo>
                      <a:pt x="205" y="117"/>
                      <a:pt x="205" y="117"/>
                      <a:pt x="205" y="117"/>
                    </a:cubicBezTo>
                    <a:cubicBezTo>
                      <a:pt x="232" y="117"/>
                      <a:pt x="232" y="117"/>
                      <a:pt x="232" y="117"/>
                    </a:cubicBezTo>
                    <a:lnTo>
                      <a:pt x="232" y="170"/>
                    </a:lnTo>
                    <a:close/>
                    <a:moveTo>
                      <a:pt x="241" y="170"/>
                    </a:moveTo>
                    <a:cubicBezTo>
                      <a:pt x="241" y="117"/>
                      <a:pt x="241" y="117"/>
                      <a:pt x="241" y="117"/>
                    </a:cubicBezTo>
                    <a:cubicBezTo>
                      <a:pt x="241" y="113"/>
                      <a:pt x="237" y="108"/>
                      <a:pt x="232" y="108"/>
                    </a:cubicBezTo>
                    <a:cubicBezTo>
                      <a:pt x="205" y="108"/>
                      <a:pt x="205" y="108"/>
                      <a:pt x="205" y="108"/>
                    </a:cubicBezTo>
                    <a:cubicBezTo>
                      <a:pt x="200" y="108"/>
                      <a:pt x="196" y="113"/>
                      <a:pt x="196" y="117"/>
                    </a:cubicBezTo>
                    <a:cubicBezTo>
                      <a:pt x="196" y="170"/>
                      <a:pt x="196" y="170"/>
                      <a:pt x="196" y="170"/>
                    </a:cubicBezTo>
                    <a:cubicBezTo>
                      <a:pt x="196" y="175"/>
                      <a:pt x="200" y="179"/>
                      <a:pt x="205" y="179"/>
                    </a:cubicBezTo>
                    <a:cubicBezTo>
                      <a:pt x="232" y="179"/>
                      <a:pt x="232" y="179"/>
                      <a:pt x="232" y="179"/>
                    </a:cubicBezTo>
                    <a:cubicBezTo>
                      <a:pt x="237" y="179"/>
                      <a:pt x="241" y="175"/>
                      <a:pt x="241" y="170"/>
                    </a:cubicBezTo>
                    <a:moveTo>
                      <a:pt x="232" y="279"/>
                    </a:moveTo>
                    <a:cubicBezTo>
                      <a:pt x="205" y="279"/>
                      <a:pt x="205" y="279"/>
                      <a:pt x="205" y="279"/>
                    </a:cubicBezTo>
                    <a:cubicBezTo>
                      <a:pt x="205" y="226"/>
                      <a:pt x="205" y="226"/>
                      <a:pt x="205" y="226"/>
                    </a:cubicBezTo>
                    <a:cubicBezTo>
                      <a:pt x="232" y="226"/>
                      <a:pt x="232" y="226"/>
                      <a:pt x="232" y="226"/>
                    </a:cubicBezTo>
                    <a:lnTo>
                      <a:pt x="232" y="279"/>
                    </a:lnTo>
                    <a:close/>
                    <a:moveTo>
                      <a:pt x="241" y="279"/>
                    </a:moveTo>
                    <a:cubicBezTo>
                      <a:pt x="241" y="226"/>
                      <a:pt x="241" y="226"/>
                      <a:pt x="241" y="226"/>
                    </a:cubicBezTo>
                    <a:cubicBezTo>
                      <a:pt x="241" y="221"/>
                      <a:pt x="237" y="217"/>
                      <a:pt x="232" y="217"/>
                    </a:cubicBezTo>
                    <a:cubicBezTo>
                      <a:pt x="205" y="217"/>
                      <a:pt x="205" y="217"/>
                      <a:pt x="205" y="217"/>
                    </a:cubicBezTo>
                    <a:cubicBezTo>
                      <a:pt x="200" y="217"/>
                      <a:pt x="196" y="221"/>
                      <a:pt x="196" y="226"/>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1"/>
                    </a:moveTo>
                    <a:cubicBezTo>
                      <a:pt x="270" y="61"/>
                      <a:pt x="270" y="61"/>
                      <a:pt x="270" y="61"/>
                    </a:cubicBezTo>
                    <a:cubicBezTo>
                      <a:pt x="270" y="9"/>
                      <a:pt x="270" y="9"/>
                      <a:pt x="270" y="9"/>
                    </a:cubicBezTo>
                    <a:cubicBezTo>
                      <a:pt x="297" y="9"/>
                      <a:pt x="297" y="9"/>
                      <a:pt x="297" y="9"/>
                    </a:cubicBezTo>
                    <a:lnTo>
                      <a:pt x="297" y="61"/>
                    </a:lnTo>
                    <a:close/>
                    <a:moveTo>
                      <a:pt x="306" y="61"/>
                    </a:moveTo>
                    <a:cubicBezTo>
                      <a:pt x="306" y="9"/>
                      <a:pt x="306" y="9"/>
                      <a:pt x="306" y="9"/>
                    </a:cubicBezTo>
                    <a:cubicBezTo>
                      <a:pt x="306" y="4"/>
                      <a:pt x="302" y="0"/>
                      <a:pt x="297" y="0"/>
                    </a:cubicBezTo>
                    <a:cubicBezTo>
                      <a:pt x="270" y="0"/>
                      <a:pt x="270" y="0"/>
                      <a:pt x="270" y="0"/>
                    </a:cubicBezTo>
                    <a:cubicBezTo>
                      <a:pt x="265" y="0"/>
                      <a:pt x="261" y="4"/>
                      <a:pt x="261" y="9"/>
                    </a:cubicBezTo>
                    <a:cubicBezTo>
                      <a:pt x="261" y="61"/>
                      <a:pt x="261" y="61"/>
                      <a:pt x="261" y="61"/>
                    </a:cubicBezTo>
                    <a:cubicBezTo>
                      <a:pt x="261" y="66"/>
                      <a:pt x="265" y="70"/>
                      <a:pt x="270" y="70"/>
                    </a:cubicBezTo>
                    <a:cubicBezTo>
                      <a:pt x="297" y="70"/>
                      <a:pt x="297" y="70"/>
                      <a:pt x="297" y="70"/>
                    </a:cubicBezTo>
                    <a:cubicBezTo>
                      <a:pt x="302" y="70"/>
                      <a:pt x="306" y="66"/>
                      <a:pt x="306" y="61"/>
                    </a:cubicBezTo>
                    <a:moveTo>
                      <a:pt x="306" y="174"/>
                    </a:moveTo>
                    <a:cubicBezTo>
                      <a:pt x="306" y="152"/>
                      <a:pt x="306" y="152"/>
                      <a:pt x="306" y="152"/>
                    </a:cubicBezTo>
                    <a:cubicBezTo>
                      <a:pt x="306" y="149"/>
                      <a:pt x="305" y="147"/>
                      <a:pt x="301" y="147"/>
                    </a:cubicBezTo>
                    <a:cubicBezTo>
                      <a:pt x="298" y="147"/>
                      <a:pt x="297" y="149"/>
                      <a:pt x="297" y="152"/>
                    </a:cubicBezTo>
                    <a:cubicBezTo>
                      <a:pt x="297" y="170"/>
                      <a:pt x="297" y="170"/>
                      <a:pt x="297" y="170"/>
                    </a:cubicBezTo>
                    <a:cubicBezTo>
                      <a:pt x="288" y="170"/>
                      <a:pt x="288" y="170"/>
                      <a:pt x="288" y="170"/>
                    </a:cubicBezTo>
                    <a:cubicBezTo>
                      <a:pt x="288" y="108"/>
                      <a:pt x="288" y="108"/>
                      <a:pt x="288" y="108"/>
                    </a:cubicBezTo>
                    <a:cubicBezTo>
                      <a:pt x="266" y="108"/>
                      <a:pt x="266" y="108"/>
                      <a:pt x="266" y="108"/>
                    </a:cubicBezTo>
                    <a:cubicBezTo>
                      <a:pt x="263" y="108"/>
                      <a:pt x="261" y="110"/>
                      <a:pt x="261" y="113"/>
                    </a:cubicBezTo>
                    <a:cubicBezTo>
                      <a:pt x="261" y="116"/>
                      <a:pt x="263" y="117"/>
                      <a:pt x="266" y="117"/>
                    </a:cubicBezTo>
                    <a:cubicBezTo>
                      <a:pt x="279" y="117"/>
                      <a:pt x="279" y="117"/>
                      <a:pt x="279" y="117"/>
                    </a:cubicBezTo>
                    <a:cubicBezTo>
                      <a:pt x="279" y="170"/>
                      <a:pt x="279" y="170"/>
                      <a:pt x="279" y="170"/>
                    </a:cubicBezTo>
                    <a:cubicBezTo>
                      <a:pt x="266" y="170"/>
                      <a:pt x="266" y="170"/>
                      <a:pt x="266" y="170"/>
                    </a:cubicBezTo>
                    <a:cubicBezTo>
                      <a:pt x="263" y="170"/>
                      <a:pt x="261" y="171"/>
                      <a:pt x="261" y="174"/>
                    </a:cubicBezTo>
                    <a:cubicBezTo>
                      <a:pt x="261" y="178"/>
                      <a:pt x="263" y="179"/>
                      <a:pt x="266" y="179"/>
                    </a:cubicBezTo>
                    <a:cubicBezTo>
                      <a:pt x="301" y="179"/>
                      <a:pt x="301" y="179"/>
                      <a:pt x="301" y="179"/>
                    </a:cubicBezTo>
                    <a:cubicBezTo>
                      <a:pt x="304" y="179"/>
                      <a:pt x="306" y="178"/>
                      <a:pt x="306" y="174"/>
                    </a:cubicBezTo>
                    <a:moveTo>
                      <a:pt x="297" y="279"/>
                    </a:moveTo>
                    <a:cubicBezTo>
                      <a:pt x="270" y="279"/>
                      <a:pt x="270" y="279"/>
                      <a:pt x="270" y="279"/>
                    </a:cubicBezTo>
                    <a:cubicBezTo>
                      <a:pt x="270" y="226"/>
                      <a:pt x="270" y="226"/>
                      <a:pt x="270" y="226"/>
                    </a:cubicBezTo>
                    <a:cubicBezTo>
                      <a:pt x="297" y="226"/>
                      <a:pt x="297" y="226"/>
                      <a:pt x="297" y="226"/>
                    </a:cubicBezTo>
                    <a:lnTo>
                      <a:pt x="297" y="279"/>
                    </a:lnTo>
                    <a:close/>
                    <a:moveTo>
                      <a:pt x="306" y="279"/>
                    </a:moveTo>
                    <a:cubicBezTo>
                      <a:pt x="306" y="226"/>
                      <a:pt x="306" y="226"/>
                      <a:pt x="306" y="226"/>
                    </a:cubicBezTo>
                    <a:cubicBezTo>
                      <a:pt x="306" y="221"/>
                      <a:pt x="302" y="217"/>
                      <a:pt x="297" y="217"/>
                    </a:cubicBezTo>
                    <a:cubicBezTo>
                      <a:pt x="270" y="217"/>
                      <a:pt x="270" y="217"/>
                      <a:pt x="270" y="217"/>
                    </a:cubicBezTo>
                    <a:cubicBezTo>
                      <a:pt x="265" y="217"/>
                      <a:pt x="261" y="221"/>
                      <a:pt x="261" y="226"/>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3"/>
                      <a:pt x="371" y="43"/>
                      <a:pt x="371" y="43"/>
                    </a:cubicBezTo>
                    <a:cubicBezTo>
                      <a:pt x="371" y="40"/>
                      <a:pt x="370" y="38"/>
                      <a:pt x="367" y="38"/>
                    </a:cubicBezTo>
                    <a:cubicBezTo>
                      <a:pt x="363" y="38"/>
                      <a:pt x="362" y="40"/>
                      <a:pt x="362" y="43"/>
                    </a:cubicBezTo>
                    <a:cubicBezTo>
                      <a:pt x="362" y="61"/>
                      <a:pt x="362" y="61"/>
                      <a:pt x="362" y="61"/>
                    </a:cubicBezTo>
                    <a:cubicBezTo>
                      <a:pt x="353" y="61"/>
                      <a:pt x="353" y="61"/>
                      <a:pt x="353" y="61"/>
                    </a:cubicBezTo>
                    <a:cubicBezTo>
                      <a:pt x="353" y="0"/>
                      <a:pt x="353" y="0"/>
                      <a:pt x="353" y="0"/>
                    </a:cubicBezTo>
                    <a:cubicBezTo>
                      <a:pt x="331" y="0"/>
                      <a:pt x="331" y="0"/>
                      <a:pt x="331" y="0"/>
                    </a:cubicBezTo>
                    <a:cubicBezTo>
                      <a:pt x="329" y="0"/>
                      <a:pt x="326" y="1"/>
                      <a:pt x="326" y="4"/>
                    </a:cubicBezTo>
                    <a:cubicBezTo>
                      <a:pt x="326" y="7"/>
                      <a:pt x="329" y="9"/>
                      <a:pt x="331" y="9"/>
                    </a:cubicBezTo>
                    <a:cubicBezTo>
                      <a:pt x="344" y="9"/>
                      <a:pt x="344" y="9"/>
                      <a:pt x="344" y="9"/>
                    </a:cubicBezTo>
                    <a:cubicBezTo>
                      <a:pt x="344" y="61"/>
                      <a:pt x="344" y="61"/>
                      <a:pt x="344" y="61"/>
                    </a:cubicBezTo>
                    <a:cubicBezTo>
                      <a:pt x="331" y="61"/>
                      <a:pt x="331" y="61"/>
                      <a:pt x="331" y="61"/>
                    </a:cubicBezTo>
                    <a:cubicBezTo>
                      <a:pt x="329" y="61"/>
                      <a:pt x="326" y="62"/>
                      <a:pt x="326" y="66"/>
                    </a:cubicBezTo>
                    <a:cubicBezTo>
                      <a:pt x="326" y="69"/>
                      <a:pt x="329" y="70"/>
                      <a:pt x="331" y="70"/>
                    </a:cubicBezTo>
                    <a:cubicBezTo>
                      <a:pt x="367" y="70"/>
                      <a:pt x="367" y="70"/>
                      <a:pt x="367" y="70"/>
                    </a:cubicBezTo>
                    <a:cubicBezTo>
                      <a:pt x="369" y="70"/>
                      <a:pt x="371" y="69"/>
                      <a:pt x="371" y="66"/>
                    </a:cubicBezTo>
                    <a:moveTo>
                      <a:pt x="362" y="170"/>
                    </a:moveTo>
                    <a:cubicBezTo>
                      <a:pt x="335" y="170"/>
                      <a:pt x="335" y="170"/>
                      <a:pt x="335" y="170"/>
                    </a:cubicBezTo>
                    <a:cubicBezTo>
                      <a:pt x="335" y="117"/>
                      <a:pt x="335" y="117"/>
                      <a:pt x="335" y="117"/>
                    </a:cubicBezTo>
                    <a:cubicBezTo>
                      <a:pt x="362" y="117"/>
                      <a:pt x="362" y="117"/>
                      <a:pt x="362" y="117"/>
                    </a:cubicBezTo>
                    <a:lnTo>
                      <a:pt x="362" y="170"/>
                    </a:lnTo>
                    <a:close/>
                    <a:moveTo>
                      <a:pt x="371" y="170"/>
                    </a:moveTo>
                    <a:cubicBezTo>
                      <a:pt x="371" y="117"/>
                      <a:pt x="371" y="117"/>
                      <a:pt x="371" y="117"/>
                    </a:cubicBezTo>
                    <a:cubicBezTo>
                      <a:pt x="371" y="113"/>
                      <a:pt x="367" y="108"/>
                      <a:pt x="362" y="108"/>
                    </a:cubicBezTo>
                    <a:cubicBezTo>
                      <a:pt x="335" y="108"/>
                      <a:pt x="335" y="108"/>
                      <a:pt x="335" y="108"/>
                    </a:cubicBezTo>
                    <a:cubicBezTo>
                      <a:pt x="330" y="108"/>
                      <a:pt x="326" y="113"/>
                      <a:pt x="326" y="117"/>
                    </a:cubicBezTo>
                    <a:cubicBezTo>
                      <a:pt x="326" y="170"/>
                      <a:pt x="326" y="170"/>
                      <a:pt x="326" y="170"/>
                    </a:cubicBezTo>
                    <a:cubicBezTo>
                      <a:pt x="326" y="175"/>
                      <a:pt x="330" y="179"/>
                      <a:pt x="335" y="179"/>
                    </a:cubicBezTo>
                    <a:cubicBezTo>
                      <a:pt x="362" y="179"/>
                      <a:pt x="362" y="179"/>
                      <a:pt x="362" y="179"/>
                    </a:cubicBezTo>
                    <a:cubicBezTo>
                      <a:pt x="367" y="179"/>
                      <a:pt x="371" y="175"/>
                      <a:pt x="371" y="170"/>
                    </a:cubicBezTo>
                    <a:moveTo>
                      <a:pt x="371" y="283"/>
                    </a:moveTo>
                    <a:cubicBezTo>
                      <a:pt x="371" y="260"/>
                      <a:pt x="371" y="260"/>
                      <a:pt x="371" y="260"/>
                    </a:cubicBezTo>
                    <a:cubicBezTo>
                      <a:pt x="371" y="258"/>
                      <a:pt x="370" y="256"/>
                      <a:pt x="367" y="256"/>
                    </a:cubicBezTo>
                    <a:cubicBezTo>
                      <a:pt x="363" y="256"/>
                      <a:pt x="362" y="258"/>
                      <a:pt x="362" y="260"/>
                    </a:cubicBezTo>
                    <a:cubicBezTo>
                      <a:pt x="362" y="279"/>
                      <a:pt x="362" y="279"/>
                      <a:pt x="362" y="279"/>
                    </a:cubicBezTo>
                    <a:cubicBezTo>
                      <a:pt x="353" y="279"/>
                      <a:pt x="353" y="279"/>
                      <a:pt x="353" y="279"/>
                    </a:cubicBezTo>
                    <a:cubicBezTo>
                      <a:pt x="353" y="217"/>
                      <a:pt x="353" y="217"/>
                      <a:pt x="353" y="217"/>
                    </a:cubicBezTo>
                    <a:cubicBezTo>
                      <a:pt x="331" y="217"/>
                      <a:pt x="331" y="217"/>
                      <a:pt x="331" y="217"/>
                    </a:cubicBezTo>
                    <a:cubicBezTo>
                      <a:pt x="329" y="217"/>
                      <a:pt x="326" y="218"/>
                      <a:pt x="326" y="222"/>
                    </a:cubicBezTo>
                    <a:cubicBezTo>
                      <a:pt x="326" y="225"/>
                      <a:pt x="329" y="226"/>
                      <a:pt x="331" y="226"/>
                    </a:cubicBezTo>
                    <a:cubicBezTo>
                      <a:pt x="344" y="226"/>
                      <a:pt x="344" y="226"/>
                      <a:pt x="344" y="226"/>
                    </a:cubicBezTo>
                    <a:cubicBezTo>
                      <a:pt x="344" y="279"/>
                      <a:pt x="344" y="279"/>
                      <a:pt x="344" y="279"/>
                    </a:cubicBezTo>
                    <a:cubicBezTo>
                      <a:pt x="331" y="279"/>
                      <a:pt x="331" y="279"/>
                      <a:pt x="331" y="279"/>
                    </a:cubicBezTo>
                    <a:cubicBezTo>
                      <a:pt x="329" y="279"/>
                      <a:pt x="326" y="280"/>
                      <a:pt x="326" y="283"/>
                    </a:cubicBezTo>
                    <a:cubicBezTo>
                      <a:pt x="326" y="286"/>
                      <a:pt x="329" y="288"/>
                      <a:pt x="331" y="288"/>
                    </a:cubicBezTo>
                    <a:cubicBezTo>
                      <a:pt x="367" y="288"/>
                      <a:pt x="367" y="288"/>
                      <a:pt x="367" y="288"/>
                    </a:cubicBezTo>
                    <a:cubicBezTo>
                      <a:pt x="369" y="288"/>
                      <a:pt x="371" y="286"/>
                      <a:pt x="371" y="283"/>
                    </a:cubicBezTo>
                    <a:moveTo>
                      <a:pt x="427" y="61"/>
                    </a:moveTo>
                    <a:cubicBezTo>
                      <a:pt x="401" y="61"/>
                      <a:pt x="401" y="61"/>
                      <a:pt x="401" y="61"/>
                    </a:cubicBezTo>
                    <a:cubicBezTo>
                      <a:pt x="401" y="9"/>
                      <a:pt x="401" y="9"/>
                      <a:pt x="401" y="9"/>
                    </a:cubicBezTo>
                    <a:cubicBezTo>
                      <a:pt x="427" y="9"/>
                      <a:pt x="427" y="9"/>
                      <a:pt x="427" y="9"/>
                    </a:cubicBezTo>
                    <a:lnTo>
                      <a:pt x="427" y="61"/>
                    </a:lnTo>
                    <a:close/>
                    <a:moveTo>
                      <a:pt x="436" y="61"/>
                    </a:moveTo>
                    <a:cubicBezTo>
                      <a:pt x="436" y="9"/>
                      <a:pt x="436" y="9"/>
                      <a:pt x="436" y="9"/>
                    </a:cubicBezTo>
                    <a:cubicBezTo>
                      <a:pt x="436" y="4"/>
                      <a:pt x="432" y="0"/>
                      <a:pt x="427" y="0"/>
                    </a:cubicBezTo>
                    <a:cubicBezTo>
                      <a:pt x="401" y="0"/>
                      <a:pt x="401" y="0"/>
                      <a:pt x="401" y="0"/>
                    </a:cubicBezTo>
                    <a:cubicBezTo>
                      <a:pt x="396" y="0"/>
                      <a:pt x="392" y="4"/>
                      <a:pt x="392" y="9"/>
                    </a:cubicBezTo>
                    <a:cubicBezTo>
                      <a:pt x="392" y="61"/>
                      <a:pt x="392" y="61"/>
                      <a:pt x="392" y="61"/>
                    </a:cubicBezTo>
                    <a:cubicBezTo>
                      <a:pt x="392" y="66"/>
                      <a:pt x="396" y="70"/>
                      <a:pt x="401" y="70"/>
                    </a:cubicBezTo>
                    <a:cubicBezTo>
                      <a:pt x="427" y="70"/>
                      <a:pt x="427" y="70"/>
                      <a:pt x="427" y="70"/>
                    </a:cubicBezTo>
                    <a:cubicBezTo>
                      <a:pt x="433" y="70"/>
                      <a:pt x="436" y="66"/>
                      <a:pt x="436" y="61"/>
                    </a:cubicBezTo>
                    <a:moveTo>
                      <a:pt x="427" y="170"/>
                    </a:moveTo>
                    <a:cubicBezTo>
                      <a:pt x="401" y="170"/>
                      <a:pt x="401" y="170"/>
                      <a:pt x="401" y="170"/>
                    </a:cubicBezTo>
                    <a:cubicBezTo>
                      <a:pt x="401" y="117"/>
                      <a:pt x="401" y="117"/>
                      <a:pt x="401" y="117"/>
                    </a:cubicBezTo>
                    <a:cubicBezTo>
                      <a:pt x="427" y="117"/>
                      <a:pt x="427" y="117"/>
                      <a:pt x="427" y="117"/>
                    </a:cubicBezTo>
                    <a:lnTo>
                      <a:pt x="427" y="170"/>
                    </a:lnTo>
                    <a:close/>
                    <a:moveTo>
                      <a:pt x="436" y="170"/>
                    </a:moveTo>
                    <a:cubicBezTo>
                      <a:pt x="436" y="117"/>
                      <a:pt x="436" y="117"/>
                      <a:pt x="436" y="117"/>
                    </a:cubicBezTo>
                    <a:cubicBezTo>
                      <a:pt x="436" y="113"/>
                      <a:pt x="432" y="108"/>
                      <a:pt x="427" y="108"/>
                    </a:cubicBezTo>
                    <a:cubicBezTo>
                      <a:pt x="401" y="108"/>
                      <a:pt x="401" y="108"/>
                      <a:pt x="401" y="108"/>
                    </a:cubicBezTo>
                    <a:cubicBezTo>
                      <a:pt x="396" y="108"/>
                      <a:pt x="392" y="113"/>
                      <a:pt x="392" y="117"/>
                    </a:cubicBezTo>
                    <a:cubicBezTo>
                      <a:pt x="392" y="170"/>
                      <a:pt x="392" y="170"/>
                      <a:pt x="392" y="170"/>
                    </a:cubicBezTo>
                    <a:cubicBezTo>
                      <a:pt x="392" y="175"/>
                      <a:pt x="396" y="179"/>
                      <a:pt x="401" y="179"/>
                    </a:cubicBezTo>
                    <a:cubicBezTo>
                      <a:pt x="427" y="179"/>
                      <a:pt x="427" y="179"/>
                      <a:pt x="427" y="179"/>
                    </a:cubicBezTo>
                    <a:cubicBezTo>
                      <a:pt x="433" y="179"/>
                      <a:pt x="436" y="175"/>
                      <a:pt x="436" y="170"/>
                    </a:cubicBezTo>
                    <a:moveTo>
                      <a:pt x="436" y="283"/>
                    </a:moveTo>
                    <a:cubicBezTo>
                      <a:pt x="436" y="260"/>
                      <a:pt x="436" y="260"/>
                      <a:pt x="436" y="260"/>
                    </a:cubicBezTo>
                    <a:cubicBezTo>
                      <a:pt x="436" y="258"/>
                      <a:pt x="435" y="256"/>
                      <a:pt x="432" y="256"/>
                    </a:cubicBezTo>
                    <a:cubicBezTo>
                      <a:pt x="429" y="256"/>
                      <a:pt x="427" y="258"/>
                      <a:pt x="427" y="260"/>
                    </a:cubicBezTo>
                    <a:cubicBezTo>
                      <a:pt x="427" y="279"/>
                      <a:pt x="427" y="279"/>
                      <a:pt x="427" y="279"/>
                    </a:cubicBezTo>
                    <a:cubicBezTo>
                      <a:pt x="419" y="279"/>
                      <a:pt x="419" y="279"/>
                      <a:pt x="419" y="279"/>
                    </a:cubicBezTo>
                    <a:cubicBezTo>
                      <a:pt x="419" y="217"/>
                      <a:pt x="419" y="217"/>
                      <a:pt x="419" y="217"/>
                    </a:cubicBezTo>
                    <a:cubicBezTo>
                      <a:pt x="396" y="217"/>
                      <a:pt x="396" y="217"/>
                      <a:pt x="396" y="217"/>
                    </a:cubicBezTo>
                    <a:cubicBezTo>
                      <a:pt x="394" y="217"/>
                      <a:pt x="392" y="218"/>
                      <a:pt x="392" y="222"/>
                    </a:cubicBezTo>
                    <a:cubicBezTo>
                      <a:pt x="392" y="225"/>
                      <a:pt x="394" y="226"/>
                      <a:pt x="396" y="226"/>
                    </a:cubicBezTo>
                    <a:cubicBezTo>
                      <a:pt x="410" y="226"/>
                      <a:pt x="410" y="226"/>
                      <a:pt x="410" y="226"/>
                    </a:cubicBezTo>
                    <a:cubicBezTo>
                      <a:pt x="410" y="279"/>
                      <a:pt x="410" y="279"/>
                      <a:pt x="410" y="279"/>
                    </a:cubicBezTo>
                    <a:cubicBezTo>
                      <a:pt x="396" y="279"/>
                      <a:pt x="396" y="279"/>
                      <a:pt x="396" y="279"/>
                    </a:cubicBezTo>
                    <a:cubicBezTo>
                      <a:pt x="394" y="279"/>
                      <a:pt x="392" y="280"/>
                      <a:pt x="392" y="283"/>
                    </a:cubicBezTo>
                    <a:cubicBezTo>
                      <a:pt x="392" y="286"/>
                      <a:pt x="394" y="288"/>
                      <a:pt x="396" y="288"/>
                    </a:cubicBezTo>
                    <a:cubicBezTo>
                      <a:pt x="432" y="288"/>
                      <a:pt x="432" y="288"/>
                      <a:pt x="432" y="288"/>
                    </a:cubicBezTo>
                    <a:cubicBezTo>
                      <a:pt x="434" y="288"/>
                      <a:pt x="436" y="286"/>
                      <a:pt x="436" y="283"/>
                    </a:cubicBezTo>
                    <a:moveTo>
                      <a:pt x="502" y="66"/>
                    </a:moveTo>
                    <a:cubicBezTo>
                      <a:pt x="502" y="43"/>
                      <a:pt x="502" y="43"/>
                      <a:pt x="502" y="43"/>
                    </a:cubicBezTo>
                    <a:cubicBezTo>
                      <a:pt x="502" y="40"/>
                      <a:pt x="500" y="38"/>
                      <a:pt x="497" y="38"/>
                    </a:cubicBezTo>
                    <a:cubicBezTo>
                      <a:pt x="494" y="38"/>
                      <a:pt x="493" y="40"/>
                      <a:pt x="493" y="43"/>
                    </a:cubicBezTo>
                    <a:cubicBezTo>
                      <a:pt x="493" y="61"/>
                      <a:pt x="493" y="61"/>
                      <a:pt x="493" y="61"/>
                    </a:cubicBezTo>
                    <a:cubicBezTo>
                      <a:pt x="484" y="61"/>
                      <a:pt x="484" y="61"/>
                      <a:pt x="484" y="61"/>
                    </a:cubicBezTo>
                    <a:cubicBezTo>
                      <a:pt x="484" y="0"/>
                      <a:pt x="484" y="0"/>
                      <a:pt x="484" y="0"/>
                    </a:cubicBezTo>
                    <a:cubicBezTo>
                      <a:pt x="461" y="0"/>
                      <a:pt x="461" y="0"/>
                      <a:pt x="461" y="0"/>
                    </a:cubicBezTo>
                    <a:cubicBezTo>
                      <a:pt x="459" y="0"/>
                      <a:pt x="457" y="1"/>
                      <a:pt x="457" y="4"/>
                    </a:cubicBezTo>
                    <a:cubicBezTo>
                      <a:pt x="457" y="7"/>
                      <a:pt x="459" y="9"/>
                      <a:pt x="461" y="9"/>
                    </a:cubicBezTo>
                    <a:cubicBezTo>
                      <a:pt x="475" y="9"/>
                      <a:pt x="475" y="9"/>
                      <a:pt x="475" y="9"/>
                    </a:cubicBezTo>
                    <a:cubicBezTo>
                      <a:pt x="475" y="61"/>
                      <a:pt x="475" y="61"/>
                      <a:pt x="475" y="61"/>
                    </a:cubicBezTo>
                    <a:cubicBezTo>
                      <a:pt x="461" y="61"/>
                      <a:pt x="461" y="61"/>
                      <a:pt x="461" y="61"/>
                    </a:cubicBezTo>
                    <a:cubicBezTo>
                      <a:pt x="459" y="61"/>
                      <a:pt x="457" y="62"/>
                      <a:pt x="457" y="66"/>
                    </a:cubicBezTo>
                    <a:cubicBezTo>
                      <a:pt x="457" y="69"/>
                      <a:pt x="459" y="70"/>
                      <a:pt x="461" y="70"/>
                    </a:cubicBezTo>
                    <a:cubicBezTo>
                      <a:pt x="497" y="70"/>
                      <a:pt x="497" y="70"/>
                      <a:pt x="497" y="70"/>
                    </a:cubicBezTo>
                    <a:cubicBezTo>
                      <a:pt x="499" y="70"/>
                      <a:pt x="502" y="69"/>
                      <a:pt x="502" y="66"/>
                    </a:cubicBezTo>
                    <a:moveTo>
                      <a:pt x="502" y="174"/>
                    </a:moveTo>
                    <a:cubicBezTo>
                      <a:pt x="502" y="152"/>
                      <a:pt x="502" y="152"/>
                      <a:pt x="502" y="152"/>
                    </a:cubicBezTo>
                    <a:cubicBezTo>
                      <a:pt x="502" y="149"/>
                      <a:pt x="500" y="147"/>
                      <a:pt x="497" y="147"/>
                    </a:cubicBezTo>
                    <a:cubicBezTo>
                      <a:pt x="494" y="147"/>
                      <a:pt x="493" y="149"/>
                      <a:pt x="493" y="152"/>
                    </a:cubicBezTo>
                    <a:cubicBezTo>
                      <a:pt x="493" y="170"/>
                      <a:pt x="493" y="170"/>
                      <a:pt x="493" y="170"/>
                    </a:cubicBezTo>
                    <a:cubicBezTo>
                      <a:pt x="484" y="170"/>
                      <a:pt x="484" y="170"/>
                      <a:pt x="484" y="170"/>
                    </a:cubicBezTo>
                    <a:cubicBezTo>
                      <a:pt x="484" y="108"/>
                      <a:pt x="484" y="108"/>
                      <a:pt x="484" y="108"/>
                    </a:cubicBezTo>
                    <a:cubicBezTo>
                      <a:pt x="461" y="108"/>
                      <a:pt x="461" y="108"/>
                      <a:pt x="461" y="108"/>
                    </a:cubicBezTo>
                    <a:cubicBezTo>
                      <a:pt x="459" y="108"/>
                      <a:pt x="457" y="110"/>
                      <a:pt x="457" y="113"/>
                    </a:cubicBezTo>
                    <a:cubicBezTo>
                      <a:pt x="457" y="116"/>
                      <a:pt x="459" y="117"/>
                      <a:pt x="461" y="117"/>
                    </a:cubicBezTo>
                    <a:cubicBezTo>
                      <a:pt x="475" y="117"/>
                      <a:pt x="475" y="117"/>
                      <a:pt x="475" y="117"/>
                    </a:cubicBezTo>
                    <a:cubicBezTo>
                      <a:pt x="475" y="170"/>
                      <a:pt x="475" y="170"/>
                      <a:pt x="475" y="170"/>
                    </a:cubicBezTo>
                    <a:cubicBezTo>
                      <a:pt x="461" y="170"/>
                      <a:pt x="461" y="170"/>
                      <a:pt x="461" y="170"/>
                    </a:cubicBezTo>
                    <a:cubicBezTo>
                      <a:pt x="459" y="170"/>
                      <a:pt x="457" y="171"/>
                      <a:pt x="457" y="174"/>
                    </a:cubicBezTo>
                    <a:cubicBezTo>
                      <a:pt x="457" y="178"/>
                      <a:pt x="459" y="179"/>
                      <a:pt x="461" y="179"/>
                    </a:cubicBezTo>
                    <a:cubicBezTo>
                      <a:pt x="497" y="179"/>
                      <a:pt x="497" y="179"/>
                      <a:pt x="497" y="179"/>
                    </a:cubicBezTo>
                    <a:cubicBezTo>
                      <a:pt x="499" y="179"/>
                      <a:pt x="502" y="178"/>
                      <a:pt x="502" y="174"/>
                    </a:cubicBezTo>
                    <a:moveTo>
                      <a:pt x="493" y="279"/>
                    </a:moveTo>
                    <a:cubicBezTo>
                      <a:pt x="466" y="279"/>
                      <a:pt x="466" y="279"/>
                      <a:pt x="466" y="279"/>
                    </a:cubicBezTo>
                    <a:cubicBezTo>
                      <a:pt x="466" y="226"/>
                      <a:pt x="466" y="226"/>
                      <a:pt x="466" y="226"/>
                    </a:cubicBezTo>
                    <a:cubicBezTo>
                      <a:pt x="493" y="226"/>
                      <a:pt x="493" y="226"/>
                      <a:pt x="493" y="226"/>
                    </a:cubicBezTo>
                    <a:lnTo>
                      <a:pt x="493" y="279"/>
                    </a:lnTo>
                    <a:close/>
                    <a:moveTo>
                      <a:pt x="502" y="279"/>
                    </a:moveTo>
                    <a:cubicBezTo>
                      <a:pt x="502" y="226"/>
                      <a:pt x="502" y="226"/>
                      <a:pt x="502" y="226"/>
                    </a:cubicBezTo>
                    <a:cubicBezTo>
                      <a:pt x="502" y="221"/>
                      <a:pt x="498" y="217"/>
                      <a:pt x="493" y="217"/>
                    </a:cubicBezTo>
                    <a:cubicBezTo>
                      <a:pt x="466" y="217"/>
                      <a:pt x="466" y="217"/>
                      <a:pt x="466" y="217"/>
                    </a:cubicBezTo>
                    <a:cubicBezTo>
                      <a:pt x="461" y="217"/>
                      <a:pt x="457" y="221"/>
                      <a:pt x="457" y="226"/>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3"/>
                      <a:pt x="567" y="43"/>
                      <a:pt x="567" y="43"/>
                    </a:cubicBezTo>
                    <a:cubicBezTo>
                      <a:pt x="567" y="40"/>
                      <a:pt x="566" y="38"/>
                      <a:pt x="562" y="38"/>
                    </a:cubicBezTo>
                    <a:cubicBezTo>
                      <a:pt x="559" y="38"/>
                      <a:pt x="558" y="40"/>
                      <a:pt x="558" y="43"/>
                    </a:cubicBezTo>
                    <a:cubicBezTo>
                      <a:pt x="558" y="61"/>
                      <a:pt x="558" y="61"/>
                      <a:pt x="558" y="61"/>
                    </a:cubicBezTo>
                    <a:cubicBezTo>
                      <a:pt x="549" y="61"/>
                      <a:pt x="549" y="61"/>
                      <a:pt x="549" y="61"/>
                    </a:cubicBezTo>
                    <a:cubicBezTo>
                      <a:pt x="549" y="0"/>
                      <a:pt x="549" y="0"/>
                      <a:pt x="549" y="0"/>
                    </a:cubicBezTo>
                    <a:cubicBezTo>
                      <a:pt x="527" y="0"/>
                      <a:pt x="527" y="0"/>
                      <a:pt x="527" y="0"/>
                    </a:cubicBezTo>
                    <a:cubicBezTo>
                      <a:pt x="524" y="0"/>
                      <a:pt x="522" y="1"/>
                      <a:pt x="522" y="4"/>
                    </a:cubicBezTo>
                    <a:cubicBezTo>
                      <a:pt x="522" y="7"/>
                      <a:pt x="524" y="9"/>
                      <a:pt x="527" y="9"/>
                    </a:cubicBezTo>
                    <a:cubicBezTo>
                      <a:pt x="540" y="9"/>
                      <a:pt x="540" y="9"/>
                      <a:pt x="540" y="9"/>
                    </a:cubicBezTo>
                    <a:cubicBezTo>
                      <a:pt x="540" y="61"/>
                      <a:pt x="540" y="61"/>
                      <a:pt x="540" y="61"/>
                    </a:cubicBezTo>
                    <a:cubicBezTo>
                      <a:pt x="527" y="61"/>
                      <a:pt x="527" y="61"/>
                      <a:pt x="527" y="61"/>
                    </a:cubicBezTo>
                    <a:cubicBezTo>
                      <a:pt x="524" y="61"/>
                      <a:pt x="522" y="62"/>
                      <a:pt x="522" y="66"/>
                    </a:cubicBezTo>
                    <a:cubicBezTo>
                      <a:pt x="522" y="69"/>
                      <a:pt x="524" y="70"/>
                      <a:pt x="527" y="70"/>
                    </a:cubicBezTo>
                    <a:cubicBezTo>
                      <a:pt x="562" y="70"/>
                      <a:pt x="562" y="70"/>
                      <a:pt x="562" y="70"/>
                    </a:cubicBezTo>
                    <a:cubicBezTo>
                      <a:pt x="565" y="70"/>
                      <a:pt x="567" y="69"/>
                      <a:pt x="567" y="66"/>
                    </a:cubicBezTo>
                    <a:moveTo>
                      <a:pt x="558" y="170"/>
                    </a:moveTo>
                    <a:cubicBezTo>
                      <a:pt x="531" y="170"/>
                      <a:pt x="531" y="170"/>
                      <a:pt x="531" y="170"/>
                    </a:cubicBezTo>
                    <a:cubicBezTo>
                      <a:pt x="531" y="117"/>
                      <a:pt x="531" y="117"/>
                      <a:pt x="531" y="117"/>
                    </a:cubicBezTo>
                    <a:cubicBezTo>
                      <a:pt x="558" y="117"/>
                      <a:pt x="558" y="117"/>
                      <a:pt x="558" y="117"/>
                    </a:cubicBezTo>
                    <a:lnTo>
                      <a:pt x="558" y="170"/>
                    </a:lnTo>
                    <a:close/>
                    <a:moveTo>
                      <a:pt x="567" y="170"/>
                    </a:moveTo>
                    <a:cubicBezTo>
                      <a:pt x="567" y="117"/>
                      <a:pt x="567" y="117"/>
                      <a:pt x="567" y="117"/>
                    </a:cubicBezTo>
                    <a:cubicBezTo>
                      <a:pt x="567" y="113"/>
                      <a:pt x="563" y="108"/>
                      <a:pt x="558" y="108"/>
                    </a:cubicBezTo>
                    <a:cubicBezTo>
                      <a:pt x="531" y="108"/>
                      <a:pt x="531" y="108"/>
                      <a:pt x="531" y="108"/>
                    </a:cubicBezTo>
                    <a:cubicBezTo>
                      <a:pt x="526" y="108"/>
                      <a:pt x="522" y="113"/>
                      <a:pt x="522" y="117"/>
                    </a:cubicBezTo>
                    <a:cubicBezTo>
                      <a:pt x="522" y="170"/>
                      <a:pt x="522" y="170"/>
                      <a:pt x="522" y="170"/>
                    </a:cubicBezTo>
                    <a:cubicBezTo>
                      <a:pt x="522" y="175"/>
                      <a:pt x="526" y="179"/>
                      <a:pt x="531" y="179"/>
                    </a:cubicBezTo>
                    <a:cubicBezTo>
                      <a:pt x="558" y="179"/>
                      <a:pt x="558" y="179"/>
                      <a:pt x="558" y="179"/>
                    </a:cubicBezTo>
                    <a:cubicBezTo>
                      <a:pt x="563" y="179"/>
                      <a:pt x="567" y="175"/>
                      <a:pt x="567" y="170"/>
                    </a:cubicBezTo>
                    <a:moveTo>
                      <a:pt x="567" y="283"/>
                    </a:moveTo>
                    <a:cubicBezTo>
                      <a:pt x="567" y="260"/>
                      <a:pt x="567" y="260"/>
                      <a:pt x="567" y="260"/>
                    </a:cubicBezTo>
                    <a:cubicBezTo>
                      <a:pt x="567" y="258"/>
                      <a:pt x="566" y="256"/>
                      <a:pt x="562" y="256"/>
                    </a:cubicBezTo>
                    <a:cubicBezTo>
                      <a:pt x="559" y="256"/>
                      <a:pt x="558" y="258"/>
                      <a:pt x="558" y="260"/>
                    </a:cubicBezTo>
                    <a:cubicBezTo>
                      <a:pt x="558" y="279"/>
                      <a:pt x="558" y="279"/>
                      <a:pt x="558" y="279"/>
                    </a:cubicBezTo>
                    <a:cubicBezTo>
                      <a:pt x="549" y="279"/>
                      <a:pt x="549" y="279"/>
                      <a:pt x="549" y="279"/>
                    </a:cubicBezTo>
                    <a:cubicBezTo>
                      <a:pt x="549" y="217"/>
                      <a:pt x="549" y="217"/>
                      <a:pt x="549" y="217"/>
                    </a:cubicBezTo>
                    <a:cubicBezTo>
                      <a:pt x="527" y="217"/>
                      <a:pt x="527" y="217"/>
                      <a:pt x="527" y="217"/>
                    </a:cubicBezTo>
                    <a:cubicBezTo>
                      <a:pt x="524" y="217"/>
                      <a:pt x="522" y="218"/>
                      <a:pt x="522" y="222"/>
                    </a:cubicBezTo>
                    <a:cubicBezTo>
                      <a:pt x="522" y="225"/>
                      <a:pt x="524" y="226"/>
                      <a:pt x="527" y="226"/>
                    </a:cubicBezTo>
                    <a:cubicBezTo>
                      <a:pt x="540" y="226"/>
                      <a:pt x="540" y="226"/>
                      <a:pt x="540" y="226"/>
                    </a:cubicBezTo>
                    <a:cubicBezTo>
                      <a:pt x="540" y="279"/>
                      <a:pt x="540" y="279"/>
                      <a:pt x="540" y="279"/>
                    </a:cubicBezTo>
                    <a:cubicBezTo>
                      <a:pt x="527" y="279"/>
                      <a:pt x="527" y="279"/>
                      <a:pt x="527" y="279"/>
                    </a:cubicBezTo>
                    <a:cubicBezTo>
                      <a:pt x="524" y="279"/>
                      <a:pt x="522" y="280"/>
                      <a:pt x="522" y="283"/>
                    </a:cubicBezTo>
                    <a:cubicBezTo>
                      <a:pt x="522" y="286"/>
                      <a:pt x="524" y="288"/>
                      <a:pt x="527" y="288"/>
                    </a:cubicBezTo>
                    <a:cubicBezTo>
                      <a:pt x="562" y="288"/>
                      <a:pt x="562" y="288"/>
                      <a:pt x="562" y="288"/>
                    </a:cubicBezTo>
                    <a:cubicBezTo>
                      <a:pt x="565" y="288"/>
                      <a:pt x="567" y="286"/>
                      <a:pt x="567" y="28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 name="Freeform 53"/>
              <p:cNvSpPr>
                <a:spLocks/>
              </p:cNvSpPr>
              <p:nvPr/>
            </p:nvSpPr>
            <p:spPr bwMode="auto">
              <a:xfrm>
                <a:off x="10547759" y="2255511"/>
                <a:ext cx="233696" cy="166595"/>
              </a:xfrm>
              <a:custGeom>
                <a:avLst/>
                <a:gdLst>
                  <a:gd name="T0" fmla="*/ 126 w 504"/>
                  <a:gd name="T1" fmla="*/ 336 h 359"/>
                  <a:gd name="T2" fmla="*/ 316 w 504"/>
                  <a:gd name="T3" fmla="*/ 233 h 359"/>
                  <a:gd name="T4" fmla="*/ 311 w 504"/>
                  <a:gd name="T5" fmla="*/ 132 h 359"/>
                  <a:gd name="T6" fmla="*/ 396 w 504"/>
                  <a:gd name="T7" fmla="*/ 89 h 359"/>
                  <a:gd name="T8" fmla="*/ 486 w 504"/>
                  <a:gd name="T9" fmla="*/ 44 h 359"/>
                  <a:gd name="T10" fmla="*/ 496 w 504"/>
                  <a:gd name="T11" fmla="*/ 20 h 359"/>
                  <a:gd name="T12" fmla="*/ 494 w 504"/>
                  <a:gd name="T13" fmla="*/ 16 h 359"/>
                  <a:gd name="T14" fmla="*/ 469 w 504"/>
                  <a:gd name="T15" fmla="*/ 9 h 359"/>
                  <a:gd name="T16" fmla="*/ 291 w 504"/>
                  <a:gd name="T17" fmla="*/ 97 h 359"/>
                  <a:gd name="T18" fmla="*/ 213 w 504"/>
                  <a:gd name="T19" fmla="*/ 43 h 359"/>
                  <a:gd name="T20" fmla="*/ 24 w 504"/>
                  <a:gd name="T21" fmla="*/ 146 h 359"/>
                  <a:gd name="T22" fmla="*/ 126 w 504"/>
                  <a:gd name="T23" fmla="*/ 33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126" y="336"/>
                    </a:moveTo>
                    <a:cubicBezTo>
                      <a:pt x="207" y="359"/>
                      <a:pt x="292" y="313"/>
                      <a:pt x="316" y="233"/>
                    </a:cubicBezTo>
                    <a:cubicBezTo>
                      <a:pt x="326" y="198"/>
                      <a:pt x="323" y="163"/>
                      <a:pt x="311" y="132"/>
                    </a:cubicBezTo>
                    <a:cubicBezTo>
                      <a:pt x="396" y="89"/>
                      <a:pt x="396" y="89"/>
                      <a:pt x="396" y="89"/>
                    </a:cubicBezTo>
                    <a:cubicBezTo>
                      <a:pt x="486" y="44"/>
                      <a:pt x="486" y="44"/>
                      <a:pt x="486" y="44"/>
                    </a:cubicBezTo>
                    <a:cubicBezTo>
                      <a:pt x="486" y="44"/>
                      <a:pt x="504" y="36"/>
                      <a:pt x="496" y="20"/>
                    </a:cubicBezTo>
                    <a:cubicBezTo>
                      <a:pt x="494" y="16"/>
                      <a:pt x="494" y="16"/>
                      <a:pt x="494" y="16"/>
                    </a:cubicBezTo>
                    <a:cubicBezTo>
                      <a:pt x="494" y="16"/>
                      <a:pt x="486" y="0"/>
                      <a:pt x="469" y="9"/>
                    </a:cubicBezTo>
                    <a:cubicBezTo>
                      <a:pt x="291" y="97"/>
                      <a:pt x="291" y="97"/>
                      <a:pt x="291" y="97"/>
                    </a:cubicBezTo>
                    <a:cubicBezTo>
                      <a:pt x="272" y="72"/>
                      <a:pt x="245" y="53"/>
                      <a:pt x="213" y="43"/>
                    </a:cubicBezTo>
                    <a:cubicBezTo>
                      <a:pt x="132" y="19"/>
                      <a:pt x="48" y="65"/>
                      <a:pt x="24" y="146"/>
                    </a:cubicBezTo>
                    <a:cubicBezTo>
                      <a:pt x="0" y="227"/>
                      <a:pt x="46" y="312"/>
                      <a:pt x="126" y="33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 name="Freeform 54"/>
              <p:cNvSpPr>
                <a:spLocks/>
              </p:cNvSpPr>
              <p:nvPr/>
            </p:nvSpPr>
            <p:spPr bwMode="auto">
              <a:xfrm>
                <a:off x="10559328" y="2276335"/>
                <a:ext cx="134202" cy="133045"/>
              </a:xfrm>
              <a:custGeom>
                <a:avLst/>
                <a:gdLst>
                  <a:gd name="T0" fmla="*/ 180 w 288"/>
                  <a:gd name="T1" fmla="*/ 21 h 288"/>
                  <a:gd name="T2" fmla="*/ 20 w 288"/>
                  <a:gd name="T3" fmla="*/ 108 h 288"/>
                  <a:gd name="T4" fmla="*/ 107 w 288"/>
                  <a:gd name="T5" fmla="*/ 268 h 288"/>
                  <a:gd name="T6" fmla="*/ 267 w 288"/>
                  <a:gd name="T7" fmla="*/ 181 h 288"/>
                  <a:gd name="T8" fmla="*/ 180 w 288"/>
                  <a:gd name="T9" fmla="*/ 21 h 288"/>
                </a:gdLst>
                <a:ahLst/>
                <a:cxnLst>
                  <a:cxn ang="0">
                    <a:pos x="T0" y="T1"/>
                  </a:cxn>
                  <a:cxn ang="0">
                    <a:pos x="T2" y="T3"/>
                  </a:cxn>
                  <a:cxn ang="0">
                    <a:pos x="T4" y="T5"/>
                  </a:cxn>
                  <a:cxn ang="0">
                    <a:pos x="T6" y="T7"/>
                  </a:cxn>
                  <a:cxn ang="0">
                    <a:pos x="T8" y="T9"/>
                  </a:cxn>
                </a:cxnLst>
                <a:rect l="0" t="0" r="r" b="b"/>
                <a:pathLst>
                  <a:path w="288" h="288">
                    <a:moveTo>
                      <a:pt x="180" y="21"/>
                    </a:moveTo>
                    <a:cubicBezTo>
                      <a:pt x="112" y="0"/>
                      <a:pt x="40" y="39"/>
                      <a:pt x="20" y="108"/>
                    </a:cubicBezTo>
                    <a:cubicBezTo>
                      <a:pt x="0" y="176"/>
                      <a:pt x="39" y="248"/>
                      <a:pt x="107" y="268"/>
                    </a:cubicBezTo>
                    <a:cubicBezTo>
                      <a:pt x="175" y="288"/>
                      <a:pt x="247" y="249"/>
                      <a:pt x="267" y="181"/>
                    </a:cubicBezTo>
                    <a:cubicBezTo>
                      <a:pt x="288" y="113"/>
                      <a:pt x="249" y="41"/>
                      <a:pt x="180" y="21"/>
                    </a:cubicBezTo>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 name="Freeform 55"/>
              <p:cNvSpPr>
                <a:spLocks noEditPoints="1"/>
              </p:cNvSpPr>
              <p:nvPr/>
            </p:nvSpPr>
            <p:spPr bwMode="auto">
              <a:xfrm>
                <a:off x="10539661" y="2276335"/>
                <a:ext cx="262620" cy="133045"/>
              </a:xfrm>
              <a:custGeom>
                <a:avLst/>
                <a:gdLst>
                  <a:gd name="T0" fmla="*/ 27 w 567"/>
                  <a:gd name="T1" fmla="*/ 0 h 288"/>
                  <a:gd name="T2" fmla="*/ 0 w 567"/>
                  <a:gd name="T3" fmla="*/ 66 h 288"/>
                  <a:gd name="T4" fmla="*/ 36 w 567"/>
                  <a:gd name="T5" fmla="*/ 152 h 288"/>
                  <a:gd name="T6" fmla="*/ 18 w 567"/>
                  <a:gd name="T7" fmla="*/ 118 h 288"/>
                  <a:gd name="T8" fmla="*/ 36 w 567"/>
                  <a:gd name="T9" fmla="*/ 279 h 288"/>
                  <a:gd name="T10" fmla="*/ 36 w 567"/>
                  <a:gd name="T11" fmla="*/ 218 h 288"/>
                  <a:gd name="T12" fmla="*/ 101 w 567"/>
                  <a:gd name="T13" fmla="*/ 62 h 288"/>
                  <a:gd name="T14" fmla="*/ 101 w 567"/>
                  <a:gd name="T15" fmla="*/ 0 h 288"/>
                  <a:gd name="T16" fmla="*/ 110 w 567"/>
                  <a:gd name="T17" fmla="*/ 175 h 288"/>
                  <a:gd name="T18" fmla="*/ 70 w 567"/>
                  <a:gd name="T19" fmla="*/ 109 h 288"/>
                  <a:gd name="T20" fmla="*/ 70 w 567"/>
                  <a:gd name="T21" fmla="*/ 180 h 288"/>
                  <a:gd name="T22" fmla="*/ 101 w 567"/>
                  <a:gd name="T23" fmla="*/ 279 h 288"/>
                  <a:gd name="T24" fmla="*/ 83 w 567"/>
                  <a:gd name="T25" fmla="*/ 279 h 288"/>
                  <a:gd name="T26" fmla="*/ 140 w 567"/>
                  <a:gd name="T27" fmla="*/ 62 h 288"/>
                  <a:gd name="T28" fmla="*/ 140 w 567"/>
                  <a:gd name="T29" fmla="*/ 0 h 288"/>
                  <a:gd name="T30" fmla="*/ 176 w 567"/>
                  <a:gd name="T31" fmla="*/ 152 h 288"/>
                  <a:gd name="T32" fmla="*/ 131 w 567"/>
                  <a:gd name="T33" fmla="*/ 114 h 288"/>
                  <a:gd name="T34" fmla="*/ 171 w 567"/>
                  <a:gd name="T35" fmla="*/ 180 h 288"/>
                  <a:gd name="T36" fmla="*/ 176 w 567"/>
                  <a:gd name="T37" fmla="*/ 279 h 288"/>
                  <a:gd name="T38" fmla="*/ 167 w 567"/>
                  <a:gd name="T39" fmla="*/ 288 h 288"/>
                  <a:gd name="T40" fmla="*/ 223 w 567"/>
                  <a:gd name="T41" fmla="*/ 62 h 288"/>
                  <a:gd name="T42" fmla="*/ 201 w 567"/>
                  <a:gd name="T43" fmla="*/ 62 h 288"/>
                  <a:gd name="T44" fmla="*/ 205 w 567"/>
                  <a:gd name="T45" fmla="*/ 118 h 288"/>
                  <a:gd name="T46" fmla="*/ 196 w 567"/>
                  <a:gd name="T47" fmla="*/ 118 h 288"/>
                  <a:gd name="T48" fmla="*/ 205 w 567"/>
                  <a:gd name="T49" fmla="*/ 227 h 288"/>
                  <a:gd name="T50" fmla="*/ 196 w 567"/>
                  <a:gd name="T51" fmla="*/ 227 h 288"/>
                  <a:gd name="T52" fmla="*/ 270 w 567"/>
                  <a:gd name="T53" fmla="*/ 10 h 288"/>
                  <a:gd name="T54" fmla="*/ 261 w 567"/>
                  <a:gd name="T55" fmla="*/ 10 h 288"/>
                  <a:gd name="T56" fmla="*/ 302 w 567"/>
                  <a:gd name="T57" fmla="*/ 148 h 288"/>
                  <a:gd name="T58" fmla="*/ 266 w 567"/>
                  <a:gd name="T59" fmla="*/ 118 h 288"/>
                  <a:gd name="T60" fmla="*/ 306 w 567"/>
                  <a:gd name="T61" fmla="*/ 175 h 288"/>
                  <a:gd name="T62" fmla="*/ 306 w 567"/>
                  <a:gd name="T63" fmla="*/ 227 h 288"/>
                  <a:gd name="T64" fmla="*/ 306 w 567"/>
                  <a:gd name="T65" fmla="*/ 279 h 288"/>
                  <a:gd name="T66" fmla="*/ 354 w 567"/>
                  <a:gd name="T67" fmla="*/ 0 h 288"/>
                  <a:gd name="T68" fmla="*/ 327 w 567"/>
                  <a:gd name="T69" fmla="*/ 66 h 288"/>
                  <a:gd name="T70" fmla="*/ 362 w 567"/>
                  <a:gd name="T71" fmla="*/ 118 h 288"/>
                  <a:gd name="T72" fmla="*/ 327 w 567"/>
                  <a:gd name="T73" fmla="*/ 171 h 288"/>
                  <a:gd name="T74" fmla="*/ 362 w 567"/>
                  <a:gd name="T75" fmla="*/ 261 h 288"/>
                  <a:gd name="T76" fmla="*/ 344 w 567"/>
                  <a:gd name="T77" fmla="*/ 227 h 288"/>
                  <a:gd name="T78" fmla="*/ 428 w 567"/>
                  <a:gd name="T79" fmla="*/ 62 h 288"/>
                  <a:gd name="T80" fmla="*/ 428 w 567"/>
                  <a:gd name="T81" fmla="*/ 0 h 288"/>
                  <a:gd name="T82" fmla="*/ 428 w 567"/>
                  <a:gd name="T83" fmla="*/ 171 h 288"/>
                  <a:gd name="T84" fmla="*/ 428 w 567"/>
                  <a:gd name="T85" fmla="*/ 109 h 288"/>
                  <a:gd name="T86" fmla="*/ 437 w 567"/>
                  <a:gd name="T87" fmla="*/ 284 h 288"/>
                  <a:gd name="T88" fmla="*/ 396 w 567"/>
                  <a:gd name="T89" fmla="*/ 218 h 288"/>
                  <a:gd name="T90" fmla="*/ 396 w 567"/>
                  <a:gd name="T91" fmla="*/ 288 h 288"/>
                  <a:gd name="T92" fmla="*/ 493 w 567"/>
                  <a:gd name="T93" fmla="*/ 62 h 288"/>
                  <a:gd name="T94" fmla="*/ 475 w 567"/>
                  <a:gd name="T95" fmla="*/ 62 h 288"/>
                  <a:gd name="T96" fmla="*/ 502 w 567"/>
                  <a:gd name="T97" fmla="*/ 152 h 288"/>
                  <a:gd name="T98" fmla="*/ 457 w 567"/>
                  <a:gd name="T99" fmla="*/ 114 h 288"/>
                  <a:gd name="T100" fmla="*/ 497 w 567"/>
                  <a:gd name="T101" fmla="*/ 180 h 288"/>
                  <a:gd name="T102" fmla="*/ 502 w 567"/>
                  <a:gd name="T103" fmla="*/ 279 h 288"/>
                  <a:gd name="T104" fmla="*/ 493 w 567"/>
                  <a:gd name="T105" fmla="*/ 288 h 288"/>
                  <a:gd name="T106" fmla="*/ 549 w 567"/>
                  <a:gd name="T107" fmla="*/ 62 h 288"/>
                  <a:gd name="T108" fmla="*/ 527 w 567"/>
                  <a:gd name="T109" fmla="*/ 62 h 288"/>
                  <a:gd name="T110" fmla="*/ 531 w 567"/>
                  <a:gd name="T111" fmla="*/ 118 h 288"/>
                  <a:gd name="T112" fmla="*/ 522 w 567"/>
                  <a:gd name="T113" fmla="*/ 118 h 288"/>
                  <a:gd name="T114" fmla="*/ 563 w 567"/>
                  <a:gd name="T115" fmla="*/ 257 h 288"/>
                  <a:gd name="T116" fmla="*/ 527 w 567"/>
                  <a:gd name="T117" fmla="*/ 227 h 288"/>
                  <a:gd name="T118" fmla="*/ 567 w 567"/>
                  <a:gd name="T119" fmla="*/ 2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4"/>
                      <a:pt x="45" y="44"/>
                      <a:pt x="45" y="44"/>
                    </a:cubicBezTo>
                    <a:cubicBezTo>
                      <a:pt x="45" y="41"/>
                      <a:pt x="44" y="39"/>
                      <a:pt x="41" y="39"/>
                    </a:cubicBezTo>
                    <a:cubicBezTo>
                      <a:pt x="37" y="39"/>
                      <a:pt x="36" y="41"/>
                      <a:pt x="36" y="44"/>
                    </a:cubicBezTo>
                    <a:cubicBezTo>
                      <a:pt x="36" y="62"/>
                      <a:pt x="36" y="62"/>
                      <a:pt x="36" y="62"/>
                    </a:cubicBezTo>
                    <a:cubicBezTo>
                      <a:pt x="27" y="62"/>
                      <a:pt x="27" y="62"/>
                      <a:pt x="27" y="62"/>
                    </a:cubicBezTo>
                    <a:cubicBezTo>
                      <a:pt x="27" y="0"/>
                      <a:pt x="27" y="0"/>
                      <a:pt x="27" y="0"/>
                    </a:cubicBezTo>
                    <a:cubicBezTo>
                      <a:pt x="5" y="0"/>
                      <a:pt x="5" y="0"/>
                      <a:pt x="5" y="0"/>
                    </a:cubicBezTo>
                    <a:cubicBezTo>
                      <a:pt x="3" y="0"/>
                      <a:pt x="0" y="2"/>
                      <a:pt x="0" y="5"/>
                    </a:cubicBezTo>
                    <a:cubicBezTo>
                      <a:pt x="0" y="8"/>
                      <a:pt x="3" y="10"/>
                      <a:pt x="5" y="10"/>
                    </a:cubicBezTo>
                    <a:cubicBezTo>
                      <a:pt x="18" y="10"/>
                      <a:pt x="18" y="10"/>
                      <a:pt x="18" y="10"/>
                    </a:cubicBezTo>
                    <a:cubicBezTo>
                      <a:pt x="18" y="62"/>
                      <a:pt x="18" y="62"/>
                      <a:pt x="18" y="62"/>
                    </a:cubicBezTo>
                    <a:cubicBezTo>
                      <a:pt x="5" y="62"/>
                      <a:pt x="5" y="62"/>
                      <a:pt x="5" y="62"/>
                    </a:cubicBezTo>
                    <a:cubicBezTo>
                      <a:pt x="3" y="62"/>
                      <a:pt x="0" y="63"/>
                      <a:pt x="0" y="66"/>
                    </a:cubicBezTo>
                    <a:cubicBezTo>
                      <a:pt x="0" y="70"/>
                      <a:pt x="3" y="71"/>
                      <a:pt x="5" y="71"/>
                    </a:cubicBezTo>
                    <a:cubicBezTo>
                      <a:pt x="41" y="71"/>
                      <a:pt x="41" y="71"/>
                      <a:pt x="41" y="71"/>
                    </a:cubicBezTo>
                    <a:cubicBezTo>
                      <a:pt x="43" y="71"/>
                      <a:pt x="45" y="70"/>
                      <a:pt x="45" y="66"/>
                    </a:cubicBezTo>
                    <a:moveTo>
                      <a:pt x="45" y="175"/>
                    </a:moveTo>
                    <a:cubicBezTo>
                      <a:pt x="45" y="152"/>
                      <a:pt x="45" y="152"/>
                      <a:pt x="45" y="152"/>
                    </a:cubicBezTo>
                    <a:cubicBezTo>
                      <a:pt x="45" y="150"/>
                      <a:pt x="44" y="148"/>
                      <a:pt x="41" y="148"/>
                    </a:cubicBezTo>
                    <a:cubicBezTo>
                      <a:pt x="37" y="148"/>
                      <a:pt x="36" y="150"/>
                      <a:pt x="36" y="152"/>
                    </a:cubicBezTo>
                    <a:cubicBezTo>
                      <a:pt x="36" y="171"/>
                      <a:pt x="36" y="171"/>
                      <a:pt x="36" y="171"/>
                    </a:cubicBezTo>
                    <a:cubicBezTo>
                      <a:pt x="27" y="171"/>
                      <a:pt x="27" y="171"/>
                      <a:pt x="27" y="171"/>
                    </a:cubicBezTo>
                    <a:cubicBezTo>
                      <a:pt x="27" y="109"/>
                      <a:pt x="27" y="109"/>
                      <a:pt x="27" y="109"/>
                    </a:cubicBezTo>
                    <a:cubicBezTo>
                      <a:pt x="5" y="109"/>
                      <a:pt x="5" y="109"/>
                      <a:pt x="5" y="109"/>
                    </a:cubicBezTo>
                    <a:cubicBezTo>
                      <a:pt x="3" y="109"/>
                      <a:pt x="0" y="110"/>
                      <a:pt x="0" y="114"/>
                    </a:cubicBezTo>
                    <a:cubicBezTo>
                      <a:pt x="0" y="117"/>
                      <a:pt x="3" y="118"/>
                      <a:pt x="5" y="118"/>
                    </a:cubicBezTo>
                    <a:cubicBezTo>
                      <a:pt x="18" y="118"/>
                      <a:pt x="18" y="118"/>
                      <a:pt x="18" y="118"/>
                    </a:cubicBezTo>
                    <a:cubicBezTo>
                      <a:pt x="18" y="171"/>
                      <a:pt x="18" y="171"/>
                      <a:pt x="18" y="171"/>
                    </a:cubicBezTo>
                    <a:cubicBezTo>
                      <a:pt x="5" y="171"/>
                      <a:pt x="5" y="171"/>
                      <a:pt x="5" y="171"/>
                    </a:cubicBezTo>
                    <a:cubicBezTo>
                      <a:pt x="3" y="171"/>
                      <a:pt x="0" y="172"/>
                      <a:pt x="0" y="175"/>
                    </a:cubicBezTo>
                    <a:cubicBezTo>
                      <a:pt x="0" y="178"/>
                      <a:pt x="3" y="180"/>
                      <a:pt x="5" y="180"/>
                    </a:cubicBezTo>
                    <a:cubicBezTo>
                      <a:pt x="41" y="180"/>
                      <a:pt x="41" y="180"/>
                      <a:pt x="41" y="180"/>
                    </a:cubicBezTo>
                    <a:cubicBezTo>
                      <a:pt x="43" y="180"/>
                      <a:pt x="45" y="178"/>
                      <a:pt x="45" y="175"/>
                    </a:cubicBezTo>
                    <a:moveTo>
                      <a:pt x="36" y="279"/>
                    </a:moveTo>
                    <a:cubicBezTo>
                      <a:pt x="9" y="279"/>
                      <a:pt x="9" y="279"/>
                      <a:pt x="9" y="279"/>
                    </a:cubicBezTo>
                    <a:cubicBezTo>
                      <a:pt x="9" y="227"/>
                      <a:pt x="9" y="227"/>
                      <a:pt x="9" y="227"/>
                    </a:cubicBezTo>
                    <a:cubicBezTo>
                      <a:pt x="36" y="227"/>
                      <a:pt x="36" y="227"/>
                      <a:pt x="36" y="227"/>
                    </a:cubicBezTo>
                    <a:lnTo>
                      <a:pt x="36" y="279"/>
                    </a:lnTo>
                    <a:close/>
                    <a:moveTo>
                      <a:pt x="45" y="279"/>
                    </a:moveTo>
                    <a:cubicBezTo>
                      <a:pt x="45" y="227"/>
                      <a:pt x="45" y="227"/>
                      <a:pt x="45" y="227"/>
                    </a:cubicBezTo>
                    <a:cubicBezTo>
                      <a:pt x="45" y="222"/>
                      <a:pt x="41" y="218"/>
                      <a:pt x="36" y="218"/>
                    </a:cubicBezTo>
                    <a:cubicBezTo>
                      <a:pt x="9" y="218"/>
                      <a:pt x="9" y="218"/>
                      <a:pt x="9" y="218"/>
                    </a:cubicBezTo>
                    <a:cubicBezTo>
                      <a:pt x="4" y="218"/>
                      <a:pt x="0" y="222"/>
                      <a:pt x="0" y="227"/>
                    </a:cubicBezTo>
                    <a:cubicBezTo>
                      <a:pt x="0" y="279"/>
                      <a:pt x="0" y="279"/>
                      <a:pt x="0" y="279"/>
                    </a:cubicBezTo>
                    <a:cubicBezTo>
                      <a:pt x="0" y="284"/>
                      <a:pt x="4" y="288"/>
                      <a:pt x="9" y="288"/>
                    </a:cubicBezTo>
                    <a:cubicBezTo>
                      <a:pt x="36" y="288"/>
                      <a:pt x="36" y="288"/>
                      <a:pt x="36" y="288"/>
                    </a:cubicBezTo>
                    <a:cubicBezTo>
                      <a:pt x="41" y="288"/>
                      <a:pt x="45" y="284"/>
                      <a:pt x="45" y="279"/>
                    </a:cubicBezTo>
                    <a:moveTo>
                      <a:pt x="101" y="62"/>
                    </a:moveTo>
                    <a:cubicBezTo>
                      <a:pt x="75" y="62"/>
                      <a:pt x="75" y="62"/>
                      <a:pt x="75" y="62"/>
                    </a:cubicBezTo>
                    <a:cubicBezTo>
                      <a:pt x="75" y="10"/>
                      <a:pt x="75" y="10"/>
                      <a:pt x="75" y="10"/>
                    </a:cubicBezTo>
                    <a:cubicBezTo>
                      <a:pt x="101" y="10"/>
                      <a:pt x="101" y="10"/>
                      <a:pt x="101" y="10"/>
                    </a:cubicBezTo>
                    <a:lnTo>
                      <a:pt x="101" y="62"/>
                    </a:lnTo>
                    <a:close/>
                    <a:moveTo>
                      <a:pt x="110" y="62"/>
                    </a:moveTo>
                    <a:cubicBezTo>
                      <a:pt x="110" y="10"/>
                      <a:pt x="110" y="10"/>
                      <a:pt x="110" y="10"/>
                    </a:cubicBezTo>
                    <a:cubicBezTo>
                      <a:pt x="110" y="5"/>
                      <a:pt x="106" y="0"/>
                      <a:pt x="101" y="0"/>
                    </a:cubicBezTo>
                    <a:cubicBezTo>
                      <a:pt x="75" y="0"/>
                      <a:pt x="75" y="0"/>
                      <a:pt x="75" y="0"/>
                    </a:cubicBezTo>
                    <a:cubicBezTo>
                      <a:pt x="70" y="0"/>
                      <a:pt x="66" y="5"/>
                      <a:pt x="66" y="10"/>
                    </a:cubicBezTo>
                    <a:cubicBezTo>
                      <a:pt x="66" y="62"/>
                      <a:pt x="66" y="62"/>
                      <a:pt x="66" y="62"/>
                    </a:cubicBezTo>
                    <a:cubicBezTo>
                      <a:pt x="66" y="67"/>
                      <a:pt x="70" y="71"/>
                      <a:pt x="75" y="71"/>
                    </a:cubicBezTo>
                    <a:cubicBezTo>
                      <a:pt x="101" y="71"/>
                      <a:pt x="101" y="71"/>
                      <a:pt x="101" y="71"/>
                    </a:cubicBezTo>
                    <a:cubicBezTo>
                      <a:pt x="106" y="71"/>
                      <a:pt x="110" y="67"/>
                      <a:pt x="110" y="62"/>
                    </a:cubicBezTo>
                    <a:moveTo>
                      <a:pt x="110" y="175"/>
                    </a:moveTo>
                    <a:cubicBezTo>
                      <a:pt x="110" y="152"/>
                      <a:pt x="110" y="152"/>
                      <a:pt x="110" y="152"/>
                    </a:cubicBezTo>
                    <a:cubicBezTo>
                      <a:pt x="110" y="150"/>
                      <a:pt x="109" y="148"/>
                      <a:pt x="106" y="148"/>
                    </a:cubicBezTo>
                    <a:cubicBezTo>
                      <a:pt x="103" y="148"/>
                      <a:pt x="101" y="150"/>
                      <a:pt x="101" y="152"/>
                    </a:cubicBezTo>
                    <a:cubicBezTo>
                      <a:pt x="101" y="171"/>
                      <a:pt x="101" y="171"/>
                      <a:pt x="101" y="171"/>
                    </a:cubicBezTo>
                    <a:cubicBezTo>
                      <a:pt x="93" y="171"/>
                      <a:pt x="93" y="171"/>
                      <a:pt x="93" y="171"/>
                    </a:cubicBezTo>
                    <a:cubicBezTo>
                      <a:pt x="93" y="109"/>
                      <a:pt x="93" y="109"/>
                      <a:pt x="93" y="109"/>
                    </a:cubicBezTo>
                    <a:cubicBezTo>
                      <a:pt x="70" y="109"/>
                      <a:pt x="70" y="109"/>
                      <a:pt x="70" y="109"/>
                    </a:cubicBezTo>
                    <a:cubicBezTo>
                      <a:pt x="68" y="109"/>
                      <a:pt x="66" y="110"/>
                      <a:pt x="66" y="114"/>
                    </a:cubicBezTo>
                    <a:cubicBezTo>
                      <a:pt x="66" y="117"/>
                      <a:pt x="68" y="118"/>
                      <a:pt x="70" y="118"/>
                    </a:cubicBezTo>
                    <a:cubicBezTo>
                      <a:pt x="83" y="118"/>
                      <a:pt x="83" y="118"/>
                      <a:pt x="83" y="118"/>
                    </a:cubicBezTo>
                    <a:cubicBezTo>
                      <a:pt x="83" y="171"/>
                      <a:pt x="83" y="171"/>
                      <a:pt x="83" y="171"/>
                    </a:cubicBezTo>
                    <a:cubicBezTo>
                      <a:pt x="70" y="171"/>
                      <a:pt x="70" y="171"/>
                      <a:pt x="70" y="171"/>
                    </a:cubicBezTo>
                    <a:cubicBezTo>
                      <a:pt x="68" y="171"/>
                      <a:pt x="66" y="172"/>
                      <a:pt x="66" y="175"/>
                    </a:cubicBezTo>
                    <a:cubicBezTo>
                      <a:pt x="66" y="178"/>
                      <a:pt x="68" y="180"/>
                      <a:pt x="70" y="180"/>
                    </a:cubicBezTo>
                    <a:cubicBezTo>
                      <a:pt x="106" y="180"/>
                      <a:pt x="106" y="180"/>
                      <a:pt x="106" y="180"/>
                    </a:cubicBezTo>
                    <a:cubicBezTo>
                      <a:pt x="108" y="180"/>
                      <a:pt x="110" y="178"/>
                      <a:pt x="110" y="175"/>
                    </a:cubicBezTo>
                    <a:moveTo>
                      <a:pt x="110" y="284"/>
                    </a:moveTo>
                    <a:cubicBezTo>
                      <a:pt x="110" y="261"/>
                      <a:pt x="110" y="261"/>
                      <a:pt x="110" y="261"/>
                    </a:cubicBezTo>
                    <a:cubicBezTo>
                      <a:pt x="110" y="258"/>
                      <a:pt x="109" y="257"/>
                      <a:pt x="106" y="257"/>
                    </a:cubicBezTo>
                    <a:cubicBezTo>
                      <a:pt x="103" y="257"/>
                      <a:pt x="101" y="258"/>
                      <a:pt x="101" y="261"/>
                    </a:cubicBezTo>
                    <a:cubicBezTo>
                      <a:pt x="101" y="279"/>
                      <a:pt x="101" y="279"/>
                      <a:pt x="101" y="279"/>
                    </a:cubicBezTo>
                    <a:cubicBezTo>
                      <a:pt x="93" y="279"/>
                      <a:pt x="93" y="279"/>
                      <a:pt x="93" y="279"/>
                    </a:cubicBezTo>
                    <a:cubicBezTo>
                      <a:pt x="93" y="218"/>
                      <a:pt x="93" y="218"/>
                      <a:pt x="93" y="218"/>
                    </a:cubicBezTo>
                    <a:cubicBezTo>
                      <a:pt x="70" y="218"/>
                      <a:pt x="70" y="218"/>
                      <a:pt x="70" y="218"/>
                    </a:cubicBezTo>
                    <a:cubicBezTo>
                      <a:pt x="68" y="218"/>
                      <a:pt x="66" y="219"/>
                      <a:pt x="66" y="222"/>
                    </a:cubicBezTo>
                    <a:cubicBezTo>
                      <a:pt x="66" y="226"/>
                      <a:pt x="68" y="227"/>
                      <a:pt x="70" y="227"/>
                    </a:cubicBezTo>
                    <a:cubicBezTo>
                      <a:pt x="83" y="227"/>
                      <a:pt x="83" y="227"/>
                      <a:pt x="83" y="227"/>
                    </a:cubicBezTo>
                    <a:cubicBezTo>
                      <a:pt x="83" y="279"/>
                      <a:pt x="83" y="279"/>
                      <a:pt x="83" y="279"/>
                    </a:cubicBezTo>
                    <a:cubicBezTo>
                      <a:pt x="70" y="279"/>
                      <a:pt x="70" y="279"/>
                      <a:pt x="70" y="279"/>
                    </a:cubicBezTo>
                    <a:cubicBezTo>
                      <a:pt x="68" y="279"/>
                      <a:pt x="66" y="281"/>
                      <a:pt x="66" y="284"/>
                    </a:cubicBezTo>
                    <a:cubicBezTo>
                      <a:pt x="66" y="287"/>
                      <a:pt x="68" y="288"/>
                      <a:pt x="70" y="288"/>
                    </a:cubicBezTo>
                    <a:cubicBezTo>
                      <a:pt x="106" y="288"/>
                      <a:pt x="106" y="288"/>
                      <a:pt x="106" y="288"/>
                    </a:cubicBezTo>
                    <a:cubicBezTo>
                      <a:pt x="108" y="288"/>
                      <a:pt x="110" y="287"/>
                      <a:pt x="110" y="284"/>
                    </a:cubicBezTo>
                    <a:moveTo>
                      <a:pt x="167" y="62"/>
                    </a:moveTo>
                    <a:cubicBezTo>
                      <a:pt x="140" y="62"/>
                      <a:pt x="140" y="62"/>
                      <a:pt x="140" y="62"/>
                    </a:cubicBezTo>
                    <a:cubicBezTo>
                      <a:pt x="140" y="10"/>
                      <a:pt x="140" y="10"/>
                      <a:pt x="140" y="10"/>
                    </a:cubicBezTo>
                    <a:cubicBezTo>
                      <a:pt x="167" y="10"/>
                      <a:pt x="167" y="10"/>
                      <a:pt x="167" y="10"/>
                    </a:cubicBezTo>
                    <a:lnTo>
                      <a:pt x="167" y="62"/>
                    </a:lnTo>
                    <a:close/>
                    <a:moveTo>
                      <a:pt x="176" y="62"/>
                    </a:moveTo>
                    <a:cubicBezTo>
                      <a:pt x="176" y="10"/>
                      <a:pt x="176" y="10"/>
                      <a:pt x="176" y="10"/>
                    </a:cubicBezTo>
                    <a:cubicBezTo>
                      <a:pt x="176" y="5"/>
                      <a:pt x="172" y="0"/>
                      <a:pt x="167" y="0"/>
                    </a:cubicBezTo>
                    <a:cubicBezTo>
                      <a:pt x="140" y="0"/>
                      <a:pt x="140" y="0"/>
                      <a:pt x="140" y="0"/>
                    </a:cubicBezTo>
                    <a:cubicBezTo>
                      <a:pt x="135" y="0"/>
                      <a:pt x="131" y="5"/>
                      <a:pt x="131" y="10"/>
                    </a:cubicBezTo>
                    <a:cubicBezTo>
                      <a:pt x="131" y="62"/>
                      <a:pt x="131" y="62"/>
                      <a:pt x="131" y="62"/>
                    </a:cubicBezTo>
                    <a:cubicBezTo>
                      <a:pt x="131" y="67"/>
                      <a:pt x="135" y="71"/>
                      <a:pt x="140" y="71"/>
                    </a:cubicBezTo>
                    <a:cubicBezTo>
                      <a:pt x="167" y="71"/>
                      <a:pt x="167" y="71"/>
                      <a:pt x="167" y="71"/>
                    </a:cubicBezTo>
                    <a:cubicBezTo>
                      <a:pt x="172" y="71"/>
                      <a:pt x="176" y="67"/>
                      <a:pt x="176" y="62"/>
                    </a:cubicBezTo>
                    <a:moveTo>
                      <a:pt x="176" y="175"/>
                    </a:moveTo>
                    <a:cubicBezTo>
                      <a:pt x="176" y="152"/>
                      <a:pt x="176" y="152"/>
                      <a:pt x="176" y="152"/>
                    </a:cubicBezTo>
                    <a:cubicBezTo>
                      <a:pt x="176" y="150"/>
                      <a:pt x="174" y="148"/>
                      <a:pt x="171" y="148"/>
                    </a:cubicBezTo>
                    <a:cubicBezTo>
                      <a:pt x="168" y="148"/>
                      <a:pt x="167" y="150"/>
                      <a:pt x="167" y="152"/>
                    </a:cubicBezTo>
                    <a:cubicBezTo>
                      <a:pt x="167" y="171"/>
                      <a:pt x="167" y="171"/>
                      <a:pt x="167" y="171"/>
                    </a:cubicBezTo>
                    <a:cubicBezTo>
                      <a:pt x="158" y="171"/>
                      <a:pt x="158" y="171"/>
                      <a:pt x="158" y="171"/>
                    </a:cubicBezTo>
                    <a:cubicBezTo>
                      <a:pt x="158" y="109"/>
                      <a:pt x="158" y="109"/>
                      <a:pt x="158" y="109"/>
                    </a:cubicBezTo>
                    <a:cubicBezTo>
                      <a:pt x="135" y="109"/>
                      <a:pt x="135" y="109"/>
                      <a:pt x="135" y="109"/>
                    </a:cubicBezTo>
                    <a:cubicBezTo>
                      <a:pt x="133" y="109"/>
                      <a:pt x="131" y="110"/>
                      <a:pt x="131" y="114"/>
                    </a:cubicBezTo>
                    <a:cubicBezTo>
                      <a:pt x="131" y="117"/>
                      <a:pt x="133" y="118"/>
                      <a:pt x="135" y="118"/>
                    </a:cubicBezTo>
                    <a:cubicBezTo>
                      <a:pt x="149" y="118"/>
                      <a:pt x="149" y="118"/>
                      <a:pt x="149" y="118"/>
                    </a:cubicBezTo>
                    <a:cubicBezTo>
                      <a:pt x="149" y="171"/>
                      <a:pt x="149" y="171"/>
                      <a:pt x="149" y="171"/>
                    </a:cubicBezTo>
                    <a:cubicBezTo>
                      <a:pt x="135" y="171"/>
                      <a:pt x="135" y="171"/>
                      <a:pt x="135" y="171"/>
                    </a:cubicBezTo>
                    <a:cubicBezTo>
                      <a:pt x="133" y="171"/>
                      <a:pt x="131" y="172"/>
                      <a:pt x="131" y="175"/>
                    </a:cubicBezTo>
                    <a:cubicBezTo>
                      <a:pt x="131" y="178"/>
                      <a:pt x="133" y="180"/>
                      <a:pt x="135" y="180"/>
                    </a:cubicBezTo>
                    <a:cubicBezTo>
                      <a:pt x="171" y="180"/>
                      <a:pt x="171" y="180"/>
                      <a:pt x="171" y="180"/>
                    </a:cubicBezTo>
                    <a:cubicBezTo>
                      <a:pt x="173" y="180"/>
                      <a:pt x="176" y="178"/>
                      <a:pt x="176" y="175"/>
                    </a:cubicBezTo>
                    <a:moveTo>
                      <a:pt x="167" y="279"/>
                    </a:moveTo>
                    <a:cubicBezTo>
                      <a:pt x="140" y="279"/>
                      <a:pt x="140" y="279"/>
                      <a:pt x="140" y="279"/>
                    </a:cubicBezTo>
                    <a:cubicBezTo>
                      <a:pt x="140" y="227"/>
                      <a:pt x="140" y="227"/>
                      <a:pt x="140" y="227"/>
                    </a:cubicBezTo>
                    <a:cubicBezTo>
                      <a:pt x="167" y="227"/>
                      <a:pt x="167" y="227"/>
                      <a:pt x="167" y="227"/>
                    </a:cubicBezTo>
                    <a:lnTo>
                      <a:pt x="167" y="279"/>
                    </a:lnTo>
                    <a:close/>
                    <a:moveTo>
                      <a:pt x="176" y="279"/>
                    </a:moveTo>
                    <a:cubicBezTo>
                      <a:pt x="176" y="227"/>
                      <a:pt x="176" y="227"/>
                      <a:pt x="176" y="227"/>
                    </a:cubicBezTo>
                    <a:cubicBezTo>
                      <a:pt x="176" y="222"/>
                      <a:pt x="172" y="218"/>
                      <a:pt x="167" y="218"/>
                    </a:cubicBezTo>
                    <a:cubicBezTo>
                      <a:pt x="140" y="218"/>
                      <a:pt x="140" y="218"/>
                      <a:pt x="140" y="218"/>
                    </a:cubicBezTo>
                    <a:cubicBezTo>
                      <a:pt x="135" y="218"/>
                      <a:pt x="131" y="222"/>
                      <a:pt x="131" y="227"/>
                    </a:cubicBezTo>
                    <a:cubicBezTo>
                      <a:pt x="131" y="279"/>
                      <a:pt x="131" y="279"/>
                      <a:pt x="131" y="279"/>
                    </a:cubicBezTo>
                    <a:cubicBezTo>
                      <a:pt x="131" y="284"/>
                      <a:pt x="135" y="288"/>
                      <a:pt x="140" y="288"/>
                    </a:cubicBezTo>
                    <a:cubicBezTo>
                      <a:pt x="167" y="288"/>
                      <a:pt x="167" y="288"/>
                      <a:pt x="167" y="288"/>
                    </a:cubicBezTo>
                    <a:cubicBezTo>
                      <a:pt x="172" y="288"/>
                      <a:pt x="176" y="284"/>
                      <a:pt x="176" y="279"/>
                    </a:cubicBezTo>
                    <a:moveTo>
                      <a:pt x="241" y="66"/>
                    </a:moveTo>
                    <a:cubicBezTo>
                      <a:pt x="241" y="44"/>
                      <a:pt x="241" y="44"/>
                      <a:pt x="241" y="44"/>
                    </a:cubicBezTo>
                    <a:cubicBezTo>
                      <a:pt x="241" y="41"/>
                      <a:pt x="240" y="39"/>
                      <a:pt x="236" y="39"/>
                    </a:cubicBezTo>
                    <a:cubicBezTo>
                      <a:pt x="233" y="39"/>
                      <a:pt x="232" y="41"/>
                      <a:pt x="232" y="44"/>
                    </a:cubicBezTo>
                    <a:cubicBezTo>
                      <a:pt x="232" y="62"/>
                      <a:pt x="232" y="62"/>
                      <a:pt x="232" y="62"/>
                    </a:cubicBezTo>
                    <a:cubicBezTo>
                      <a:pt x="223" y="62"/>
                      <a:pt x="223" y="62"/>
                      <a:pt x="223" y="62"/>
                    </a:cubicBezTo>
                    <a:cubicBezTo>
                      <a:pt x="223" y="0"/>
                      <a:pt x="223" y="0"/>
                      <a:pt x="223" y="0"/>
                    </a:cubicBezTo>
                    <a:cubicBezTo>
                      <a:pt x="201" y="0"/>
                      <a:pt x="201" y="0"/>
                      <a:pt x="201" y="0"/>
                    </a:cubicBezTo>
                    <a:cubicBezTo>
                      <a:pt x="198" y="0"/>
                      <a:pt x="196" y="2"/>
                      <a:pt x="196" y="5"/>
                    </a:cubicBezTo>
                    <a:cubicBezTo>
                      <a:pt x="196" y="8"/>
                      <a:pt x="198" y="10"/>
                      <a:pt x="201" y="10"/>
                    </a:cubicBezTo>
                    <a:cubicBezTo>
                      <a:pt x="214" y="10"/>
                      <a:pt x="214" y="10"/>
                      <a:pt x="214" y="10"/>
                    </a:cubicBezTo>
                    <a:cubicBezTo>
                      <a:pt x="214" y="62"/>
                      <a:pt x="214" y="62"/>
                      <a:pt x="214" y="62"/>
                    </a:cubicBezTo>
                    <a:cubicBezTo>
                      <a:pt x="201" y="62"/>
                      <a:pt x="201" y="62"/>
                      <a:pt x="201" y="62"/>
                    </a:cubicBezTo>
                    <a:cubicBezTo>
                      <a:pt x="198" y="62"/>
                      <a:pt x="196" y="63"/>
                      <a:pt x="196" y="66"/>
                    </a:cubicBezTo>
                    <a:cubicBezTo>
                      <a:pt x="196" y="70"/>
                      <a:pt x="198" y="71"/>
                      <a:pt x="201" y="71"/>
                    </a:cubicBezTo>
                    <a:cubicBezTo>
                      <a:pt x="236" y="71"/>
                      <a:pt x="236" y="71"/>
                      <a:pt x="236" y="71"/>
                    </a:cubicBezTo>
                    <a:cubicBezTo>
                      <a:pt x="239" y="71"/>
                      <a:pt x="241" y="70"/>
                      <a:pt x="241" y="66"/>
                    </a:cubicBezTo>
                    <a:moveTo>
                      <a:pt x="232" y="171"/>
                    </a:moveTo>
                    <a:cubicBezTo>
                      <a:pt x="205" y="171"/>
                      <a:pt x="205" y="171"/>
                      <a:pt x="205" y="171"/>
                    </a:cubicBezTo>
                    <a:cubicBezTo>
                      <a:pt x="205" y="118"/>
                      <a:pt x="205" y="118"/>
                      <a:pt x="205" y="118"/>
                    </a:cubicBezTo>
                    <a:cubicBezTo>
                      <a:pt x="232" y="118"/>
                      <a:pt x="232" y="118"/>
                      <a:pt x="232" y="118"/>
                    </a:cubicBezTo>
                    <a:lnTo>
                      <a:pt x="232" y="171"/>
                    </a:lnTo>
                    <a:close/>
                    <a:moveTo>
                      <a:pt x="241" y="171"/>
                    </a:moveTo>
                    <a:cubicBezTo>
                      <a:pt x="241" y="118"/>
                      <a:pt x="241" y="118"/>
                      <a:pt x="241" y="118"/>
                    </a:cubicBezTo>
                    <a:cubicBezTo>
                      <a:pt x="241" y="113"/>
                      <a:pt x="237" y="109"/>
                      <a:pt x="232" y="109"/>
                    </a:cubicBezTo>
                    <a:cubicBezTo>
                      <a:pt x="205" y="109"/>
                      <a:pt x="205" y="109"/>
                      <a:pt x="205" y="109"/>
                    </a:cubicBezTo>
                    <a:cubicBezTo>
                      <a:pt x="200" y="109"/>
                      <a:pt x="196" y="113"/>
                      <a:pt x="196" y="118"/>
                    </a:cubicBezTo>
                    <a:cubicBezTo>
                      <a:pt x="196" y="171"/>
                      <a:pt x="196" y="171"/>
                      <a:pt x="196" y="171"/>
                    </a:cubicBezTo>
                    <a:cubicBezTo>
                      <a:pt x="196" y="176"/>
                      <a:pt x="200" y="180"/>
                      <a:pt x="205" y="180"/>
                    </a:cubicBezTo>
                    <a:cubicBezTo>
                      <a:pt x="232" y="180"/>
                      <a:pt x="232" y="180"/>
                      <a:pt x="232" y="180"/>
                    </a:cubicBezTo>
                    <a:cubicBezTo>
                      <a:pt x="237" y="180"/>
                      <a:pt x="241" y="176"/>
                      <a:pt x="241" y="171"/>
                    </a:cubicBezTo>
                    <a:moveTo>
                      <a:pt x="232" y="279"/>
                    </a:moveTo>
                    <a:cubicBezTo>
                      <a:pt x="205" y="279"/>
                      <a:pt x="205" y="279"/>
                      <a:pt x="205" y="279"/>
                    </a:cubicBezTo>
                    <a:cubicBezTo>
                      <a:pt x="205" y="227"/>
                      <a:pt x="205" y="227"/>
                      <a:pt x="205" y="227"/>
                    </a:cubicBezTo>
                    <a:cubicBezTo>
                      <a:pt x="232" y="227"/>
                      <a:pt x="232" y="227"/>
                      <a:pt x="232" y="227"/>
                    </a:cubicBezTo>
                    <a:lnTo>
                      <a:pt x="232" y="279"/>
                    </a:lnTo>
                    <a:close/>
                    <a:moveTo>
                      <a:pt x="241" y="279"/>
                    </a:moveTo>
                    <a:cubicBezTo>
                      <a:pt x="241" y="227"/>
                      <a:pt x="241" y="227"/>
                      <a:pt x="241" y="227"/>
                    </a:cubicBezTo>
                    <a:cubicBezTo>
                      <a:pt x="241" y="222"/>
                      <a:pt x="237" y="218"/>
                      <a:pt x="232" y="218"/>
                    </a:cubicBezTo>
                    <a:cubicBezTo>
                      <a:pt x="205" y="218"/>
                      <a:pt x="205" y="218"/>
                      <a:pt x="205" y="218"/>
                    </a:cubicBezTo>
                    <a:cubicBezTo>
                      <a:pt x="200" y="218"/>
                      <a:pt x="196" y="222"/>
                      <a:pt x="196" y="227"/>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2"/>
                    </a:moveTo>
                    <a:cubicBezTo>
                      <a:pt x="270" y="62"/>
                      <a:pt x="270" y="62"/>
                      <a:pt x="270" y="62"/>
                    </a:cubicBezTo>
                    <a:cubicBezTo>
                      <a:pt x="270" y="10"/>
                      <a:pt x="270" y="10"/>
                      <a:pt x="270" y="10"/>
                    </a:cubicBezTo>
                    <a:cubicBezTo>
                      <a:pt x="297" y="10"/>
                      <a:pt x="297" y="10"/>
                      <a:pt x="297" y="10"/>
                    </a:cubicBezTo>
                    <a:lnTo>
                      <a:pt x="297" y="62"/>
                    </a:lnTo>
                    <a:close/>
                    <a:moveTo>
                      <a:pt x="306" y="62"/>
                    </a:moveTo>
                    <a:cubicBezTo>
                      <a:pt x="306" y="10"/>
                      <a:pt x="306" y="10"/>
                      <a:pt x="306" y="10"/>
                    </a:cubicBezTo>
                    <a:cubicBezTo>
                      <a:pt x="306" y="5"/>
                      <a:pt x="302" y="0"/>
                      <a:pt x="297" y="0"/>
                    </a:cubicBezTo>
                    <a:cubicBezTo>
                      <a:pt x="270" y="0"/>
                      <a:pt x="270" y="0"/>
                      <a:pt x="270" y="0"/>
                    </a:cubicBezTo>
                    <a:cubicBezTo>
                      <a:pt x="265" y="0"/>
                      <a:pt x="261" y="5"/>
                      <a:pt x="261" y="10"/>
                    </a:cubicBezTo>
                    <a:cubicBezTo>
                      <a:pt x="261" y="62"/>
                      <a:pt x="261" y="62"/>
                      <a:pt x="261" y="62"/>
                    </a:cubicBezTo>
                    <a:cubicBezTo>
                      <a:pt x="261" y="67"/>
                      <a:pt x="265" y="71"/>
                      <a:pt x="270" y="71"/>
                    </a:cubicBezTo>
                    <a:cubicBezTo>
                      <a:pt x="297" y="71"/>
                      <a:pt x="297" y="71"/>
                      <a:pt x="297" y="71"/>
                    </a:cubicBezTo>
                    <a:cubicBezTo>
                      <a:pt x="302" y="71"/>
                      <a:pt x="306" y="67"/>
                      <a:pt x="306" y="62"/>
                    </a:cubicBezTo>
                    <a:moveTo>
                      <a:pt x="306" y="175"/>
                    </a:moveTo>
                    <a:cubicBezTo>
                      <a:pt x="306" y="152"/>
                      <a:pt x="306" y="152"/>
                      <a:pt x="306" y="152"/>
                    </a:cubicBezTo>
                    <a:cubicBezTo>
                      <a:pt x="306" y="150"/>
                      <a:pt x="305" y="148"/>
                      <a:pt x="302" y="148"/>
                    </a:cubicBezTo>
                    <a:cubicBezTo>
                      <a:pt x="298" y="148"/>
                      <a:pt x="297" y="150"/>
                      <a:pt x="297" y="152"/>
                    </a:cubicBezTo>
                    <a:cubicBezTo>
                      <a:pt x="297" y="171"/>
                      <a:pt x="297" y="171"/>
                      <a:pt x="297" y="171"/>
                    </a:cubicBezTo>
                    <a:cubicBezTo>
                      <a:pt x="288" y="171"/>
                      <a:pt x="288" y="171"/>
                      <a:pt x="288" y="171"/>
                    </a:cubicBezTo>
                    <a:cubicBezTo>
                      <a:pt x="288" y="109"/>
                      <a:pt x="288" y="109"/>
                      <a:pt x="288" y="109"/>
                    </a:cubicBezTo>
                    <a:cubicBezTo>
                      <a:pt x="266" y="109"/>
                      <a:pt x="266" y="109"/>
                      <a:pt x="266" y="109"/>
                    </a:cubicBezTo>
                    <a:cubicBezTo>
                      <a:pt x="264" y="109"/>
                      <a:pt x="261" y="110"/>
                      <a:pt x="261" y="114"/>
                    </a:cubicBezTo>
                    <a:cubicBezTo>
                      <a:pt x="261" y="117"/>
                      <a:pt x="264" y="118"/>
                      <a:pt x="266" y="118"/>
                    </a:cubicBezTo>
                    <a:cubicBezTo>
                      <a:pt x="279" y="118"/>
                      <a:pt x="279" y="118"/>
                      <a:pt x="279" y="118"/>
                    </a:cubicBezTo>
                    <a:cubicBezTo>
                      <a:pt x="279" y="171"/>
                      <a:pt x="279" y="171"/>
                      <a:pt x="279" y="171"/>
                    </a:cubicBezTo>
                    <a:cubicBezTo>
                      <a:pt x="266" y="171"/>
                      <a:pt x="266" y="171"/>
                      <a:pt x="266" y="171"/>
                    </a:cubicBezTo>
                    <a:cubicBezTo>
                      <a:pt x="264" y="171"/>
                      <a:pt x="261" y="172"/>
                      <a:pt x="261" y="175"/>
                    </a:cubicBezTo>
                    <a:cubicBezTo>
                      <a:pt x="261" y="178"/>
                      <a:pt x="264" y="180"/>
                      <a:pt x="266" y="180"/>
                    </a:cubicBezTo>
                    <a:cubicBezTo>
                      <a:pt x="302" y="180"/>
                      <a:pt x="302" y="180"/>
                      <a:pt x="302" y="180"/>
                    </a:cubicBezTo>
                    <a:cubicBezTo>
                      <a:pt x="304" y="180"/>
                      <a:pt x="306" y="178"/>
                      <a:pt x="306" y="175"/>
                    </a:cubicBezTo>
                    <a:moveTo>
                      <a:pt x="297" y="279"/>
                    </a:moveTo>
                    <a:cubicBezTo>
                      <a:pt x="270" y="279"/>
                      <a:pt x="270" y="279"/>
                      <a:pt x="270" y="279"/>
                    </a:cubicBezTo>
                    <a:cubicBezTo>
                      <a:pt x="270" y="227"/>
                      <a:pt x="270" y="227"/>
                      <a:pt x="270" y="227"/>
                    </a:cubicBezTo>
                    <a:cubicBezTo>
                      <a:pt x="297" y="227"/>
                      <a:pt x="297" y="227"/>
                      <a:pt x="297" y="227"/>
                    </a:cubicBezTo>
                    <a:lnTo>
                      <a:pt x="297" y="279"/>
                    </a:lnTo>
                    <a:close/>
                    <a:moveTo>
                      <a:pt x="306" y="279"/>
                    </a:moveTo>
                    <a:cubicBezTo>
                      <a:pt x="306" y="227"/>
                      <a:pt x="306" y="227"/>
                      <a:pt x="306" y="227"/>
                    </a:cubicBezTo>
                    <a:cubicBezTo>
                      <a:pt x="306" y="222"/>
                      <a:pt x="302" y="218"/>
                      <a:pt x="297" y="218"/>
                    </a:cubicBezTo>
                    <a:cubicBezTo>
                      <a:pt x="270" y="218"/>
                      <a:pt x="270" y="218"/>
                      <a:pt x="270" y="218"/>
                    </a:cubicBezTo>
                    <a:cubicBezTo>
                      <a:pt x="265" y="218"/>
                      <a:pt x="261" y="222"/>
                      <a:pt x="261" y="227"/>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4"/>
                      <a:pt x="371" y="44"/>
                      <a:pt x="371" y="44"/>
                    </a:cubicBezTo>
                    <a:cubicBezTo>
                      <a:pt x="371" y="41"/>
                      <a:pt x="370" y="39"/>
                      <a:pt x="367" y="39"/>
                    </a:cubicBezTo>
                    <a:cubicBezTo>
                      <a:pt x="363" y="39"/>
                      <a:pt x="362" y="41"/>
                      <a:pt x="362" y="44"/>
                    </a:cubicBezTo>
                    <a:cubicBezTo>
                      <a:pt x="362" y="62"/>
                      <a:pt x="362" y="62"/>
                      <a:pt x="362" y="62"/>
                    </a:cubicBezTo>
                    <a:cubicBezTo>
                      <a:pt x="354" y="62"/>
                      <a:pt x="354" y="62"/>
                      <a:pt x="354" y="62"/>
                    </a:cubicBezTo>
                    <a:cubicBezTo>
                      <a:pt x="354" y="0"/>
                      <a:pt x="354" y="0"/>
                      <a:pt x="354" y="0"/>
                    </a:cubicBezTo>
                    <a:cubicBezTo>
                      <a:pt x="331" y="0"/>
                      <a:pt x="331" y="0"/>
                      <a:pt x="331" y="0"/>
                    </a:cubicBezTo>
                    <a:cubicBezTo>
                      <a:pt x="329" y="0"/>
                      <a:pt x="327" y="2"/>
                      <a:pt x="327" y="5"/>
                    </a:cubicBezTo>
                    <a:cubicBezTo>
                      <a:pt x="327" y="8"/>
                      <a:pt x="329" y="10"/>
                      <a:pt x="331" y="10"/>
                    </a:cubicBezTo>
                    <a:cubicBezTo>
                      <a:pt x="344" y="10"/>
                      <a:pt x="344" y="10"/>
                      <a:pt x="344" y="10"/>
                    </a:cubicBezTo>
                    <a:cubicBezTo>
                      <a:pt x="344" y="62"/>
                      <a:pt x="344" y="62"/>
                      <a:pt x="344" y="62"/>
                    </a:cubicBezTo>
                    <a:cubicBezTo>
                      <a:pt x="331" y="62"/>
                      <a:pt x="331" y="62"/>
                      <a:pt x="331" y="62"/>
                    </a:cubicBezTo>
                    <a:cubicBezTo>
                      <a:pt x="329" y="62"/>
                      <a:pt x="327" y="63"/>
                      <a:pt x="327" y="66"/>
                    </a:cubicBezTo>
                    <a:cubicBezTo>
                      <a:pt x="327" y="70"/>
                      <a:pt x="329" y="71"/>
                      <a:pt x="331" y="71"/>
                    </a:cubicBezTo>
                    <a:cubicBezTo>
                      <a:pt x="367" y="71"/>
                      <a:pt x="367" y="71"/>
                      <a:pt x="367" y="71"/>
                    </a:cubicBezTo>
                    <a:cubicBezTo>
                      <a:pt x="369" y="71"/>
                      <a:pt x="371" y="70"/>
                      <a:pt x="371" y="66"/>
                    </a:cubicBezTo>
                    <a:moveTo>
                      <a:pt x="362" y="171"/>
                    </a:moveTo>
                    <a:cubicBezTo>
                      <a:pt x="336" y="171"/>
                      <a:pt x="336" y="171"/>
                      <a:pt x="336" y="171"/>
                    </a:cubicBezTo>
                    <a:cubicBezTo>
                      <a:pt x="336" y="118"/>
                      <a:pt x="336" y="118"/>
                      <a:pt x="336" y="118"/>
                    </a:cubicBezTo>
                    <a:cubicBezTo>
                      <a:pt x="362" y="118"/>
                      <a:pt x="362" y="118"/>
                      <a:pt x="362" y="118"/>
                    </a:cubicBezTo>
                    <a:lnTo>
                      <a:pt x="362" y="171"/>
                    </a:lnTo>
                    <a:close/>
                    <a:moveTo>
                      <a:pt x="371" y="171"/>
                    </a:moveTo>
                    <a:cubicBezTo>
                      <a:pt x="371" y="118"/>
                      <a:pt x="371" y="118"/>
                      <a:pt x="371" y="118"/>
                    </a:cubicBezTo>
                    <a:cubicBezTo>
                      <a:pt x="371" y="113"/>
                      <a:pt x="367" y="109"/>
                      <a:pt x="362" y="109"/>
                    </a:cubicBezTo>
                    <a:cubicBezTo>
                      <a:pt x="336" y="109"/>
                      <a:pt x="336" y="109"/>
                      <a:pt x="336" y="109"/>
                    </a:cubicBezTo>
                    <a:cubicBezTo>
                      <a:pt x="331" y="109"/>
                      <a:pt x="327" y="113"/>
                      <a:pt x="327" y="118"/>
                    </a:cubicBezTo>
                    <a:cubicBezTo>
                      <a:pt x="327" y="171"/>
                      <a:pt x="327" y="171"/>
                      <a:pt x="327" y="171"/>
                    </a:cubicBezTo>
                    <a:cubicBezTo>
                      <a:pt x="327" y="176"/>
                      <a:pt x="330" y="180"/>
                      <a:pt x="336" y="180"/>
                    </a:cubicBezTo>
                    <a:cubicBezTo>
                      <a:pt x="362" y="180"/>
                      <a:pt x="362" y="180"/>
                      <a:pt x="362" y="180"/>
                    </a:cubicBezTo>
                    <a:cubicBezTo>
                      <a:pt x="367" y="180"/>
                      <a:pt x="371" y="176"/>
                      <a:pt x="371" y="171"/>
                    </a:cubicBezTo>
                    <a:moveTo>
                      <a:pt x="371" y="284"/>
                    </a:moveTo>
                    <a:cubicBezTo>
                      <a:pt x="371" y="261"/>
                      <a:pt x="371" y="261"/>
                      <a:pt x="371" y="261"/>
                    </a:cubicBezTo>
                    <a:cubicBezTo>
                      <a:pt x="371" y="258"/>
                      <a:pt x="370" y="257"/>
                      <a:pt x="367" y="257"/>
                    </a:cubicBezTo>
                    <a:cubicBezTo>
                      <a:pt x="363" y="257"/>
                      <a:pt x="362" y="258"/>
                      <a:pt x="362" y="261"/>
                    </a:cubicBezTo>
                    <a:cubicBezTo>
                      <a:pt x="362" y="279"/>
                      <a:pt x="362" y="279"/>
                      <a:pt x="362" y="279"/>
                    </a:cubicBezTo>
                    <a:cubicBezTo>
                      <a:pt x="354" y="279"/>
                      <a:pt x="354" y="279"/>
                      <a:pt x="354" y="279"/>
                    </a:cubicBezTo>
                    <a:cubicBezTo>
                      <a:pt x="354" y="218"/>
                      <a:pt x="354" y="218"/>
                      <a:pt x="354" y="218"/>
                    </a:cubicBezTo>
                    <a:cubicBezTo>
                      <a:pt x="331" y="218"/>
                      <a:pt x="331" y="218"/>
                      <a:pt x="331" y="218"/>
                    </a:cubicBezTo>
                    <a:cubicBezTo>
                      <a:pt x="329" y="218"/>
                      <a:pt x="327" y="219"/>
                      <a:pt x="327" y="222"/>
                    </a:cubicBezTo>
                    <a:cubicBezTo>
                      <a:pt x="327" y="226"/>
                      <a:pt x="329" y="227"/>
                      <a:pt x="331" y="227"/>
                    </a:cubicBezTo>
                    <a:cubicBezTo>
                      <a:pt x="344" y="227"/>
                      <a:pt x="344" y="227"/>
                      <a:pt x="344" y="227"/>
                    </a:cubicBezTo>
                    <a:cubicBezTo>
                      <a:pt x="344" y="279"/>
                      <a:pt x="344" y="279"/>
                      <a:pt x="344" y="279"/>
                    </a:cubicBezTo>
                    <a:cubicBezTo>
                      <a:pt x="331" y="279"/>
                      <a:pt x="331" y="279"/>
                      <a:pt x="331" y="279"/>
                    </a:cubicBezTo>
                    <a:cubicBezTo>
                      <a:pt x="329" y="279"/>
                      <a:pt x="327" y="281"/>
                      <a:pt x="327" y="284"/>
                    </a:cubicBezTo>
                    <a:cubicBezTo>
                      <a:pt x="327" y="287"/>
                      <a:pt x="329" y="288"/>
                      <a:pt x="331" y="288"/>
                    </a:cubicBezTo>
                    <a:cubicBezTo>
                      <a:pt x="367" y="288"/>
                      <a:pt x="367" y="288"/>
                      <a:pt x="367" y="288"/>
                    </a:cubicBezTo>
                    <a:cubicBezTo>
                      <a:pt x="369" y="288"/>
                      <a:pt x="371" y="287"/>
                      <a:pt x="371" y="284"/>
                    </a:cubicBezTo>
                    <a:moveTo>
                      <a:pt x="428" y="62"/>
                    </a:moveTo>
                    <a:cubicBezTo>
                      <a:pt x="401" y="62"/>
                      <a:pt x="401" y="62"/>
                      <a:pt x="401" y="62"/>
                    </a:cubicBezTo>
                    <a:cubicBezTo>
                      <a:pt x="401" y="10"/>
                      <a:pt x="401" y="10"/>
                      <a:pt x="401" y="10"/>
                    </a:cubicBezTo>
                    <a:cubicBezTo>
                      <a:pt x="428" y="10"/>
                      <a:pt x="428" y="10"/>
                      <a:pt x="428" y="10"/>
                    </a:cubicBezTo>
                    <a:lnTo>
                      <a:pt x="428" y="62"/>
                    </a:lnTo>
                    <a:close/>
                    <a:moveTo>
                      <a:pt x="437" y="62"/>
                    </a:moveTo>
                    <a:cubicBezTo>
                      <a:pt x="437" y="10"/>
                      <a:pt x="437" y="10"/>
                      <a:pt x="437" y="10"/>
                    </a:cubicBezTo>
                    <a:cubicBezTo>
                      <a:pt x="437" y="5"/>
                      <a:pt x="433" y="0"/>
                      <a:pt x="428" y="0"/>
                    </a:cubicBezTo>
                    <a:cubicBezTo>
                      <a:pt x="401" y="0"/>
                      <a:pt x="401" y="0"/>
                      <a:pt x="401" y="0"/>
                    </a:cubicBezTo>
                    <a:cubicBezTo>
                      <a:pt x="396" y="0"/>
                      <a:pt x="392" y="5"/>
                      <a:pt x="392" y="10"/>
                    </a:cubicBezTo>
                    <a:cubicBezTo>
                      <a:pt x="392" y="62"/>
                      <a:pt x="392" y="62"/>
                      <a:pt x="392" y="62"/>
                    </a:cubicBezTo>
                    <a:cubicBezTo>
                      <a:pt x="392" y="67"/>
                      <a:pt x="396" y="71"/>
                      <a:pt x="401" y="71"/>
                    </a:cubicBezTo>
                    <a:cubicBezTo>
                      <a:pt x="428" y="71"/>
                      <a:pt x="428" y="71"/>
                      <a:pt x="428" y="71"/>
                    </a:cubicBezTo>
                    <a:cubicBezTo>
                      <a:pt x="433" y="71"/>
                      <a:pt x="437" y="67"/>
                      <a:pt x="437" y="62"/>
                    </a:cubicBezTo>
                    <a:moveTo>
                      <a:pt x="428" y="171"/>
                    </a:moveTo>
                    <a:cubicBezTo>
                      <a:pt x="401" y="171"/>
                      <a:pt x="401" y="171"/>
                      <a:pt x="401" y="171"/>
                    </a:cubicBezTo>
                    <a:cubicBezTo>
                      <a:pt x="401" y="118"/>
                      <a:pt x="401" y="118"/>
                      <a:pt x="401" y="118"/>
                    </a:cubicBezTo>
                    <a:cubicBezTo>
                      <a:pt x="428" y="118"/>
                      <a:pt x="428" y="118"/>
                      <a:pt x="428" y="118"/>
                    </a:cubicBezTo>
                    <a:lnTo>
                      <a:pt x="428" y="171"/>
                    </a:lnTo>
                    <a:close/>
                    <a:moveTo>
                      <a:pt x="437" y="171"/>
                    </a:moveTo>
                    <a:cubicBezTo>
                      <a:pt x="437" y="118"/>
                      <a:pt x="437" y="118"/>
                      <a:pt x="437" y="118"/>
                    </a:cubicBezTo>
                    <a:cubicBezTo>
                      <a:pt x="437" y="113"/>
                      <a:pt x="433" y="109"/>
                      <a:pt x="428" y="109"/>
                    </a:cubicBezTo>
                    <a:cubicBezTo>
                      <a:pt x="401" y="109"/>
                      <a:pt x="401" y="109"/>
                      <a:pt x="401" y="109"/>
                    </a:cubicBezTo>
                    <a:cubicBezTo>
                      <a:pt x="396" y="109"/>
                      <a:pt x="392" y="113"/>
                      <a:pt x="392" y="118"/>
                    </a:cubicBezTo>
                    <a:cubicBezTo>
                      <a:pt x="392" y="171"/>
                      <a:pt x="392" y="171"/>
                      <a:pt x="392" y="171"/>
                    </a:cubicBezTo>
                    <a:cubicBezTo>
                      <a:pt x="392" y="176"/>
                      <a:pt x="396" y="180"/>
                      <a:pt x="401" y="180"/>
                    </a:cubicBezTo>
                    <a:cubicBezTo>
                      <a:pt x="428" y="180"/>
                      <a:pt x="428" y="180"/>
                      <a:pt x="428" y="180"/>
                    </a:cubicBezTo>
                    <a:cubicBezTo>
                      <a:pt x="433" y="180"/>
                      <a:pt x="437" y="176"/>
                      <a:pt x="437" y="171"/>
                    </a:cubicBezTo>
                    <a:moveTo>
                      <a:pt x="437" y="284"/>
                    </a:moveTo>
                    <a:cubicBezTo>
                      <a:pt x="437" y="261"/>
                      <a:pt x="437" y="261"/>
                      <a:pt x="437" y="261"/>
                    </a:cubicBezTo>
                    <a:cubicBezTo>
                      <a:pt x="437" y="258"/>
                      <a:pt x="435" y="257"/>
                      <a:pt x="432" y="257"/>
                    </a:cubicBezTo>
                    <a:cubicBezTo>
                      <a:pt x="429" y="257"/>
                      <a:pt x="428" y="258"/>
                      <a:pt x="428" y="261"/>
                    </a:cubicBezTo>
                    <a:cubicBezTo>
                      <a:pt x="428" y="279"/>
                      <a:pt x="428" y="279"/>
                      <a:pt x="428" y="279"/>
                    </a:cubicBezTo>
                    <a:cubicBezTo>
                      <a:pt x="419" y="279"/>
                      <a:pt x="419" y="279"/>
                      <a:pt x="419" y="279"/>
                    </a:cubicBezTo>
                    <a:cubicBezTo>
                      <a:pt x="419" y="218"/>
                      <a:pt x="419" y="218"/>
                      <a:pt x="419" y="218"/>
                    </a:cubicBezTo>
                    <a:cubicBezTo>
                      <a:pt x="396" y="218"/>
                      <a:pt x="396" y="218"/>
                      <a:pt x="396" y="218"/>
                    </a:cubicBezTo>
                    <a:cubicBezTo>
                      <a:pt x="394" y="218"/>
                      <a:pt x="392" y="219"/>
                      <a:pt x="392" y="222"/>
                    </a:cubicBezTo>
                    <a:cubicBezTo>
                      <a:pt x="392" y="226"/>
                      <a:pt x="394" y="227"/>
                      <a:pt x="396" y="227"/>
                    </a:cubicBezTo>
                    <a:cubicBezTo>
                      <a:pt x="410" y="227"/>
                      <a:pt x="410" y="227"/>
                      <a:pt x="410" y="227"/>
                    </a:cubicBezTo>
                    <a:cubicBezTo>
                      <a:pt x="410" y="279"/>
                      <a:pt x="410" y="279"/>
                      <a:pt x="410" y="279"/>
                    </a:cubicBezTo>
                    <a:cubicBezTo>
                      <a:pt x="396" y="279"/>
                      <a:pt x="396" y="279"/>
                      <a:pt x="396" y="279"/>
                    </a:cubicBezTo>
                    <a:cubicBezTo>
                      <a:pt x="394" y="279"/>
                      <a:pt x="392" y="281"/>
                      <a:pt x="392" y="284"/>
                    </a:cubicBezTo>
                    <a:cubicBezTo>
                      <a:pt x="392" y="287"/>
                      <a:pt x="394" y="288"/>
                      <a:pt x="396" y="288"/>
                    </a:cubicBezTo>
                    <a:cubicBezTo>
                      <a:pt x="432" y="288"/>
                      <a:pt x="432" y="288"/>
                      <a:pt x="432" y="288"/>
                    </a:cubicBezTo>
                    <a:cubicBezTo>
                      <a:pt x="434" y="288"/>
                      <a:pt x="437" y="287"/>
                      <a:pt x="437" y="284"/>
                    </a:cubicBezTo>
                    <a:moveTo>
                      <a:pt x="502" y="66"/>
                    </a:moveTo>
                    <a:cubicBezTo>
                      <a:pt x="502" y="44"/>
                      <a:pt x="502" y="44"/>
                      <a:pt x="502" y="44"/>
                    </a:cubicBezTo>
                    <a:cubicBezTo>
                      <a:pt x="502" y="41"/>
                      <a:pt x="501" y="39"/>
                      <a:pt x="497" y="39"/>
                    </a:cubicBezTo>
                    <a:cubicBezTo>
                      <a:pt x="494" y="39"/>
                      <a:pt x="493" y="41"/>
                      <a:pt x="493" y="44"/>
                    </a:cubicBezTo>
                    <a:cubicBezTo>
                      <a:pt x="493" y="62"/>
                      <a:pt x="493" y="62"/>
                      <a:pt x="493" y="62"/>
                    </a:cubicBezTo>
                    <a:cubicBezTo>
                      <a:pt x="484" y="62"/>
                      <a:pt x="484" y="62"/>
                      <a:pt x="484" y="62"/>
                    </a:cubicBezTo>
                    <a:cubicBezTo>
                      <a:pt x="484" y="0"/>
                      <a:pt x="484" y="0"/>
                      <a:pt x="484" y="0"/>
                    </a:cubicBezTo>
                    <a:cubicBezTo>
                      <a:pt x="462" y="0"/>
                      <a:pt x="462" y="0"/>
                      <a:pt x="462" y="0"/>
                    </a:cubicBezTo>
                    <a:cubicBezTo>
                      <a:pt x="459" y="0"/>
                      <a:pt x="457" y="2"/>
                      <a:pt x="457" y="5"/>
                    </a:cubicBezTo>
                    <a:cubicBezTo>
                      <a:pt x="457" y="8"/>
                      <a:pt x="459" y="10"/>
                      <a:pt x="462" y="10"/>
                    </a:cubicBezTo>
                    <a:cubicBezTo>
                      <a:pt x="475" y="10"/>
                      <a:pt x="475" y="10"/>
                      <a:pt x="475" y="10"/>
                    </a:cubicBezTo>
                    <a:cubicBezTo>
                      <a:pt x="475" y="62"/>
                      <a:pt x="475" y="62"/>
                      <a:pt x="475" y="62"/>
                    </a:cubicBezTo>
                    <a:cubicBezTo>
                      <a:pt x="462" y="62"/>
                      <a:pt x="462" y="62"/>
                      <a:pt x="462" y="62"/>
                    </a:cubicBezTo>
                    <a:cubicBezTo>
                      <a:pt x="459" y="62"/>
                      <a:pt x="457" y="63"/>
                      <a:pt x="457" y="66"/>
                    </a:cubicBezTo>
                    <a:cubicBezTo>
                      <a:pt x="457" y="70"/>
                      <a:pt x="459" y="71"/>
                      <a:pt x="462" y="71"/>
                    </a:cubicBezTo>
                    <a:cubicBezTo>
                      <a:pt x="497" y="71"/>
                      <a:pt x="497" y="71"/>
                      <a:pt x="497" y="71"/>
                    </a:cubicBezTo>
                    <a:cubicBezTo>
                      <a:pt x="500" y="71"/>
                      <a:pt x="502" y="70"/>
                      <a:pt x="502" y="66"/>
                    </a:cubicBezTo>
                    <a:moveTo>
                      <a:pt x="502" y="175"/>
                    </a:moveTo>
                    <a:cubicBezTo>
                      <a:pt x="502" y="152"/>
                      <a:pt x="502" y="152"/>
                      <a:pt x="502" y="152"/>
                    </a:cubicBezTo>
                    <a:cubicBezTo>
                      <a:pt x="502" y="150"/>
                      <a:pt x="501" y="148"/>
                      <a:pt x="497" y="148"/>
                    </a:cubicBezTo>
                    <a:cubicBezTo>
                      <a:pt x="494" y="148"/>
                      <a:pt x="493" y="150"/>
                      <a:pt x="493" y="152"/>
                    </a:cubicBezTo>
                    <a:cubicBezTo>
                      <a:pt x="493" y="171"/>
                      <a:pt x="493" y="171"/>
                      <a:pt x="493" y="171"/>
                    </a:cubicBezTo>
                    <a:cubicBezTo>
                      <a:pt x="484" y="171"/>
                      <a:pt x="484" y="171"/>
                      <a:pt x="484" y="171"/>
                    </a:cubicBezTo>
                    <a:cubicBezTo>
                      <a:pt x="484" y="109"/>
                      <a:pt x="484" y="109"/>
                      <a:pt x="484" y="109"/>
                    </a:cubicBezTo>
                    <a:cubicBezTo>
                      <a:pt x="462" y="109"/>
                      <a:pt x="462" y="109"/>
                      <a:pt x="462" y="109"/>
                    </a:cubicBezTo>
                    <a:cubicBezTo>
                      <a:pt x="459" y="109"/>
                      <a:pt x="457" y="110"/>
                      <a:pt x="457" y="114"/>
                    </a:cubicBezTo>
                    <a:cubicBezTo>
                      <a:pt x="457" y="117"/>
                      <a:pt x="459" y="118"/>
                      <a:pt x="462" y="118"/>
                    </a:cubicBezTo>
                    <a:cubicBezTo>
                      <a:pt x="475" y="118"/>
                      <a:pt x="475" y="118"/>
                      <a:pt x="475" y="118"/>
                    </a:cubicBezTo>
                    <a:cubicBezTo>
                      <a:pt x="475" y="171"/>
                      <a:pt x="475" y="171"/>
                      <a:pt x="475" y="171"/>
                    </a:cubicBezTo>
                    <a:cubicBezTo>
                      <a:pt x="462" y="171"/>
                      <a:pt x="462" y="171"/>
                      <a:pt x="462" y="171"/>
                    </a:cubicBezTo>
                    <a:cubicBezTo>
                      <a:pt x="459" y="171"/>
                      <a:pt x="457" y="172"/>
                      <a:pt x="457" y="175"/>
                    </a:cubicBezTo>
                    <a:cubicBezTo>
                      <a:pt x="457" y="178"/>
                      <a:pt x="459" y="180"/>
                      <a:pt x="462" y="180"/>
                    </a:cubicBezTo>
                    <a:cubicBezTo>
                      <a:pt x="497" y="180"/>
                      <a:pt x="497" y="180"/>
                      <a:pt x="497" y="180"/>
                    </a:cubicBezTo>
                    <a:cubicBezTo>
                      <a:pt x="500" y="180"/>
                      <a:pt x="502" y="178"/>
                      <a:pt x="502" y="175"/>
                    </a:cubicBezTo>
                    <a:moveTo>
                      <a:pt x="493" y="279"/>
                    </a:moveTo>
                    <a:cubicBezTo>
                      <a:pt x="466" y="279"/>
                      <a:pt x="466" y="279"/>
                      <a:pt x="466" y="279"/>
                    </a:cubicBezTo>
                    <a:cubicBezTo>
                      <a:pt x="466" y="227"/>
                      <a:pt x="466" y="227"/>
                      <a:pt x="466" y="227"/>
                    </a:cubicBezTo>
                    <a:cubicBezTo>
                      <a:pt x="493" y="227"/>
                      <a:pt x="493" y="227"/>
                      <a:pt x="493" y="227"/>
                    </a:cubicBezTo>
                    <a:lnTo>
                      <a:pt x="493" y="279"/>
                    </a:lnTo>
                    <a:close/>
                    <a:moveTo>
                      <a:pt x="502" y="279"/>
                    </a:moveTo>
                    <a:cubicBezTo>
                      <a:pt x="502" y="227"/>
                      <a:pt x="502" y="227"/>
                      <a:pt x="502" y="227"/>
                    </a:cubicBezTo>
                    <a:cubicBezTo>
                      <a:pt x="502" y="222"/>
                      <a:pt x="498" y="218"/>
                      <a:pt x="493" y="218"/>
                    </a:cubicBezTo>
                    <a:cubicBezTo>
                      <a:pt x="466" y="218"/>
                      <a:pt x="466" y="218"/>
                      <a:pt x="466" y="218"/>
                    </a:cubicBezTo>
                    <a:cubicBezTo>
                      <a:pt x="461" y="218"/>
                      <a:pt x="457" y="222"/>
                      <a:pt x="457" y="227"/>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4"/>
                      <a:pt x="567" y="44"/>
                      <a:pt x="567" y="44"/>
                    </a:cubicBezTo>
                    <a:cubicBezTo>
                      <a:pt x="567" y="41"/>
                      <a:pt x="566" y="39"/>
                      <a:pt x="563" y="39"/>
                    </a:cubicBezTo>
                    <a:cubicBezTo>
                      <a:pt x="559" y="39"/>
                      <a:pt x="558" y="41"/>
                      <a:pt x="558" y="44"/>
                    </a:cubicBezTo>
                    <a:cubicBezTo>
                      <a:pt x="558" y="62"/>
                      <a:pt x="558" y="62"/>
                      <a:pt x="558" y="62"/>
                    </a:cubicBezTo>
                    <a:cubicBezTo>
                      <a:pt x="549" y="62"/>
                      <a:pt x="549" y="62"/>
                      <a:pt x="549" y="62"/>
                    </a:cubicBezTo>
                    <a:cubicBezTo>
                      <a:pt x="549" y="0"/>
                      <a:pt x="549" y="0"/>
                      <a:pt x="549" y="0"/>
                    </a:cubicBezTo>
                    <a:cubicBezTo>
                      <a:pt x="527" y="0"/>
                      <a:pt x="527" y="0"/>
                      <a:pt x="527" y="0"/>
                    </a:cubicBezTo>
                    <a:cubicBezTo>
                      <a:pt x="524" y="0"/>
                      <a:pt x="522" y="2"/>
                      <a:pt x="522" y="5"/>
                    </a:cubicBezTo>
                    <a:cubicBezTo>
                      <a:pt x="522" y="8"/>
                      <a:pt x="524" y="10"/>
                      <a:pt x="527" y="10"/>
                    </a:cubicBezTo>
                    <a:cubicBezTo>
                      <a:pt x="540" y="10"/>
                      <a:pt x="540" y="10"/>
                      <a:pt x="540" y="10"/>
                    </a:cubicBezTo>
                    <a:cubicBezTo>
                      <a:pt x="540" y="62"/>
                      <a:pt x="540" y="62"/>
                      <a:pt x="540" y="62"/>
                    </a:cubicBezTo>
                    <a:cubicBezTo>
                      <a:pt x="527" y="62"/>
                      <a:pt x="527" y="62"/>
                      <a:pt x="527" y="62"/>
                    </a:cubicBezTo>
                    <a:cubicBezTo>
                      <a:pt x="524" y="62"/>
                      <a:pt x="522" y="63"/>
                      <a:pt x="522" y="66"/>
                    </a:cubicBezTo>
                    <a:cubicBezTo>
                      <a:pt x="522" y="70"/>
                      <a:pt x="524" y="71"/>
                      <a:pt x="527" y="71"/>
                    </a:cubicBezTo>
                    <a:cubicBezTo>
                      <a:pt x="563" y="71"/>
                      <a:pt x="563" y="71"/>
                      <a:pt x="563" y="71"/>
                    </a:cubicBezTo>
                    <a:cubicBezTo>
                      <a:pt x="565" y="71"/>
                      <a:pt x="567" y="70"/>
                      <a:pt x="567" y="66"/>
                    </a:cubicBezTo>
                    <a:moveTo>
                      <a:pt x="558" y="171"/>
                    </a:moveTo>
                    <a:cubicBezTo>
                      <a:pt x="531" y="171"/>
                      <a:pt x="531" y="171"/>
                      <a:pt x="531" y="171"/>
                    </a:cubicBezTo>
                    <a:cubicBezTo>
                      <a:pt x="531" y="118"/>
                      <a:pt x="531" y="118"/>
                      <a:pt x="531" y="118"/>
                    </a:cubicBezTo>
                    <a:cubicBezTo>
                      <a:pt x="558" y="118"/>
                      <a:pt x="558" y="118"/>
                      <a:pt x="558" y="118"/>
                    </a:cubicBezTo>
                    <a:lnTo>
                      <a:pt x="558" y="171"/>
                    </a:lnTo>
                    <a:close/>
                    <a:moveTo>
                      <a:pt x="567" y="171"/>
                    </a:moveTo>
                    <a:cubicBezTo>
                      <a:pt x="567" y="118"/>
                      <a:pt x="567" y="118"/>
                      <a:pt x="567" y="118"/>
                    </a:cubicBezTo>
                    <a:cubicBezTo>
                      <a:pt x="567" y="113"/>
                      <a:pt x="563" y="109"/>
                      <a:pt x="558" y="109"/>
                    </a:cubicBezTo>
                    <a:cubicBezTo>
                      <a:pt x="531" y="109"/>
                      <a:pt x="531" y="109"/>
                      <a:pt x="531" y="109"/>
                    </a:cubicBezTo>
                    <a:cubicBezTo>
                      <a:pt x="526" y="109"/>
                      <a:pt x="522" y="113"/>
                      <a:pt x="522" y="118"/>
                    </a:cubicBezTo>
                    <a:cubicBezTo>
                      <a:pt x="522" y="171"/>
                      <a:pt x="522" y="171"/>
                      <a:pt x="522" y="171"/>
                    </a:cubicBezTo>
                    <a:cubicBezTo>
                      <a:pt x="522" y="176"/>
                      <a:pt x="526" y="180"/>
                      <a:pt x="531" y="180"/>
                    </a:cubicBezTo>
                    <a:cubicBezTo>
                      <a:pt x="558" y="180"/>
                      <a:pt x="558" y="180"/>
                      <a:pt x="558" y="180"/>
                    </a:cubicBezTo>
                    <a:cubicBezTo>
                      <a:pt x="563" y="180"/>
                      <a:pt x="567" y="176"/>
                      <a:pt x="567" y="171"/>
                    </a:cubicBezTo>
                    <a:moveTo>
                      <a:pt x="567" y="284"/>
                    </a:moveTo>
                    <a:cubicBezTo>
                      <a:pt x="567" y="261"/>
                      <a:pt x="567" y="261"/>
                      <a:pt x="567" y="261"/>
                    </a:cubicBezTo>
                    <a:cubicBezTo>
                      <a:pt x="567" y="258"/>
                      <a:pt x="566" y="257"/>
                      <a:pt x="563" y="257"/>
                    </a:cubicBezTo>
                    <a:cubicBezTo>
                      <a:pt x="559" y="257"/>
                      <a:pt x="558" y="258"/>
                      <a:pt x="558" y="261"/>
                    </a:cubicBezTo>
                    <a:cubicBezTo>
                      <a:pt x="558" y="279"/>
                      <a:pt x="558" y="279"/>
                      <a:pt x="558" y="279"/>
                    </a:cubicBezTo>
                    <a:cubicBezTo>
                      <a:pt x="549" y="279"/>
                      <a:pt x="549" y="279"/>
                      <a:pt x="549" y="279"/>
                    </a:cubicBezTo>
                    <a:cubicBezTo>
                      <a:pt x="549" y="218"/>
                      <a:pt x="549" y="218"/>
                      <a:pt x="549" y="218"/>
                    </a:cubicBezTo>
                    <a:cubicBezTo>
                      <a:pt x="527" y="218"/>
                      <a:pt x="527" y="218"/>
                      <a:pt x="527" y="218"/>
                    </a:cubicBezTo>
                    <a:cubicBezTo>
                      <a:pt x="524" y="218"/>
                      <a:pt x="522" y="219"/>
                      <a:pt x="522" y="222"/>
                    </a:cubicBezTo>
                    <a:cubicBezTo>
                      <a:pt x="522" y="226"/>
                      <a:pt x="524" y="227"/>
                      <a:pt x="527" y="227"/>
                    </a:cubicBezTo>
                    <a:cubicBezTo>
                      <a:pt x="540" y="227"/>
                      <a:pt x="540" y="227"/>
                      <a:pt x="540" y="227"/>
                    </a:cubicBezTo>
                    <a:cubicBezTo>
                      <a:pt x="540" y="279"/>
                      <a:pt x="540" y="279"/>
                      <a:pt x="540" y="279"/>
                    </a:cubicBezTo>
                    <a:cubicBezTo>
                      <a:pt x="527" y="279"/>
                      <a:pt x="527" y="279"/>
                      <a:pt x="527" y="279"/>
                    </a:cubicBezTo>
                    <a:cubicBezTo>
                      <a:pt x="524" y="279"/>
                      <a:pt x="522" y="281"/>
                      <a:pt x="522" y="284"/>
                    </a:cubicBezTo>
                    <a:cubicBezTo>
                      <a:pt x="522" y="287"/>
                      <a:pt x="524" y="288"/>
                      <a:pt x="527" y="288"/>
                    </a:cubicBezTo>
                    <a:cubicBezTo>
                      <a:pt x="563" y="288"/>
                      <a:pt x="563" y="288"/>
                      <a:pt x="563" y="288"/>
                    </a:cubicBezTo>
                    <a:cubicBezTo>
                      <a:pt x="565" y="288"/>
                      <a:pt x="567" y="287"/>
                      <a:pt x="567" y="28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sp>
        <p:nvSpPr>
          <p:cNvPr id="201" name="Rectangle 60"/>
          <p:cNvSpPr>
            <a:spLocks noChangeArrowheads="1"/>
          </p:cNvSpPr>
          <p:nvPr/>
        </p:nvSpPr>
        <p:spPr bwMode="auto">
          <a:xfrm>
            <a:off x="6678613" y="76041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711" name="Group 710"/>
          <p:cNvGrpSpPr/>
          <p:nvPr/>
        </p:nvGrpSpPr>
        <p:grpSpPr>
          <a:xfrm>
            <a:off x="9332092" y="3998671"/>
            <a:ext cx="2424932" cy="2338629"/>
            <a:chOff x="9332092" y="3998671"/>
            <a:chExt cx="2424932" cy="2338629"/>
          </a:xfrm>
        </p:grpSpPr>
        <p:sp>
          <p:nvSpPr>
            <p:cNvPr id="189" name="TextBox 188"/>
            <p:cNvSpPr txBox="1"/>
            <p:nvPr/>
          </p:nvSpPr>
          <p:spPr>
            <a:xfrm>
              <a:off x="9332092" y="5044638"/>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Browse metadata catalog</a:t>
              </a:r>
            </a:p>
          </p:txBody>
        </p:sp>
        <p:grpSp>
          <p:nvGrpSpPr>
            <p:cNvPr id="315" name="Group 314"/>
            <p:cNvGrpSpPr/>
            <p:nvPr/>
          </p:nvGrpSpPr>
          <p:grpSpPr>
            <a:xfrm>
              <a:off x="10018318" y="3998671"/>
              <a:ext cx="1141413" cy="1117600"/>
              <a:chOff x="6973888" y="1462088"/>
              <a:chExt cx="1141413" cy="1117600"/>
            </a:xfrm>
          </p:grpSpPr>
          <p:sp>
            <p:nvSpPr>
              <p:cNvPr id="202" name="Freeform 61"/>
              <p:cNvSpPr>
                <a:spLocks/>
              </p:cNvSpPr>
              <p:nvPr/>
            </p:nvSpPr>
            <p:spPr bwMode="auto">
              <a:xfrm>
                <a:off x="7002463" y="2503488"/>
                <a:ext cx="1074738" cy="76200"/>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3" name="Freeform 62"/>
              <p:cNvSpPr>
                <a:spLocks/>
              </p:cNvSpPr>
              <p:nvPr/>
            </p:nvSpPr>
            <p:spPr bwMode="auto">
              <a:xfrm>
                <a:off x="7056438" y="1878013"/>
                <a:ext cx="354013" cy="674688"/>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5" name="Freeform 64"/>
              <p:cNvSpPr>
                <a:spLocks noEditPoints="1"/>
              </p:cNvSpPr>
              <p:nvPr/>
            </p:nvSpPr>
            <p:spPr bwMode="auto">
              <a:xfrm>
                <a:off x="79994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8 h 49"/>
                  <a:gd name="T12" fmla="*/ 71 w 73"/>
                  <a:gd name="T13" fmla="*/ 48 h 49"/>
                  <a:gd name="T14" fmla="*/ 71 w 73"/>
                  <a:gd name="T15" fmla="*/ 2 h 49"/>
                  <a:gd name="T16" fmla="*/ 1 w 73"/>
                  <a:gd name="T17" fmla="*/ 2 h 49"/>
                  <a:gd name="T18" fmla="*/ 1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1" y="48"/>
                    </a:moveTo>
                    <a:lnTo>
                      <a:pt x="71" y="48"/>
                    </a:lnTo>
                    <a:lnTo>
                      <a:pt x="71" y="2"/>
                    </a:lnTo>
                    <a:lnTo>
                      <a:pt x="1" y="2"/>
                    </a:lnTo>
                    <a:lnTo>
                      <a:pt x="1"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6" name="Freeform 65"/>
              <p:cNvSpPr>
                <a:spLocks noEditPoints="1"/>
              </p:cNvSpPr>
              <p:nvPr/>
            </p:nvSpPr>
            <p:spPr bwMode="auto">
              <a:xfrm>
                <a:off x="79994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8 h 49"/>
                  <a:gd name="T12" fmla="*/ 71 w 73"/>
                  <a:gd name="T13" fmla="*/ 48 h 49"/>
                  <a:gd name="T14" fmla="*/ 71 w 73"/>
                  <a:gd name="T15" fmla="*/ 2 h 49"/>
                  <a:gd name="T16" fmla="*/ 1 w 73"/>
                  <a:gd name="T17" fmla="*/ 2 h 49"/>
                  <a:gd name="T18" fmla="*/ 1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moveTo>
                      <a:pt x="1" y="48"/>
                    </a:moveTo>
                    <a:lnTo>
                      <a:pt x="71" y="48"/>
                    </a:lnTo>
                    <a:lnTo>
                      <a:pt x="71" y="2"/>
                    </a:lnTo>
                    <a:lnTo>
                      <a:pt x="1" y="2"/>
                    </a:lnTo>
                    <a:lnTo>
                      <a:pt x="1"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8" name="Freeform 67"/>
              <p:cNvSpPr>
                <a:spLocks/>
              </p:cNvSpPr>
              <p:nvPr/>
            </p:nvSpPr>
            <p:spPr bwMode="auto">
              <a:xfrm>
                <a:off x="7999413" y="1803401"/>
                <a:ext cx="115888" cy="77788"/>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09" name="Freeform 68"/>
              <p:cNvSpPr>
                <a:spLocks/>
              </p:cNvSpPr>
              <p:nvPr/>
            </p:nvSpPr>
            <p:spPr bwMode="auto">
              <a:xfrm>
                <a:off x="7820026" y="2443163"/>
                <a:ext cx="39688" cy="46038"/>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0" name="Freeform 69"/>
              <p:cNvSpPr>
                <a:spLocks/>
              </p:cNvSpPr>
              <p:nvPr/>
            </p:nvSpPr>
            <p:spPr bwMode="auto">
              <a:xfrm>
                <a:off x="7869238" y="2443163"/>
                <a:ext cx="41275" cy="46038"/>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1" name="Freeform 70"/>
              <p:cNvSpPr>
                <a:spLocks/>
              </p:cNvSpPr>
              <p:nvPr/>
            </p:nvSpPr>
            <p:spPr bwMode="auto">
              <a:xfrm>
                <a:off x="7883526" y="1841501"/>
                <a:ext cx="222250" cy="615950"/>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2" name="Freeform 71"/>
              <p:cNvSpPr>
                <a:spLocks/>
              </p:cNvSpPr>
              <p:nvPr/>
            </p:nvSpPr>
            <p:spPr bwMode="auto">
              <a:xfrm>
                <a:off x="7318376" y="1792288"/>
                <a:ext cx="215900" cy="155575"/>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672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3" name="Rectangle 72"/>
              <p:cNvSpPr>
                <a:spLocks noChangeArrowheads="1"/>
              </p:cNvSpPr>
              <p:nvPr/>
            </p:nvSpPr>
            <p:spPr bwMode="auto">
              <a:xfrm>
                <a:off x="7767638" y="2487613"/>
                <a:ext cx="239713"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4" name="Rectangle 73"/>
              <p:cNvSpPr>
                <a:spLocks noChangeArrowheads="1"/>
              </p:cNvSpPr>
              <p:nvPr/>
            </p:nvSpPr>
            <p:spPr bwMode="auto">
              <a:xfrm>
                <a:off x="7767638" y="2487613"/>
                <a:ext cx="2397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5" name="Freeform 74"/>
              <p:cNvSpPr>
                <a:spLocks/>
              </p:cNvSpPr>
              <p:nvPr/>
            </p:nvSpPr>
            <p:spPr bwMode="auto">
              <a:xfrm>
                <a:off x="7454901" y="2478088"/>
                <a:ext cx="130175" cy="71438"/>
              </a:xfrm>
              <a:custGeom>
                <a:avLst/>
                <a:gdLst>
                  <a:gd name="T0" fmla="*/ 82 w 82"/>
                  <a:gd name="T1" fmla="*/ 35 h 45"/>
                  <a:gd name="T2" fmla="*/ 47 w 82"/>
                  <a:gd name="T3" fmla="*/ 0 h 45"/>
                  <a:gd name="T4" fmla="*/ 0 w 82"/>
                  <a:gd name="T5" fmla="*/ 0 h 45"/>
                  <a:gd name="T6" fmla="*/ 0 w 82"/>
                  <a:gd name="T7" fmla="*/ 45 h 45"/>
                  <a:gd name="T8" fmla="*/ 82 w 82"/>
                  <a:gd name="T9" fmla="*/ 45 h 45"/>
                  <a:gd name="T10" fmla="*/ 82 w 82"/>
                  <a:gd name="T11" fmla="*/ 35 h 45"/>
                </a:gdLst>
                <a:ahLst/>
                <a:cxnLst>
                  <a:cxn ang="0">
                    <a:pos x="T0" y="T1"/>
                  </a:cxn>
                  <a:cxn ang="0">
                    <a:pos x="T2" y="T3"/>
                  </a:cxn>
                  <a:cxn ang="0">
                    <a:pos x="T4" y="T5"/>
                  </a:cxn>
                  <a:cxn ang="0">
                    <a:pos x="T6" y="T7"/>
                  </a:cxn>
                  <a:cxn ang="0">
                    <a:pos x="T8" y="T9"/>
                  </a:cxn>
                  <a:cxn ang="0">
                    <a:pos x="T10" y="T11"/>
                  </a:cxn>
                </a:cxnLst>
                <a:rect l="0" t="0" r="r" b="b"/>
                <a:pathLst>
                  <a:path w="82" h="45">
                    <a:moveTo>
                      <a:pt x="82" y="35"/>
                    </a:moveTo>
                    <a:lnTo>
                      <a:pt x="47" y="0"/>
                    </a:lnTo>
                    <a:lnTo>
                      <a:pt x="0" y="0"/>
                    </a:lnTo>
                    <a:lnTo>
                      <a:pt x="0" y="45"/>
                    </a:lnTo>
                    <a:lnTo>
                      <a:pt x="82" y="45"/>
                    </a:lnTo>
                    <a:lnTo>
                      <a:pt x="82" y="3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6" name="Freeform 75"/>
              <p:cNvSpPr>
                <a:spLocks/>
              </p:cNvSpPr>
              <p:nvPr/>
            </p:nvSpPr>
            <p:spPr bwMode="auto">
              <a:xfrm>
                <a:off x="7454901" y="2478088"/>
                <a:ext cx="130175" cy="71438"/>
              </a:xfrm>
              <a:custGeom>
                <a:avLst/>
                <a:gdLst>
                  <a:gd name="T0" fmla="*/ 82 w 82"/>
                  <a:gd name="T1" fmla="*/ 35 h 45"/>
                  <a:gd name="T2" fmla="*/ 47 w 82"/>
                  <a:gd name="T3" fmla="*/ 0 h 45"/>
                  <a:gd name="T4" fmla="*/ 0 w 82"/>
                  <a:gd name="T5" fmla="*/ 0 h 45"/>
                  <a:gd name="T6" fmla="*/ 0 w 82"/>
                  <a:gd name="T7" fmla="*/ 45 h 45"/>
                  <a:gd name="T8" fmla="*/ 82 w 82"/>
                  <a:gd name="T9" fmla="*/ 45 h 45"/>
                  <a:gd name="T10" fmla="*/ 82 w 82"/>
                  <a:gd name="T11" fmla="*/ 35 h 45"/>
                </a:gdLst>
                <a:ahLst/>
                <a:cxnLst>
                  <a:cxn ang="0">
                    <a:pos x="T0" y="T1"/>
                  </a:cxn>
                  <a:cxn ang="0">
                    <a:pos x="T2" y="T3"/>
                  </a:cxn>
                  <a:cxn ang="0">
                    <a:pos x="T4" y="T5"/>
                  </a:cxn>
                  <a:cxn ang="0">
                    <a:pos x="T6" y="T7"/>
                  </a:cxn>
                  <a:cxn ang="0">
                    <a:pos x="T8" y="T9"/>
                  </a:cxn>
                  <a:cxn ang="0">
                    <a:pos x="T10" y="T11"/>
                  </a:cxn>
                </a:cxnLst>
                <a:rect l="0" t="0" r="r" b="b"/>
                <a:pathLst>
                  <a:path w="82" h="45">
                    <a:moveTo>
                      <a:pt x="82" y="35"/>
                    </a:moveTo>
                    <a:lnTo>
                      <a:pt x="47" y="0"/>
                    </a:lnTo>
                    <a:lnTo>
                      <a:pt x="0" y="0"/>
                    </a:lnTo>
                    <a:lnTo>
                      <a:pt x="0" y="45"/>
                    </a:lnTo>
                    <a:lnTo>
                      <a:pt x="82" y="45"/>
                    </a:lnTo>
                    <a:lnTo>
                      <a:pt x="82"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7" name="Freeform 76"/>
              <p:cNvSpPr>
                <a:spLocks/>
              </p:cNvSpPr>
              <p:nvPr/>
            </p:nvSpPr>
            <p:spPr bwMode="auto">
              <a:xfrm>
                <a:off x="7100888" y="2162176"/>
                <a:ext cx="428625" cy="315913"/>
              </a:xfrm>
              <a:custGeom>
                <a:avLst/>
                <a:gdLst>
                  <a:gd name="T0" fmla="*/ 0 w 270"/>
                  <a:gd name="T1" fmla="*/ 0 h 199"/>
                  <a:gd name="T2" fmla="*/ 0 w 270"/>
                  <a:gd name="T3" fmla="*/ 45 h 199"/>
                  <a:gd name="T4" fmla="*/ 224 w 270"/>
                  <a:gd name="T5" fmla="*/ 45 h 199"/>
                  <a:gd name="T6" fmla="*/ 224 w 270"/>
                  <a:gd name="T7" fmla="*/ 199 h 199"/>
                  <a:gd name="T8" fmla="*/ 270 w 270"/>
                  <a:gd name="T9" fmla="*/ 199 h 199"/>
                  <a:gd name="T10" fmla="*/ 270 w 270"/>
                  <a:gd name="T11" fmla="*/ 0 h 199"/>
                  <a:gd name="T12" fmla="*/ 0 w 270"/>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0" h="199">
                    <a:moveTo>
                      <a:pt x="0" y="0"/>
                    </a:moveTo>
                    <a:lnTo>
                      <a:pt x="0" y="45"/>
                    </a:lnTo>
                    <a:lnTo>
                      <a:pt x="224" y="45"/>
                    </a:lnTo>
                    <a:lnTo>
                      <a:pt x="224" y="199"/>
                    </a:lnTo>
                    <a:lnTo>
                      <a:pt x="270" y="199"/>
                    </a:lnTo>
                    <a:lnTo>
                      <a:pt x="27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8" name="Freeform 77"/>
              <p:cNvSpPr>
                <a:spLocks/>
              </p:cNvSpPr>
              <p:nvPr/>
            </p:nvSpPr>
            <p:spPr bwMode="auto">
              <a:xfrm>
                <a:off x="7100888" y="2162176"/>
                <a:ext cx="428625" cy="315913"/>
              </a:xfrm>
              <a:custGeom>
                <a:avLst/>
                <a:gdLst>
                  <a:gd name="T0" fmla="*/ 0 w 270"/>
                  <a:gd name="T1" fmla="*/ 0 h 199"/>
                  <a:gd name="T2" fmla="*/ 0 w 270"/>
                  <a:gd name="T3" fmla="*/ 45 h 199"/>
                  <a:gd name="T4" fmla="*/ 224 w 270"/>
                  <a:gd name="T5" fmla="*/ 45 h 199"/>
                  <a:gd name="T6" fmla="*/ 224 w 270"/>
                  <a:gd name="T7" fmla="*/ 199 h 199"/>
                  <a:gd name="T8" fmla="*/ 270 w 270"/>
                  <a:gd name="T9" fmla="*/ 199 h 199"/>
                  <a:gd name="T10" fmla="*/ 270 w 270"/>
                  <a:gd name="T11" fmla="*/ 0 h 199"/>
                  <a:gd name="T12" fmla="*/ 0 w 270"/>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0" h="199">
                    <a:moveTo>
                      <a:pt x="0" y="0"/>
                    </a:moveTo>
                    <a:lnTo>
                      <a:pt x="0" y="45"/>
                    </a:lnTo>
                    <a:lnTo>
                      <a:pt x="224" y="45"/>
                    </a:lnTo>
                    <a:lnTo>
                      <a:pt x="224" y="199"/>
                    </a:lnTo>
                    <a:lnTo>
                      <a:pt x="270" y="199"/>
                    </a:lnTo>
                    <a:lnTo>
                      <a:pt x="2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9" name="Rectangle 78"/>
              <p:cNvSpPr>
                <a:spLocks noChangeArrowheads="1"/>
              </p:cNvSpPr>
              <p:nvPr/>
            </p:nvSpPr>
            <p:spPr bwMode="auto">
              <a:xfrm>
                <a:off x="7359651" y="2171701"/>
                <a:ext cx="73025" cy="306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0" name="Rectangle 79"/>
              <p:cNvSpPr>
                <a:spLocks noChangeArrowheads="1"/>
              </p:cNvSpPr>
              <p:nvPr/>
            </p:nvSpPr>
            <p:spPr bwMode="auto">
              <a:xfrm>
                <a:off x="7359651" y="2171701"/>
                <a:ext cx="730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1" name="Freeform 80"/>
              <p:cNvSpPr>
                <a:spLocks/>
              </p:cNvSpPr>
              <p:nvPr/>
            </p:nvSpPr>
            <p:spPr bwMode="auto">
              <a:xfrm>
                <a:off x="7100888" y="1685926"/>
                <a:ext cx="298450" cy="476250"/>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2" name="Rectangle 81"/>
              <p:cNvSpPr>
                <a:spLocks noChangeArrowheads="1"/>
              </p:cNvSpPr>
              <p:nvPr/>
            </p:nvSpPr>
            <p:spPr bwMode="auto">
              <a:xfrm>
                <a:off x="7478713" y="2478088"/>
                <a:ext cx="22225" cy="71438"/>
              </a:xfrm>
              <a:prstGeom prst="rect">
                <a:avLst/>
              </a:prstGeom>
              <a:solidFill>
                <a:srgbClr val="122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3" name="Rectangle 82"/>
              <p:cNvSpPr>
                <a:spLocks noChangeArrowheads="1"/>
              </p:cNvSpPr>
              <p:nvPr/>
            </p:nvSpPr>
            <p:spPr bwMode="auto">
              <a:xfrm>
                <a:off x="7478713" y="2478088"/>
                <a:ext cx="22225"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4" name="Rectangle 83"/>
              <p:cNvSpPr>
                <a:spLocks noChangeArrowheads="1"/>
              </p:cNvSpPr>
              <p:nvPr/>
            </p:nvSpPr>
            <p:spPr bwMode="auto">
              <a:xfrm>
                <a:off x="7478713" y="2201863"/>
                <a:ext cx="22225" cy="276225"/>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5" name="Rectangle 84"/>
              <p:cNvSpPr>
                <a:spLocks noChangeArrowheads="1"/>
              </p:cNvSpPr>
              <p:nvPr/>
            </p:nvSpPr>
            <p:spPr bwMode="auto">
              <a:xfrm>
                <a:off x="7478713" y="2201863"/>
                <a:ext cx="2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6" name="Freeform 85"/>
              <p:cNvSpPr>
                <a:spLocks/>
              </p:cNvSpPr>
              <p:nvPr/>
            </p:nvSpPr>
            <p:spPr bwMode="auto">
              <a:xfrm>
                <a:off x="7359651" y="2478088"/>
                <a:ext cx="109538" cy="71438"/>
              </a:xfrm>
              <a:custGeom>
                <a:avLst/>
                <a:gdLst>
                  <a:gd name="T0" fmla="*/ 69 w 69"/>
                  <a:gd name="T1" fmla="*/ 35 h 45"/>
                  <a:gd name="T2" fmla="*/ 47 w 69"/>
                  <a:gd name="T3" fmla="*/ 0 h 45"/>
                  <a:gd name="T4" fmla="*/ 0 w 69"/>
                  <a:gd name="T5" fmla="*/ 0 h 45"/>
                  <a:gd name="T6" fmla="*/ 0 w 69"/>
                  <a:gd name="T7" fmla="*/ 45 h 45"/>
                  <a:gd name="T8" fmla="*/ 69 w 69"/>
                  <a:gd name="T9" fmla="*/ 45 h 45"/>
                  <a:gd name="T10" fmla="*/ 69 w 69"/>
                  <a:gd name="T11" fmla="*/ 35 h 45"/>
                </a:gdLst>
                <a:ahLst/>
                <a:cxnLst>
                  <a:cxn ang="0">
                    <a:pos x="T0" y="T1"/>
                  </a:cxn>
                  <a:cxn ang="0">
                    <a:pos x="T2" y="T3"/>
                  </a:cxn>
                  <a:cxn ang="0">
                    <a:pos x="T4" y="T5"/>
                  </a:cxn>
                  <a:cxn ang="0">
                    <a:pos x="T6" y="T7"/>
                  </a:cxn>
                  <a:cxn ang="0">
                    <a:pos x="T8" y="T9"/>
                  </a:cxn>
                  <a:cxn ang="0">
                    <a:pos x="T10" y="T11"/>
                  </a:cxn>
                </a:cxnLst>
                <a:rect l="0" t="0" r="r" b="b"/>
                <a:pathLst>
                  <a:path w="69" h="45">
                    <a:moveTo>
                      <a:pt x="69" y="35"/>
                    </a:moveTo>
                    <a:lnTo>
                      <a:pt x="47" y="0"/>
                    </a:lnTo>
                    <a:lnTo>
                      <a:pt x="0" y="0"/>
                    </a:lnTo>
                    <a:lnTo>
                      <a:pt x="0" y="45"/>
                    </a:lnTo>
                    <a:lnTo>
                      <a:pt x="69" y="45"/>
                    </a:lnTo>
                    <a:lnTo>
                      <a:pt x="69" y="3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7" name="Freeform 86"/>
              <p:cNvSpPr>
                <a:spLocks/>
              </p:cNvSpPr>
              <p:nvPr/>
            </p:nvSpPr>
            <p:spPr bwMode="auto">
              <a:xfrm>
                <a:off x="7359651" y="2478088"/>
                <a:ext cx="109538" cy="71438"/>
              </a:xfrm>
              <a:custGeom>
                <a:avLst/>
                <a:gdLst>
                  <a:gd name="T0" fmla="*/ 69 w 69"/>
                  <a:gd name="T1" fmla="*/ 35 h 45"/>
                  <a:gd name="T2" fmla="*/ 47 w 69"/>
                  <a:gd name="T3" fmla="*/ 0 h 45"/>
                  <a:gd name="T4" fmla="*/ 0 w 69"/>
                  <a:gd name="T5" fmla="*/ 0 h 45"/>
                  <a:gd name="T6" fmla="*/ 0 w 69"/>
                  <a:gd name="T7" fmla="*/ 45 h 45"/>
                  <a:gd name="T8" fmla="*/ 69 w 69"/>
                  <a:gd name="T9" fmla="*/ 45 h 45"/>
                  <a:gd name="T10" fmla="*/ 69 w 69"/>
                  <a:gd name="T11" fmla="*/ 35 h 45"/>
                </a:gdLst>
                <a:ahLst/>
                <a:cxnLst>
                  <a:cxn ang="0">
                    <a:pos x="T0" y="T1"/>
                  </a:cxn>
                  <a:cxn ang="0">
                    <a:pos x="T2" y="T3"/>
                  </a:cxn>
                  <a:cxn ang="0">
                    <a:pos x="T4" y="T5"/>
                  </a:cxn>
                  <a:cxn ang="0">
                    <a:pos x="T6" y="T7"/>
                  </a:cxn>
                  <a:cxn ang="0">
                    <a:pos x="T8" y="T9"/>
                  </a:cxn>
                  <a:cxn ang="0">
                    <a:pos x="T10" y="T11"/>
                  </a:cxn>
                </a:cxnLst>
                <a:rect l="0" t="0" r="r" b="b"/>
                <a:pathLst>
                  <a:path w="69" h="45">
                    <a:moveTo>
                      <a:pt x="69" y="35"/>
                    </a:moveTo>
                    <a:lnTo>
                      <a:pt x="47" y="0"/>
                    </a:lnTo>
                    <a:lnTo>
                      <a:pt x="0" y="0"/>
                    </a:lnTo>
                    <a:lnTo>
                      <a:pt x="0" y="45"/>
                    </a:lnTo>
                    <a:lnTo>
                      <a:pt x="69" y="45"/>
                    </a:lnTo>
                    <a:lnTo>
                      <a:pt x="69"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8" name="Freeform 87"/>
              <p:cNvSpPr>
                <a:spLocks noEditPoints="1"/>
              </p:cNvSpPr>
              <p:nvPr/>
            </p:nvSpPr>
            <p:spPr bwMode="auto">
              <a:xfrm>
                <a:off x="7359651" y="2319338"/>
                <a:ext cx="0" cy="184150"/>
              </a:xfrm>
              <a:custGeom>
                <a:avLst/>
                <a:gdLst>
                  <a:gd name="T0" fmla="*/ 115 h 116"/>
                  <a:gd name="T1" fmla="*/ 115 h 116"/>
                  <a:gd name="T2" fmla="*/ 116 h 116"/>
                  <a:gd name="T3" fmla="*/ 116 h 116"/>
                  <a:gd name="T4" fmla="*/ 115 h 116"/>
                  <a:gd name="T5" fmla="*/ 0 h 116"/>
                  <a:gd name="T6" fmla="*/ 0 h 116"/>
                  <a:gd name="T7" fmla="*/ 88 h 116"/>
                  <a:gd name="T8" fmla="*/ 88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5"/>
                    </a:moveTo>
                    <a:lnTo>
                      <a:pt x="0" y="115"/>
                    </a:lnTo>
                    <a:lnTo>
                      <a:pt x="0" y="116"/>
                    </a:lnTo>
                    <a:lnTo>
                      <a:pt x="0" y="116"/>
                    </a:lnTo>
                    <a:lnTo>
                      <a:pt x="0" y="115"/>
                    </a:lnTo>
                    <a:close/>
                    <a:moveTo>
                      <a:pt x="0" y="0"/>
                    </a:moveTo>
                    <a:lnTo>
                      <a:pt x="0" y="0"/>
                    </a:lnTo>
                    <a:lnTo>
                      <a:pt x="0" y="88"/>
                    </a:lnTo>
                    <a:lnTo>
                      <a:pt x="0" y="88"/>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29" name="Freeform 88"/>
              <p:cNvSpPr>
                <a:spLocks noEditPoints="1"/>
              </p:cNvSpPr>
              <p:nvPr/>
            </p:nvSpPr>
            <p:spPr bwMode="auto">
              <a:xfrm>
                <a:off x="7359651" y="2319338"/>
                <a:ext cx="0" cy="184150"/>
              </a:xfrm>
              <a:custGeom>
                <a:avLst/>
                <a:gdLst>
                  <a:gd name="T0" fmla="*/ 115 h 116"/>
                  <a:gd name="T1" fmla="*/ 115 h 116"/>
                  <a:gd name="T2" fmla="*/ 116 h 116"/>
                  <a:gd name="T3" fmla="*/ 116 h 116"/>
                  <a:gd name="T4" fmla="*/ 115 h 116"/>
                  <a:gd name="T5" fmla="*/ 0 h 116"/>
                  <a:gd name="T6" fmla="*/ 0 h 116"/>
                  <a:gd name="T7" fmla="*/ 88 h 116"/>
                  <a:gd name="T8" fmla="*/ 88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5"/>
                    </a:moveTo>
                    <a:lnTo>
                      <a:pt x="0" y="115"/>
                    </a:lnTo>
                    <a:lnTo>
                      <a:pt x="0" y="116"/>
                    </a:lnTo>
                    <a:lnTo>
                      <a:pt x="0" y="116"/>
                    </a:lnTo>
                    <a:lnTo>
                      <a:pt x="0" y="115"/>
                    </a:lnTo>
                    <a:moveTo>
                      <a:pt x="0" y="0"/>
                    </a:moveTo>
                    <a:lnTo>
                      <a:pt x="0" y="0"/>
                    </a:lnTo>
                    <a:lnTo>
                      <a:pt x="0" y="88"/>
                    </a:lnTo>
                    <a:lnTo>
                      <a:pt x="0"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0" name="Rectangle 89"/>
              <p:cNvSpPr>
                <a:spLocks noChangeArrowheads="1"/>
              </p:cNvSpPr>
              <p:nvPr/>
            </p:nvSpPr>
            <p:spPr bwMode="auto">
              <a:xfrm>
                <a:off x="7359651" y="2503488"/>
                <a:ext cx="1588" cy="46038"/>
              </a:xfrm>
              <a:prstGeom prst="rect">
                <a:avLst/>
              </a:prstGeom>
              <a:solidFill>
                <a:srgbClr val="0090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1" name="Rectangle 90"/>
              <p:cNvSpPr>
                <a:spLocks noChangeArrowheads="1"/>
              </p:cNvSpPr>
              <p:nvPr/>
            </p:nvSpPr>
            <p:spPr bwMode="auto">
              <a:xfrm>
                <a:off x="7359651" y="2503488"/>
                <a:ext cx="1588"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2" name="Freeform 91"/>
              <p:cNvSpPr>
                <a:spLocks noEditPoints="1"/>
              </p:cNvSpPr>
              <p:nvPr/>
            </p:nvSpPr>
            <p:spPr bwMode="auto">
              <a:xfrm>
                <a:off x="7100888" y="2233613"/>
                <a:ext cx="258763" cy="268288"/>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4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4 h 169"/>
                  <a:gd name="T36" fmla="*/ 163 w 163"/>
                  <a:gd name="T37" fmla="*/ 54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4"/>
                    </a:lnTo>
                    <a:lnTo>
                      <a:pt x="163" y="142"/>
                    </a:lnTo>
                    <a:close/>
                    <a:moveTo>
                      <a:pt x="42" y="0"/>
                    </a:moveTo>
                    <a:lnTo>
                      <a:pt x="26" y="0"/>
                    </a:lnTo>
                    <a:lnTo>
                      <a:pt x="0" y="0"/>
                    </a:lnTo>
                    <a:lnTo>
                      <a:pt x="0" y="1"/>
                    </a:lnTo>
                    <a:lnTo>
                      <a:pt x="42" y="1"/>
                    </a:lnTo>
                    <a:lnTo>
                      <a:pt x="42" y="0"/>
                    </a:lnTo>
                    <a:close/>
                    <a:moveTo>
                      <a:pt x="163" y="0"/>
                    </a:moveTo>
                    <a:lnTo>
                      <a:pt x="80" y="0"/>
                    </a:lnTo>
                    <a:lnTo>
                      <a:pt x="74" y="0"/>
                    </a:lnTo>
                    <a:lnTo>
                      <a:pt x="74" y="1"/>
                    </a:lnTo>
                    <a:lnTo>
                      <a:pt x="163" y="1"/>
                    </a:lnTo>
                    <a:lnTo>
                      <a:pt x="163" y="54"/>
                    </a:lnTo>
                    <a:lnTo>
                      <a:pt x="163" y="54"/>
                    </a:lnTo>
                    <a:lnTo>
                      <a:pt x="163"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3" name="Freeform 92"/>
              <p:cNvSpPr>
                <a:spLocks noEditPoints="1"/>
              </p:cNvSpPr>
              <p:nvPr/>
            </p:nvSpPr>
            <p:spPr bwMode="auto">
              <a:xfrm>
                <a:off x="7100888" y="2233613"/>
                <a:ext cx="258763" cy="268288"/>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4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4 h 169"/>
                  <a:gd name="T36" fmla="*/ 163 w 163"/>
                  <a:gd name="T37" fmla="*/ 54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4"/>
                    </a:lnTo>
                    <a:lnTo>
                      <a:pt x="163" y="142"/>
                    </a:lnTo>
                    <a:moveTo>
                      <a:pt x="42" y="0"/>
                    </a:moveTo>
                    <a:lnTo>
                      <a:pt x="26" y="0"/>
                    </a:lnTo>
                    <a:lnTo>
                      <a:pt x="0" y="0"/>
                    </a:lnTo>
                    <a:lnTo>
                      <a:pt x="0" y="1"/>
                    </a:lnTo>
                    <a:lnTo>
                      <a:pt x="42" y="1"/>
                    </a:lnTo>
                    <a:lnTo>
                      <a:pt x="42" y="0"/>
                    </a:lnTo>
                    <a:moveTo>
                      <a:pt x="163" y="0"/>
                    </a:moveTo>
                    <a:lnTo>
                      <a:pt x="80" y="0"/>
                    </a:lnTo>
                    <a:lnTo>
                      <a:pt x="74" y="0"/>
                    </a:lnTo>
                    <a:lnTo>
                      <a:pt x="74" y="1"/>
                    </a:lnTo>
                    <a:lnTo>
                      <a:pt x="163" y="1"/>
                    </a:lnTo>
                    <a:lnTo>
                      <a:pt x="163" y="54"/>
                    </a:lnTo>
                    <a:lnTo>
                      <a:pt x="163" y="54"/>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4" name="Freeform 93"/>
              <p:cNvSpPr>
                <a:spLocks noEditPoints="1"/>
              </p:cNvSpPr>
              <p:nvPr/>
            </p:nvSpPr>
            <p:spPr bwMode="auto">
              <a:xfrm>
                <a:off x="7100888" y="2201863"/>
                <a:ext cx="258763" cy="31750"/>
              </a:xfrm>
              <a:custGeom>
                <a:avLst/>
                <a:gdLst>
                  <a:gd name="T0" fmla="*/ 42 w 163"/>
                  <a:gd name="T1" fmla="*/ 0 h 20"/>
                  <a:gd name="T2" fmla="*/ 0 w 163"/>
                  <a:gd name="T3" fmla="*/ 0 h 20"/>
                  <a:gd name="T4" fmla="*/ 0 w 163"/>
                  <a:gd name="T5" fmla="*/ 20 h 20"/>
                  <a:gd name="T6" fmla="*/ 26 w 163"/>
                  <a:gd name="T7" fmla="*/ 20 h 20"/>
                  <a:gd name="T8" fmla="*/ 42 w 163"/>
                  <a:gd name="T9" fmla="*/ 20 h 20"/>
                  <a:gd name="T10" fmla="*/ 42 w 163"/>
                  <a:gd name="T11" fmla="*/ 0 h 20"/>
                  <a:gd name="T12" fmla="*/ 163 w 163"/>
                  <a:gd name="T13" fmla="*/ 0 h 20"/>
                  <a:gd name="T14" fmla="*/ 74 w 163"/>
                  <a:gd name="T15" fmla="*/ 0 h 20"/>
                  <a:gd name="T16" fmla="*/ 74 w 163"/>
                  <a:gd name="T17" fmla="*/ 20 h 20"/>
                  <a:gd name="T18" fmla="*/ 80 w 163"/>
                  <a:gd name="T19" fmla="*/ 20 h 20"/>
                  <a:gd name="T20" fmla="*/ 163 w 163"/>
                  <a:gd name="T21" fmla="*/ 20 h 20"/>
                  <a:gd name="T22" fmla="*/ 163 w 163"/>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0">
                    <a:moveTo>
                      <a:pt x="42" y="0"/>
                    </a:moveTo>
                    <a:lnTo>
                      <a:pt x="0" y="0"/>
                    </a:lnTo>
                    <a:lnTo>
                      <a:pt x="0" y="20"/>
                    </a:lnTo>
                    <a:lnTo>
                      <a:pt x="26" y="20"/>
                    </a:lnTo>
                    <a:lnTo>
                      <a:pt x="42" y="20"/>
                    </a:lnTo>
                    <a:lnTo>
                      <a:pt x="42" y="0"/>
                    </a:lnTo>
                    <a:close/>
                    <a:moveTo>
                      <a:pt x="163" y="0"/>
                    </a:moveTo>
                    <a:lnTo>
                      <a:pt x="74" y="0"/>
                    </a:lnTo>
                    <a:lnTo>
                      <a:pt x="74" y="20"/>
                    </a:lnTo>
                    <a:lnTo>
                      <a:pt x="80" y="20"/>
                    </a:lnTo>
                    <a:lnTo>
                      <a:pt x="163" y="20"/>
                    </a:lnTo>
                    <a:lnTo>
                      <a:pt x="16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5" name="Freeform 94"/>
              <p:cNvSpPr>
                <a:spLocks noEditPoints="1"/>
              </p:cNvSpPr>
              <p:nvPr/>
            </p:nvSpPr>
            <p:spPr bwMode="auto">
              <a:xfrm>
                <a:off x="7100888" y="2201863"/>
                <a:ext cx="258763" cy="31750"/>
              </a:xfrm>
              <a:custGeom>
                <a:avLst/>
                <a:gdLst>
                  <a:gd name="T0" fmla="*/ 42 w 163"/>
                  <a:gd name="T1" fmla="*/ 0 h 20"/>
                  <a:gd name="T2" fmla="*/ 0 w 163"/>
                  <a:gd name="T3" fmla="*/ 0 h 20"/>
                  <a:gd name="T4" fmla="*/ 0 w 163"/>
                  <a:gd name="T5" fmla="*/ 20 h 20"/>
                  <a:gd name="T6" fmla="*/ 26 w 163"/>
                  <a:gd name="T7" fmla="*/ 20 h 20"/>
                  <a:gd name="T8" fmla="*/ 42 w 163"/>
                  <a:gd name="T9" fmla="*/ 20 h 20"/>
                  <a:gd name="T10" fmla="*/ 42 w 163"/>
                  <a:gd name="T11" fmla="*/ 0 h 20"/>
                  <a:gd name="T12" fmla="*/ 163 w 163"/>
                  <a:gd name="T13" fmla="*/ 0 h 20"/>
                  <a:gd name="T14" fmla="*/ 74 w 163"/>
                  <a:gd name="T15" fmla="*/ 0 h 20"/>
                  <a:gd name="T16" fmla="*/ 74 w 163"/>
                  <a:gd name="T17" fmla="*/ 20 h 20"/>
                  <a:gd name="T18" fmla="*/ 80 w 163"/>
                  <a:gd name="T19" fmla="*/ 20 h 20"/>
                  <a:gd name="T20" fmla="*/ 163 w 163"/>
                  <a:gd name="T21" fmla="*/ 20 h 20"/>
                  <a:gd name="T22" fmla="*/ 163 w 163"/>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0">
                    <a:moveTo>
                      <a:pt x="42" y="0"/>
                    </a:moveTo>
                    <a:lnTo>
                      <a:pt x="0" y="0"/>
                    </a:lnTo>
                    <a:lnTo>
                      <a:pt x="0" y="20"/>
                    </a:lnTo>
                    <a:lnTo>
                      <a:pt x="26" y="20"/>
                    </a:lnTo>
                    <a:lnTo>
                      <a:pt x="42" y="20"/>
                    </a:lnTo>
                    <a:lnTo>
                      <a:pt x="42" y="0"/>
                    </a:lnTo>
                    <a:moveTo>
                      <a:pt x="163" y="0"/>
                    </a:moveTo>
                    <a:lnTo>
                      <a:pt x="74" y="0"/>
                    </a:lnTo>
                    <a:lnTo>
                      <a:pt x="74" y="20"/>
                    </a:lnTo>
                    <a:lnTo>
                      <a:pt x="80" y="20"/>
                    </a:lnTo>
                    <a:lnTo>
                      <a:pt x="163" y="20"/>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6" name="Freeform 95"/>
              <p:cNvSpPr>
                <a:spLocks/>
              </p:cNvSpPr>
              <p:nvPr/>
            </p:nvSpPr>
            <p:spPr bwMode="auto">
              <a:xfrm>
                <a:off x="7359651" y="2201863"/>
                <a:ext cx="34925" cy="276225"/>
              </a:xfrm>
              <a:custGeom>
                <a:avLst/>
                <a:gdLst>
                  <a:gd name="T0" fmla="*/ 22 w 22"/>
                  <a:gd name="T1" fmla="*/ 0 h 174"/>
                  <a:gd name="T2" fmla="*/ 0 w 22"/>
                  <a:gd name="T3" fmla="*/ 0 h 174"/>
                  <a:gd name="T4" fmla="*/ 0 w 22"/>
                  <a:gd name="T5" fmla="*/ 20 h 174"/>
                  <a:gd name="T6" fmla="*/ 0 w 22"/>
                  <a:gd name="T7" fmla="*/ 74 h 174"/>
                  <a:gd name="T8" fmla="*/ 0 w 22"/>
                  <a:gd name="T9" fmla="*/ 162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0"/>
                    </a:lnTo>
                    <a:lnTo>
                      <a:pt x="0" y="74"/>
                    </a:lnTo>
                    <a:lnTo>
                      <a:pt x="0" y="162"/>
                    </a:lnTo>
                    <a:lnTo>
                      <a:pt x="0" y="174"/>
                    </a:lnTo>
                    <a:lnTo>
                      <a:pt x="22" y="174"/>
                    </a:lnTo>
                    <a:lnTo>
                      <a:pt x="22"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7" name="Freeform 96"/>
              <p:cNvSpPr>
                <a:spLocks/>
              </p:cNvSpPr>
              <p:nvPr/>
            </p:nvSpPr>
            <p:spPr bwMode="auto">
              <a:xfrm>
                <a:off x="7359651" y="2201863"/>
                <a:ext cx="34925" cy="276225"/>
              </a:xfrm>
              <a:custGeom>
                <a:avLst/>
                <a:gdLst>
                  <a:gd name="T0" fmla="*/ 22 w 22"/>
                  <a:gd name="T1" fmla="*/ 0 h 174"/>
                  <a:gd name="T2" fmla="*/ 0 w 22"/>
                  <a:gd name="T3" fmla="*/ 0 h 174"/>
                  <a:gd name="T4" fmla="*/ 0 w 22"/>
                  <a:gd name="T5" fmla="*/ 20 h 174"/>
                  <a:gd name="T6" fmla="*/ 0 w 22"/>
                  <a:gd name="T7" fmla="*/ 74 h 174"/>
                  <a:gd name="T8" fmla="*/ 0 w 22"/>
                  <a:gd name="T9" fmla="*/ 162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0"/>
                    </a:lnTo>
                    <a:lnTo>
                      <a:pt x="0" y="74"/>
                    </a:lnTo>
                    <a:lnTo>
                      <a:pt x="0" y="162"/>
                    </a:lnTo>
                    <a:lnTo>
                      <a:pt x="0" y="174"/>
                    </a:lnTo>
                    <a:lnTo>
                      <a:pt x="22" y="17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8" name="Freeform 97"/>
              <p:cNvSpPr>
                <a:spLocks/>
              </p:cNvSpPr>
              <p:nvPr/>
            </p:nvSpPr>
            <p:spPr bwMode="auto">
              <a:xfrm>
                <a:off x="7359651" y="2478088"/>
                <a:ext cx="34925" cy="71438"/>
              </a:xfrm>
              <a:custGeom>
                <a:avLst/>
                <a:gdLst>
                  <a:gd name="T0" fmla="*/ 22 w 22"/>
                  <a:gd name="T1" fmla="*/ 0 h 45"/>
                  <a:gd name="T2" fmla="*/ 0 w 22"/>
                  <a:gd name="T3" fmla="*/ 0 h 45"/>
                  <a:gd name="T4" fmla="*/ 0 w 22"/>
                  <a:gd name="T5" fmla="*/ 15 h 45"/>
                  <a:gd name="T6" fmla="*/ 0 w 22"/>
                  <a:gd name="T7" fmla="*/ 16 h 45"/>
                  <a:gd name="T8" fmla="*/ 0 w 22"/>
                  <a:gd name="T9" fmla="*/ 45 h 45"/>
                  <a:gd name="T10" fmla="*/ 22 w 22"/>
                  <a:gd name="T11" fmla="*/ 45 h 45"/>
                  <a:gd name="T12" fmla="*/ 22 w 22"/>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2" h="45">
                    <a:moveTo>
                      <a:pt x="22" y="0"/>
                    </a:moveTo>
                    <a:lnTo>
                      <a:pt x="0" y="0"/>
                    </a:lnTo>
                    <a:lnTo>
                      <a:pt x="0" y="15"/>
                    </a:lnTo>
                    <a:lnTo>
                      <a:pt x="0" y="16"/>
                    </a:lnTo>
                    <a:lnTo>
                      <a:pt x="0" y="45"/>
                    </a:lnTo>
                    <a:lnTo>
                      <a:pt x="22" y="45"/>
                    </a:lnTo>
                    <a:lnTo>
                      <a:pt x="22" y="0"/>
                    </a:lnTo>
                    <a:close/>
                  </a:path>
                </a:pathLst>
              </a:custGeom>
              <a:solidFill>
                <a:srgbClr val="122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9" name="Freeform 98"/>
              <p:cNvSpPr>
                <a:spLocks/>
              </p:cNvSpPr>
              <p:nvPr/>
            </p:nvSpPr>
            <p:spPr bwMode="auto">
              <a:xfrm>
                <a:off x="7359651" y="2478088"/>
                <a:ext cx="34925" cy="71438"/>
              </a:xfrm>
              <a:custGeom>
                <a:avLst/>
                <a:gdLst>
                  <a:gd name="T0" fmla="*/ 22 w 22"/>
                  <a:gd name="T1" fmla="*/ 0 h 45"/>
                  <a:gd name="T2" fmla="*/ 0 w 22"/>
                  <a:gd name="T3" fmla="*/ 0 h 45"/>
                  <a:gd name="T4" fmla="*/ 0 w 22"/>
                  <a:gd name="T5" fmla="*/ 15 h 45"/>
                  <a:gd name="T6" fmla="*/ 0 w 22"/>
                  <a:gd name="T7" fmla="*/ 16 h 45"/>
                  <a:gd name="T8" fmla="*/ 0 w 22"/>
                  <a:gd name="T9" fmla="*/ 45 h 45"/>
                  <a:gd name="T10" fmla="*/ 22 w 22"/>
                  <a:gd name="T11" fmla="*/ 45 h 45"/>
                  <a:gd name="T12" fmla="*/ 22 w 22"/>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2" h="45">
                    <a:moveTo>
                      <a:pt x="22" y="0"/>
                    </a:moveTo>
                    <a:lnTo>
                      <a:pt x="0" y="0"/>
                    </a:lnTo>
                    <a:lnTo>
                      <a:pt x="0" y="15"/>
                    </a:lnTo>
                    <a:lnTo>
                      <a:pt x="0" y="16"/>
                    </a:lnTo>
                    <a:lnTo>
                      <a:pt x="0" y="45"/>
                    </a:lnTo>
                    <a:lnTo>
                      <a:pt x="22" y="45"/>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0" name="Rectangle 99"/>
              <p:cNvSpPr>
                <a:spLocks noChangeArrowheads="1"/>
              </p:cNvSpPr>
              <p:nvPr/>
            </p:nvSpPr>
            <p:spPr bwMode="auto">
              <a:xfrm>
                <a:off x="7427913" y="1979613"/>
                <a:ext cx="50800" cy="5699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1" name="Rectangle 100"/>
              <p:cNvSpPr>
                <a:spLocks noChangeArrowheads="1"/>
              </p:cNvSpPr>
              <p:nvPr/>
            </p:nvSpPr>
            <p:spPr bwMode="auto">
              <a:xfrm>
                <a:off x="7427913" y="1979613"/>
                <a:ext cx="508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2" name="Freeform 101"/>
              <p:cNvSpPr>
                <a:spLocks/>
              </p:cNvSpPr>
              <p:nvPr/>
            </p:nvSpPr>
            <p:spPr bwMode="auto">
              <a:xfrm>
                <a:off x="7883526" y="1979613"/>
                <a:ext cx="52388" cy="569913"/>
              </a:xfrm>
              <a:custGeom>
                <a:avLst/>
                <a:gdLst>
                  <a:gd name="T0" fmla="*/ 33 w 33"/>
                  <a:gd name="T1" fmla="*/ 359 h 359"/>
                  <a:gd name="T2" fmla="*/ 1 w 33"/>
                  <a:gd name="T3" fmla="*/ 359 h 359"/>
                  <a:gd name="T4" fmla="*/ 0 w 33"/>
                  <a:gd name="T5" fmla="*/ 0 h 359"/>
                  <a:gd name="T6" fmla="*/ 33 w 33"/>
                  <a:gd name="T7" fmla="*/ 0 h 359"/>
                  <a:gd name="T8" fmla="*/ 33 w 33"/>
                  <a:gd name="T9" fmla="*/ 359 h 359"/>
                </a:gdLst>
                <a:ahLst/>
                <a:cxnLst>
                  <a:cxn ang="0">
                    <a:pos x="T0" y="T1"/>
                  </a:cxn>
                  <a:cxn ang="0">
                    <a:pos x="T2" y="T3"/>
                  </a:cxn>
                  <a:cxn ang="0">
                    <a:pos x="T4" y="T5"/>
                  </a:cxn>
                  <a:cxn ang="0">
                    <a:pos x="T6" y="T7"/>
                  </a:cxn>
                  <a:cxn ang="0">
                    <a:pos x="T8" y="T9"/>
                  </a:cxn>
                </a:cxnLst>
                <a:rect l="0" t="0" r="r" b="b"/>
                <a:pathLst>
                  <a:path w="33" h="359">
                    <a:moveTo>
                      <a:pt x="33" y="359"/>
                    </a:moveTo>
                    <a:lnTo>
                      <a:pt x="1" y="359"/>
                    </a:lnTo>
                    <a:lnTo>
                      <a:pt x="0" y="0"/>
                    </a:lnTo>
                    <a:lnTo>
                      <a:pt x="33" y="0"/>
                    </a:lnTo>
                    <a:lnTo>
                      <a:pt x="33" y="3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3" name="Freeform 102"/>
              <p:cNvSpPr>
                <a:spLocks/>
              </p:cNvSpPr>
              <p:nvPr/>
            </p:nvSpPr>
            <p:spPr bwMode="auto">
              <a:xfrm>
                <a:off x="7883526" y="1979613"/>
                <a:ext cx="52388" cy="569913"/>
              </a:xfrm>
              <a:custGeom>
                <a:avLst/>
                <a:gdLst>
                  <a:gd name="T0" fmla="*/ 33 w 33"/>
                  <a:gd name="T1" fmla="*/ 359 h 359"/>
                  <a:gd name="T2" fmla="*/ 1 w 33"/>
                  <a:gd name="T3" fmla="*/ 359 h 359"/>
                  <a:gd name="T4" fmla="*/ 0 w 33"/>
                  <a:gd name="T5" fmla="*/ 0 h 359"/>
                  <a:gd name="T6" fmla="*/ 33 w 33"/>
                  <a:gd name="T7" fmla="*/ 0 h 359"/>
                  <a:gd name="T8" fmla="*/ 33 w 33"/>
                  <a:gd name="T9" fmla="*/ 359 h 359"/>
                </a:gdLst>
                <a:ahLst/>
                <a:cxnLst>
                  <a:cxn ang="0">
                    <a:pos x="T0" y="T1"/>
                  </a:cxn>
                  <a:cxn ang="0">
                    <a:pos x="T2" y="T3"/>
                  </a:cxn>
                  <a:cxn ang="0">
                    <a:pos x="T4" y="T5"/>
                  </a:cxn>
                  <a:cxn ang="0">
                    <a:pos x="T6" y="T7"/>
                  </a:cxn>
                  <a:cxn ang="0">
                    <a:pos x="T8" y="T9"/>
                  </a:cxn>
                </a:cxnLst>
                <a:rect l="0" t="0" r="r" b="b"/>
                <a:pathLst>
                  <a:path w="33" h="359">
                    <a:moveTo>
                      <a:pt x="33" y="359"/>
                    </a:moveTo>
                    <a:lnTo>
                      <a:pt x="1" y="359"/>
                    </a:lnTo>
                    <a:lnTo>
                      <a:pt x="0" y="0"/>
                    </a:lnTo>
                    <a:lnTo>
                      <a:pt x="33" y="0"/>
                    </a:lnTo>
                    <a:lnTo>
                      <a:pt x="33" y="3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4" name="Freeform 103"/>
              <p:cNvSpPr>
                <a:spLocks/>
              </p:cNvSpPr>
              <p:nvPr/>
            </p:nvSpPr>
            <p:spPr bwMode="auto">
              <a:xfrm>
                <a:off x="74533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1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1"/>
                    </a:lnTo>
                    <a:lnTo>
                      <a:pt x="16" y="10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5" name="Freeform 104"/>
              <p:cNvSpPr>
                <a:spLocks/>
              </p:cNvSpPr>
              <p:nvPr/>
            </p:nvSpPr>
            <p:spPr bwMode="auto">
              <a:xfrm>
                <a:off x="74533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1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1"/>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6" name="Freeform 105"/>
              <p:cNvSpPr>
                <a:spLocks noEditPoints="1"/>
              </p:cNvSpPr>
              <p:nvPr/>
            </p:nvSpPr>
            <p:spPr bwMode="auto">
              <a:xfrm>
                <a:off x="7935913" y="1993901"/>
                <a:ext cx="0" cy="493713"/>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7" name="Freeform 106"/>
              <p:cNvSpPr>
                <a:spLocks/>
              </p:cNvSpPr>
              <p:nvPr/>
            </p:nvSpPr>
            <p:spPr bwMode="auto">
              <a:xfrm>
                <a:off x="7935913" y="2530476"/>
                <a:ext cx="0" cy="19050"/>
              </a:xfrm>
              <a:custGeom>
                <a:avLst/>
                <a:gdLst>
                  <a:gd name="T0" fmla="*/ 0 h 12"/>
                  <a:gd name="T1" fmla="*/ 0 h 12"/>
                  <a:gd name="T2" fmla="*/ 12 h 12"/>
                  <a:gd name="T3" fmla="*/ 0 h 12"/>
                </a:gdLst>
                <a:ahLst/>
                <a:cxnLst>
                  <a:cxn ang="0">
                    <a:pos x="0" y="T0"/>
                  </a:cxn>
                  <a:cxn ang="0">
                    <a:pos x="0" y="T1"/>
                  </a:cxn>
                  <a:cxn ang="0">
                    <a:pos x="0" y="T2"/>
                  </a:cxn>
                  <a:cxn ang="0">
                    <a:pos x="0" y="T3"/>
                  </a:cxn>
                </a:cxnLst>
                <a:rect l="0" t="0" r="r" b="b"/>
                <a:pathLst>
                  <a:path h="12">
                    <a:moveTo>
                      <a:pt x="0" y="0"/>
                    </a:moveTo>
                    <a:lnTo>
                      <a:pt x="0" y="0"/>
                    </a:lnTo>
                    <a:lnTo>
                      <a:pt x="0" y="12"/>
                    </a:lnTo>
                    <a:lnTo>
                      <a:pt x="0"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8" name="Freeform 107"/>
              <p:cNvSpPr>
                <a:spLocks/>
              </p:cNvSpPr>
              <p:nvPr/>
            </p:nvSpPr>
            <p:spPr bwMode="auto">
              <a:xfrm>
                <a:off x="7935913" y="2530476"/>
                <a:ext cx="0" cy="19050"/>
              </a:xfrm>
              <a:custGeom>
                <a:avLst/>
                <a:gdLst>
                  <a:gd name="T0" fmla="*/ 0 h 12"/>
                  <a:gd name="T1" fmla="*/ 0 h 12"/>
                  <a:gd name="T2" fmla="*/ 12 h 12"/>
                  <a:gd name="T3" fmla="*/ 0 h 12"/>
                </a:gdLst>
                <a:ahLst/>
                <a:cxnLst>
                  <a:cxn ang="0">
                    <a:pos x="0" y="T0"/>
                  </a:cxn>
                  <a:cxn ang="0">
                    <a:pos x="0" y="T1"/>
                  </a:cxn>
                  <a:cxn ang="0">
                    <a:pos x="0" y="T2"/>
                  </a:cxn>
                  <a:cxn ang="0">
                    <a:pos x="0" y="T3"/>
                  </a:cxn>
                </a:cxnLst>
                <a:rect l="0" t="0" r="r" b="b"/>
                <a:pathLst>
                  <a:path h="12">
                    <a:moveTo>
                      <a:pt x="0" y="0"/>
                    </a:moveTo>
                    <a:lnTo>
                      <a:pt x="0" y="0"/>
                    </a:lnTo>
                    <a:lnTo>
                      <a:pt x="0"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49" name="Freeform 108"/>
              <p:cNvSpPr>
                <a:spLocks/>
              </p:cNvSpPr>
              <p:nvPr/>
            </p:nvSpPr>
            <p:spPr bwMode="auto">
              <a:xfrm>
                <a:off x="7935913" y="2273301"/>
                <a:ext cx="0" cy="12700"/>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0" name="Rectangle 109"/>
              <p:cNvSpPr>
                <a:spLocks noChangeArrowheads="1"/>
              </p:cNvSpPr>
              <p:nvPr/>
            </p:nvSpPr>
            <p:spPr bwMode="auto">
              <a:xfrm>
                <a:off x="7935913" y="2487613"/>
                <a:ext cx="1588" cy="4286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1" name="Rectangle 110"/>
              <p:cNvSpPr>
                <a:spLocks noChangeArrowheads="1"/>
              </p:cNvSpPr>
              <p:nvPr/>
            </p:nvSpPr>
            <p:spPr bwMode="auto">
              <a:xfrm>
                <a:off x="7935913" y="2487613"/>
                <a:ext cx="1588"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2" name="Freeform 111"/>
              <p:cNvSpPr>
                <a:spLocks/>
              </p:cNvSpPr>
              <p:nvPr/>
            </p:nvSpPr>
            <p:spPr bwMode="auto">
              <a:xfrm>
                <a:off x="79105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38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8"/>
                    </a:lnTo>
                    <a:lnTo>
                      <a:pt x="16" y="311"/>
                    </a:lnTo>
                    <a:lnTo>
                      <a:pt x="16" y="184"/>
                    </a:lnTo>
                    <a:lnTo>
                      <a:pt x="16" y="17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3" name="Freeform 112"/>
              <p:cNvSpPr>
                <a:spLocks/>
              </p:cNvSpPr>
              <p:nvPr/>
            </p:nvSpPr>
            <p:spPr bwMode="auto">
              <a:xfrm>
                <a:off x="79105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38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8"/>
                    </a:lnTo>
                    <a:lnTo>
                      <a:pt x="16" y="311"/>
                    </a:lnTo>
                    <a:lnTo>
                      <a:pt x="16" y="184"/>
                    </a:lnTo>
                    <a:lnTo>
                      <a:pt x="16" y="17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4" name="Rectangle 113"/>
              <p:cNvSpPr>
                <a:spLocks noChangeArrowheads="1"/>
              </p:cNvSpPr>
              <p:nvPr/>
            </p:nvSpPr>
            <p:spPr bwMode="auto">
              <a:xfrm>
                <a:off x="7626351" y="1979613"/>
                <a:ext cx="50800" cy="5699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5" name="Rectangle 114"/>
              <p:cNvSpPr>
                <a:spLocks noChangeArrowheads="1"/>
              </p:cNvSpPr>
              <p:nvPr/>
            </p:nvSpPr>
            <p:spPr bwMode="auto">
              <a:xfrm>
                <a:off x="7626351" y="1979613"/>
                <a:ext cx="508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6" name="Freeform 115"/>
              <p:cNvSpPr>
                <a:spLocks/>
              </p:cNvSpPr>
              <p:nvPr/>
            </p:nvSpPr>
            <p:spPr bwMode="auto">
              <a:xfrm>
                <a:off x="7651751" y="2503488"/>
                <a:ext cx="25400" cy="46038"/>
              </a:xfrm>
              <a:custGeom>
                <a:avLst/>
                <a:gdLst>
                  <a:gd name="T0" fmla="*/ 16 w 16"/>
                  <a:gd name="T1" fmla="*/ 0 h 29"/>
                  <a:gd name="T2" fmla="*/ 16 w 16"/>
                  <a:gd name="T3" fmla="*/ 0 h 29"/>
                  <a:gd name="T4" fmla="*/ 16 w 16"/>
                  <a:gd name="T5" fmla="*/ 29 h 29"/>
                  <a:gd name="T6" fmla="*/ 0 w 16"/>
                  <a:gd name="T7" fmla="*/ 29 h 29"/>
                  <a:gd name="T8" fmla="*/ 0 w 16"/>
                  <a:gd name="T9" fmla="*/ 29 h 29"/>
                  <a:gd name="T10" fmla="*/ 16 w 16"/>
                  <a:gd name="T11" fmla="*/ 29 h 29"/>
                  <a:gd name="T12" fmla="*/ 16 w 1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6" h="29">
                    <a:moveTo>
                      <a:pt x="16" y="0"/>
                    </a:moveTo>
                    <a:lnTo>
                      <a:pt x="16" y="0"/>
                    </a:lnTo>
                    <a:lnTo>
                      <a:pt x="16" y="29"/>
                    </a:lnTo>
                    <a:lnTo>
                      <a:pt x="0" y="29"/>
                    </a:lnTo>
                    <a:lnTo>
                      <a:pt x="0" y="29"/>
                    </a:lnTo>
                    <a:lnTo>
                      <a:pt x="16" y="29"/>
                    </a:lnTo>
                    <a:lnTo>
                      <a:pt x="16"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7" name="Freeform 116"/>
              <p:cNvSpPr>
                <a:spLocks/>
              </p:cNvSpPr>
              <p:nvPr/>
            </p:nvSpPr>
            <p:spPr bwMode="auto">
              <a:xfrm>
                <a:off x="7651751" y="2503488"/>
                <a:ext cx="25400" cy="46038"/>
              </a:xfrm>
              <a:custGeom>
                <a:avLst/>
                <a:gdLst>
                  <a:gd name="T0" fmla="*/ 16 w 16"/>
                  <a:gd name="T1" fmla="*/ 0 h 29"/>
                  <a:gd name="T2" fmla="*/ 16 w 16"/>
                  <a:gd name="T3" fmla="*/ 0 h 29"/>
                  <a:gd name="T4" fmla="*/ 16 w 16"/>
                  <a:gd name="T5" fmla="*/ 29 h 29"/>
                  <a:gd name="T6" fmla="*/ 0 w 16"/>
                  <a:gd name="T7" fmla="*/ 29 h 29"/>
                  <a:gd name="T8" fmla="*/ 0 w 16"/>
                  <a:gd name="T9" fmla="*/ 29 h 29"/>
                  <a:gd name="T10" fmla="*/ 16 w 16"/>
                  <a:gd name="T11" fmla="*/ 29 h 29"/>
                  <a:gd name="T12" fmla="*/ 16 w 1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6" h="29">
                    <a:moveTo>
                      <a:pt x="16" y="0"/>
                    </a:moveTo>
                    <a:lnTo>
                      <a:pt x="16" y="0"/>
                    </a:lnTo>
                    <a:lnTo>
                      <a:pt x="16" y="29"/>
                    </a:lnTo>
                    <a:lnTo>
                      <a:pt x="0" y="29"/>
                    </a:lnTo>
                    <a:lnTo>
                      <a:pt x="0" y="29"/>
                    </a:lnTo>
                    <a:lnTo>
                      <a:pt x="16" y="29"/>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8" name="Freeform 117"/>
              <p:cNvSpPr>
                <a:spLocks/>
              </p:cNvSpPr>
              <p:nvPr/>
            </p:nvSpPr>
            <p:spPr bwMode="auto">
              <a:xfrm>
                <a:off x="7651751"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21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1"/>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9" name="Freeform 118"/>
              <p:cNvSpPr>
                <a:spLocks/>
              </p:cNvSpPr>
              <p:nvPr/>
            </p:nvSpPr>
            <p:spPr bwMode="auto">
              <a:xfrm>
                <a:off x="7651751"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21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1"/>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0" name="Rectangle 119"/>
              <p:cNvSpPr>
                <a:spLocks noChangeArrowheads="1"/>
              </p:cNvSpPr>
              <p:nvPr/>
            </p:nvSpPr>
            <p:spPr bwMode="auto">
              <a:xfrm>
                <a:off x="7366001" y="1941513"/>
                <a:ext cx="52388" cy="220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1" name="Rectangle 120"/>
              <p:cNvSpPr>
                <a:spLocks noChangeArrowheads="1"/>
              </p:cNvSpPr>
              <p:nvPr/>
            </p:nvSpPr>
            <p:spPr bwMode="auto">
              <a:xfrm>
                <a:off x="7366001" y="1941513"/>
                <a:ext cx="5238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2" name="Freeform 121"/>
              <p:cNvSpPr>
                <a:spLocks/>
              </p:cNvSpPr>
              <p:nvPr/>
            </p:nvSpPr>
            <p:spPr bwMode="auto">
              <a:xfrm>
                <a:off x="7099301" y="2119313"/>
                <a:ext cx="1588" cy="42863"/>
              </a:xfrm>
              <a:custGeom>
                <a:avLst/>
                <a:gdLst>
                  <a:gd name="T0" fmla="*/ 1 w 1"/>
                  <a:gd name="T1" fmla="*/ 0 h 27"/>
                  <a:gd name="T2" fmla="*/ 1 w 1"/>
                  <a:gd name="T3" fmla="*/ 0 h 27"/>
                  <a:gd name="T4" fmla="*/ 0 w 1"/>
                  <a:gd name="T5" fmla="*/ 27 h 27"/>
                  <a:gd name="T6" fmla="*/ 1 w 1"/>
                  <a:gd name="T7" fmla="*/ 27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lnTo>
                      <a:pt x="1" y="0"/>
                    </a:lnTo>
                    <a:lnTo>
                      <a:pt x="0" y="27"/>
                    </a:lnTo>
                    <a:lnTo>
                      <a:pt x="1" y="27"/>
                    </a:lnTo>
                    <a:lnTo>
                      <a:pt x="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3" name="Freeform 122"/>
              <p:cNvSpPr>
                <a:spLocks/>
              </p:cNvSpPr>
              <p:nvPr/>
            </p:nvSpPr>
            <p:spPr bwMode="auto">
              <a:xfrm>
                <a:off x="7099301" y="2119313"/>
                <a:ext cx="1588" cy="42863"/>
              </a:xfrm>
              <a:custGeom>
                <a:avLst/>
                <a:gdLst>
                  <a:gd name="T0" fmla="*/ 1 w 1"/>
                  <a:gd name="T1" fmla="*/ 0 h 27"/>
                  <a:gd name="T2" fmla="*/ 1 w 1"/>
                  <a:gd name="T3" fmla="*/ 0 h 27"/>
                  <a:gd name="T4" fmla="*/ 0 w 1"/>
                  <a:gd name="T5" fmla="*/ 27 h 27"/>
                  <a:gd name="T6" fmla="*/ 1 w 1"/>
                  <a:gd name="T7" fmla="*/ 27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lnTo>
                      <a:pt x="1" y="0"/>
                    </a:lnTo>
                    <a:lnTo>
                      <a:pt x="0" y="27"/>
                    </a:lnTo>
                    <a:lnTo>
                      <a:pt x="1" y="27"/>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4" name="Rectangle 123"/>
              <p:cNvSpPr>
                <a:spLocks noChangeArrowheads="1"/>
              </p:cNvSpPr>
              <p:nvPr/>
            </p:nvSpPr>
            <p:spPr bwMode="auto">
              <a:xfrm>
                <a:off x="7100888" y="1951038"/>
                <a:ext cx="1588" cy="168275"/>
              </a:xfrm>
              <a:prstGeom prst="rect">
                <a:avLst/>
              </a:prstGeom>
              <a:solidFill>
                <a:srgbClr val="0061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5" name="Freeform 124"/>
              <p:cNvSpPr>
                <a:spLocks/>
              </p:cNvSpPr>
              <p:nvPr/>
            </p:nvSpPr>
            <p:spPr bwMode="auto">
              <a:xfrm>
                <a:off x="7100888" y="1951038"/>
                <a:ext cx="0" cy="168275"/>
              </a:xfrm>
              <a:custGeom>
                <a:avLst/>
                <a:gdLst>
                  <a:gd name="T0" fmla="*/ 0 h 106"/>
                  <a:gd name="T1" fmla="*/ 106 h 106"/>
                  <a:gd name="T2" fmla="*/ 106 h 106"/>
                  <a:gd name="T3" fmla="*/ 0 h 106"/>
                </a:gdLst>
                <a:ahLst/>
                <a:cxnLst>
                  <a:cxn ang="0">
                    <a:pos x="0" y="T0"/>
                  </a:cxn>
                  <a:cxn ang="0">
                    <a:pos x="0" y="T1"/>
                  </a:cxn>
                  <a:cxn ang="0">
                    <a:pos x="0" y="T2"/>
                  </a:cxn>
                  <a:cxn ang="0">
                    <a:pos x="0" y="T3"/>
                  </a:cxn>
                </a:cxnLst>
                <a:rect l="0" t="0" r="r" b="b"/>
                <a:pathLst>
                  <a:path h="106">
                    <a:moveTo>
                      <a:pt x="0" y="0"/>
                    </a:moveTo>
                    <a:lnTo>
                      <a:pt x="0" y="106"/>
                    </a:lnTo>
                    <a:lnTo>
                      <a:pt x="0" y="10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6" name="Freeform 125"/>
              <p:cNvSpPr>
                <a:spLocks noEditPoints="1"/>
              </p:cNvSpPr>
              <p:nvPr/>
            </p:nvSpPr>
            <p:spPr bwMode="auto">
              <a:xfrm>
                <a:off x="7100888" y="1951038"/>
                <a:ext cx="265113" cy="211138"/>
              </a:xfrm>
              <a:custGeom>
                <a:avLst/>
                <a:gdLst>
                  <a:gd name="T0" fmla="*/ 74 w 167"/>
                  <a:gd name="T1" fmla="*/ 44 h 133"/>
                  <a:gd name="T2" fmla="*/ 74 w 167"/>
                  <a:gd name="T3" fmla="*/ 133 h 133"/>
                  <a:gd name="T4" fmla="*/ 167 w 167"/>
                  <a:gd name="T5" fmla="*/ 133 h 133"/>
                  <a:gd name="T6" fmla="*/ 167 w 167"/>
                  <a:gd name="T7" fmla="*/ 99 h 133"/>
                  <a:gd name="T8" fmla="*/ 74 w 167"/>
                  <a:gd name="T9" fmla="*/ 44 h 133"/>
                  <a:gd name="T10" fmla="*/ 0 w 167"/>
                  <a:gd name="T11" fmla="*/ 0 h 133"/>
                  <a:gd name="T12" fmla="*/ 0 w 167"/>
                  <a:gd name="T13" fmla="*/ 0 h 133"/>
                  <a:gd name="T14" fmla="*/ 0 w 167"/>
                  <a:gd name="T15" fmla="*/ 106 h 133"/>
                  <a:gd name="T16" fmla="*/ 0 w 167"/>
                  <a:gd name="T17" fmla="*/ 133 h 133"/>
                  <a:gd name="T18" fmla="*/ 42 w 167"/>
                  <a:gd name="T19" fmla="*/ 133 h 133"/>
                  <a:gd name="T20" fmla="*/ 42 w 167"/>
                  <a:gd name="T21" fmla="*/ 27 h 133"/>
                  <a:gd name="T22" fmla="*/ 42 w 167"/>
                  <a:gd name="T23" fmla="*/ 25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4"/>
                    </a:moveTo>
                    <a:lnTo>
                      <a:pt x="74" y="133"/>
                    </a:lnTo>
                    <a:lnTo>
                      <a:pt x="167" y="133"/>
                    </a:lnTo>
                    <a:lnTo>
                      <a:pt x="167" y="99"/>
                    </a:lnTo>
                    <a:lnTo>
                      <a:pt x="74" y="44"/>
                    </a:lnTo>
                    <a:close/>
                    <a:moveTo>
                      <a:pt x="0" y="0"/>
                    </a:moveTo>
                    <a:lnTo>
                      <a:pt x="0" y="0"/>
                    </a:lnTo>
                    <a:lnTo>
                      <a:pt x="0" y="106"/>
                    </a:lnTo>
                    <a:lnTo>
                      <a:pt x="0" y="133"/>
                    </a:lnTo>
                    <a:lnTo>
                      <a:pt x="42" y="133"/>
                    </a:lnTo>
                    <a:lnTo>
                      <a:pt x="42" y="27"/>
                    </a:lnTo>
                    <a:lnTo>
                      <a:pt x="42" y="25"/>
                    </a:lnTo>
                    <a:lnTo>
                      <a:pt x="0"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7" name="Freeform 126"/>
              <p:cNvSpPr>
                <a:spLocks noEditPoints="1"/>
              </p:cNvSpPr>
              <p:nvPr/>
            </p:nvSpPr>
            <p:spPr bwMode="auto">
              <a:xfrm>
                <a:off x="7100888" y="1951038"/>
                <a:ext cx="265113" cy="211138"/>
              </a:xfrm>
              <a:custGeom>
                <a:avLst/>
                <a:gdLst>
                  <a:gd name="T0" fmla="*/ 74 w 167"/>
                  <a:gd name="T1" fmla="*/ 44 h 133"/>
                  <a:gd name="T2" fmla="*/ 74 w 167"/>
                  <a:gd name="T3" fmla="*/ 133 h 133"/>
                  <a:gd name="T4" fmla="*/ 167 w 167"/>
                  <a:gd name="T5" fmla="*/ 133 h 133"/>
                  <a:gd name="T6" fmla="*/ 167 w 167"/>
                  <a:gd name="T7" fmla="*/ 99 h 133"/>
                  <a:gd name="T8" fmla="*/ 74 w 167"/>
                  <a:gd name="T9" fmla="*/ 44 h 133"/>
                  <a:gd name="T10" fmla="*/ 0 w 167"/>
                  <a:gd name="T11" fmla="*/ 0 h 133"/>
                  <a:gd name="T12" fmla="*/ 0 w 167"/>
                  <a:gd name="T13" fmla="*/ 0 h 133"/>
                  <a:gd name="T14" fmla="*/ 0 w 167"/>
                  <a:gd name="T15" fmla="*/ 106 h 133"/>
                  <a:gd name="T16" fmla="*/ 0 w 167"/>
                  <a:gd name="T17" fmla="*/ 133 h 133"/>
                  <a:gd name="T18" fmla="*/ 42 w 167"/>
                  <a:gd name="T19" fmla="*/ 133 h 133"/>
                  <a:gd name="T20" fmla="*/ 42 w 167"/>
                  <a:gd name="T21" fmla="*/ 27 h 133"/>
                  <a:gd name="T22" fmla="*/ 42 w 167"/>
                  <a:gd name="T23" fmla="*/ 25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4"/>
                    </a:moveTo>
                    <a:lnTo>
                      <a:pt x="74" y="133"/>
                    </a:lnTo>
                    <a:lnTo>
                      <a:pt x="167" y="133"/>
                    </a:lnTo>
                    <a:lnTo>
                      <a:pt x="167" y="99"/>
                    </a:lnTo>
                    <a:lnTo>
                      <a:pt x="74" y="44"/>
                    </a:lnTo>
                    <a:moveTo>
                      <a:pt x="0" y="0"/>
                    </a:moveTo>
                    <a:lnTo>
                      <a:pt x="0" y="0"/>
                    </a:lnTo>
                    <a:lnTo>
                      <a:pt x="0" y="106"/>
                    </a:lnTo>
                    <a:lnTo>
                      <a:pt x="0" y="133"/>
                    </a:lnTo>
                    <a:lnTo>
                      <a:pt x="42" y="133"/>
                    </a:lnTo>
                    <a:lnTo>
                      <a:pt x="42" y="27"/>
                    </a:lnTo>
                    <a:lnTo>
                      <a:pt x="42"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8" name="Freeform 127"/>
              <p:cNvSpPr>
                <a:spLocks/>
              </p:cNvSpPr>
              <p:nvPr/>
            </p:nvSpPr>
            <p:spPr bwMode="auto">
              <a:xfrm>
                <a:off x="7332663" y="1820863"/>
                <a:ext cx="90488" cy="90488"/>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9" name="Rectangle 128"/>
              <p:cNvSpPr>
                <a:spLocks noChangeArrowheads="1"/>
              </p:cNvSpPr>
              <p:nvPr/>
            </p:nvSpPr>
            <p:spPr bwMode="auto">
              <a:xfrm>
                <a:off x="7167563" y="1935163"/>
                <a:ext cx="768350" cy="587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0" name="Rectangle 129"/>
              <p:cNvSpPr>
                <a:spLocks noChangeArrowheads="1"/>
              </p:cNvSpPr>
              <p:nvPr/>
            </p:nvSpPr>
            <p:spPr bwMode="auto">
              <a:xfrm>
                <a:off x="7167563" y="1935163"/>
                <a:ext cx="768350"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1" name="Freeform 130"/>
              <p:cNvSpPr>
                <a:spLocks/>
              </p:cNvSpPr>
              <p:nvPr/>
            </p:nvSpPr>
            <p:spPr bwMode="auto">
              <a:xfrm>
                <a:off x="7453313" y="1935163"/>
                <a:ext cx="482600" cy="58738"/>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2" name="Freeform 131"/>
              <p:cNvSpPr>
                <a:spLocks/>
              </p:cNvSpPr>
              <p:nvPr/>
            </p:nvSpPr>
            <p:spPr bwMode="auto">
              <a:xfrm>
                <a:off x="7453313" y="1935163"/>
                <a:ext cx="482600" cy="58738"/>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3" name="Rectangle 132"/>
              <p:cNvSpPr>
                <a:spLocks noChangeArrowheads="1"/>
              </p:cNvSpPr>
              <p:nvPr/>
            </p:nvSpPr>
            <p:spPr bwMode="auto">
              <a:xfrm>
                <a:off x="7348538" y="1901826"/>
                <a:ext cx="290513" cy="33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4" name="Rectangle 133"/>
              <p:cNvSpPr>
                <a:spLocks noChangeArrowheads="1"/>
              </p:cNvSpPr>
              <p:nvPr/>
            </p:nvSpPr>
            <p:spPr bwMode="auto">
              <a:xfrm>
                <a:off x="7348538" y="1901826"/>
                <a:ext cx="290513"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5" name="Freeform 134"/>
              <p:cNvSpPr>
                <a:spLocks/>
              </p:cNvSpPr>
              <p:nvPr/>
            </p:nvSpPr>
            <p:spPr bwMode="auto">
              <a:xfrm>
                <a:off x="7348538" y="1901826"/>
                <a:ext cx="123825" cy="33338"/>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6" name="Freeform 135"/>
              <p:cNvSpPr>
                <a:spLocks/>
              </p:cNvSpPr>
              <p:nvPr/>
            </p:nvSpPr>
            <p:spPr bwMode="auto">
              <a:xfrm>
                <a:off x="7415213" y="1571626"/>
                <a:ext cx="411163" cy="338138"/>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7" name="Freeform 136"/>
              <p:cNvSpPr>
                <a:spLocks/>
              </p:cNvSpPr>
              <p:nvPr/>
            </p:nvSpPr>
            <p:spPr bwMode="auto">
              <a:xfrm>
                <a:off x="7432676" y="1571626"/>
                <a:ext cx="422275" cy="338138"/>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8" name="Freeform 137"/>
              <p:cNvSpPr>
                <a:spLocks/>
              </p:cNvSpPr>
              <p:nvPr/>
            </p:nvSpPr>
            <p:spPr bwMode="auto">
              <a:xfrm>
                <a:off x="7432676" y="1612901"/>
                <a:ext cx="422275" cy="296863"/>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9" name="Freeform 138"/>
              <p:cNvSpPr>
                <a:spLocks/>
              </p:cNvSpPr>
              <p:nvPr/>
            </p:nvSpPr>
            <p:spPr bwMode="auto">
              <a:xfrm>
                <a:off x="7226301" y="1606551"/>
                <a:ext cx="74613" cy="88900"/>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0" name="Freeform 139"/>
              <p:cNvSpPr>
                <a:spLocks noEditPoints="1"/>
              </p:cNvSpPr>
              <p:nvPr/>
            </p:nvSpPr>
            <p:spPr bwMode="auto">
              <a:xfrm>
                <a:off x="76946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2 w 73"/>
                  <a:gd name="T11" fmla="*/ 48 h 49"/>
                  <a:gd name="T12" fmla="*/ 72 w 73"/>
                  <a:gd name="T13" fmla="*/ 48 h 49"/>
                  <a:gd name="T14" fmla="*/ 72 w 73"/>
                  <a:gd name="T15" fmla="*/ 2 h 49"/>
                  <a:gd name="T16" fmla="*/ 2 w 73"/>
                  <a:gd name="T17" fmla="*/ 2 h 49"/>
                  <a:gd name="T18" fmla="*/ 2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2" y="48"/>
                    </a:moveTo>
                    <a:lnTo>
                      <a:pt x="72" y="48"/>
                    </a:lnTo>
                    <a:lnTo>
                      <a:pt x="72" y="2"/>
                    </a:lnTo>
                    <a:lnTo>
                      <a:pt x="2" y="2"/>
                    </a:lnTo>
                    <a:lnTo>
                      <a:pt x="2"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1" name="Freeform 140"/>
              <p:cNvSpPr>
                <a:spLocks/>
              </p:cNvSpPr>
              <p:nvPr/>
            </p:nvSpPr>
            <p:spPr bwMode="auto">
              <a:xfrm>
                <a:off x="7735888" y="1838326"/>
                <a:ext cx="173038" cy="617538"/>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2" name="Freeform 141"/>
              <p:cNvSpPr>
                <a:spLocks/>
              </p:cNvSpPr>
              <p:nvPr/>
            </p:nvSpPr>
            <p:spPr bwMode="auto">
              <a:xfrm>
                <a:off x="7966076" y="2487613"/>
                <a:ext cx="41275" cy="42863"/>
              </a:xfrm>
              <a:custGeom>
                <a:avLst/>
                <a:gdLst>
                  <a:gd name="T0" fmla="*/ 26 w 26"/>
                  <a:gd name="T1" fmla="*/ 0 h 27"/>
                  <a:gd name="T2" fmla="*/ 0 w 26"/>
                  <a:gd name="T3" fmla="*/ 0 h 27"/>
                  <a:gd name="T4" fmla="*/ 0 w 26"/>
                  <a:gd name="T5" fmla="*/ 27 h 27"/>
                  <a:gd name="T6" fmla="*/ 26 w 26"/>
                  <a:gd name="T7" fmla="*/ 27 h 27"/>
                  <a:gd name="T8" fmla="*/ 26 w 26"/>
                  <a:gd name="T9" fmla="*/ 10 h 27"/>
                  <a:gd name="T10" fmla="*/ 26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26" y="0"/>
                    </a:moveTo>
                    <a:lnTo>
                      <a:pt x="0" y="0"/>
                    </a:lnTo>
                    <a:lnTo>
                      <a:pt x="0" y="27"/>
                    </a:lnTo>
                    <a:lnTo>
                      <a:pt x="26" y="27"/>
                    </a:lnTo>
                    <a:lnTo>
                      <a:pt x="26" y="10"/>
                    </a:lnTo>
                    <a:lnTo>
                      <a:pt x="2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3" name="Freeform 142"/>
              <p:cNvSpPr>
                <a:spLocks/>
              </p:cNvSpPr>
              <p:nvPr/>
            </p:nvSpPr>
            <p:spPr bwMode="auto">
              <a:xfrm>
                <a:off x="7966076" y="2487613"/>
                <a:ext cx="41275" cy="42863"/>
              </a:xfrm>
              <a:custGeom>
                <a:avLst/>
                <a:gdLst>
                  <a:gd name="T0" fmla="*/ 26 w 26"/>
                  <a:gd name="T1" fmla="*/ 0 h 27"/>
                  <a:gd name="T2" fmla="*/ 0 w 26"/>
                  <a:gd name="T3" fmla="*/ 0 h 27"/>
                  <a:gd name="T4" fmla="*/ 0 w 26"/>
                  <a:gd name="T5" fmla="*/ 27 h 27"/>
                  <a:gd name="T6" fmla="*/ 26 w 26"/>
                  <a:gd name="T7" fmla="*/ 27 h 27"/>
                  <a:gd name="T8" fmla="*/ 26 w 26"/>
                  <a:gd name="T9" fmla="*/ 10 h 27"/>
                  <a:gd name="T10" fmla="*/ 26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26" y="0"/>
                    </a:moveTo>
                    <a:lnTo>
                      <a:pt x="0" y="0"/>
                    </a:lnTo>
                    <a:lnTo>
                      <a:pt x="0" y="27"/>
                    </a:lnTo>
                    <a:lnTo>
                      <a:pt x="26" y="27"/>
                    </a:lnTo>
                    <a:lnTo>
                      <a:pt x="26" y="10"/>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4" name="Rectangle 143"/>
              <p:cNvSpPr>
                <a:spLocks noChangeArrowheads="1"/>
              </p:cNvSpPr>
              <p:nvPr/>
            </p:nvSpPr>
            <p:spPr bwMode="auto">
              <a:xfrm>
                <a:off x="7167563" y="1979613"/>
                <a:ext cx="50800" cy="5715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5" name="Rectangle 144"/>
              <p:cNvSpPr>
                <a:spLocks noChangeArrowheads="1"/>
              </p:cNvSpPr>
              <p:nvPr/>
            </p:nvSpPr>
            <p:spPr bwMode="auto">
              <a:xfrm>
                <a:off x="7167563" y="1979613"/>
                <a:ext cx="50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6" name="Freeform 145"/>
              <p:cNvSpPr>
                <a:spLocks/>
              </p:cNvSpPr>
              <p:nvPr/>
            </p:nvSpPr>
            <p:spPr bwMode="auto">
              <a:xfrm>
                <a:off x="7192963" y="1993901"/>
                <a:ext cx="25400" cy="311150"/>
              </a:xfrm>
              <a:custGeom>
                <a:avLst/>
                <a:gdLst>
                  <a:gd name="T0" fmla="*/ 16 w 16"/>
                  <a:gd name="T1" fmla="*/ 0 h 196"/>
                  <a:gd name="T2" fmla="*/ 0 w 16"/>
                  <a:gd name="T3" fmla="*/ 0 h 196"/>
                  <a:gd name="T4" fmla="*/ 0 w 16"/>
                  <a:gd name="T5" fmla="*/ 196 h 196"/>
                  <a:gd name="T6" fmla="*/ 16 w 16"/>
                  <a:gd name="T7" fmla="*/ 196 h 196"/>
                  <a:gd name="T8" fmla="*/ 16 w 16"/>
                  <a:gd name="T9" fmla="*/ 151 h 196"/>
                  <a:gd name="T10" fmla="*/ 16 w 16"/>
                  <a:gd name="T11" fmla="*/ 131 h 196"/>
                  <a:gd name="T12" fmla="*/ 16 w 16"/>
                  <a:gd name="T13" fmla="*/ 106 h 196"/>
                  <a:gd name="T14" fmla="*/ 16 w 16"/>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6">
                    <a:moveTo>
                      <a:pt x="16" y="0"/>
                    </a:moveTo>
                    <a:lnTo>
                      <a:pt x="0" y="0"/>
                    </a:lnTo>
                    <a:lnTo>
                      <a:pt x="0" y="196"/>
                    </a:lnTo>
                    <a:lnTo>
                      <a:pt x="16" y="196"/>
                    </a:lnTo>
                    <a:lnTo>
                      <a:pt x="16" y="151"/>
                    </a:lnTo>
                    <a:lnTo>
                      <a:pt x="16" y="131"/>
                    </a:lnTo>
                    <a:lnTo>
                      <a:pt x="16" y="10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7" name="Freeform 146"/>
              <p:cNvSpPr>
                <a:spLocks/>
              </p:cNvSpPr>
              <p:nvPr/>
            </p:nvSpPr>
            <p:spPr bwMode="auto">
              <a:xfrm>
                <a:off x="7192963" y="1993901"/>
                <a:ext cx="25400" cy="311150"/>
              </a:xfrm>
              <a:custGeom>
                <a:avLst/>
                <a:gdLst>
                  <a:gd name="T0" fmla="*/ 16 w 16"/>
                  <a:gd name="T1" fmla="*/ 0 h 196"/>
                  <a:gd name="T2" fmla="*/ 0 w 16"/>
                  <a:gd name="T3" fmla="*/ 0 h 196"/>
                  <a:gd name="T4" fmla="*/ 0 w 16"/>
                  <a:gd name="T5" fmla="*/ 196 h 196"/>
                  <a:gd name="T6" fmla="*/ 16 w 16"/>
                  <a:gd name="T7" fmla="*/ 196 h 196"/>
                  <a:gd name="T8" fmla="*/ 16 w 16"/>
                  <a:gd name="T9" fmla="*/ 151 h 196"/>
                  <a:gd name="T10" fmla="*/ 16 w 16"/>
                  <a:gd name="T11" fmla="*/ 131 h 196"/>
                  <a:gd name="T12" fmla="*/ 16 w 16"/>
                  <a:gd name="T13" fmla="*/ 106 h 196"/>
                  <a:gd name="T14" fmla="*/ 16 w 16"/>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6">
                    <a:moveTo>
                      <a:pt x="16" y="0"/>
                    </a:moveTo>
                    <a:lnTo>
                      <a:pt x="0" y="0"/>
                    </a:lnTo>
                    <a:lnTo>
                      <a:pt x="0" y="196"/>
                    </a:lnTo>
                    <a:lnTo>
                      <a:pt x="16" y="196"/>
                    </a:lnTo>
                    <a:lnTo>
                      <a:pt x="16" y="151"/>
                    </a:lnTo>
                    <a:lnTo>
                      <a:pt x="16" y="131"/>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8" name="Freeform 147"/>
              <p:cNvSpPr>
                <a:spLocks/>
              </p:cNvSpPr>
              <p:nvPr/>
            </p:nvSpPr>
            <p:spPr bwMode="auto">
              <a:xfrm>
                <a:off x="7227888" y="1684338"/>
                <a:ext cx="50800" cy="31750"/>
              </a:xfrm>
              <a:custGeom>
                <a:avLst/>
                <a:gdLst>
                  <a:gd name="T0" fmla="*/ 32 w 32"/>
                  <a:gd name="T1" fmla="*/ 7 h 20"/>
                  <a:gd name="T2" fmla="*/ 17 w 32"/>
                  <a:gd name="T3" fmla="*/ 20 h 20"/>
                  <a:gd name="T4" fmla="*/ 5 w 32"/>
                  <a:gd name="T5" fmla="*/ 19 h 20"/>
                  <a:gd name="T6" fmla="*/ 0 w 32"/>
                  <a:gd name="T7" fmla="*/ 7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7"/>
                    </a:lnTo>
                    <a:lnTo>
                      <a:pt x="15" y="0"/>
                    </a:lnTo>
                    <a:lnTo>
                      <a:pt x="32"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9" name="Freeform 148"/>
              <p:cNvSpPr>
                <a:spLocks/>
              </p:cNvSpPr>
              <p:nvPr/>
            </p:nvSpPr>
            <p:spPr bwMode="auto">
              <a:xfrm>
                <a:off x="7227888" y="1684338"/>
                <a:ext cx="50800" cy="31750"/>
              </a:xfrm>
              <a:custGeom>
                <a:avLst/>
                <a:gdLst>
                  <a:gd name="T0" fmla="*/ 32 w 32"/>
                  <a:gd name="T1" fmla="*/ 7 h 20"/>
                  <a:gd name="T2" fmla="*/ 17 w 32"/>
                  <a:gd name="T3" fmla="*/ 20 h 20"/>
                  <a:gd name="T4" fmla="*/ 5 w 32"/>
                  <a:gd name="T5" fmla="*/ 19 h 20"/>
                  <a:gd name="T6" fmla="*/ 0 w 32"/>
                  <a:gd name="T7" fmla="*/ 7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7"/>
                    </a:lnTo>
                    <a:lnTo>
                      <a:pt x="15" y="0"/>
                    </a:lnTo>
                    <a:lnTo>
                      <a:pt x="3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0" name="Freeform 149"/>
              <p:cNvSpPr>
                <a:spLocks/>
              </p:cNvSpPr>
              <p:nvPr/>
            </p:nvSpPr>
            <p:spPr bwMode="auto">
              <a:xfrm>
                <a:off x="7227888" y="1716088"/>
                <a:ext cx="50800" cy="180975"/>
              </a:xfrm>
              <a:custGeom>
                <a:avLst/>
                <a:gdLst>
                  <a:gd name="T0" fmla="*/ 0 w 32"/>
                  <a:gd name="T1" fmla="*/ 0 h 114"/>
                  <a:gd name="T2" fmla="*/ 16 w 32"/>
                  <a:gd name="T3" fmla="*/ 114 h 114"/>
                  <a:gd name="T4" fmla="*/ 32 w 32"/>
                  <a:gd name="T5" fmla="*/ 0 h 114"/>
                  <a:gd name="T6" fmla="*/ 0 w 32"/>
                  <a:gd name="T7" fmla="*/ 0 h 114"/>
                </a:gdLst>
                <a:ahLst/>
                <a:cxnLst>
                  <a:cxn ang="0">
                    <a:pos x="T0" y="T1"/>
                  </a:cxn>
                  <a:cxn ang="0">
                    <a:pos x="T2" y="T3"/>
                  </a:cxn>
                  <a:cxn ang="0">
                    <a:pos x="T4" y="T5"/>
                  </a:cxn>
                  <a:cxn ang="0">
                    <a:pos x="T6" y="T7"/>
                  </a:cxn>
                </a:cxnLst>
                <a:rect l="0" t="0" r="r" b="b"/>
                <a:pathLst>
                  <a:path w="32" h="114">
                    <a:moveTo>
                      <a:pt x="0" y="0"/>
                    </a:moveTo>
                    <a:lnTo>
                      <a:pt x="16" y="114"/>
                    </a:lnTo>
                    <a:lnTo>
                      <a:pt x="3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1" name="Freeform 150"/>
              <p:cNvSpPr>
                <a:spLocks/>
              </p:cNvSpPr>
              <p:nvPr/>
            </p:nvSpPr>
            <p:spPr bwMode="auto">
              <a:xfrm>
                <a:off x="7227888" y="1716088"/>
                <a:ext cx="50800" cy="180975"/>
              </a:xfrm>
              <a:custGeom>
                <a:avLst/>
                <a:gdLst>
                  <a:gd name="T0" fmla="*/ 0 w 32"/>
                  <a:gd name="T1" fmla="*/ 0 h 114"/>
                  <a:gd name="T2" fmla="*/ 16 w 32"/>
                  <a:gd name="T3" fmla="*/ 114 h 114"/>
                  <a:gd name="T4" fmla="*/ 32 w 32"/>
                  <a:gd name="T5" fmla="*/ 0 h 114"/>
                  <a:gd name="T6" fmla="*/ 0 w 32"/>
                  <a:gd name="T7" fmla="*/ 0 h 114"/>
                </a:gdLst>
                <a:ahLst/>
                <a:cxnLst>
                  <a:cxn ang="0">
                    <a:pos x="T0" y="T1"/>
                  </a:cxn>
                  <a:cxn ang="0">
                    <a:pos x="T2" y="T3"/>
                  </a:cxn>
                  <a:cxn ang="0">
                    <a:pos x="T4" y="T5"/>
                  </a:cxn>
                  <a:cxn ang="0">
                    <a:pos x="T6" y="T7"/>
                  </a:cxn>
                </a:cxnLst>
                <a:rect l="0" t="0" r="r" b="b"/>
                <a:pathLst>
                  <a:path w="32" h="114">
                    <a:moveTo>
                      <a:pt x="0" y="0"/>
                    </a:moveTo>
                    <a:lnTo>
                      <a:pt x="16" y="114"/>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2" name="Freeform 151"/>
              <p:cNvSpPr>
                <a:spLocks/>
              </p:cNvSpPr>
              <p:nvPr/>
            </p:nvSpPr>
            <p:spPr bwMode="auto">
              <a:xfrm>
                <a:off x="7227888" y="1716088"/>
                <a:ext cx="50800" cy="180975"/>
              </a:xfrm>
              <a:custGeom>
                <a:avLst/>
                <a:gdLst>
                  <a:gd name="T0" fmla="*/ 32 w 32"/>
                  <a:gd name="T1" fmla="*/ 0 h 114"/>
                  <a:gd name="T2" fmla="*/ 18 w 32"/>
                  <a:gd name="T3" fmla="*/ 0 h 114"/>
                  <a:gd name="T4" fmla="*/ 11 w 32"/>
                  <a:gd name="T5" fmla="*/ 0 h 114"/>
                  <a:gd name="T6" fmla="*/ 0 w 32"/>
                  <a:gd name="T7" fmla="*/ 0 h 114"/>
                  <a:gd name="T8" fmla="*/ 16 w 32"/>
                  <a:gd name="T9" fmla="*/ 114 h 114"/>
                  <a:gd name="T10" fmla="*/ 32 w 32"/>
                  <a:gd name="T11" fmla="*/ 0 h 114"/>
                </a:gdLst>
                <a:ahLst/>
                <a:cxnLst>
                  <a:cxn ang="0">
                    <a:pos x="T0" y="T1"/>
                  </a:cxn>
                  <a:cxn ang="0">
                    <a:pos x="T2" y="T3"/>
                  </a:cxn>
                  <a:cxn ang="0">
                    <a:pos x="T4" y="T5"/>
                  </a:cxn>
                  <a:cxn ang="0">
                    <a:pos x="T6" y="T7"/>
                  </a:cxn>
                  <a:cxn ang="0">
                    <a:pos x="T8" y="T9"/>
                  </a:cxn>
                  <a:cxn ang="0">
                    <a:pos x="T10" y="T11"/>
                  </a:cxn>
                </a:cxnLst>
                <a:rect l="0" t="0" r="r" b="b"/>
                <a:pathLst>
                  <a:path w="32" h="114">
                    <a:moveTo>
                      <a:pt x="32" y="0"/>
                    </a:moveTo>
                    <a:lnTo>
                      <a:pt x="18" y="0"/>
                    </a:lnTo>
                    <a:lnTo>
                      <a:pt x="11" y="0"/>
                    </a:lnTo>
                    <a:lnTo>
                      <a:pt x="0" y="0"/>
                    </a:lnTo>
                    <a:lnTo>
                      <a:pt x="16" y="114"/>
                    </a:lnTo>
                    <a:lnTo>
                      <a:pt x="3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3" name="Freeform 152"/>
              <p:cNvSpPr>
                <a:spLocks/>
              </p:cNvSpPr>
              <p:nvPr/>
            </p:nvSpPr>
            <p:spPr bwMode="auto">
              <a:xfrm>
                <a:off x="7227888" y="1716088"/>
                <a:ext cx="50800" cy="180975"/>
              </a:xfrm>
              <a:custGeom>
                <a:avLst/>
                <a:gdLst>
                  <a:gd name="T0" fmla="*/ 32 w 32"/>
                  <a:gd name="T1" fmla="*/ 0 h 114"/>
                  <a:gd name="T2" fmla="*/ 18 w 32"/>
                  <a:gd name="T3" fmla="*/ 0 h 114"/>
                  <a:gd name="T4" fmla="*/ 11 w 32"/>
                  <a:gd name="T5" fmla="*/ 0 h 114"/>
                  <a:gd name="T6" fmla="*/ 0 w 32"/>
                  <a:gd name="T7" fmla="*/ 0 h 114"/>
                  <a:gd name="T8" fmla="*/ 16 w 32"/>
                  <a:gd name="T9" fmla="*/ 114 h 114"/>
                  <a:gd name="T10" fmla="*/ 32 w 32"/>
                  <a:gd name="T11" fmla="*/ 0 h 114"/>
                </a:gdLst>
                <a:ahLst/>
                <a:cxnLst>
                  <a:cxn ang="0">
                    <a:pos x="T0" y="T1"/>
                  </a:cxn>
                  <a:cxn ang="0">
                    <a:pos x="T2" y="T3"/>
                  </a:cxn>
                  <a:cxn ang="0">
                    <a:pos x="T4" y="T5"/>
                  </a:cxn>
                  <a:cxn ang="0">
                    <a:pos x="T6" y="T7"/>
                  </a:cxn>
                  <a:cxn ang="0">
                    <a:pos x="T8" y="T9"/>
                  </a:cxn>
                  <a:cxn ang="0">
                    <a:pos x="T10" y="T11"/>
                  </a:cxn>
                </a:cxnLst>
                <a:rect l="0" t="0" r="r" b="b"/>
                <a:pathLst>
                  <a:path w="32" h="114">
                    <a:moveTo>
                      <a:pt x="32" y="0"/>
                    </a:moveTo>
                    <a:lnTo>
                      <a:pt x="18" y="0"/>
                    </a:lnTo>
                    <a:lnTo>
                      <a:pt x="11" y="0"/>
                    </a:lnTo>
                    <a:lnTo>
                      <a:pt x="0" y="0"/>
                    </a:lnTo>
                    <a:lnTo>
                      <a:pt x="16" y="114"/>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4" name="Freeform 153"/>
              <p:cNvSpPr>
                <a:spLocks/>
              </p:cNvSpPr>
              <p:nvPr/>
            </p:nvSpPr>
            <p:spPr bwMode="auto">
              <a:xfrm>
                <a:off x="7240588" y="1716088"/>
                <a:ext cx="25400" cy="33338"/>
              </a:xfrm>
              <a:custGeom>
                <a:avLst/>
                <a:gdLst>
                  <a:gd name="T0" fmla="*/ 0 w 16"/>
                  <a:gd name="T1" fmla="*/ 13 h 21"/>
                  <a:gd name="T2" fmla="*/ 2 w 16"/>
                  <a:gd name="T3" fmla="*/ 21 h 21"/>
                  <a:gd name="T4" fmla="*/ 12 w 16"/>
                  <a:gd name="T5" fmla="*/ 21 h 21"/>
                  <a:gd name="T6" fmla="*/ 16 w 16"/>
                  <a:gd name="T7" fmla="*/ 9 h 21"/>
                  <a:gd name="T8" fmla="*/ 7 w 16"/>
                  <a:gd name="T9" fmla="*/ 0 h 21"/>
                  <a:gd name="T10" fmla="*/ 0 w 16"/>
                  <a:gd name="T11" fmla="*/ 13 h 21"/>
                </a:gdLst>
                <a:ahLst/>
                <a:cxnLst>
                  <a:cxn ang="0">
                    <a:pos x="T0" y="T1"/>
                  </a:cxn>
                  <a:cxn ang="0">
                    <a:pos x="T2" y="T3"/>
                  </a:cxn>
                  <a:cxn ang="0">
                    <a:pos x="T4" y="T5"/>
                  </a:cxn>
                  <a:cxn ang="0">
                    <a:pos x="T6" y="T7"/>
                  </a:cxn>
                  <a:cxn ang="0">
                    <a:pos x="T8" y="T9"/>
                  </a:cxn>
                  <a:cxn ang="0">
                    <a:pos x="T10" y="T11"/>
                  </a:cxn>
                </a:cxnLst>
                <a:rect l="0" t="0" r="r" b="b"/>
                <a:pathLst>
                  <a:path w="16" h="21">
                    <a:moveTo>
                      <a:pt x="0" y="13"/>
                    </a:moveTo>
                    <a:lnTo>
                      <a:pt x="2" y="21"/>
                    </a:lnTo>
                    <a:lnTo>
                      <a:pt x="12" y="21"/>
                    </a:lnTo>
                    <a:lnTo>
                      <a:pt x="16" y="9"/>
                    </a:lnTo>
                    <a:lnTo>
                      <a:pt x="7" y="0"/>
                    </a:lnTo>
                    <a:lnTo>
                      <a:pt x="0" y="13"/>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5" name="Freeform 154"/>
              <p:cNvSpPr>
                <a:spLocks/>
              </p:cNvSpPr>
              <p:nvPr/>
            </p:nvSpPr>
            <p:spPr bwMode="auto">
              <a:xfrm>
                <a:off x="7237413" y="1749426"/>
                <a:ext cx="30163" cy="147638"/>
              </a:xfrm>
              <a:custGeom>
                <a:avLst/>
                <a:gdLst>
                  <a:gd name="T0" fmla="*/ 14 w 19"/>
                  <a:gd name="T1" fmla="*/ 0 h 93"/>
                  <a:gd name="T2" fmla="*/ 4 w 19"/>
                  <a:gd name="T3" fmla="*/ 0 h 93"/>
                  <a:gd name="T4" fmla="*/ 0 w 19"/>
                  <a:gd name="T5" fmla="*/ 23 h 93"/>
                  <a:gd name="T6" fmla="*/ 10 w 19"/>
                  <a:gd name="T7" fmla="*/ 93 h 93"/>
                  <a:gd name="T8" fmla="*/ 19 w 19"/>
                  <a:gd name="T9" fmla="*/ 27 h 93"/>
                  <a:gd name="T10" fmla="*/ 14 w 19"/>
                  <a:gd name="T11" fmla="*/ 0 h 93"/>
                </a:gdLst>
                <a:ahLst/>
                <a:cxnLst>
                  <a:cxn ang="0">
                    <a:pos x="T0" y="T1"/>
                  </a:cxn>
                  <a:cxn ang="0">
                    <a:pos x="T2" y="T3"/>
                  </a:cxn>
                  <a:cxn ang="0">
                    <a:pos x="T4" y="T5"/>
                  </a:cxn>
                  <a:cxn ang="0">
                    <a:pos x="T6" y="T7"/>
                  </a:cxn>
                  <a:cxn ang="0">
                    <a:pos x="T8" y="T9"/>
                  </a:cxn>
                  <a:cxn ang="0">
                    <a:pos x="T10" y="T11"/>
                  </a:cxn>
                </a:cxnLst>
                <a:rect l="0" t="0" r="r" b="b"/>
                <a:pathLst>
                  <a:path w="19" h="93">
                    <a:moveTo>
                      <a:pt x="14" y="0"/>
                    </a:moveTo>
                    <a:lnTo>
                      <a:pt x="4" y="0"/>
                    </a:lnTo>
                    <a:lnTo>
                      <a:pt x="0" y="23"/>
                    </a:lnTo>
                    <a:lnTo>
                      <a:pt x="10" y="93"/>
                    </a:lnTo>
                    <a:lnTo>
                      <a:pt x="19" y="27"/>
                    </a:lnTo>
                    <a:lnTo>
                      <a:pt x="1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6" name="Freeform 155"/>
              <p:cNvSpPr>
                <a:spLocks/>
              </p:cNvSpPr>
              <p:nvPr/>
            </p:nvSpPr>
            <p:spPr bwMode="auto">
              <a:xfrm>
                <a:off x="7227888" y="1695451"/>
                <a:ext cx="25400" cy="47625"/>
              </a:xfrm>
              <a:custGeom>
                <a:avLst/>
                <a:gdLst>
                  <a:gd name="T0" fmla="*/ 16 w 16"/>
                  <a:gd name="T1" fmla="*/ 13 h 30"/>
                  <a:gd name="T2" fmla="*/ 6 w 16"/>
                  <a:gd name="T3" fmla="*/ 30 h 30"/>
                  <a:gd name="T4" fmla="*/ 0 w 16"/>
                  <a:gd name="T5" fmla="*/ 13 h 30"/>
                  <a:gd name="T6" fmla="*/ 0 w 16"/>
                  <a:gd name="T7" fmla="*/ 0 h 30"/>
                  <a:gd name="T8" fmla="*/ 16 w 16"/>
                  <a:gd name="T9" fmla="*/ 13 h 30"/>
                </a:gdLst>
                <a:ahLst/>
                <a:cxnLst>
                  <a:cxn ang="0">
                    <a:pos x="T0" y="T1"/>
                  </a:cxn>
                  <a:cxn ang="0">
                    <a:pos x="T2" y="T3"/>
                  </a:cxn>
                  <a:cxn ang="0">
                    <a:pos x="T4" y="T5"/>
                  </a:cxn>
                  <a:cxn ang="0">
                    <a:pos x="T6" y="T7"/>
                  </a:cxn>
                  <a:cxn ang="0">
                    <a:pos x="T8" y="T9"/>
                  </a:cxn>
                </a:cxnLst>
                <a:rect l="0" t="0" r="r" b="b"/>
                <a:pathLst>
                  <a:path w="16" h="30">
                    <a:moveTo>
                      <a:pt x="16" y="13"/>
                    </a:moveTo>
                    <a:lnTo>
                      <a:pt x="6" y="30"/>
                    </a:lnTo>
                    <a:lnTo>
                      <a:pt x="0" y="13"/>
                    </a:lnTo>
                    <a:lnTo>
                      <a:pt x="0" y="0"/>
                    </a:lnTo>
                    <a:lnTo>
                      <a:pt x="1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7" name="Freeform 156"/>
              <p:cNvSpPr>
                <a:spLocks/>
              </p:cNvSpPr>
              <p:nvPr/>
            </p:nvSpPr>
            <p:spPr bwMode="auto">
              <a:xfrm>
                <a:off x="7251701" y="1695451"/>
                <a:ext cx="26988" cy="47625"/>
              </a:xfrm>
              <a:custGeom>
                <a:avLst/>
                <a:gdLst>
                  <a:gd name="T0" fmla="*/ 0 w 17"/>
                  <a:gd name="T1" fmla="*/ 13 h 30"/>
                  <a:gd name="T2" fmla="*/ 11 w 17"/>
                  <a:gd name="T3" fmla="*/ 30 h 30"/>
                  <a:gd name="T4" fmla="*/ 17 w 17"/>
                  <a:gd name="T5" fmla="*/ 13 h 30"/>
                  <a:gd name="T6" fmla="*/ 17 w 17"/>
                  <a:gd name="T7" fmla="*/ 0 h 30"/>
                  <a:gd name="T8" fmla="*/ 0 w 17"/>
                  <a:gd name="T9" fmla="*/ 13 h 30"/>
                </a:gdLst>
                <a:ahLst/>
                <a:cxnLst>
                  <a:cxn ang="0">
                    <a:pos x="T0" y="T1"/>
                  </a:cxn>
                  <a:cxn ang="0">
                    <a:pos x="T2" y="T3"/>
                  </a:cxn>
                  <a:cxn ang="0">
                    <a:pos x="T4" y="T5"/>
                  </a:cxn>
                  <a:cxn ang="0">
                    <a:pos x="T6" y="T7"/>
                  </a:cxn>
                  <a:cxn ang="0">
                    <a:pos x="T8" y="T9"/>
                  </a:cxn>
                </a:cxnLst>
                <a:rect l="0" t="0" r="r" b="b"/>
                <a:pathLst>
                  <a:path w="17" h="30">
                    <a:moveTo>
                      <a:pt x="0" y="13"/>
                    </a:moveTo>
                    <a:lnTo>
                      <a:pt x="11" y="30"/>
                    </a:lnTo>
                    <a:lnTo>
                      <a:pt x="17" y="13"/>
                    </a:lnTo>
                    <a:lnTo>
                      <a:pt x="17"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8" name="Freeform 157"/>
              <p:cNvSpPr>
                <a:spLocks/>
              </p:cNvSpPr>
              <p:nvPr/>
            </p:nvSpPr>
            <p:spPr bwMode="auto">
              <a:xfrm>
                <a:off x="7304088" y="1779588"/>
                <a:ext cx="30163" cy="20638"/>
              </a:xfrm>
              <a:custGeom>
                <a:avLst/>
                <a:gdLst>
                  <a:gd name="T0" fmla="*/ 0 w 19"/>
                  <a:gd name="T1" fmla="*/ 13 h 13"/>
                  <a:gd name="T2" fmla="*/ 10 w 19"/>
                  <a:gd name="T3" fmla="*/ 0 h 13"/>
                  <a:gd name="T4" fmla="*/ 19 w 19"/>
                  <a:gd name="T5" fmla="*/ 13 h 13"/>
                  <a:gd name="T6" fmla="*/ 0 w 19"/>
                  <a:gd name="T7" fmla="*/ 13 h 13"/>
                </a:gdLst>
                <a:ahLst/>
                <a:cxnLst>
                  <a:cxn ang="0">
                    <a:pos x="T0" y="T1"/>
                  </a:cxn>
                  <a:cxn ang="0">
                    <a:pos x="T2" y="T3"/>
                  </a:cxn>
                  <a:cxn ang="0">
                    <a:pos x="T4" y="T5"/>
                  </a:cxn>
                  <a:cxn ang="0">
                    <a:pos x="T6" y="T7"/>
                  </a:cxn>
                </a:cxnLst>
                <a:rect l="0" t="0" r="r" b="b"/>
                <a:pathLst>
                  <a:path w="19" h="13">
                    <a:moveTo>
                      <a:pt x="0" y="13"/>
                    </a:moveTo>
                    <a:lnTo>
                      <a:pt x="10" y="0"/>
                    </a:lnTo>
                    <a:lnTo>
                      <a:pt x="19"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9" name="Freeform 158"/>
              <p:cNvSpPr>
                <a:spLocks/>
              </p:cNvSpPr>
              <p:nvPr/>
            </p:nvSpPr>
            <p:spPr bwMode="auto">
              <a:xfrm>
                <a:off x="7319963" y="1779588"/>
                <a:ext cx="30163" cy="20638"/>
              </a:xfrm>
              <a:custGeom>
                <a:avLst/>
                <a:gdLst>
                  <a:gd name="T0" fmla="*/ 0 w 19"/>
                  <a:gd name="T1" fmla="*/ 13 h 13"/>
                  <a:gd name="T2" fmla="*/ 10 w 19"/>
                  <a:gd name="T3" fmla="*/ 0 h 13"/>
                  <a:gd name="T4" fmla="*/ 19 w 19"/>
                  <a:gd name="T5" fmla="*/ 13 h 13"/>
                  <a:gd name="T6" fmla="*/ 0 w 19"/>
                  <a:gd name="T7" fmla="*/ 13 h 13"/>
                </a:gdLst>
                <a:ahLst/>
                <a:cxnLst>
                  <a:cxn ang="0">
                    <a:pos x="T0" y="T1"/>
                  </a:cxn>
                  <a:cxn ang="0">
                    <a:pos x="T2" y="T3"/>
                  </a:cxn>
                  <a:cxn ang="0">
                    <a:pos x="T4" y="T5"/>
                  </a:cxn>
                  <a:cxn ang="0">
                    <a:pos x="T6" y="T7"/>
                  </a:cxn>
                </a:cxnLst>
                <a:rect l="0" t="0" r="r" b="b"/>
                <a:pathLst>
                  <a:path w="19" h="13">
                    <a:moveTo>
                      <a:pt x="0" y="13"/>
                    </a:moveTo>
                    <a:lnTo>
                      <a:pt x="10" y="0"/>
                    </a:lnTo>
                    <a:lnTo>
                      <a:pt x="19"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0" name="Freeform 159"/>
              <p:cNvSpPr>
                <a:spLocks/>
              </p:cNvSpPr>
              <p:nvPr/>
            </p:nvSpPr>
            <p:spPr bwMode="auto">
              <a:xfrm>
                <a:off x="7315201" y="1589088"/>
                <a:ext cx="11113" cy="11113"/>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1" name="Freeform 160"/>
              <p:cNvSpPr>
                <a:spLocks/>
              </p:cNvSpPr>
              <p:nvPr/>
            </p:nvSpPr>
            <p:spPr bwMode="auto">
              <a:xfrm>
                <a:off x="7334251" y="1570038"/>
                <a:ext cx="31750" cy="61913"/>
              </a:xfrm>
              <a:custGeom>
                <a:avLst/>
                <a:gdLst>
                  <a:gd name="T0" fmla="*/ 16 w 20"/>
                  <a:gd name="T1" fmla="*/ 0 h 39"/>
                  <a:gd name="T2" fmla="*/ 20 w 20"/>
                  <a:gd name="T3" fmla="*/ 39 h 39"/>
                  <a:gd name="T4" fmla="*/ 0 w 20"/>
                  <a:gd name="T5" fmla="*/ 35 h 39"/>
                  <a:gd name="T6" fmla="*/ 16 w 20"/>
                  <a:gd name="T7" fmla="*/ 0 h 39"/>
                </a:gdLst>
                <a:ahLst/>
                <a:cxnLst>
                  <a:cxn ang="0">
                    <a:pos x="T0" y="T1"/>
                  </a:cxn>
                  <a:cxn ang="0">
                    <a:pos x="T2" y="T3"/>
                  </a:cxn>
                  <a:cxn ang="0">
                    <a:pos x="T4" y="T5"/>
                  </a:cxn>
                  <a:cxn ang="0">
                    <a:pos x="T6" y="T7"/>
                  </a:cxn>
                </a:cxnLst>
                <a:rect l="0" t="0" r="r" b="b"/>
                <a:pathLst>
                  <a:path w="20" h="39">
                    <a:moveTo>
                      <a:pt x="16" y="0"/>
                    </a:moveTo>
                    <a:lnTo>
                      <a:pt x="20" y="39"/>
                    </a:lnTo>
                    <a:lnTo>
                      <a:pt x="0" y="35"/>
                    </a:lnTo>
                    <a:lnTo>
                      <a:pt x="16"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2" name="Freeform 161"/>
              <p:cNvSpPr>
                <a:spLocks/>
              </p:cNvSpPr>
              <p:nvPr/>
            </p:nvSpPr>
            <p:spPr bwMode="auto">
              <a:xfrm>
                <a:off x="7219951" y="1508126"/>
                <a:ext cx="149225" cy="182563"/>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3" name="Freeform 162"/>
              <p:cNvSpPr>
                <a:spLocks/>
              </p:cNvSpPr>
              <p:nvPr/>
            </p:nvSpPr>
            <p:spPr bwMode="auto">
              <a:xfrm>
                <a:off x="7315201" y="1589088"/>
                <a:ext cx="11113" cy="11113"/>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4" name="Freeform 163"/>
              <p:cNvSpPr>
                <a:spLocks/>
              </p:cNvSpPr>
              <p:nvPr/>
            </p:nvSpPr>
            <p:spPr bwMode="auto">
              <a:xfrm>
                <a:off x="7196138" y="1462088"/>
                <a:ext cx="179388" cy="187325"/>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5" name="Freeform 164"/>
              <p:cNvSpPr>
                <a:spLocks/>
              </p:cNvSpPr>
              <p:nvPr/>
            </p:nvSpPr>
            <p:spPr bwMode="auto">
              <a:xfrm>
                <a:off x="7242176" y="1611313"/>
                <a:ext cx="4763" cy="15875"/>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6" name="Rectangle 165"/>
              <p:cNvSpPr>
                <a:spLocks noChangeArrowheads="1"/>
              </p:cNvSpPr>
              <p:nvPr/>
            </p:nvSpPr>
            <p:spPr bwMode="auto">
              <a:xfrm>
                <a:off x="6973888" y="2305051"/>
                <a:ext cx="328613" cy="247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7" name="Rectangle 166"/>
              <p:cNvSpPr>
                <a:spLocks noChangeArrowheads="1"/>
              </p:cNvSpPr>
              <p:nvPr/>
            </p:nvSpPr>
            <p:spPr bwMode="auto">
              <a:xfrm>
                <a:off x="6973888" y="2305051"/>
                <a:ext cx="3286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8" name="Freeform 167"/>
              <p:cNvSpPr>
                <a:spLocks/>
              </p:cNvSpPr>
              <p:nvPr/>
            </p:nvSpPr>
            <p:spPr bwMode="auto">
              <a:xfrm>
                <a:off x="7231063" y="2305051"/>
                <a:ext cx="71438" cy="247650"/>
              </a:xfrm>
              <a:custGeom>
                <a:avLst/>
                <a:gdLst>
                  <a:gd name="T0" fmla="*/ 45 w 45"/>
                  <a:gd name="T1" fmla="*/ 0 h 156"/>
                  <a:gd name="T2" fmla="*/ 0 w 45"/>
                  <a:gd name="T3" fmla="*/ 0 h 156"/>
                  <a:gd name="T4" fmla="*/ 0 w 45"/>
                  <a:gd name="T5" fmla="*/ 156 h 156"/>
                  <a:gd name="T6" fmla="*/ 45 w 45"/>
                  <a:gd name="T7" fmla="*/ 156 h 156"/>
                  <a:gd name="T8" fmla="*/ 45 w 45"/>
                  <a:gd name="T9" fmla="*/ 125 h 156"/>
                  <a:gd name="T10" fmla="*/ 45 w 45"/>
                  <a:gd name="T11" fmla="*/ 124 h 156"/>
                  <a:gd name="T12" fmla="*/ 45 w 45"/>
                  <a:gd name="T13" fmla="*/ 97 h 156"/>
                  <a:gd name="T14" fmla="*/ 45 w 45"/>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6">
                    <a:moveTo>
                      <a:pt x="45" y="0"/>
                    </a:moveTo>
                    <a:lnTo>
                      <a:pt x="0" y="0"/>
                    </a:lnTo>
                    <a:lnTo>
                      <a:pt x="0" y="156"/>
                    </a:lnTo>
                    <a:lnTo>
                      <a:pt x="45" y="156"/>
                    </a:lnTo>
                    <a:lnTo>
                      <a:pt x="45" y="125"/>
                    </a:lnTo>
                    <a:lnTo>
                      <a:pt x="45" y="124"/>
                    </a:lnTo>
                    <a:lnTo>
                      <a:pt x="45" y="97"/>
                    </a:lnTo>
                    <a:lnTo>
                      <a:pt x="45"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9" name="Freeform 168"/>
              <p:cNvSpPr>
                <a:spLocks/>
              </p:cNvSpPr>
              <p:nvPr/>
            </p:nvSpPr>
            <p:spPr bwMode="auto">
              <a:xfrm>
                <a:off x="7231063" y="2305051"/>
                <a:ext cx="71438" cy="247650"/>
              </a:xfrm>
              <a:custGeom>
                <a:avLst/>
                <a:gdLst>
                  <a:gd name="T0" fmla="*/ 45 w 45"/>
                  <a:gd name="T1" fmla="*/ 0 h 156"/>
                  <a:gd name="T2" fmla="*/ 0 w 45"/>
                  <a:gd name="T3" fmla="*/ 0 h 156"/>
                  <a:gd name="T4" fmla="*/ 0 w 45"/>
                  <a:gd name="T5" fmla="*/ 156 h 156"/>
                  <a:gd name="T6" fmla="*/ 45 w 45"/>
                  <a:gd name="T7" fmla="*/ 156 h 156"/>
                  <a:gd name="T8" fmla="*/ 45 w 45"/>
                  <a:gd name="T9" fmla="*/ 125 h 156"/>
                  <a:gd name="T10" fmla="*/ 45 w 45"/>
                  <a:gd name="T11" fmla="*/ 124 h 156"/>
                  <a:gd name="T12" fmla="*/ 45 w 45"/>
                  <a:gd name="T13" fmla="*/ 97 h 156"/>
                  <a:gd name="T14" fmla="*/ 45 w 45"/>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6">
                    <a:moveTo>
                      <a:pt x="45" y="0"/>
                    </a:moveTo>
                    <a:lnTo>
                      <a:pt x="0" y="0"/>
                    </a:lnTo>
                    <a:lnTo>
                      <a:pt x="0" y="156"/>
                    </a:lnTo>
                    <a:lnTo>
                      <a:pt x="45" y="156"/>
                    </a:lnTo>
                    <a:lnTo>
                      <a:pt x="45" y="125"/>
                    </a:lnTo>
                    <a:lnTo>
                      <a:pt x="45" y="124"/>
                    </a:lnTo>
                    <a:lnTo>
                      <a:pt x="45" y="97"/>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0" name="Freeform 169"/>
              <p:cNvSpPr>
                <a:spLocks/>
              </p:cNvSpPr>
              <p:nvPr/>
            </p:nvSpPr>
            <p:spPr bwMode="auto">
              <a:xfrm>
                <a:off x="7075488" y="2262188"/>
                <a:ext cx="111125" cy="55563"/>
              </a:xfrm>
              <a:custGeom>
                <a:avLst/>
                <a:gdLst>
                  <a:gd name="T0" fmla="*/ 62 w 70"/>
                  <a:gd name="T1" fmla="*/ 35 h 35"/>
                  <a:gd name="T2" fmla="*/ 62 w 70"/>
                  <a:gd name="T3" fmla="*/ 9 h 35"/>
                  <a:gd name="T4" fmla="*/ 9 w 70"/>
                  <a:gd name="T5" fmla="*/ 9 h 35"/>
                  <a:gd name="T6" fmla="*/ 9 w 70"/>
                  <a:gd name="T7" fmla="*/ 34 h 35"/>
                  <a:gd name="T8" fmla="*/ 9 w 70"/>
                  <a:gd name="T9" fmla="*/ 34 h 35"/>
                  <a:gd name="T10" fmla="*/ 0 w 70"/>
                  <a:gd name="T11" fmla="*/ 34 h 35"/>
                  <a:gd name="T12" fmla="*/ 0 w 70"/>
                  <a:gd name="T13" fmla="*/ 0 h 35"/>
                  <a:gd name="T14" fmla="*/ 70 w 70"/>
                  <a:gd name="T15" fmla="*/ 0 h 35"/>
                  <a:gd name="T16" fmla="*/ 70 w 70"/>
                  <a:gd name="T17" fmla="*/ 35 h 35"/>
                  <a:gd name="T18" fmla="*/ 62 w 70"/>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5">
                    <a:moveTo>
                      <a:pt x="62" y="35"/>
                    </a:moveTo>
                    <a:lnTo>
                      <a:pt x="62" y="9"/>
                    </a:lnTo>
                    <a:lnTo>
                      <a:pt x="9" y="9"/>
                    </a:lnTo>
                    <a:lnTo>
                      <a:pt x="9" y="34"/>
                    </a:lnTo>
                    <a:lnTo>
                      <a:pt x="9" y="34"/>
                    </a:lnTo>
                    <a:lnTo>
                      <a:pt x="0" y="34"/>
                    </a:lnTo>
                    <a:lnTo>
                      <a:pt x="0" y="0"/>
                    </a:lnTo>
                    <a:lnTo>
                      <a:pt x="70" y="0"/>
                    </a:lnTo>
                    <a:lnTo>
                      <a:pt x="70" y="35"/>
                    </a:lnTo>
                    <a:lnTo>
                      <a:pt x="62" y="3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1" name="Freeform 170"/>
              <p:cNvSpPr>
                <a:spLocks/>
              </p:cNvSpPr>
              <p:nvPr/>
            </p:nvSpPr>
            <p:spPr bwMode="auto">
              <a:xfrm>
                <a:off x="7232651" y="1555751"/>
                <a:ext cx="36513" cy="58738"/>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2" name="Freeform 171"/>
              <p:cNvSpPr>
                <a:spLocks/>
              </p:cNvSpPr>
              <p:nvPr/>
            </p:nvSpPr>
            <p:spPr bwMode="auto">
              <a:xfrm>
                <a:off x="7261226" y="1573213"/>
                <a:ext cx="4763" cy="23813"/>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3" name="Freeform 172"/>
              <p:cNvSpPr>
                <a:spLocks/>
              </p:cNvSpPr>
              <p:nvPr/>
            </p:nvSpPr>
            <p:spPr bwMode="auto">
              <a:xfrm>
                <a:off x="7261226" y="1573213"/>
                <a:ext cx="4763" cy="23813"/>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4" name="Freeform 173"/>
              <p:cNvSpPr>
                <a:spLocks/>
              </p:cNvSpPr>
              <p:nvPr/>
            </p:nvSpPr>
            <p:spPr bwMode="auto">
              <a:xfrm>
                <a:off x="7248526" y="1573213"/>
                <a:ext cx="17463" cy="26988"/>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3" name="Group 702"/>
          <p:cNvGrpSpPr/>
          <p:nvPr/>
        </p:nvGrpSpPr>
        <p:grpSpPr>
          <a:xfrm>
            <a:off x="2324098" y="1556158"/>
            <a:ext cx="2424932" cy="2083983"/>
            <a:chOff x="2324098" y="1556158"/>
            <a:chExt cx="2424932" cy="2083983"/>
          </a:xfrm>
        </p:grpSpPr>
        <p:sp>
          <p:nvSpPr>
            <p:cNvPr id="115" name="TextBox 114"/>
            <p:cNvSpPr txBox="1"/>
            <p:nvPr/>
          </p:nvSpPr>
          <p:spPr>
            <a:xfrm>
              <a:off x="2324098" y="2347479"/>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0" i="0" u="none" strike="noStrike" kern="0" cap="none" spc="0" normalizeH="0" baseline="0" noProof="0" dirty="0">
                  <a:ln>
                    <a:noFill/>
                  </a:ln>
                  <a:solidFill>
                    <a:schemeClr val="tx2"/>
                  </a:solidFill>
                  <a:effectLst/>
                  <a:uLnTx/>
                  <a:uFillTx/>
                  <a:latin typeface="Segoe UI Semibold" panose="020B0702040204020203" pitchFamily="34" charset="0"/>
                </a:rPr>
                <a:t>Author U-SQL scripts (with </a:t>
              </a:r>
              <a:br>
                <a:rPr kumimoji="0" lang="en-IN" sz="2000" b="0" i="0" u="none" strike="noStrike" kern="0" cap="none" spc="0" normalizeH="0" baseline="0" noProof="0" dirty="0">
                  <a:ln>
                    <a:noFill/>
                  </a:ln>
                  <a:solidFill>
                    <a:schemeClr val="tx2"/>
                  </a:solidFill>
                  <a:effectLst/>
                  <a:uLnTx/>
                  <a:uFillTx/>
                  <a:latin typeface="Segoe UI Semibold" panose="020B0702040204020203" pitchFamily="34" charset="0"/>
                </a:rPr>
              </a:br>
              <a:r>
                <a:rPr kumimoji="0" lang="en-IN" sz="2000" b="0" i="0" u="none" strike="noStrike" kern="0" cap="none" spc="0" normalizeH="0" baseline="0" noProof="0" dirty="0">
                  <a:ln>
                    <a:noFill/>
                  </a:ln>
                  <a:solidFill>
                    <a:schemeClr val="tx2"/>
                  </a:solidFill>
                  <a:effectLst/>
                  <a:uLnTx/>
                  <a:uFillTx/>
                  <a:latin typeface="Segoe UI Semibold" panose="020B0702040204020203" pitchFamily="34" charset="0"/>
                </a:rPr>
                <a:t>C# code)</a:t>
              </a:r>
            </a:p>
          </p:txBody>
        </p:sp>
        <p:grpSp>
          <p:nvGrpSpPr>
            <p:cNvPr id="317" name="Group 316"/>
            <p:cNvGrpSpPr/>
            <p:nvPr/>
          </p:nvGrpSpPr>
          <p:grpSpPr>
            <a:xfrm>
              <a:off x="2929411" y="1556158"/>
              <a:ext cx="1171316" cy="638460"/>
              <a:chOff x="5138738" y="2898775"/>
              <a:chExt cx="1919287" cy="1046163"/>
            </a:xfrm>
          </p:grpSpPr>
          <p:sp>
            <p:nvSpPr>
              <p:cNvPr id="318" name="Freeform 167"/>
              <p:cNvSpPr>
                <a:spLocks/>
              </p:cNvSpPr>
              <p:nvPr/>
            </p:nvSpPr>
            <p:spPr bwMode="auto">
              <a:xfrm>
                <a:off x="5138738" y="2898775"/>
                <a:ext cx="903288" cy="1046163"/>
              </a:xfrm>
              <a:custGeom>
                <a:avLst/>
                <a:gdLst>
                  <a:gd name="T0" fmla="*/ 0 w 569"/>
                  <a:gd name="T1" fmla="*/ 0 h 659"/>
                  <a:gd name="T2" fmla="*/ 569 w 569"/>
                  <a:gd name="T3" fmla="*/ 0 h 659"/>
                  <a:gd name="T4" fmla="*/ 569 w 569"/>
                  <a:gd name="T5" fmla="*/ 659 h 659"/>
                  <a:gd name="T6" fmla="*/ 0 w 569"/>
                  <a:gd name="T7" fmla="*/ 659 h 659"/>
                  <a:gd name="T8" fmla="*/ 0 w 569"/>
                  <a:gd name="T9" fmla="*/ 0 h 659"/>
                  <a:gd name="T10" fmla="*/ 0 w 569"/>
                  <a:gd name="T11" fmla="*/ 0 h 659"/>
                </a:gdLst>
                <a:ahLst/>
                <a:cxnLst>
                  <a:cxn ang="0">
                    <a:pos x="T0" y="T1"/>
                  </a:cxn>
                  <a:cxn ang="0">
                    <a:pos x="T2" y="T3"/>
                  </a:cxn>
                  <a:cxn ang="0">
                    <a:pos x="T4" y="T5"/>
                  </a:cxn>
                  <a:cxn ang="0">
                    <a:pos x="T6" y="T7"/>
                  </a:cxn>
                  <a:cxn ang="0">
                    <a:pos x="T8" y="T9"/>
                  </a:cxn>
                  <a:cxn ang="0">
                    <a:pos x="T10" y="T11"/>
                  </a:cxn>
                </a:cxnLst>
                <a:rect l="0" t="0" r="r" b="b"/>
                <a:pathLst>
                  <a:path w="569" h="659">
                    <a:moveTo>
                      <a:pt x="0" y="0"/>
                    </a:moveTo>
                    <a:lnTo>
                      <a:pt x="569" y="0"/>
                    </a:lnTo>
                    <a:lnTo>
                      <a:pt x="569" y="659"/>
                    </a:lnTo>
                    <a:lnTo>
                      <a:pt x="0" y="65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9" name="Freeform 168"/>
              <p:cNvSpPr>
                <a:spLocks/>
              </p:cNvSpPr>
              <p:nvPr/>
            </p:nvSpPr>
            <p:spPr bwMode="auto">
              <a:xfrm>
                <a:off x="6153150" y="2898775"/>
                <a:ext cx="904875" cy="1046163"/>
              </a:xfrm>
              <a:custGeom>
                <a:avLst/>
                <a:gdLst>
                  <a:gd name="T0" fmla="*/ 0 w 570"/>
                  <a:gd name="T1" fmla="*/ 0 h 659"/>
                  <a:gd name="T2" fmla="*/ 570 w 570"/>
                  <a:gd name="T3" fmla="*/ 0 h 659"/>
                  <a:gd name="T4" fmla="*/ 570 w 570"/>
                  <a:gd name="T5" fmla="*/ 659 h 659"/>
                  <a:gd name="T6" fmla="*/ 0 w 570"/>
                  <a:gd name="T7" fmla="*/ 659 h 659"/>
                  <a:gd name="T8" fmla="*/ 0 w 570"/>
                  <a:gd name="T9" fmla="*/ 0 h 659"/>
                  <a:gd name="T10" fmla="*/ 0 w 570"/>
                  <a:gd name="T11" fmla="*/ 0 h 659"/>
                </a:gdLst>
                <a:ahLst/>
                <a:cxnLst>
                  <a:cxn ang="0">
                    <a:pos x="T0" y="T1"/>
                  </a:cxn>
                  <a:cxn ang="0">
                    <a:pos x="T2" y="T3"/>
                  </a:cxn>
                  <a:cxn ang="0">
                    <a:pos x="T4" y="T5"/>
                  </a:cxn>
                  <a:cxn ang="0">
                    <a:pos x="T6" y="T7"/>
                  </a:cxn>
                  <a:cxn ang="0">
                    <a:pos x="T8" y="T9"/>
                  </a:cxn>
                  <a:cxn ang="0">
                    <a:pos x="T10" y="T11"/>
                  </a:cxn>
                </a:cxnLst>
                <a:rect l="0" t="0" r="r" b="b"/>
                <a:pathLst>
                  <a:path w="570" h="659">
                    <a:moveTo>
                      <a:pt x="0" y="0"/>
                    </a:moveTo>
                    <a:lnTo>
                      <a:pt x="570" y="0"/>
                    </a:lnTo>
                    <a:lnTo>
                      <a:pt x="570" y="659"/>
                    </a:lnTo>
                    <a:lnTo>
                      <a:pt x="0" y="65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0" name="Freeform 169"/>
              <p:cNvSpPr>
                <a:spLocks/>
              </p:cNvSpPr>
              <p:nvPr/>
            </p:nvSpPr>
            <p:spPr bwMode="auto">
              <a:xfrm>
                <a:off x="6042025" y="2898775"/>
                <a:ext cx="111125" cy="1046163"/>
              </a:xfrm>
              <a:custGeom>
                <a:avLst/>
                <a:gdLst>
                  <a:gd name="T0" fmla="*/ 0 w 70"/>
                  <a:gd name="T1" fmla="*/ 0 h 659"/>
                  <a:gd name="T2" fmla="*/ 70 w 70"/>
                  <a:gd name="T3" fmla="*/ 0 h 659"/>
                  <a:gd name="T4" fmla="*/ 70 w 70"/>
                  <a:gd name="T5" fmla="*/ 659 h 659"/>
                  <a:gd name="T6" fmla="*/ 0 w 70"/>
                  <a:gd name="T7" fmla="*/ 659 h 659"/>
                  <a:gd name="T8" fmla="*/ 0 w 70"/>
                  <a:gd name="T9" fmla="*/ 0 h 659"/>
                  <a:gd name="T10" fmla="*/ 0 w 70"/>
                  <a:gd name="T11" fmla="*/ 0 h 659"/>
                </a:gdLst>
                <a:ahLst/>
                <a:cxnLst>
                  <a:cxn ang="0">
                    <a:pos x="T0" y="T1"/>
                  </a:cxn>
                  <a:cxn ang="0">
                    <a:pos x="T2" y="T3"/>
                  </a:cxn>
                  <a:cxn ang="0">
                    <a:pos x="T4" y="T5"/>
                  </a:cxn>
                  <a:cxn ang="0">
                    <a:pos x="T6" y="T7"/>
                  </a:cxn>
                  <a:cxn ang="0">
                    <a:pos x="T8" y="T9"/>
                  </a:cxn>
                  <a:cxn ang="0">
                    <a:pos x="T10" y="T11"/>
                  </a:cxn>
                </a:cxnLst>
                <a:rect l="0" t="0" r="r" b="b"/>
                <a:pathLst>
                  <a:path w="70" h="659">
                    <a:moveTo>
                      <a:pt x="0" y="0"/>
                    </a:moveTo>
                    <a:lnTo>
                      <a:pt x="70" y="0"/>
                    </a:lnTo>
                    <a:lnTo>
                      <a:pt x="70" y="659"/>
                    </a:lnTo>
                    <a:lnTo>
                      <a:pt x="0" y="659"/>
                    </a:lnTo>
                    <a:lnTo>
                      <a:pt x="0"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1" name="Freeform 170"/>
              <p:cNvSpPr>
                <a:spLocks/>
              </p:cNvSpPr>
              <p:nvPr/>
            </p:nvSpPr>
            <p:spPr bwMode="auto">
              <a:xfrm>
                <a:off x="5195888" y="2924175"/>
                <a:ext cx="1804988" cy="993775"/>
              </a:xfrm>
              <a:custGeom>
                <a:avLst/>
                <a:gdLst>
                  <a:gd name="T0" fmla="*/ 515 w 812"/>
                  <a:gd name="T1" fmla="*/ 1 h 447"/>
                  <a:gd name="T2" fmla="*/ 486 w 812"/>
                  <a:gd name="T3" fmla="*/ 0 h 447"/>
                  <a:gd name="T4" fmla="*/ 419 w 812"/>
                  <a:gd name="T5" fmla="*/ 10 h 447"/>
                  <a:gd name="T6" fmla="*/ 407 w 812"/>
                  <a:gd name="T7" fmla="*/ 17 h 447"/>
                  <a:gd name="T8" fmla="*/ 393 w 812"/>
                  <a:gd name="T9" fmla="*/ 9 h 447"/>
                  <a:gd name="T10" fmla="*/ 328 w 812"/>
                  <a:gd name="T11" fmla="*/ 0 h 447"/>
                  <a:gd name="T12" fmla="*/ 297 w 812"/>
                  <a:gd name="T13" fmla="*/ 1 h 447"/>
                  <a:gd name="T14" fmla="*/ 0 w 812"/>
                  <a:gd name="T15" fmla="*/ 17 h 447"/>
                  <a:gd name="T16" fmla="*/ 0 w 812"/>
                  <a:gd name="T17" fmla="*/ 431 h 447"/>
                  <a:gd name="T18" fmla="*/ 0 w 812"/>
                  <a:gd name="T19" fmla="*/ 431 h 447"/>
                  <a:gd name="T20" fmla="*/ 31 w 812"/>
                  <a:gd name="T21" fmla="*/ 431 h 447"/>
                  <a:gd name="T22" fmla="*/ 297 w 812"/>
                  <a:gd name="T23" fmla="*/ 446 h 447"/>
                  <a:gd name="T24" fmla="*/ 328 w 812"/>
                  <a:gd name="T25" fmla="*/ 447 h 447"/>
                  <a:gd name="T26" fmla="*/ 393 w 812"/>
                  <a:gd name="T27" fmla="*/ 439 h 447"/>
                  <a:gd name="T28" fmla="*/ 407 w 812"/>
                  <a:gd name="T29" fmla="*/ 431 h 447"/>
                  <a:gd name="T30" fmla="*/ 419 w 812"/>
                  <a:gd name="T31" fmla="*/ 438 h 447"/>
                  <a:gd name="T32" fmla="*/ 486 w 812"/>
                  <a:gd name="T33" fmla="*/ 447 h 447"/>
                  <a:gd name="T34" fmla="*/ 515 w 812"/>
                  <a:gd name="T35" fmla="*/ 446 h 447"/>
                  <a:gd name="T36" fmla="*/ 781 w 812"/>
                  <a:gd name="T37" fmla="*/ 431 h 447"/>
                  <a:gd name="T38" fmla="*/ 812 w 812"/>
                  <a:gd name="T39" fmla="*/ 431 h 447"/>
                  <a:gd name="T40" fmla="*/ 812 w 812"/>
                  <a:gd name="T41" fmla="*/ 431 h 447"/>
                  <a:gd name="T42" fmla="*/ 812 w 812"/>
                  <a:gd name="T43" fmla="*/ 17 h 447"/>
                  <a:gd name="T44" fmla="*/ 515 w 812"/>
                  <a:gd name="T45" fmla="*/ 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2" h="447">
                    <a:moveTo>
                      <a:pt x="515" y="1"/>
                    </a:moveTo>
                    <a:cubicBezTo>
                      <a:pt x="506" y="1"/>
                      <a:pt x="496" y="0"/>
                      <a:pt x="486" y="0"/>
                    </a:cubicBezTo>
                    <a:cubicBezTo>
                      <a:pt x="449" y="0"/>
                      <a:pt x="429" y="5"/>
                      <a:pt x="419" y="10"/>
                    </a:cubicBezTo>
                    <a:cubicBezTo>
                      <a:pt x="410" y="14"/>
                      <a:pt x="407" y="17"/>
                      <a:pt x="407" y="17"/>
                    </a:cubicBezTo>
                    <a:cubicBezTo>
                      <a:pt x="407" y="17"/>
                      <a:pt x="404" y="13"/>
                      <a:pt x="393" y="9"/>
                    </a:cubicBezTo>
                    <a:cubicBezTo>
                      <a:pt x="382" y="4"/>
                      <a:pt x="363" y="0"/>
                      <a:pt x="328" y="0"/>
                    </a:cubicBezTo>
                    <a:cubicBezTo>
                      <a:pt x="317" y="0"/>
                      <a:pt x="307" y="1"/>
                      <a:pt x="297" y="1"/>
                    </a:cubicBezTo>
                    <a:cubicBezTo>
                      <a:pt x="245" y="5"/>
                      <a:pt x="192" y="17"/>
                      <a:pt x="0" y="17"/>
                    </a:cubicBezTo>
                    <a:cubicBezTo>
                      <a:pt x="0" y="431"/>
                      <a:pt x="0" y="431"/>
                      <a:pt x="0" y="431"/>
                    </a:cubicBezTo>
                    <a:cubicBezTo>
                      <a:pt x="0" y="431"/>
                      <a:pt x="0" y="431"/>
                      <a:pt x="0" y="431"/>
                    </a:cubicBezTo>
                    <a:cubicBezTo>
                      <a:pt x="31" y="431"/>
                      <a:pt x="31" y="431"/>
                      <a:pt x="31" y="431"/>
                    </a:cubicBezTo>
                    <a:cubicBezTo>
                      <a:pt x="198" y="432"/>
                      <a:pt x="248" y="442"/>
                      <a:pt x="297" y="446"/>
                    </a:cubicBezTo>
                    <a:cubicBezTo>
                      <a:pt x="307" y="446"/>
                      <a:pt x="317" y="447"/>
                      <a:pt x="328" y="447"/>
                    </a:cubicBezTo>
                    <a:cubicBezTo>
                      <a:pt x="363" y="447"/>
                      <a:pt x="382" y="443"/>
                      <a:pt x="393" y="439"/>
                    </a:cubicBezTo>
                    <a:cubicBezTo>
                      <a:pt x="404" y="434"/>
                      <a:pt x="407" y="431"/>
                      <a:pt x="407" y="431"/>
                    </a:cubicBezTo>
                    <a:cubicBezTo>
                      <a:pt x="407" y="431"/>
                      <a:pt x="410" y="434"/>
                      <a:pt x="419" y="438"/>
                    </a:cubicBezTo>
                    <a:cubicBezTo>
                      <a:pt x="429" y="442"/>
                      <a:pt x="449" y="447"/>
                      <a:pt x="486" y="447"/>
                    </a:cubicBezTo>
                    <a:cubicBezTo>
                      <a:pt x="496" y="447"/>
                      <a:pt x="506" y="446"/>
                      <a:pt x="515" y="446"/>
                    </a:cubicBezTo>
                    <a:cubicBezTo>
                      <a:pt x="564" y="442"/>
                      <a:pt x="614" y="432"/>
                      <a:pt x="781" y="431"/>
                    </a:cubicBezTo>
                    <a:cubicBezTo>
                      <a:pt x="812" y="431"/>
                      <a:pt x="812" y="431"/>
                      <a:pt x="812" y="431"/>
                    </a:cubicBezTo>
                    <a:cubicBezTo>
                      <a:pt x="812" y="431"/>
                      <a:pt x="812" y="431"/>
                      <a:pt x="812" y="431"/>
                    </a:cubicBezTo>
                    <a:cubicBezTo>
                      <a:pt x="812" y="17"/>
                      <a:pt x="812" y="17"/>
                      <a:pt x="812" y="17"/>
                    </a:cubicBezTo>
                    <a:cubicBezTo>
                      <a:pt x="619" y="17"/>
                      <a:pt x="567" y="5"/>
                      <a:pt x="5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2" name="Freeform 171"/>
              <p:cNvSpPr>
                <a:spLocks/>
              </p:cNvSpPr>
              <p:nvPr/>
            </p:nvSpPr>
            <p:spPr bwMode="auto">
              <a:xfrm>
                <a:off x="5856288" y="2924175"/>
                <a:ext cx="212725" cy="993775"/>
              </a:xfrm>
              <a:custGeom>
                <a:avLst/>
                <a:gdLst>
                  <a:gd name="T0" fmla="*/ 0 w 96"/>
                  <a:gd name="T1" fmla="*/ 1 h 447"/>
                  <a:gd name="T2" fmla="*/ 0 w 96"/>
                  <a:gd name="T3" fmla="*/ 446 h 447"/>
                  <a:gd name="T4" fmla="*/ 31 w 96"/>
                  <a:gd name="T5" fmla="*/ 447 h 447"/>
                  <a:gd name="T6" fmla="*/ 96 w 96"/>
                  <a:gd name="T7" fmla="*/ 439 h 447"/>
                  <a:gd name="T8" fmla="*/ 96 w 96"/>
                  <a:gd name="T9" fmla="*/ 9 h 447"/>
                  <a:gd name="T10" fmla="*/ 31 w 96"/>
                  <a:gd name="T11" fmla="*/ 0 h 447"/>
                  <a:gd name="T12" fmla="*/ 0 w 96"/>
                  <a:gd name="T13" fmla="*/ 1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0" y="1"/>
                    </a:moveTo>
                    <a:cubicBezTo>
                      <a:pt x="0" y="446"/>
                      <a:pt x="0" y="446"/>
                      <a:pt x="0" y="446"/>
                    </a:cubicBezTo>
                    <a:cubicBezTo>
                      <a:pt x="10" y="446"/>
                      <a:pt x="19" y="447"/>
                      <a:pt x="31" y="447"/>
                    </a:cubicBezTo>
                    <a:cubicBezTo>
                      <a:pt x="66" y="447"/>
                      <a:pt x="85" y="443"/>
                      <a:pt x="96" y="439"/>
                    </a:cubicBezTo>
                    <a:cubicBezTo>
                      <a:pt x="96" y="9"/>
                      <a:pt x="96" y="9"/>
                      <a:pt x="96" y="9"/>
                    </a:cubicBezTo>
                    <a:cubicBezTo>
                      <a:pt x="85" y="4"/>
                      <a:pt x="66" y="0"/>
                      <a:pt x="31" y="0"/>
                    </a:cubicBezTo>
                    <a:cubicBezTo>
                      <a:pt x="19" y="0"/>
                      <a:pt x="10" y="1"/>
                      <a:pt x="0" y="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3" name="Freeform 172"/>
              <p:cNvSpPr>
                <a:spLocks/>
              </p:cNvSpPr>
              <p:nvPr/>
            </p:nvSpPr>
            <p:spPr bwMode="auto">
              <a:xfrm>
                <a:off x="6127750" y="2924175"/>
                <a:ext cx="212725" cy="993775"/>
              </a:xfrm>
              <a:custGeom>
                <a:avLst/>
                <a:gdLst>
                  <a:gd name="T0" fmla="*/ 67 w 96"/>
                  <a:gd name="T1" fmla="*/ 0 h 447"/>
                  <a:gd name="T2" fmla="*/ 0 w 96"/>
                  <a:gd name="T3" fmla="*/ 10 h 447"/>
                  <a:gd name="T4" fmla="*/ 0 w 96"/>
                  <a:gd name="T5" fmla="*/ 438 h 447"/>
                  <a:gd name="T6" fmla="*/ 67 w 96"/>
                  <a:gd name="T7" fmla="*/ 447 h 447"/>
                  <a:gd name="T8" fmla="*/ 96 w 96"/>
                  <a:gd name="T9" fmla="*/ 446 h 447"/>
                  <a:gd name="T10" fmla="*/ 96 w 96"/>
                  <a:gd name="T11" fmla="*/ 1 h 447"/>
                  <a:gd name="T12" fmla="*/ 67 w 96"/>
                  <a:gd name="T13" fmla="*/ 0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67" y="0"/>
                    </a:moveTo>
                    <a:cubicBezTo>
                      <a:pt x="31" y="0"/>
                      <a:pt x="10" y="5"/>
                      <a:pt x="0" y="10"/>
                    </a:cubicBezTo>
                    <a:cubicBezTo>
                      <a:pt x="0" y="438"/>
                      <a:pt x="0" y="438"/>
                      <a:pt x="0" y="438"/>
                    </a:cubicBezTo>
                    <a:cubicBezTo>
                      <a:pt x="10" y="442"/>
                      <a:pt x="31" y="447"/>
                      <a:pt x="67" y="447"/>
                    </a:cubicBezTo>
                    <a:cubicBezTo>
                      <a:pt x="78" y="447"/>
                      <a:pt x="87" y="446"/>
                      <a:pt x="96" y="446"/>
                    </a:cubicBezTo>
                    <a:cubicBezTo>
                      <a:pt x="96" y="1"/>
                      <a:pt x="96" y="1"/>
                      <a:pt x="96" y="1"/>
                    </a:cubicBezTo>
                    <a:cubicBezTo>
                      <a:pt x="87" y="1"/>
                      <a:pt x="78" y="0"/>
                      <a:pt x="6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4" name="Freeform 173"/>
              <p:cNvSpPr>
                <a:spLocks/>
              </p:cNvSpPr>
              <p:nvPr/>
            </p:nvSpPr>
            <p:spPr bwMode="auto">
              <a:xfrm>
                <a:off x="6069013" y="2944813"/>
                <a:ext cx="58738" cy="952500"/>
              </a:xfrm>
              <a:custGeom>
                <a:avLst/>
                <a:gdLst>
                  <a:gd name="T0" fmla="*/ 0 w 26"/>
                  <a:gd name="T1" fmla="*/ 429 h 429"/>
                  <a:gd name="T2" fmla="*/ 14 w 26"/>
                  <a:gd name="T3" fmla="*/ 421 h 429"/>
                  <a:gd name="T4" fmla="*/ 26 w 26"/>
                  <a:gd name="T5" fmla="*/ 428 h 429"/>
                  <a:gd name="T6" fmla="*/ 26 w 26"/>
                  <a:gd name="T7" fmla="*/ 1 h 429"/>
                  <a:gd name="T8" fmla="*/ 14 w 26"/>
                  <a:gd name="T9" fmla="*/ 7 h 429"/>
                  <a:gd name="T10" fmla="*/ 0 w 26"/>
                  <a:gd name="T11" fmla="*/ 0 h 429"/>
                  <a:gd name="T12" fmla="*/ 0 w 2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26" h="429">
                    <a:moveTo>
                      <a:pt x="0" y="429"/>
                    </a:moveTo>
                    <a:cubicBezTo>
                      <a:pt x="12" y="425"/>
                      <a:pt x="14" y="421"/>
                      <a:pt x="14" y="421"/>
                    </a:cubicBezTo>
                    <a:cubicBezTo>
                      <a:pt x="14" y="421"/>
                      <a:pt x="17" y="424"/>
                      <a:pt x="26" y="428"/>
                    </a:cubicBezTo>
                    <a:cubicBezTo>
                      <a:pt x="26" y="1"/>
                      <a:pt x="26" y="1"/>
                      <a:pt x="26" y="1"/>
                    </a:cubicBezTo>
                    <a:cubicBezTo>
                      <a:pt x="17" y="4"/>
                      <a:pt x="14" y="7"/>
                      <a:pt x="14" y="7"/>
                    </a:cubicBezTo>
                    <a:cubicBezTo>
                      <a:pt x="14" y="7"/>
                      <a:pt x="12" y="4"/>
                      <a:pt x="0" y="0"/>
                    </a:cubicBezTo>
                    <a:cubicBezTo>
                      <a:pt x="0" y="429"/>
                      <a:pt x="0" y="429"/>
                      <a:pt x="0" y="429"/>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5" name="Freeform 174"/>
              <p:cNvSpPr>
                <a:spLocks/>
              </p:cNvSpPr>
              <p:nvPr/>
            </p:nvSpPr>
            <p:spPr bwMode="auto">
              <a:xfrm>
                <a:off x="5335588" y="3017838"/>
                <a:ext cx="255588" cy="265113"/>
              </a:xfrm>
              <a:custGeom>
                <a:avLst/>
                <a:gdLst>
                  <a:gd name="T0" fmla="*/ 115 w 115"/>
                  <a:gd name="T1" fmla="*/ 118 h 119"/>
                  <a:gd name="T2" fmla="*/ 0 w 115"/>
                  <a:gd name="T3" fmla="*/ 119 h 119"/>
                  <a:gd name="T4" fmla="*/ 0 w 115"/>
                  <a:gd name="T5" fmla="*/ 4 h 119"/>
                  <a:gd name="T6" fmla="*/ 115 w 115"/>
                  <a:gd name="T7" fmla="*/ 0 h 119"/>
                  <a:gd name="T8" fmla="*/ 115 w 115"/>
                  <a:gd name="T9" fmla="*/ 118 h 119"/>
                </a:gdLst>
                <a:ahLst/>
                <a:cxnLst>
                  <a:cxn ang="0">
                    <a:pos x="T0" y="T1"/>
                  </a:cxn>
                  <a:cxn ang="0">
                    <a:pos x="T2" y="T3"/>
                  </a:cxn>
                  <a:cxn ang="0">
                    <a:pos x="T4" y="T5"/>
                  </a:cxn>
                  <a:cxn ang="0">
                    <a:pos x="T6" y="T7"/>
                  </a:cxn>
                  <a:cxn ang="0">
                    <a:pos x="T8" y="T9"/>
                  </a:cxn>
                </a:cxnLst>
                <a:rect l="0" t="0" r="r" b="b"/>
                <a:pathLst>
                  <a:path w="115" h="119">
                    <a:moveTo>
                      <a:pt x="115" y="118"/>
                    </a:moveTo>
                    <a:cubicBezTo>
                      <a:pt x="77" y="119"/>
                      <a:pt x="38" y="119"/>
                      <a:pt x="0" y="119"/>
                    </a:cubicBezTo>
                    <a:cubicBezTo>
                      <a:pt x="0" y="80"/>
                      <a:pt x="0" y="42"/>
                      <a:pt x="0" y="4"/>
                    </a:cubicBezTo>
                    <a:cubicBezTo>
                      <a:pt x="39" y="4"/>
                      <a:pt x="77" y="2"/>
                      <a:pt x="115" y="0"/>
                    </a:cubicBezTo>
                    <a:cubicBezTo>
                      <a:pt x="115" y="40"/>
                      <a:pt x="115" y="79"/>
                      <a:pt x="115" y="118"/>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6" name="Freeform 175"/>
              <p:cNvSpPr>
                <a:spLocks noEditPoints="1"/>
              </p:cNvSpPr>
              <p:nvPr/>
            </p:nvSpPr>
            <p:spPr bwMode="auto">
              <a:xfrm>
                <a:off x="5400675" y="3060700"/>
                <a:ext cx="127000" cy="184150"/>
              </a:xfrm>
              <a:custGeom>
                <a:avLst/>
                <a:gdLst>
                  <a:gd name="T0" fmla="*/ 28 w 57"/>
                  <a:gd name="T1" fmla="*/ 83 h 83"/>
                  <a:gd name="T2" fmla="*/ 0 w 57"/>
                  <a:gd name="T3" fmla="*/ 43 h 83"/>
                  <a:gd name="T4" fmla="*/ 8 w 57"/>
                  <a:gd name="T5" fmla="*/ 12 h 83"/>
                  <a:gd name="T6" fmla="*/ 30 w 57"/>
                  <a:gd name="T7" fmla="*/ 1 h 83"/>
                  <a:gd name="T8" fmla="*/ 57 w 57"/>
                  <a:gd name="T9" fmla="*/ 40 h 83"/>
                  <a:gd name="T10" fmla="*/ 49 w 57"/>
                  <a:gd name="T11" fmla="*/ 72 h 83"/>
                  <a:gd name="T12" fmla="*/ 28 w 57"/>
                  <a:gd name="T13" fmla="*/ 83 h 83"/>
                  <a:gd name="T14" fmla="*/ 29 w 57"/>
                  <a:gd name="T15" fmla="*/ 14 h 83"/>
                  <a:gd name="T16" fmla="*/ 18 w 57"/>
                  <a:gd name="T17" fmla="*/ 43 h 83"/>
                  <a:gd name="T18" fmla="*/ 28 w 57"/>
                  <a:gd name="T19" fmla="*/ 69 h 83"/>
                  <a:gd name="T20" fmla="*/ 39 w 57"/>
                  <a:gd name="T21" fmla="*/ 42 h 83"/>
                  <a:gd name="T22" fmla="*/ 29 w 57"/>
                  <a:gd name="T23" fmla="*/ 1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83">
                    <a:moveTo>
                      <a:pt x="28" y="83"/>
                    </a:moveTo>
                    <a:cubicBezTo>
                      <a:pt x="10" y="83"/>
                      <a:pt x="0" y="70"/>
                      <a:pt x="0" y="43"/>
                    </a:cubicBezTo>
                    <a:cubicBezTo>
                      <a:pt x="0" y="30"/>
                      <a:pt x="3" y="20"/>
                      <a:pt x="8" y="12"/>
                    </a:cubicBezTo>
                    <a:cubicBezTo>
                      <a:pt x="13" y="5"/>
                      <a:pt x="20" y="1"/>
                      <a:pt x="30" y="1"/>
                    </a:cubicBezTo>
                    <a:cubicBezTo>
                      <a:pt x="48" y="0"/>
                      <a:pt x="57" y="13"/>
                      <a:pt x="57" y="40"/>
                    </a:cubicBezTo>
                    <a:cubicBezTo>
                      <a:pt x="57" y="54"/>
                      <a:pt x="55" y="64"/>
                      <a:pt x="49" y="72"/>
                    </a:cubicBezTo>
                    <a:cubicBezTo>
                      <a:pt x="45" y="79"/>
                      <a:pt x="37" y="83"/>
                      <a:pt x="28" y="83"/>
                    </a:cubicBezTo>
                    <a:close/>
                    <a:moveTo>
                      <a:pt x="29" y="14"/>
                    </a:moveTo>
                    <a:cubicBezTo>
                      <a:pt x="22" y="14"/>
                      <a:pt x="18" y="24"/>
                      <a:pt x="18" y="43"/>
                    </a:cubicBezTo>
                    <a:cubicBezTo>
                      <a:pt x="18" y="60"/>
                      <a:pt x="21" y="69"/>
                      <a:pt x="28" y="69"/>
                    </a:cubicBezTo>
                    <a:cubicBezTo>
                      <a:pt x="36" y="69"/>
                      <a:pt x="39" y="60"/>
                      <a:pt x="39" y="42"/>
                    </a:cubicBezTo>
                    <a:cubicBezTo>
                      <a:pt x="39" y="23"/>
                      <a:pt x="36" y="14"/>
                      <a:pt x="29" y="1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7" name="Freeform 176"/>
              <p:cNvSpPr>
                <a:spLocks noEditPoints="1"/>
              </p:cNvSpPr>
              <p:nvPr/>
            </p:nvSpPr>
            <p:spPr bwMode="auto">
              <a:xfrm>
                <a:off x="5351463" y="3327400"/>
                <a:ext cx="44450" cy="58738"/>
              </a:xfrm>
              <a:custGeom>
                <a:avLst/>
                <a:gdLst>
                  <a:gd name="T0" fmla="*/ 10 w 20"/>
                  <a:gd name="T1" fmla="*/ 27 h 27"/>
                  <a:gd name="T2" fmla="*/ 0 w 20"/>
                  <a:gd name="T3" fmla="*/ 13 h 27"/>
                  <a:gd name="T4" fmla="*/ 3 w 20"/>
                  <a:gd name="T5" fmla="*/ 3 h 27"/>
                  <a:gd name="T6" fmla="*/ 10 w 20"/>
                  <a:gd name="T7" fmla="*/ 0 h 27"/>
                  <a:gd name="T8" fmla="*/ 20 w 20"/>
                  <a:gd name="T9" fmla="*/ 13 h 27"/>
                  <a:gd name="T10" fmla="*/ 17 w 20"/>
                  <a:gd name="T11" fmla="*/ 23 h 27"/>
                  <a:gd name="T12" fmla="*/ 10 w 20"/>
                  <a:gd name="T13" fmla="*/ 27 h 27"/>
                  <a:gd name="T14" fmla="*/ 10 w 20"/>
                  <a:gd name="T15" fmla="*/ 4 h 27"/>
                  <a:gd name="T16" fmla="*/ 7 w 20"/>
                  <a:gd name="T17" fmla="*/ 13 h 27"/>
                  <a:gd name="T18" fmla="*/ 10 w 20"/>
                  <a:gd name="T19" fmla="*/ 22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2"/>
                      <a:pt x="0" y="13"/>
                    </a:cubicBezTo>
                    <a:cubicBezTo>
                      <a:pt x="0" y="9"/>
                      <a:pt x="1" y="6"/>
                      <a:pt x="3" y="3"/>
                    </a:cubicBezTo>
                    <a:cubicBezTo>
                      <a:pt x="5" y="1"/>
                      <a:pt x="7" y="0"/>
                      <a:pt x="10" y="0"/>
                    </a:cubicBezTo>
                    <a:cubicBezTo>
                      <a:pt x="17" y="0"/>
                      <a:pt x="20" y="4"/>
                      <a:pt x="20" y="13"/>
                    </a:cubicBezTo>
                    <a:cubicBezTo>
                      <a:pt x="20" y="17"/>
                      <a:pt x="19" y="21"/>
                      <a:pt x="17" y="23"/>
                    </a:cubicBezTo>
                    <a:cubicBezTo>
                      <a:pt x="16" y="25"/>
                      <a:pt x="13" y="27"/>
                      <a:pt x="10" y="27"/>
                    </a:cubicBezTo>
                    <a:close/>
                    <a:moveTo>
                      <a:pt x="10" y="4"/>
                    </a:moveTo>
                    <a:cubicBezTo>
                      <a:pt x="8" y="4"/>
                      <a:pt x="7" y="7"/>
                      <a:pt x="7" y="13"/>
                    </a:cubicBezTo>
                    <a:cubicBezTo>
                      <a:pt x="7" y="19"/>
                      <a:pt x="8" y="22"/>
                      <a:pt x="10" y="22"/>
                    </a:cubicBezTo>
                    <a:cubicBezTo>
                      <a:pt x="12" y="22"/>
                      <a:pt x="14" y="19"/>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8" name="Freeform 177"/>
              <p:cNvSpPr>
                <a:spLocks noEditPoints="1"/>
              </p:cNvSpPr>
              <p:nvPr/>
            </p:nvSpPr>
            <p:spPr bwMode="auto">
              <a:xfrm>
                <a:off x="5400675"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10"/>
                      <a:pt x="1" y="6"/>
                      <a:pt x="3" y="4"/>
                    </a:cubicBezTo>
                    <a:cubicBezTo>
                      <a:pt x="4" y="2"/>
                      <a:pt x="7" y="0"/>
                      <a:pt x="10" y="0"/>
                    </a:cubicBezTo>
                    <a:cubicBezTo>
                      <a:pt x="16" y="0"/>
                      <a:pt x="19" y="5"/>
                      <a:pt x="19" y="14"/>
                    </a:cubicBezTo>
                    <a:cubicBezTo>
                      <a:pt x="19" y="18"/>
                      <a:pt x="18" y="21"/>
                      <a:pt x="17" y="24"/>
                    </a:cubicBezTo>
                    <a:cubicBezTo>
                      <a:pt x="15" y="26"/>
                      <a:pt x="13" y="28"/>
                      <a:pt x="10" y="28"/>
                    </a:cubicBezTo>
                    <a:close/>
                    <a:moveTo>
                      <a:pt x="10" y="5"/>
                    </a:moveTo>
                    <a:cubicBezTo>
                      <a:pt x="8" y="5"/>
                      <a:pt x="6" y="8"/>
                      <a:pt x="6" y="14"/>
                    </a:cubicBezTo>
                    <a:cubicBezTo>
                      <a:pt x="6" y="20"/>
                      <a:pt x="8"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9" name="Freeform 178"/>
              <p:cNvSpPr>
                <a:spLocks noEditPoints="1"/>
              </p:cNvSpPr>
              <p:nvPr/>
            </p:nvSpPr>
            <p:spPr bwMode="auto">
              <a:xfrm>
                <a:off x="5449888" y="3324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2"/>
                      <a:pt x="6" y="0"/>
                      <a:pt x="10" y="0"/>
                    </a:cubicBezTo>
                    <a:cubicBezTo>
                      <a:pt x="16" y="0"/>
                      <a:pt x="19" y="5"/>
                      <a:pt x="19" y="14"/>
                    </a:cubicBezTo>
                    <a:cubicBezTo>
                      <a:pt x="19" y="18"/>
                      <a:pt x="18" y="21"/>
                      <a:pt x="16" y="24"/>
                    </a:cubicBezTo>
                    <a:cubicBezTo>
                      <a:pt x="15" y="26"/>
                      <a:pt x="12" y="28"/>
                      <a:pt x="9" y="28"/>
                    </a:cubicBezTo>
                    <a:close/>
                    <a:moveTo>
                      <a:pt x="10" y="5"/>
                    </a:moveTo>
                    <a:cubicBezTo>
                      <a:pt x="7" y="5"/>
                      <a:pt x="6" y="8"/>
                      <a:pt x="6" y="14"/>
                    </a:cubicBezTo>
                    <a:cubicBezTo>
                      <a:pt x="6" y="20"/>
                      <a:pt x="7"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0" name="Freeform 179"/>
              <p:cNvSpPr>
                <a:spLocks/>
              </p:cNvSpPr>
              <p:nvPr/>
            </p:nvSpPr>
            <p:spPr bwMode="auto">
              <a:xfrm>
                <a:off x="5502275" y="3324225"/>
                <a:ext cx="26988"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3 w 12"/>
                  <a:gd name="T11" fmla="*/ 8 h 27"/>
                  <a:gd name="T12" fmla="*/ 2 w 12"/>
                  <a:gd name="T13" fmla="*/ 8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1" name="Freeform 180"/>
              <p:cNvSpPr>
                <a:spLocks noEditPoints="1"/>
              </p:cNvSpPr>
              <p:nvPr/>
            </p:nvSpPr>
            <p:spPr bwMode="auto">
              <a:xfrm>
                <a:off x="5545138"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9"/>
                      <a:pt x="1" y="6"/>
                      <a:pt x="3" y="4"/>
                    </a:cubicBezTo>
                    <a:cubicBezTo>
                      <a:pt x="4" y="1"/>
                      <a:pt x="7" y="0"/>
                      <a:pt x="10" y="0"/>
                    </a:cubicBezTo>
                    <a:cubicBezTo>
                      <a:pt x="16" y="0"/>
                      <a:pt x="19" y="4"/>
                      <a:pt x="19" y="14"/>
                    </a:cubicBezTo>
                    <a:cubicBezTo>
                      <a:pt x="19" y="18"/>
                      <a:pt x="18" y="21"/>
                      <a:pt x="17" y="24"/>
                    </a:cubicBezTo>
                    <a:cubicBezTo>
                      <a:pt x="15" y="26"/>
                      <a:pt x="13" y="28"/>
                      <a:pt x="10" y="28"/>
                    </a:cubicBezTo>
                    <a:close/>
                    <a:moveTo>
                      <a:pt x="10" y="4"/>
                    </a:moveTo>
                    <a:cubicBezTo>
                      <a:pt x="7" y="5"/>
                      <a:pt x="6" y="8"/>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2" name="Freeform 181"/>
              <p:cNvSpPr>
                <a:spLocks noEditPoints="1"/>
              </p:cNvSpPr>
              <p:nvPr/>
            </p:nvSpPr>
            <p:spPr bwMode="auto">
              <a:xfrm>
                <a:off x="5594350" y="3322638"/>
                <a:ext cx="41275" cy="63500"/>
              </a:xfrm>
              <a:custGeom>
                <a:avLst/>
                <a:gdLst>
                  <a:gd name="T0" fmla="*/ 9 w 19"/>
                  <a:gd name="T1" fmla="*/ 29 h 29"/>
                  <a:gd name="T2" fmla="*/ 0 w 19"/>
                  <a:gd name="T3" fmla="*/ 15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7"/>
                      <a:pt x="3" y="5"/>
                    </a:cubicBezTo>
                    <a:cubicBezTo>
                      <a:pt x="4" y="2"/>
                      <a:pt x="7" y="1"/>
                      <a:pt x="10" y="1"/>
                    </a:cubicBezTo>
                    <a:cubicBezTo>
                      <a:pt x="16" y="0"/>
                      <a:pt x="19" y="5"/>
                      <a:pt x="19" y="15"/>
                    </a:cubicBezTo>
                    <a:cubicBezTo>
                      <a:pt x="19" y="19"/>
                      <a:pt x="18" y="22"/>
                      <a:pt x="17" y="25"/>
                    </a:cubicBezTo>
                    <a:cubicBezTo>
                      <a:pt x="15" y="27"/>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3" name="Freeform 182"/>
              <p:cNvSpPr>
                <a:spLocks/>
              </p:cNvSpPr>
              <p:nvPr/>
            </p:nvSpPr>
            <p:spPr bwMode="auto">
              <a:xfrm>
                <a:off x="5646738" y="3322638"/>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9 h 28"/>
                  <a:gd name="T12" fmla="*/ 2 w 12"/>
                  <a:gd name="T13" fmla="*/ 9 h 28"/>
                  <a:gd name="T14" fmla="*/ 0 w 12"/>
                  <a:gd name="T15" fmla="*/ 9 h 28"/>
                  <a:gd name="T16" fmla="*/ 0 w 12"/>
                  <a:gd name="T17" fmla="*/ 5 h 28"/>
                  <a:gd name="T18" fmla="*/ 5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10" y="28"/>
                      <a:pt x="8" y="28"/>
                      <a:pt x="6" y="28"/>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8"/>
                      <a:pt x="0" y="7"/>
                      <a:pt x="0" y="5"/>
                    </a:cubicBezTo>
                    <a:cubicBezTo>
                      <a:pt x="2" y="4"/>
                      <a:pt x="3" y="4"/>
                      <a:pt x="5"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4" name="Freeform 183"/>
              <p:cNvSpPr>
                <a:spLocks/>
              </p:cNvSpPr>
              <p:nvPr/>
            </p:nvSpPr>
            <p:spPr bwMode="auto">
              <a:xfrm>
                <a:off x="5695950" y="3322638"/>
                <a:ext cx="26988" cy="61913"/>
              </a:xfrm>
              <a:custGeom>
                <a:avLst/>
                <a:gdLst>
                  <a:gd name="T0" fmla="*/ 11 w 12"/>
                  <a:gd name="T1" fmla="*/ 0 h 28"/>
                  <a:gd name="T2" fmla="*/ 12 w 12"/>
                  <a:gd name="T3" fmla="*/ 28 h 28"/>
                  <a:gd name="T4" fmla="*/ 5 w 12"/>
                  <a:gd name="T5" fmla="*/ 28 h 28"/>
                  <a:gd name="T6" fmla="*/ 5 w 12"/>
                  <a:gd name="T7" fmla="*/ 7 h 28"/>
                  <a:gd name="T8" fmla="*/ 4 w 12"/>
                  <a:gd name="T9" fmla="*/ 8 h 28"/>
                  <a:gd name="T10" fmla="*/ 3 w 12"/>
                  <a:gd name="T11" fmla="*/ 9 h 28"/>
                  <a:gd name="T12" fmla="*/ 2 w 12"/>
                  <a:gd name="T13" fmla="*/ 9 h 28"/>
                  <a:gd name="T14" fmla="*/ 0 w 12"/>
                  <a:gd name="T15" fmla="*/ 9 h 28"/>
                  <a:gd name="T16" fmla="*/ 0 w 12"/>
                  <a:gd name="T17" fmla="*/ 5 h 28"/>
                  <a:gd name="T18" fmla="*/ 4 w 12"/>
                  <a:gd name="T19" fmla="*/ 3 h 28"/>
                  <a:gd name="T20" fmla="*/ 8 w 12"/>
                  <a:gd name="T21" fmla="*/ 1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2"/>
                      <a:pt x="11" y="17"/>
                      <a:pt x="12" y="28"/>
                    </a:cubicBezTo>
                    <a:cubicBezTo>
                      <a:pt x="9" y="28"/>
                      <a:pt x="8" y="28"/>
                      <a:pt x="5" y="28"/>
                    </a:cubicBezTo>
                    <a:cubicBezTo>
                      <a:pt x="5" y="20"/>
                      <a:pt x="5" y="16"/>
                      <a:pt x="5" y="7"/>
                    </a:cubicBezTo>
                    <a:cubicBezTo>
                      <a:pt x="5" y="7"/>
                      <a:pt x="5" y="8"/>
                      <a:pt x="4" y="8"/>
                    </a:cubicBezTo>
                    <a:cubicBezTo>
                      <a:pt x="4" y="8"/>
                      <a:pt x="3" y="8"/>
                      <a:pt x="3" y="9"/>
                    </a:cubicBezTo>
                    <a:cubicBezTo>
                      <a:pt x="3" y="9"/>
                      <a:pt x="2" y="9"/>
                      <a:pt x="2" y="9"/>
                    </a:cubicBezTo>
                    <a:cubicBezTo>
                      <a:pt x="1" y="9"/>
                      <a:pt x="1" y="9"/>
                      <a:pt x="0" y="9"/>
                    </a:cubicBezTo>
                    <a:cubicBezTo>
                      <a:pt x="0" y="7"/>
                      <a:pt x="0" y="6"/>
                      <a:pt x="0" y="5"/>
                    </a:cubicBezTo>
                    <a:cubicBezTo>
                      <a:pt x="2" y="4"/>
                      <a:pt x="3" y="3"/>
                      <a:pt x="4" y="3"/>
                    </a:cubicBezTo>
                    <a:cubicBezTo>
                      <a:pt x="5" y="2"/>
                      <a:pt x="7" y="1"/>
                      <a:pt x="8" y="1"/>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5" name="Freeform 184"/>
              <p:cNvSpPr>
                <a:spLocks noEditPoints="1"/>
              </p:cNvSpPr>
              <p:nvPr/>
            </p:nvSpPr>
            <p:spPr bwMode="auto">
              <a:xfrm>
                <a:off x="5738813" y="3322638"/>
                <a:ext cx="41275" cy="61913"/>
              </a:xfrm>
              <a:custGeom>
                <a:avLst/>
                <a:gdLst>
                  <a:gd name="T0" fmla="*/ 9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9 w 19"/>
                  <a:gd name="T13" fmla="*/ 28 h 28"/>
                  <a:gd name="T14" fmla="*/ 10 w 19"/>
                  <a:gd name="T15" fmla="*/ 5 h 28"/>
                  <a:gd name="T16" fmla="*/ 6 w 19"/>
                  <a:gd name="T17" fmla="*/ 15 h 28"/>
                  <a:gd name="T18" fmla="*/ 10 w 19"/>
                  <a:gd name="T19" fmla="*/ 24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4"/>
                      <a:pt x="0" y="15"/>
                    </a:cubicBezTo>
                    <a:cubicBezTo>
                      <a:pt x="0" y="10"/>
                      <a:pt x="1" y="6"/>
                      <a:pt x="3" y="4"/>
                    </a:cubicBezTo>
                    <a:cubicBezTo>
                      <a:pt x="4" y="2"/>
                      <a:pt x="7" y="0"/>
                      <a:pt x="10" y="0"/>
                    </a:cubicBezTo>
                    <a:cubicBezTo>
                      <a:pt x="16" y="0"/>
                      <a:pt x="19" y="5"/>
                      <a:pt x="19" y="14"/>
                    </a:cubicBezTo>
                    <a:cubicBezTo>
                      <a:pt x="19" y="19"/>
                      <a:pt x="18" y="23"/>
                      <a:pt x="17" y="25"/>
                    </a:cubicBezTo>
                    <a:cubicBezTo>
                      <a:pt x="15" y="27"/>
                      <a:pt x="12" y="28"/>
                      <a:pt x="9" y="28"/>
                    </a:cubicBezTo>
                    <a:close/>
                    <a:moveTo>
                      <a:pt x="10" y="5"/>
                    </a:moveTo>
                    <a:cubicBezTo>
                      <a:pt x="7" y="5"/>
                      <a:pt x="6" y="8"/>
                      <a:pt x="6" y="15"/>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6" name="Freeform 185"/>
              <p:cNvSpPr>
                <a:spLocks/>
              </p:cNvSpPr>
              <p:nvPr/>
            </p:nvSpPr>
            <p:spPr bwMode="auto">
              <a:xfrm>
                <a:off x="5791200" y="3322638"/>
                <a:ext cx="26988" cy="61913"/>
              </a:xfrm>
              <a:custGeom>
                <a:avLst/>
                <a:gdLst>
                  <a:gd name="T0" fmla="*/ 11 w 12"/>
                  <a:gd name="T1" fmla="*/ 0 h 28"/>
                  <a:gd name="T2" fmla="*/ 12 w 12"/>
                  <a:gd name="T3" fmla="*/ 28 h 28"/>
                  <a:gd name="T4" fmla="*/ 6 w 12"/>
                  <a:gd name="T5" fmla="*/ 28 h 28"/>
                  <a:gd name="T6" fmla="*/ 6 w 12"/>
                  <a:gd name="T7" fmla="*/ 7 h 28"/>
                  <a:gd name="T8" fmla="*/ 5 w 12"/>
                  <a:gd name="T9" fmla="*/ 7 h 28"/>
                  <a:gd name="T10" fmla="*/ 3 w 12"/>
                  <a:gd name="T11" fmla="*/ 8 h 28"/>
                  <a:gd name="T12" fmla="*/ 2 w 12"/>
                  <a:gd name="T13" fmla="*/ 9 h 28"/>
                  <a:gd name="T14" fmla="*/ 0 w 12"/>
                  <a:gd name="T15" fmla="*/ 9 h 28"/>
                  <a:gd name="T16" fmla="*/ 0 w 12"/>
                  <a:gd name="T17" fmla="*/ 4 h 28"/>
                  <a:gd name="T18" fmla="*/ 5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1"/>
                      <a:pt x="11" y="17"/>
                      <a:pt x="12" y="28"/>
                    </a:cubicBezTo>
                    <a:cubicBezTo>
                      <a:pt x="9" y="28"/>
                      <a:pt x="8" y="28"/>
                      <a:pt x="6" y="28"/>
                    </a:cubicBezTo>
                    <a:cubicBezTo>
                      <a:pt x="6" y="19"/>
                      <a:pt x="6" y="15"/>
                      <a:pt x="6" y="7"/>
                    </a:cubicBezTo>
                    <a:cubicBezTo>
                      <a:pt x="6" y="7"/>
                      <a:pt x="5" y="7"/>
                      <a:pt x="5" y="7"/>
                    </a:cubicBezTo>
                    <a:cubicBezTo>
                      <a:pt x="4" y="8"/>
                      <a:pt x="4" y="8"/>
                      <a:pt x="3" y="8"/>
                    </a:cubicBezTo>
                    <a:cubicBezTo>
                      <a:pt x="3" y="8"/>
                      <a:pt x="2" y="8"/>
                      <a:pt x="2" y="9"/>
                    </a:cubicBezTo>
                    <a:cubicBezTo>
                      <a:pt x="1" y="9"/>
                      <a:pt x="1" y="9"/>
                      <a:pt x="0" y="9"/>
                    </a:cubicBezTo>
                    <a:cubicBezTo>
                      <a:pt x="0" y="7"/>
                      <a:pt x="0" y="6"/>
                      <a:pt x="0" y="4"/>
                    </a:cubicBezTo>
                    <a:cubicBezTo>
                      <a:pt x="1" y="4"/>
                      <a:pt x="3" y="3"/>
                      <a:pt x="5"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7" name="Freeform 186"/>
              <p:cNvSpPr>
                <a:spLocks noEditPoints="1"/>
              </p:cNvSpPr>
              <p:nvPr/>
            </p:nvSpPr>
            <p:spPr bwMode="auto">
              <a:xfrm>
                <a:off x="5834063" y="3322638"/>
                <a:ext cx="44450" cy="61913"/>
              </a:xfrm>
              <a:custGeom>
                <a:avLst/>
                <a:gdLst>
                  <a:gd name="T0" fmla="*/ 10 w 20"/>
                  <a:gd name="T1" fmla="*/ 28 h 28"/>
                  <a:gd name="T2" fmla="*/ 0 w 20"/>
                  <a:gd name="T3" fmla="*/ 15 h 28"/>
                  <a:gd name="T4" fmla="*/ 3 w 20"/>
                  <a:gd name="T5" fmla="*/ 4 h 28"/>
                  <a:gd name="T6" fmla="*/ 10 w 20"/>
                  <a:gd name="T7" fmla="*/ 0 h 28"/>
                  <a:gd name="T8" fmla="*/ 20 w 20"/>
                  <a:gd name="T9" fmla="*/ 14 h 28"/>
                  <a:gd name="T10" fmla="*/ 17 w 20"/>
                  <a:gd name="T11" fmla="*/ 25 h 28"/>
                  <a:gd name="T12" fmla="*/ 10 w 20"/>
                  <a:gd name="T13" fmla="*/ 28 h 28"/>
                  <a:gd name="T14" fmla="*/ 10 w 20"/>
                  <a:gd name="T15" fmla="*/ 4 h 28"/>
                  <a:gd name="T16" fmla="*/ 6 w 20"/>
                  <a:gd name="T17" fmla="*/ 15 h 28"/>
                  <a:gd name="T18" fmla="*/ 10 w 20"/>
                  <a:gd name="T19" fmla="*/ 24 h 28"/>
                  <a:gd name="T20" fmla="*/ 13 w 20"/>
                  <a:gd name="T21" fmla="*/ 14 h 28"/>
                  <a:gd name="T22" fmla="*/ 10 w 20"/>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8"/>
                      <a:pt x="0" y="24"/>
                      <a:pt x="0" y="15"/>
                    </a:cubicBezTo>
                    <a:cubicBezTo>
                      <a:pt x="0" y="10"/>
                      <a:pt x="1" y="6"/>
                      <a:pt x="3" y="4"/>
                    </a:cubicBezTo>
                    <a:cubicBezTo>
                      <a:pt x="5" y="1"/>
                      <a:pt x="7" y="0"/>
                      <a:pt x="10" y="0"/>
                    </a:cubicBezTo>
                    <a:cubicBezTo>
                      <a:pt x="17" y="0"/>
                      <a:pt x="20" y="4"/>
                      <a:pt x="20" y="14"/>
                    </a:cubicBezTo>
                    <a:cubicBezTo>
                      <a:pt x="20" y="18"/>
                      <a:pt x="19" y="22"/>
                      <a:pt x="17" y="25"/>
                    </a:cubicBezTo>
                    <a:cubicBezTo>
                      <a:pt x="16" y="27"/>
                      <a:pt x="13" y="28"/>
                      <a:pt x="10" y="28"/>
                    </a:cubicBezTo>
                    <a:close/>
                    <a:moveTo>
                      <a:pt x="10" y="4"/>
                    </a:moveTo>
                    <a:cubicBezTo>
                      <a:pt x="8" y="4"/>
                      <a:pt x="6" y="8"/>
                      <a:pt x="6" y="15"/>
                    </a:cubicBezTo>
                    <a:cubicBezTo>
                      <a:pt x="6" y="20"/>
                      <a:pt x="8"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8" name="Freeform 187"/>
              <p:cNvSpPr>
                <a:spLocks noEditPoints="1"/>
              </p:cNvSpPr>
              <p:nvPr/>
            </p:nvSpPr>
            <p:spPr bwMode="auto">
              <a:xfrm>
                <a:off x="5883275" y="3322638"/>
                <a:ext cx="41275" cy="61913"/>
              </a:xfrm>
              <a:custGeom>
                <a:avLst/>
                <a:gdLst>
                  <a:gd name="T0" fmla="*/ 10 w 19"/>
                  <a:gd name="T1" fmla="*/ 28 h 28"/>
                  <a:gd name="T2" fmla="*/ 0 w 19"/>
                  <a:gd name="T3" fmla="*/ 15 h 28"/>
                  <a:gd name="T4" fmla="*/ 2 w 19"/>
                  <a:gd name="T5" fmla="*/ 3 h 28"/>
                  <a:gd name="T6" fmla="*/ 10 w 19"/>
                  <a:gd name="T7" fmla="*/ 0 h 28"/>
                  <a:gd name="T8" fmla="*/ 19 w 19"/>
                  <a:gd name="T9" fmla="*/ 14 h 28"/>
                  <a:gd name="T10" fmla="*/ 17 w 19"/>
                  <a:gd name="T11" fmla="*/ 25 h 28"/>
                  <a:gd name="T12" fmla="*/ 10 w 19"/>
                  <a:gd name="T13" fmla="*/ 28 h 28"/>
                  <a:gd name="T14" fmla="*/ 10 w 19"/>
                  <a:gd name="T15" fmla="*/ 4 h 28"/>
                  <a:gd name="T16" fmla="*/ 6 w 19"/>
                  <a:gd name="T17" fmla="*/ 14 h 28"/>
                  <a:gd name="T18" fmla="*/ 10 w 19"/>
                  <a:gd name="T19" fmla="*/ 24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9"/>
                      <a:pt x="1" y="6"/>
                      <a:pt x="2" y="3"/>
                    </a:cubicBezTo>
                    <a:cubicBezTo>
                      <a:pt x="4" y="1"/>
                      <a:pt x="7" y="0"/>
                      <a:pt x="10" y="0"/>
                    </a:cubicBezTo>
                    <a:cubicBezTo>
                      <a:pt x="16" y="0"/>
                      <a:pt x="19" y="4"/>
                      <a:pt x="19" y="14"/>
                    </a:cubicBezTo>
                    <a:cubicBezTo>
                      <a:pt x="19" y="18"/>
                      <a:pt x="19" y="22"/>
                      <a:pt x="17" y="25"/>
                    </a:cubicBezTo>
                    <a:cubicBezTo>
                      <a:pt x="15" y="27"/>
                      <a:pt x="13" y="28"/>
                      <a:pt x="10" y="28"/>
                    </a:cubicBezTo>
                    <a:close/>
                    <a:moveTo>
                      <a:pt x="10" y="4"/>
                    </a:moveTo>
                    <a:cubicBezTo>
                      <a:pt x="7" y="4"/>
                      <a:pt x="6" y="8"/>
                      <a:pt x="6" y="14"/>
                    </a:cubicBezTo>
                    <a:cubicBezTo>
                      <a:pt x="6" y="20"/>
                      <a:pt x="7"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9" name="Freeform 188"/>
              <p:cNvSpPr>
                <a:spLocks/>
              </p:cNvSpPr>
              <p:nvPr/>
            </p:nvSpPr>
            <p:spPr bwMode="auto">
              <a:xfrm>
                <a:off x="5935663" y="3319463"/>
                <a:ext cx="26988" cy="65088"/>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4 w 12"/>
                  <a:gd name="T11" fmla="*/ 9 h 29"/>
                  <a:gd name="T12" fmla="*/ 2 w 12"/>
                  <a:gd name="T13" fmla="*/ 9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10" y="29"/>
                      <a:pt x="8" y="29"/>
                      <a:pt x="6" y="29"/>
                    </a:cubicBezTo>
                    <a:cubicBezTo>
                      <a:pt x="6" y="20"/>
                      <a:pt x="6" y="16"/>
                      <a:pt x="6" y="7"/>
                    </a:cubicBezTo>
                    <a:cubicBezTo>
                      <a:pt x="6" y="7"/>
                      <a:pt x="6" y="8"/>
                      <a:pt x="5" y="8"/>
                    </a:cubicBezTo>
                    <a:cubicBezTo>
                      <a:pt x="5" y="8"/>
                      <a:pt x="4" y="9"/>
                      <a:pt x="4" y="9"/>
                    </a:cubicBezTo>
                    <a:cubicBezTo>
                      <a:pt x="3" y="9"/>
                      <a:pt x="2" y="9"/>
                      <a:pt x="2" y="9"/>
                    </a:cubicBezTo>
                    <a:cubicBezTo>
                      <a:pt x="1" y="9"/>
                      <a:pt x="1" y="10"/>
                      <a:pt x="0" y="10"/>
                    </a:cubicBezTo>
                    <a:cubicBezTo>
                      <a:pt x="0" y="8"/>
                      <a:pt x="0" y="7"/>
                      <a:pt x="0" y="5"/>
                    </a:cubicBezTo>
                    <a:cubicBezTo>
                      <a:pt x="2" y="4"/>
                      <a:pt x="4"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0" name="Freeform 189"/>
              <p:cNvSpPr>
                <a:spLocks noEditPoints="1"/>
              </p:cNvSpPr>
              <p:nvPr/>
            </p:nvSpPr>
            <p:spPr bwMode="auto">
              <a:xfrm>
                <a:off x="5351463" y="3408363"/>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10"/>
                      <a:pt x="1" y="6"/>
                      <a:pt x="3" y="3"/>
                    </a:cubicBezTo>
                    <a:cubicBezTo>
                      <a:pt x="5" y="1"/>
                      <a:pt x="7" y="0"/>
                      <a:pt x="10" y="0"/>
                    </a:cubicBezTo>
                    <a:cubicBezTo>
                      <a:pt x="17" y="0"/>
                      <a:pt x="20" y="4"/>
                      <a:pt x="20" y="13"/>
                    </a:cubicBezTo>
                    <a:cubicBezTo>
                      <a:pt x="20" y="18"/>
                      <a:pt x="19" y="21"/>
                      <a:pt x="17" y="24"/>
                    </a:cubicBezTo>
                    <a:cubicBezTo>
                      <a:pt x="16" y="26"/>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1" name="Freeform 190"/>
              <p:cNvSpPr>
                <a:spLocks noEditPoints="1"/>
              </p:cNvSpPr>
              <p:nvPr/>
            </p:nvSpPr>
            <p:spPr bwMode="auto">
              <a:xfrm>
                <a:off x="5400675" y="3408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10"/>
                      <a:pt x="1" y="6"/>
                      <a:pt x="3" y="3"/>
                    </a:cubicBezTo>
                    <a:cubicBezTo>
                      <a:pt x="4" y="1"/>
                      <a:pt x="7" y="0"/>
                      <a:pt x="10" y="0"/>
                    </a:cubicBezTo>
                    <a:cubicBezTo>
                      <a:pt x="16" y="0"/>
                      <a:pt x="19" y="4"/>
                      <a:pt x="19" y="13"/>
                    </a:cubicBezTo>
                    <a:cubicBezTo>
                      <a:pt x="19" y="18"/>
                      <a:pt x="18" y="21"/>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2" name="Freeform 191"/>
              <p:cNvSpPr>
                <a:spLocks noEditPoints="1"/>
              </p:cNvSpPr>
              <p:nvPr/>
            </p:nvSpPr>
            <p:spPr bwMode="auto">
              <a:xfrm>
                <a:off x="5449888"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1"/>
                      <a:pt x="16" y="24"/>
                    </a:cubicBezTo>
                    <a:cubicBezTo>
                      <a:pt x="15" y="26"/>
                      <a:pt x="12" y="27"/>
                      <a:pt x="9" y="27"/>
                    </a:cubicBezTo>
                    <a:close/>
                    <a:moveTo>
                      <a:pt x="10" y="4"/>
                    </a:moveTo>
                    <a:cubicBezTo>
                      <a:pt x="7" y="4"/>
                      <a:pt x="6" y="8"/>
                      <a:pt x="6" y="14"/>
                    </a:cubicBezTo>
                    <a:cubicBezTo>
                      <a:pt x="6" y="20"/>
                      <a:pt x="7"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3" name="Freeform 192"/>
              <p:cNvSpPr>
                <a:spLocks noEditPoints="1"/>
              </p:cNvSpPr>
              <p:nvPr/>
            </p:nvSpPr>
            <p:spPr bwMode="auto">
              <a:xfrm>
                <a:off x="5499100"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9 w 19"/>
                  <a:gd name="T15" fmla="*/ 4 h 27"/>
                  <a:gd name="T16" fmla="*/ 5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2"/>
                      <a:pt x="16" y="24"/>
                    </a:cubicBezTo>
                    <a:cubicBezTo>
                      <a:pt x="15" y="26"/>
                      <a:pt x="12" y="27"/>
                      <a:pt x="9" y="27"/>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4" name="Freeform 193"/>
              <p:cNvSpPr>
                <a:spLocks/>
              </p:cNvSpPr>
              <p:nvPr/>
            </p:nvSpPr>
            <p:spPr bwMode="auto">
              <a:xfrm>
                <a:off x="5551488" y="3408363"/>
                <a:ext cx="25400" cy="60325"/>
              </a:xfrm>
              <a:custGeom>
                <a:avLst/>
                <a:gdLst>
                  <a:gd name="T0" fmla="*/ 11 w 11"/>
                  <a:gd name="T1" fmla="*/ 0 h 27"/>
                  <a:gd name="T2" fmla="*/ 11 w 11"/>
                  <a:gd name="T3" fmla="*/ 27 h 27"/>
                  <a:gd name="T4" fmla="*/ 6 w 11"/>
                  <a:gd name="T5" fmla="*/ 27 h 27"/>
                  <a:gd name="T6" fmla="*/ 6 w 11"/>
                  <a:gd name="T7" fmla="*/ 7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6"/>
                      <a:pt x="11" y="27"/>
                    </a:cubicBezTo>
                    <a:cubicBezTo>
                      <a:pt x="9" y="27"/>
                      <a:pt x="8" y="27"/>
                      <a:pt x="6" y="27"/>
                    </a:cubicBezTo>
                    <a:cubicBezTo>
                      <a:pt x="6" y="19"/>
                      <a:pt x="6" y="14"/>
                      <a:pt x="6" y="7"/>
                    </a:cubicBezTo>
                    <a:cubicBezTo>
                      <a:pt x="6" y="7"/>
                      <a:pt x="5" y="7"/>
                      <a:pt x="4" y="7"/>
                    </a:cubicBezTo>
                    <a:cubicBezTo>
                      <a:pt x="4" y="8"/>
                      <a:pt x="3" y="8"/>
                      <a:pt x="3" y="8"/>
                    </a:cubicBezTo>
                    <a:cubicBezTo>
                      <a:pt x="2" y="8"/>
                      <a:pt x="2" y="8"/>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5" name="Freeform 194"/>
              <p:cNvSpPr>
                <a:spLocks noEditPoints="1"/>
              </p:cNvSpPr>
              <p:nvPr/>
            </p:nvSpPr>
            <p:spPr bwMode="auto">
              <a:xfrm>
                <a:off x="5594350" y="3408363"/>
                <a:ext cx="41275" cy="60325"/>
              </a:xfrm>
              <a:custGeom>
                <a:avLst/>
                <a:gdLst>
                  <a:gd name="T0" fmla="*/ 9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9 w 19"/>
                  <a:gd name="T13" fmla="*/ 27 h 27"/>
                  <a:gd name="T14" fmla="*/ 9 w 19"/>
                  <a:gd name="T15" fmla="*/ 4 h 27"/>
                  <a:gd name="T16" fmla="*/ 6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3" y="3"/>
                    </a:cubicBezTo>
                    <a:cubicBezTo>
                      <a:pt x="4" y="1"/>
                      <a:pt x="7" y="0"/>
                      <a:pt x="10" y="0"/>
                    </a:cubicBezTo>
                    <a:cubicBezTo>
                      <a:pt x="16" y="0"/>
                      <a:pt x="19" y="4"/>
                      <a:pt x="19" y="13"/>
                    </a:cubicBezTo>
                    <a:cubicBezTo>
                      <a:pt x="19" y="18"/>
                      <a:pt x="18" y="22"/>
                      <a:pt x="17" y="24"/>
                    </a:cubicBezTo>
                    <a:cubicBezTo>
                      <a:pt x="15" y="26"/>
                      <a:pt x="13" y="27"/>
                      <a:pt x="9" y="27"/>
                    </a:cubicBezTo>
                    <a:close/>
                    <a:moveTo>
                      <a:pt x="9" y="4"/>
                    </a:moveTo>
                    <a:cubicBezTo>
                      <a:pt x="7" y="4"/>
                      <a:pt x="6" y="8"/>
                      <a:pt x="6" y="14"/>
                    </a:cubicBezTo>
                    <a:cubicBezTo>
                      <a:pt x="6"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6" name="Freeform 195"/>
              <p:cNvSpPr>
                <a:spLocks noEditPoints="1"/>
              </p:cNvSpPr>
              <p:nvPr/>
            </p:nvSpPr>
            <p:spPr bwMode="auto">
              <a:xfrm>
                <a:off x="5640388" y="3408363"/>
                <a:ext cx="44450" cy="63500"/>
              </a:xfrm>
              <a:custGeom>
                <a:avLst/>
                <a:gdLst>
                  <a:gd name="T0" fmla="*/ 10 w 20"/>
                  <a:gd name="T1" fmla="*/ 28 h 28"/>
                  <a:gd name="T2" fmla="*/ 0 w 20"/>
                  <a:gd name="T3" fmla="*/ 14 h 28"/>
                  <a:gd name="T4" fmla="*/ 3 w 20"/>
                  <a:gd name="T5" fmla="*/ 3 h 28"/>
                  <a:gd name="T6" fmla="*/ 10 w 20"/>
                  <a:gd name="T7" fmla="*/ 0 h 28"/>
                  <a:gd name="T8" fmla="*/ 20 w 20"/>
                  <a:gd name="T9" fmla="*/ 13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4" y="28"/>
                      <a:pt x="0" y="23"/>
                      <a:pt x="0" y="14"/>
                    </a:cubicBezTo>
                    <a:cubicBezTo>
                      <a:pt x="0" y="10"/>
                      <a:pt x="1" y="6"/>
                      <a:pt x="3" y="3"/>
                    </a:cubicBezTo>
                    <a:cubicBezTo>
                      <a:pt x="5" y="1"/>
                      <a:pt x="7" y="0"/>
                      <a:pt x="10" y="0"/>
                    </a:cubicBezTo>
                    <a:cubicBezTo>
                      <a:pt x="17" y="0"/>
                      <a:pt x="20" y="5"/>
                      <a:pt x="20" y="13"/>
                    </a:cubicBezTo>
                    <a:cubicBezTo>
                      <a:pt x="20" y="18"/>
                      <a:pt x="19" y="22"/>
                      <a:pt x="17" y="24"/>
                    </a:cubicBezTo>
                    <a:cubicBezTo>
                      <a:pt x="16" y="27"/>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7" name="Freeform 196"/>
              <p:cNvSpPr>
                <a:spLocks/>
              </p:cNvSpPr>
              <p:nvPr/>
            </p:nvSpPr>
            <p:spPr bwMode="auto">
              <a:xfrm>
                <a:off x="5695950" y="3408363"/>
                <a:ext cx="26988" cy="60325"/>
              </a:xfrm>
              <a:custGeom>
                <a:avLst/>
                <a:gdLst>
                  <a:gd name="T0" fmla="*/ 12 w 12"/>
                  <a:gd name="T1" fmla="*/ 0 h 27"/>
                  <a:gd name="T2" fmla="*/ 12 w 12"/>
                  <a:gd name="T3" fmla="*/ 27 h 27"/>
                  <a:gd name="T4" fmla="*/ 6 w 12"/>
                  <a:gd name="T5" fmla="*/ 27 h 27"/>
                  <a:gd name="T6" fmla="*/ 6 w 12"/>
                  <a:gd name="T7" fmla="*/ 7 h 27"/>
                  <a:gd name="T8" fmla="*/ 4 w 12"/>
                  <a:gd name="T9" fmla="*/ 7 h 27"/>
                  <a:gd name="T10" fmla="*/ 3 w 12"/>
                  <a:gd name="T11" fmla="*/ 8 h 27"/>
                  <a:gd name="T12" fmla="*/ 2 w 12"/>
                  <a:gd name="T13" fmla="*/ 9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4" y="7"/>
                    </a:cubicBezTo>
                    <a:cubicBezTo>
                      <a:pt x="4" y="8"/>
                      <a:pt x="4" y="8"/>
                      <a:pt x="3" y="8"/>
                    </a:cubicBezTo>
                    <a:cubicBezTo>
                      <a:pt x="3" y="8"/>
                      <a:pt x="2" y="8"/>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8" name="Freeform 197"/>
              <p:cNvSpPr>
                <a:spLocks/>
              </p:cNvSpPr>
              <p:nvPr/>
            </p:nvSpPr>
            <p:spPr bwMode="auto">
              <a:xfrm>
                <a:off x="5743575" y="3408363"/>
                <a:ext cx="25400"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4 w 12"/>
                  <a:gd name="T11" fmla="*/ 8 h 27"/>
                  <a:gd name="T12" fmla="*/ 2 w 12"/>
                  <a:gd name="T13" fmla="*/ 9 h 27"/>
                  <a:gd name="T14" fmla="*/ 0 w 12"/>
                  <a:gd name="T15" fmla="*/ 9 h 27"/>
                  <a:gd name="T16" fmla="*/ 0 w 12"/>
                  <a:gd name="T17" fmla="*/ 4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10" y="27"/>
                      <a:pt x="8" y="27"/>
                      <a:pt x="6" y="27"/>
                    </a:cubicBezTo>
                    <a:cubicBezTo>
                      <a:pt x="6" y="19"/>
                      <a:pt x="6" y="15"/>
                      <a:pt x="6" y="7"/>
                    </a:cubicBezTo>
                    <a:cubicBezTo>
                      <a:pt x="6" y="7"/>
                      <a:pt x="6" y="7"/>
                      <a:pt x="5" y="7"/>
                    </a:cubicBezTo>
                    <a:cubicBezTo>
                      <a:pt x="5" y="8"/>
                      <a:pt x="4" y="8"/>
                      <a:pt x="4" y="8"/>
                    </a:cubicBezTo>
                    <a:cubicBezTo>
                      <a:pt x="3" y="8"/>
                      <a:pt x="3" y="8"/>
                      <a:pt x="2" y="9"/>
                    </a:cubicBezTo>
                    <a:cubicBezTo>
                      <a:pt x="2" y="9"/>
                      <a:pt x="1" y="9"/>
                      <a:pt x="0" y="9"/>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9" name="Freeform 198"/>
              <p:cNvSpPr>
                <a:spLocks noEditPoints="1"/>
              </p:cNvSpPr>
              <p:nvPr/>
            </p:nvSpPr>
            <p:spPr bwMode="auto">
              <a:xfrm>
                <a:off x="5786438" y="3408363"/>
                <a:ext cx="42863" cy="63500"/>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7 w 19"/>
                  <a:gd name="T11" fmla="*/ 24 h 28"/>
                  <a:gd name="T12" fmla="*/ 9 w 19"/>
                  <a:gd name="T13" fmla="*/ 28 h 28"/>
                  <a:gd name="T14" fmla="*/ 9 w 19"/>
                  <a:gd name="T15" fmla="*/ 5 h 28"/>
                  <a:gd name="T16" fmla="*/ 6 w 19"/>
                  <a:gd name="T17" fmla="*/ 14 h 28"/>
                  <a:gd name="T18" fmla="*/ 9 w 19"/>
                  <a:gd name="T19" fmla="*/ 23 h 28"/>
                  <a:gd name="T20" fmla="*/ 13 w 19"/>
                  <a:gd name="T21" fmla="*/ 14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0" y="6"/>
                      <a:pt x="2" y="3"/>
                    </a:cubicBezTo>
                    <a:cubicBezTo>
                      <a:pt x="4" y="1"/>
                      <a:pt x="7" y="0"/>
                      <a:pt x="10" y="0"/>
                    </a:cubicBezTo>
                    <a:cubicBezTo>
                      <a:pt x="16" y="0"/>
                      <a:pt x="19" y="5"/>
                      <a:pt x="19" y="14"/>
                    </a:cubicBezTo>
                    <a:cubicBezTo>
                      <a:pt x="19" y="19"/>
                      <a:pt x="18" y="22"/>
                      <a:pt x="17" y="24"/>
                    </a:cubicBezTo>
                    <a:cubicBezTo>
                      <a:pt x="14" y="27"/>
                      <a:pt x="12" y="28"/>
                      <a:pt x="9" y="28"/>
                    </a:cubicBezTo>
                    <a:close/>
                    <a:moveTo>
                      <a:pt x="9" y="5"/>
                    </a:moveTo>
                    <a:cubicBezTo>
                      <a:pt x="7" y="5"/>
                      <a:pt x="6" y="8"/>
                      <a:pt x="6" y="14"/>
                    </a:cubicBezTo>
                    <a:cubicBezTo>
                      <a:pt x="6" y="20"/>
                      <a:pt x="7" y="23"/>
                      <a:pt x="9" y="23"/>
                    </a:cubicBezTo>
                    <a:cubicBezTo>
                      <a:pt x="12" y="23"/>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0" name="Freeform 199"/>
              <p:cNvSpPr>
                <a:spLocks/>
              </p:cNvSpPr>
              <p:nvPr/>
            </p:nvSpPr>
            <p:spPr bwMode="auto">
              <a:xfrm>
                <a:off x="5840413" y="3408363"/>
                <a:ext cx="23813" cy="63500"/>
              </a:xfrm>
              <a:custGeom>
                <a:avLst/>
                <a:gdLst>
                  <a:gd name="T0" fmla="*/ 11 w 11"/>
                  <a:gd name="T1" fmla="*/ 0 h 28"/>
                  <a:gd name="T2" fmla="*/ 11 w 11"/>
                  <a:gd name="T3" fmla="*/ 28 h 28"/>
                  <a:gd name="T4" fmla="*/ 6 w 11"/>
                  <a:gd name="T5" fmla="*/ 28 h 28"/>
                  <a:gd name="T6" fmla="*/ 6 w 11"/>
                  <a:gd name="T7" fmla="*/ 7 h 28"/>
                  <a:gd name="T8" fmla="*/ 5 w 11"/>
                  <a:gd name="T9" fmla="*/ 7 h 28"/>
                  <a:gd name="T10" fmla="*/ 3 w 11"/>
                  <a:gd name="T11" fmla="*/ 8 h 28"/>
                  <a:gd name="T12" fmla="*/ 1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6" y="28"/>
                    </a:cubicBezTo>
                    <a:cubicBezTo>
                      <a:pt x="6" y="19"/>
                      <a:pt x="6" y="15"/>
                      <a:pt x="6" y="7"/>
                    </a:cubicBezTo>
                    <a:cubicBezTo>
                      <a:pt x="5" y="7"/>
                      <a:pt x="5" y="7"/>
                      <a:pt x="5" y="7"/>
                    </a:cubicBezTo>
                    <a:cubicBezTo>
                      <a:pt x="4" y="8"/>
                      <a:pt x="3" y="8"/>
                      <a:pt x="3" y="8"/>
                    </a:cubicBezTo>
                    <a:cubicBezTo>
                      <a:pt x="2" y="8"/>
                      <a:pt x="2" y="9"/>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1" name="Freeform 200"/>
              <p:cNvSpPr>
                <a:spLocks/>
              </p:cNvSpPr>
              <p:nvPr/>
            </p:nvSpPr>
            <p:spPr bwMode="auto">
              <a:xfrm>
                <a:off x="5889625" y="3408363"/>
                <a:ext cx="23813" cy="63500"/>
              </a:xfrm>
              <a:custGeom>
                <a:avLst/>
                <a:gdLst>
                  <a:gd name="T0" fmla="*/ 11 w 11"/>
                  <a:gd name="T1" fmla="*/ 0 h 28"/>
                  <a:gd name="T2" fmla="*/ 11 w 11"/>
                  <a:gd name="T3" fmla="*/ 28 h 28"/>
                  <a:gd name="T4" fmla="*/ 5 w 11"/>
                  <a:gd name="T5" fmla="*/ 28 h 28"/>
                  <a:gd name="T6" fmla="*/ 5 w 11"/>
                  <a:gd name="T7" fmla="*/ 7 h 28"/>
                  <a:gd name="T8" fmla="*/ 4 w 11"/>
                  <a:gd name="T9" fmla="*/ 7 h 28"/>
                  <a:gd name="T10" fmla="*/ 3 w 11"/>
                  <a:gd name="T11" fmla="*/ 8 h 28"/>
                  <a:gd name="T12" fmla="*/ 2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5" y="28"/>
                    </a:cubicBezTo>
                    <a:cubicBezTo>
                      <a:pt x="5" y="19"/>
                      <a:pt x="5" y="15"/>
                      <a:pt x="5" y="7"/>
                    </a:cubicBezTo>
                    <a:cubicBezTo>
                      <a:pt x="5" y="7"/>
                      <a:pt x="5" y="7"/>
                      <a:pt x="4" y="7"/>
                    </a:cubicBezTo>
                    <a:cubicBezTo>
                      <a:pt x="4" y="8"/>
                      <a:pt x="4" y="8"/>
                      <a:pt x="3" y="8"/>
                    </a:cubicBezTo>
                    <a:cubicBezTo>
                      <a:pt x="3" y="8"/>
                      <a:pt x="2" y="9"/>
                      <a:pt x="2" y="9"/>
                    </a:cubicBezTo>
                    <a:cubicBezTo>
                      <a:pt x="1" y="9"/>
                      <a:pt x="0" y="9"/>
                      <a:pt x="0" y="9"/>
                    </a:cubicBezTo>
                    <a:cubicBezTo>
                      <a:pt x="0" y="7"/>
                      <a:pt x="0" y="6"/>
                      <a:pt x="0" y="4"/>
                    </a:cubicBezTo>
                    <a:cubicBezTo>
                      <a:pt x="2" y="4"/>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2" name="Freeform 201"/>
              <p:cNvSpPr>
                <a:spLocks noEditPoints="1"/>
              </p:cNvSpPr>
              <p:nvPr/>
            </p:nvSpPr>
            <p:spPr bwMode="auto">
              <a:xfrm>
                <a:off x="5930900" y="3408363"/>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4 h 29"/>
                  <a:gd name="T12" fmla="*/ 9 w 19"/>
                  <a:gd name="T13" fmla="*/ 29 h 29"/>
                  <a:gd name="T14" fmla="*/ 10 w 19"/>
                  <a:gd name="T15" fmla="*/ 4 h 29"/>
                  <a:gd name="T16" fmla="*/ 5 w 19"/>
                  <a:gd name="T17" fmla="*/ 14 h 29"/>
                  <a:gd name="T18" fmla="*/ 10 w 19"/>
                  <a:gd name="T19" fmla="*/ 24 h 29"/>
                  <a:gd name="T20" fmla="*/ 13 w 19"/>
                  <a:gd name="T21" fmla="*/ 14 h 29"/>
                  <a:gd name="T22" fmla="*/ 10 w 19"/>
                  <a:gd name="T23"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2" y="3"/>
                    </a:cubicBezTo>
                    <a:cubicBezTo>
                      <a:pt x="4" y="1"/>
                      <a:pt x="7" y="0"/>
                      <a:pt x="10" y="0"/>
                    </a:cubicBezTo>
                    <a:cubicBezTo>
                      <a:pt x="16" y="0"/>
                      <a:pt x="19" y="4"/>
                      <a:pt x="19" y="14"/>
                    </a:cubicBezTo>
                    <a:cubicBezTo>
                      <a:pt x="19" y="19"/>
                      <a:pt x="18" y="22"/>
                      <a:pt x="16" y="24"/>
                    </a:cubicBezTo>
                    <a:cubicBezTo>
                      <a:pt x="15" y="27"/>
                      <a:pt x="12" y="29"/>
                      <a:pt x="9" y="29"/>
                    </a:cubicBezTo>
                    <a:close/>
                    <a:moveTo>
                      <a:pt x="10" y="4"/>
                    </a:moveTo>
                    <a:cubicBezTo>
                      <a:pt x="7" y="4"/>
                      <a:pt x="5" y="8"/>
                      <a:pt x="5" y="14"/>
                    </a:cubicBezTo>
                    <a:cubicBezTo>
                      <a:pt x="5" y="20"/>
                      <a:pt x="7" y="24"/>
                      <a:pt x="10" y="24"/>
                    </a:cubicBezTo>
                    <a:cubicBezTo>
                      <a:pt x="12" y="24"/>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3" name="Freeform 202"/>
              <p:cNvSpPr>
                <a:spLocks/>
              </p:cNvSpPr>
              <p:nvPr/>
            </p:nvSpPr>
            <p:spPr bwMode="auto">
              <a:xfrm>
                <a:off x="5360988" y="3494088"/>
                <a:ext cx="22225" cy="58738"/>
              </a:xfrm>
              <a:custGeom>
                <a:avLst/>
                <a:gdLst>
                  <a:gd name="T0" fmla="*/ 10 w 10"/>
                  <a:gd name="T1" fmla="*/ 0 h 27"/>
                  <a:gd name="T2" fmla="*/ 10 w 10"/>
                  <a:gd name="T3" fmla="*/ 27 h 27"/>
                  <a:gd name="T4" fmla="*/ 5 w 10"/>
                  <a:gd name="T5" fmla="*/ 27 h 27"/>
                  <a:gd name="T6" fmla="*/ 5 w 10"/>
                  <a:gd name="T7" fmla="*/ 6 h 27"/>
                  <a:gd name="T8" fmla="*/ 4 w 10"/>
                  <a:gd name="T9" fmla="*/ 7 h 27"/>
                  <a:gd name="T10" fmla="*/ 2 w 10"/>
                  <a:gd name="T11" fmla="*/ 8 h 27"/>
                  <a:gd name="T12" fmla="*/ 1 w 10"/>
                  <a:gd name="T13" fmla="*/ 8 h 27"/>
                  <a:gd name="T14" fmla="*/ 0 w 10"/>
                  <a:gd name="T15" fmla="*/ 8 h 27"/>
                  <a:gd name="T16" fmla="*/ 0 w 10"/>
                  <a:gd name="T17" fmla="*/ 4 h 27"/>
                  <a:gd name="T18" fmla="*/ 4 w 10"/>
                  <a:gd name="T19" fmla="*/ 2 h 27"/>
                  <a:gd name="T20" fmla="*/ 7 w 10"/>
                  <a:gd name="T21" fmla="*/ 0 h 27"/>
                  <a:gd name="T22" fmla="*/ 10 w 1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7">
                    <a:moveTo>
                      <a:pt x="10" y="0"/>
                    </a:moveTo>
                    <a:cubicBezTo>
                      <a:pt x="10" y="11"/>
                      <a:pt x="10" y="16"/>
                      <a:pt x="10" y="27"/>
                    </a:cubicBezTo>
                    <a:cubicBezTo>
                      <a:pt x="8" y="27"/>
                      <a:pt x="7" y="27"/>
                      <a:pt x="5" y="27"/>
                    </a:cubicBezTo>
                    <a:cubicBezTo>
                      <a:pt x="5" y="18"/>
                      <a:pt x="5" y="15"/>
                      <a:pt x="5" y="6"/>
                    </a:cubicBezTo>
                    <a:cubicBezTo>
                      <a:pt x="5" y="6"/>
                      <a:pt x="4" y="7"/>
                      <a:pt x="4" y="7"/>
                    </a:cubicBezTo>
                    <a:cubicBezTo>
                      <a:pt x="3" y="7"/>
                      <a:pt x="3" y="7"/>
                      <a:pt x="2" y="8"/>
                    </a:cubicBezTo>
                    <a:cubicBezTo>
                      <a:pt x="2" y="8"/>
                      <a:pt x="2" y="8"/>
                      <a:pt x="1" y="8"/>
                    </a:cubicBezTo>
                    <a:cubicBezTo>
                      <a:pt x="0" y="8"/>
                      <a:pt x="0" y="8"/>
                      <a:pt x="0" y="8"/>
                    </a:cubicBezTo>
                    <a:cubicBezTo>
                      <a:pt x="0" y="7"/>
                      <a:pt x="0" y="6"/>
                      <a:pt x="0" y="4"/>
                    </a:cubicBezTo>
                    <a:cubicBezTo>
                      <a:pt x="1" y="3"/>
                      <a:pt x="2" y="3"/>
                      <a:pt x="4" y="2"/>
                    </a:cubicBezTo>
                    <a:cubicBezTo>
                      <a:pt x="5" y="1"/>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4" name="Freeform 203"/>
              <p:cNvSpPr>
                <a:spLocks noEditPoints="1"/>
              </p:cNvSpPr>
              <p:nvPr/>
            </p:nvSpPr>
            <p:spPr bwMode="auto">
              <a:xfrm>
                <a:off x="5400675" y="3494088"/>
                <a:ext cx="42863" cy="58738"/>
              </a:xfrm>
              <a:custGeom>
                <a:avLst/>
                <a:gdLst>
                  <a:gd name="T0" fmla="*/ 10 w 19"/>
                  <a:gd name="T1" fmla="*/ 27 h 27"/>
                  <a:gd name="T2" fmla="*/ 0 w 19"/>
                  <a:gd name="T3" fmla="*/ 14 h 27"/>
                  <a:gd name="T4" fmla="*/ 3 w 19"/>
                  <a:gd name="T5" fmla="*/ 4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4"/>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7"/>
                      <a:pt x="6" y="14"/>
                    </a:cubicBezTo>
                    <a:cubicBezTo>
                      <a:pt x="6" y="20"/>
                      <a:pt x="8"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5" name="Freeform 204"/>
              <p:cNvSpPr>
                <a:spLocks noEditPoints="1"/>
              </p:cNvSpPr>
              <p:nvPr/>
            </p:nvSpPr>
            <p:spPr bwMode="auto">
              <a:xfrm>
                <a:off x="5449888" y="3494088"/>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4 h 28"/>
                  <a:gd name="T16" fmla="*/ 6 w 19"/>
                  <a:gd name="T17" fmla="*/ 14 h 28"/>
                  <a:gd name="T18" fmla="*/ 10 w 19"/>
                  <a:gd name="T19" fmla="*/ 23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2" y="4"/>
                    </a:cubicBezTo>
                    <a:cubicBezTo>
                      <a:pt x="4" y="1"/>
                      <a:pt x="6" y="0"/>
                      <a:pt x="10" y="0"/>
                    </a:cubicBezTo>
                    <a:cubicBezTo>
                      <a:pt x="16" y="0"/>
                      <a:pt x="19" y="5"/>
                      <a:pt x="19" y="14"/>
                    </a:cubicBezTo>
                    <a:cubicBezTo>
                      <a:pt x="19" y="18"/>
                      <a:pt x="18" y="21"/>
                      <a:pt x="16" y="24"/>
                    </a:cubicBezTo>
                    <a:cubicBezTo>
                      <a:pt x="15" y="27"/>
                      <a:pt x="12" y="28"/>
                      <a:pt x="9" y="28"/>
                    </a:cubicBezTo>
                    <a:close/>
                    <a:moveTo>
                      <a:pt x="10" y="4"/>
                    </a:moveTo>
                    <a:cubicBezTo>
                      <a:pt x="7" y="4"/>
                      <a:pt x="6" y="7"/>
                      <a:pt x="6" y="14"/>
                    </a:cubicBezTo>
                    <a:cubicBezTo>
                      <a:pt x="6" y="20"/>
                      <a:pt x="7"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6" name="Freeform 205"/>
              <p:cNvSpPr>
                <a:spLocks/>
              </p:cNvSpPr>
              <p:nvPr/>
            </p:nvSpPr>
            <p:spPr bwMode="auto">
              <a:xfrm>
                <a:off x="5502275" y="3494088"/>
                <a:ext cx="26988" cy="61913"/>
              </a:xfrm>
              <a:custGeom>
                <a:avLst/>
                <a:gdLst>
                  <a:gd name="T0" fmla="*/ 12 w 12"/>
                  <a:gd name="T1" fmla="*/ 0 h 28"/>
                  <a:gd name="T2" fmla="*/ 12 w 12"/>
                  <a:gd name="T3" fmla="*/ 28 h 28"/>
                  <a:gd name="T4" fmla="*/ 6 w 12"/>
                  <a:gd name="T5" fmla="*/ 27 h 28"/>
                  <a:gd name="T6" fmla="*/ 6 w 12"/>
                  <a:gd name="T7" fmla="*/ 7 h 28"/>
                  <a:gd name="T8" fmla="*/ 5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6"/>
                      <a:pt x="12" y="28"/>
                    </a:cubicBezTo>
                    <a:cubicBezTo>
                      <a:pt x="9" y="28"/>
                      <a:pt x="8" y="28"/>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7" name="Freeform 206"/>
              <p:cNvSpPr>
                <a:spLocks noEditPoints="1"/>
              </p:cNvSpPr>
              <p:nvPr/>
            </p:nvSpPr>
            <p:spPr bwMode="auto">
              <a:xfrm>
                <a:off x="5545138" y="3494088"/>
                <a:ext cx="42863" cy="61913"/>
              </a:xfrm>
              <a:custGeom>
                <a:avLst/>
                <a:gdLst>
                  <a:gd name="T0" fmla="*/ 10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10 w 19"/>
                  <a:gd name="T13" fmla="*/ 28 h 28"/>
                  <a:gd name="T14" fmla="*/ 10 w 19"/>
                  <a:gd name="T15" fmla="*/ 5 h 28"/>
                  <a:gd name="T16" fmla="*/ 6 w 19"/>
                  <a:gd name="T17" fmla="*/ 15 h 28"/>
                  <a:gd name="T18" fmla="*/ 10 w 19"/>
                  <a:gd name="T19" fmla="*/ 24 h 28"/>
                  <a:gd name="T20" fmla="*/ 14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10"/>
                      <a:pt x="1" y="6"/>
                      <a:pt x="3" y="4"/>
                    </a:cubicBezTo>
                    <a:cubicBezTo>
                      <a:pt x="4" y="2"/>
                      <a:pt x="7" y="0"/>
                      <a:pt x="10" y="0"/>
                    </a:cubicBezTo>
                    <a:cubicBezTo>
                      <a:pt x="16" y="1"/>
                      <a:pt x="19" y="5"/>
                      <a:pt x="19" y="14"/>
                    </a:cubicBezTo>
                    <a:cubicBezTo>
                      <a:pt x="19" y="19"/>
                      <a:pt x="18" y="22"/>
                      <a:pt x="17" y="25"/>
                    </a:cubicBezTo>
                    <a:cubicBezTo>
                      <a:pt x="15" y="27"/>
                      <a:pt x="13" y="28"/>
                      <a:pt x="10" y="28"/>
                    </a:cubicBezTo>
                    <a:close/>
                    <a:moveTo>
                      <a:pt x="10" y="5"/>
                    </a:moveTo>
                    <a:cubicBezTo>
                      <a:pt x="7" y="5"/>
                      <a:pt x="6" y="8"/>
                      <a:pt x="6" y="15"/>
                    </a:cubicBezTo>
                    <a:cubicBezTo>
                      <a:pt x="6" y="20"/>
                      <a:pt x="7" y="24"/>
                      <a:pt x="10" y="24"/>
                    </a:cubicBezTo>
                    <a:cubicBezTo>
                      <a:pt x="12" y="24"/>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8" name="Freeform 207"/>
              <p:cNvSpPr>
                <a:spLocks noEditPoints="1"/>
              </p:cNvSpPr>
              <p:nvPr/>
            </p:nvSpPr>
            <p:spPr bwMode="auto">
              <a:xfrm>
                <a:off x="5594350" y="3494088"/>
                <a:ext cx="41275" cy="63500"/>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2"/>
                      <a:pt x="7" y="0"/>
                      <a:pt x="10" y="0"/>
                    </a:cubicBezTo>
                    <a:cubicBezTo>
                      <a:pt x="16" y="0"/>
                      <a:pt x="19" y="5"/>
                      <a:pt x="19" y="15"/>
                    </a:cubicBezTo>
                    <a:cubicBezTo>
                      <a:pt x="19" y="19"/>
                      <a:pt x="18" y="22"/>
                      <a:pt x="17" y="25"/>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9" name="Freeform 208"/>
              <p:cNvSpPr>
                <a:spLocks/>
              </p:cNvSpPr>
              <p:nvPr/>
            </p:nvSpPr>
            <p:spPr bwMode="auto">
              <a:xfrm>
                <a:off x="5646738" y="3494088"/>
                <a:ext cx="26988" cy="63500"/>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3 w 12"/>
                  <a:gd name="T11" fmla="*/ 9 h 29"/>
                  <a:gd name="T12" fmla="*/ 2 w 12"/>
                  <a:gd name="T13" fmla="*/ 9 h 29"/>
                  <a:gd name="T14" fmla="*/ 0 w 12"/>
                  <a:gd name="T15" fmla="*/ 9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9"/>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7"/>
                      <a:pt x="0" y="6"/>
                      <a:pt x="0" y="5"/>
                    </a:cubicBezTo>
                    <a:cubicBezTo>
                      <a:pt x="2" y="4"/>
                      <a:pt x="3"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0" name="Freeform 209"/>
              <p:cNvSpPr>
                <a:spLocks/>
              </p:cNvSpPr>
              <p:nvPr/>
            </p:nvSpPr>
            <p:spPr bwMode="auto">
              <a:xfrm>
                <a:off x="5695950" y="3494088"/>
                <a:ext cx="26988" cy="63500"/>
              </a:xfrm>
              <a:custGeom>
                <a:avLst/>
                <a:gdLst>
                  <a:gd name="T0" fmla="*/ 12 w 12"/>
                  <a:gd name="T1" fmla="*/ 0 h 29"/>
                  <a:gd name="T2" fmla="*/ 12 w 12"/>
                  <a:gd name="T3" fmla="*/ 29 h 29"/>
                  <a:gd name="T4" fmla="*/ 6 w 12"/>
                  <a:gd name="T5" fmla="*/ 29 h 29"/>
                  <a:gd name="T6" fmla="*/ 6 w 12"/>
                  <a:gd name="T7" fmla="*/ 7 h 29"/>
                  <a:gd name="T8" fmla="*/ 4 w 12"/>
                  <a:gd name="T9" fmla="*/ 8 h 29"/>
                  <a:gd name="T10" fmla="*/ 3 w 12"/>
                  <a:gd name="T11" fmla="*/ 9 h 29"/>
                  <a:gd name="T12" fmla="*/ 2 w 12"/>
                  <a:gd name="T13" fmla="*/ 9 h 29"/>
                  <a:gd name="T14" fmla="*/ 0 w 12"/>
                  <a:gd name="T15" fmla="*/ 10 h 29"/>
                  <a:gd name="T16" fmla="*/ 0 w 12"/>
                  <a:gd name="T17" fmla="*/ 5 h 29"/>
                  <a:gd name="T18" fmla="*/ 4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9" y="29"/>
                      <a:pt x="8" y="29"/>
                      <a:pt x="6" y="29"/>
                    </a:cubicBezTo>
                    <a:cubicBezTo>
                      <a:pt x="6" y="20"/>
                      <a:pt x="6" y="16"/>
                      <a:pt x="6" y="7"/>
                    </a:cubicBezTo>
                    <a:cubicBezTo>
                      <a:pt x="5" y="8"/>
                      <a:pt x="5" y="8"/>
                      <a:pt x="4" y="8"/>
                    </a:cubicBezTo>
                    <a:cubicBezTo>
                      <a:pt x="4" y="8"/>
                      <a:pt x="4" y="9"/>
                      <a:pt x="3" y="9"/>
                    </a:cubicBezTo>
                    <a:cubicBezTo>
                      <a:pt x="3" y="9"/>
                      <a:pt x="2" y="9"/>
                      <a:pt x="2" y="9"/>
                    </a:cubicBezTo>
                    <a:cubicBezTo>
                      <a:pt x="1" y="9"/>
                      <a:pt x="1" y="10"/>
                      <a:pt x="0" y="10"/>
                    </a:cubicBezTo>
                    <a:cubicBezTo>
                      <a:pt x="0" y="8"/>
                      <a:pt x="0" y="7"/>
                      <a:pt x="0" y="5"/>
                    </a:cubicBezTo>
                    <a:cubicBezTo>
                      <a:pt x="2" y="4"/>
                      <a:pt x="3" y="4"/>
                      <a:pt x="4"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1" name="Freeform 210"/>
              <p:cNvSpPr>
                <a:spLocks noEditPoints="1"/>
              </p:cNvSpPr>
              <p:nvPr/>
            </p:nvSpPr>
            <p:spPr bwMode="auto">
              <a:xfrm>
                <a:off x="5738813" y="3495675"/>
                <a:ext cx="41275" cy="65088"/>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1"/>
                      <a:pt x="7" y="0"/>
                      <a:pt x="10" y="0"/>
                    </a:cubicBezTo>
                    <a:cubicBezTo>
                      <a:pt x="16" y="0"/>
                      <a:pt x="19" y="5"/>
                      <a:pt x="19" y="15"/>
                    </a:cubicBezTo>
                    <a:cubicBezTo>
                      <a:pt x="19" y="19"/>
                      <a:pt x="18" y="23"/>
                      <a:pt x="17" y="26"/>
                    </a:cubicBezTo>
                    <a:cubicBezTo>
                      <a:pt x="15" y="28"/>
                      <a:pt x="12" y="29"/>
                      <a:pt x="9" y="29"/>
                    </a:cubicBezTo>
                    <a:close/>
                    <a:moveTo>
                      <a:pt x="10" y="5"/>
                    </a:moveTo>
                    <a:cubicBezTo>
                      <a:pt x="7" y="5"/>
                      <a:pt x="6" y="8"/>
                      <a:pt x="6" y="15"/>
                    </a:cubicBezTo>
                    <a:cubicBezTo>
                      <a:pt x="6" y="21"/>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2" name="Freeform 211"/>
              <p:cNvSpPr>
                <a:spLocks/>
              </p:cNvSpPr>
              <p:nvPr/>
            </p:nvSpPr>
            <p:spPr bwMode="auto">
              <a:xfrm>
                <a:off x="5791200" y="3495675"/>
                <a:ext cx="26988" cy="66675"/>
              </a:xfrm>
              <a:custGeom>
                <a:avLst/>
                <a:gdLst>
                  <a:gd name="T0" fmla="*/ 12 w 12"/>
                  <a:gd name="T1" fmla="*/ 0 h 30"/>
                  <a:gd name="T2" fmla="*/ 12 w 12"/>
                  <a:gd name="T3" fmla="*/ 30 h 30"/>
                  <a:gd name="T4" fmla="*/ 6 w 12"/>
                  <a:gd name="T5" fmla="*/ 29 h 30"/>
                  <a:gd name="T6" fmla="*/ 6 w 12"/>
                  <a:gd name="T7" fmla="*/ 7 h 30"/>
                  <a:gd name="T8" fmla="*/ 5 w 12"/>
                  <a:gd name="T9" fmla="*/ 8 h 30"/>
                  <a:gd name="T10" fmla="*/ 4 w 12"/>
                  <a:gd name="T11" fmla="*/ 9 h 30"/>
                  <a:gd name="T12" fmla="*/ 2 w 12"/>
                  <a:gd name="T13" fmla="*/ 9 h 30"/>
                  <a:gd name="T14" fmla="*/ 0 w 12"/>
                  <a:gd name="T15" fmla="*/ 9 h 30"/>
                  <a:gd name="T16" fmla="*/ 0 w 12"/>
                  <a:gd name="T17" fmla="*/ 4 h 30"/>
                  <a:gd name="T18" fmla="*/ 5 w 12"/>
                  <a:gd name="T19" fmla="*/ 3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1"/>
                      <a:pt x="12" y="18"/>
                      <a:pt x="12" y="30"/>
                    </a:cubicBezTo>
                    <a:cubicBezTo>
                      <a:pt x="9" y="30"/>
                      <a:pt x="8" y="29"/>
                      <a:pt x="6" y="29"/>
                    </a:cubicBezTo>
                    <a:cubicBezTo>
                      <a:pt x="6" y="20"/>
                      <a:pt x="6" y="16"/>
                      <a:pt x="6" y="7"/>
                    </a:cubicBezTo>
                    <a:cubicBezTo>
                      <a:pt x="6" y="7"/>
                      <a:pt x="5" y="8"/>
                      <a:pt x="5" y="8"/>
                    </a:cubicBezTo>
                    <a:cubicBezTo>
                      <a:pt x="5" y="8"/>
                      <a:pt x="4" y="8"/>
                      <a:pt x="4" y="9"/>
                    </a:cubicBezTo>
                    <a:cubicBezTo>
                      <a:pt x="3" y="9"/>
                      <a:pt x="2" y="9"/>
                      <a:pt x="2" y="9"/>
                    </a:cubicBezTo>
                    <a:cubicBezTo>
                      <a:pt x="1" y="9"/>
                      <a:pt x="1" y="9"/>
                      <a:pt x="0" y="9"/>
                    </a:cubicBezTo>
                    <a:cubicBezTo>
                      <a:pt x="0" y="7"/>
                      <a:pt x="0" y="6"/>
                      <a:pt x="0" y="4"/>
                    </a:cubicBezTo>
                    <a:cubicBezTo>
                      <a:pt x="2" y="4"/>
                      <a:pt x="3" y="3"/>
                      <a:pt x="5" y="3"/>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3" name="Freeform 212"/>
              <p:cNvSpPr>
                <a:spLocks noEditPoints="1"/>
              </p:cNvSpPr>
              <p:nvPr/>
            </p:nvSpPr>
            <p:spPr bwMode="auto">
              <a:xfrm>
                <a:off x="5834063" y="3497263"/>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4 h 30"/>
                  <a:gd name="T10" fmla="*/ 17 w 20"/>
                  <a:gd name="T11" fmla="*/ 26 h 30"/>
                  <a:gd name="T12" fmla="*/ 10 w 20"/>
                  <a:gd name="T13" fmla="*/ 30 h 30"/>
                  <a:gd name="T14" fmla="*/ 10 w 20"/>
                  <a:gd name="T15" fmla="*/ 4 h 30"/>
                  <a:gd name="T16" fmla="*/ 7 w 20"/>
                  <a:gd name="T17" fmla="*/ 15 h 30"/>
                  <a:gd name="T18" fmla="*/ 10 w 20"/>
                  <a:gd name="T19" fmla="*/ 25 h 30"/>
                  <a:gd name="T20" fmla="*/ 13 w 20"/>
                  <a:gd name="T21" fmla="*/ 15 h 30"/>
                  <a:gd name="T22" fmla="*/ 10 w 20"/>
                  <a:gd name="T2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5"/>
                      <a:pt x="0" y="15"/>
                    </a:cubicBezTo>
                    <a:cubicBezTo>
                      <a:pt x="0" y="10"/>
                      <a:pt x="1" y="6"/>
                      <a:pt x="3" y="3"/>
                    </a:cubicBezTo>
                    <a:cubicBezTo>
                      <a:pt x="5" y="1"/>
                      <a:pt x="7" y="0"/>
                      <a:pt x="10" y="0"/>
                    </a:cubicBezTo>
                    <a:cubicBezTo>
                      <a:pt x="17" y="0"/>
                      <a:pt x="20" y="4"/>
                      <a:pt x="20" y="14"/>
                    </a:cubicBezTo>
                    <a:cubicBezTo>
                      <a:pt x="20" y="20"/>
                      <a:pt x="19" y="23"/>
                      <a:pt x="17" y="26"/>
                    </a:cubicBezTo>
                    <a:cubicBezTo>
                      <a:pt x="16" y="28"/>
                      <a:pt x="13" y="30"/>
                      <a:pt x="10" y="30"/>
                    </a:cubicBezTo>
                    <a:close/>
                    <a:moveTo>
                      <a:pt x="10" y="4"/>
                    </a:moveTo>
                    <a:cubicBezTo>
                      <a:pt x="8" y="4"/>
                      <a:pt x="7" y="8"/>
                      <a:pt x="7" y="15"/>
                    </a:cubicBezTo>
                    <a:cubicBezTo>
                      <a:pt x="7" y="22"/>
                      <a:pt x="8" y="25"/>
                      <a:pt x="10" y="25"/>
                    </a:cubicBezTo>
                    <a:cubicBezTo>
                      <a:pt x="12" y="25"/>
                      <a:pt x="13" y="22"/>
                      <a:pt x="13" y="15"/>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4" name="Freeform 213"/>
              <p:cNvSpPr>
                <a:spLocks noEditPoints="1"/>
              </p:cNvSpPr>
              <p:nvPr/>
            </p:nvSpPr>
            <p:spPr bwMode="auto">
              <a:xfrm>
                <a:off x="5883275" y="3497263"/>
                <a:ext cx="41275" cy="69850"/>
              </a:xfrm>
              <a:custGeom>
                <a:avLst/>
                <a:gdLst>
                  <a:gd name="T0" fmla="*/ 10 w 19"/>
                  <a:gd name="T1" fmla="*/ 30 h 31"/>
                  <a:gd name="T2" fmla="*/ 0 w 19"/>
                  <a:gd name="T3" fmla="*/ 15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0"/>
                      <a:pt x="0" y="25"/>
                      <a:pt x="0" y="15"/>
                    </a:cubicBezTo>
                    <a:cubicBezTo>
                      <a:pt x="0" y="10"/>
                      <a:pt x="1" y="6"/>
                      <a:pt x="3" y="4"/>
                    </a:cubicBezTo>
                    <a:cubicBezTo>
                      <a:pt x="4" y="1"/>
                      <a:pt x="7" y="0"/>
                      <a:pt x="10" y="0"/>
                    </a:cubicBezTo>
                    <a:cubicBezTo>
                      <a:pt x="16" y="0"/>
                      <a:pt x="19" y="5"/>
                      <a:pt x="19" y="15"/>
                    </a:cubicBezTo>
                    <a:cubicBezTo>
                      <a:pt x="19" y="20"/>
                      <a:pt x="19" y="24"/>
                      <a:pt x="17" y="26"/>
                    </a:cubicBezTo>
                    <a:cubicBezTo>
                      <a:pt x="15" y="29"/>
                      <a:pt x="13" y="31"/>
                      <a:pt x="10" y="30"/>
                    </a:cubicBezTo>
                    <a:close/>
                    <a:moveTo>
                      <a:pt x="10" y="5"/>
                    </a:moveTo>
                    <a:cubicBezTo>
                      <a:pt x="7" y="5"/>
                      <a:pt x="6" y="8"/>
                      <a:pt x="6" y="15"/>
                    </a:cubicBezTo>
                    <a:cubicBezTo>
                      <a:pt x="6" y="22"/>
                      <a:pt x="7" y="25"/>
                      <a:pt x="10"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5" name="Freeform 214"/>
              <p:cNvSpPr>
                <a:spLocks/>
              </p:cNvSpPr>
              <p:nvPr/>
            </p:nvSpPr>
            <p:spPr bwMode="auto">
              <a:xfrm>
                <a:off x="5935663" y="3497263"/>
                <a:ext cx="26988" cy="66675"/>
              </a:xfrm>
              <a:custGeom>
                <a:avLst/>
                <a:gdLst>
                  <a:gd name="T0" fmla="*/ 12 w 12"/>
                  <a:gd name="T1" fmla="*/ 0 h 30"/>
                  <a:gd name="T2" fmla="*/ 12 w 12"/>
                  <a:gd name="T3" fmla="*/ 30 h 30"/>
                  <a:gd name="T4" fmla="*/ 6 w 12"/>
                  <a:gd name="T5" fmla="*/ 30 h 30"/>
                  <a:gd name="T6" fmla="*/ 6 w 12"/>
                  <a:gd name="T7" fmla="*/ 7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2"/>
                      <a:pt x="12" y="17"/>
                      <a:pt x="12" y="30"/>
                    </a:cubicBezTo>
                    <a:cubicBezTo>
                      <a:pt x="10" y="30"/>
                      <a:pt x="8" y="30"/>
                      <a:pt x="6" y="30"/>
                    </a:cubicBezTo>
                    <a:cubicBezTo>
                      <a:pt x="6" y="21"/>
                      <a:pt x="6" y="16"/>
                      <a:pt x="6" y="7"/>
                    </a:cubicBezTo>
                    <a:cubicBezTo>
                      <a:pt x="6" y="7"/>
                      <a:pt x="6" y="7"/>
                      <a:pt x="5" y="8"/>
                    </a:cubicBezTo>
                    <a:cubicBezTo>
                      <a:pt x="5" y="8"/>
                      <a:pt x="4" y="9"/>
                      <a:pt x="4" y="9"/>
                    </a:cubicBezTo>
                    <a:cubicBezTo>
                      <a:pt x="3" y="9"/>
                      <a:pt x="2" y="9"/>
                      <a:pt x="2" y="9"/>
                    </a:cubicBezTo>
                    <a:cubicBezTo>
                      <a:pt x="1" y="9"/>
                      <a:pt x="1" y="10"/>
                      <a:pt x="0" y="10"/>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6" name="Freeform 215"/>
              <p:cNvSpPr>
                <a:spLocks noEditPoints="1"/>
              </p:cNvSpPr>
              <p:nvPr/>
            </p:nvSpPr>
            <p:spPr bwMode="auto">
              <a:xfrm>
                <a:off x="5351463" y="3578225"/>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9"/>
                      <a:pt x="1" y="5"/>
                      <a:pt x="3" y="3"/>
                    </a:cubicBezTo>
                    <a:cubicBezTo>
                      <a:pt x="5" y="1"/>
                      <a:pt x="7" y="0"/>
                      <a:pt x="10" y="0"/>
                    </a:cubicBezTo>
                    <a:cubicBezTo>
                      <a:pt x="17" y="0"/>
                      <a:pt x="20" y="4"/>
                      <a:pt x="20" y="13"/>
                    </a:cubicBezTo>
                    <a:cubicBezTo>
                      <a:pt x="20" y="17"/>
                      <a:pt x="19" y="21"/>
                      <a:pt x="17" y="24"/>
                    </a:cubicBezTo>
                    <a:cubicBezTo>
                      <a:pt x="16" y="26"/>
                      <a:pt x="13" y="27"/>
                      <a:pt x="10" y="27"/>
                    </a:cubicBezTo>
                    <a:close/>
                    <a:moveTo>
                      <a:pt x="10" y="4"/>
                    </a:moveTo>
                    <a:cubicBezTo>
                      <a:pt x="8" y="4"/>
                      <a:pt x="7" y="7"/>
                      <a:pt x="7" y="14"/>
                    </a:cubicBezTo>
                    <a:cubicBezTo>
                      <a:pt x="7" y="20"/>
                      <a:pt x="8" y="23"/>
                      <a:pt x="10" y="23"/>
                    </a:cubicBezTo>
                    <a:cubicBezTo>
                      <a:pt x="12" y="23"/>
                      <a:pt x="14" y="20"/>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7" name="Freeform 216"/>
              <p:cNvSpPr>
                <a:spLocks noEditPoints="1"/>
              </p:cNvSpPr>
              <p:nvPr/>
            </p:nvSpPr>
            <p:spPr bwMode="auto">
              <a:xfrm>
                <a:off x="5400675" y="3578225"/>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8" name="Freeform 217"/>
              <p:cNvSpPr>
                <a:spLocks noEditPoints="1"/>
              </p:cNvSpPr>
              <p:nvPr/>
            </p:nvSpPr>
            <p:spPr bwMode="auto">
              <a:xfrm>
                <a:off x="5449888" y="3578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5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1"/>
                      <a:pt x="6" y="0"/>
                      <a:pt x="10" y="0"/>
                    </a:cubicBezTo>
                    <a:cubicBezTo>
                      <a:pt x="16" y="0"/>
                      <a:pt x="19" y="5"/>
                      <a:pt x="19" y="14"/>
                    </a:cubicBezTo>
                    <a:cubicBezTo>
                      <a:pt x="19" y="19"/>
                      <a:pt x="18" y="22"/>
                      <a:pt x="16" y="25"/>
                    </a:cubicBezTo>
                    <a:cubicBezTo>
                      <a:pt x="15" y="27"/>
                      <a:pt x="12" y="28"/>
                      <a:pt x="9" y="28"/>
                    </a:cubicBezTo>
                    <a:close/>
                    <a:moveTo>
                      <a:pt x="10" y="5"/>
                    </a:moveTo>
                    <a:cubicBezTo>
                      <a:pt x="7" y="5"/>
                      <a:pt x="6" y="8"/>
                      <a:pt x="6" y="14"/>
                    </a:cubicBezTo>
                    <a:cubicBezTo>
                      <a:pt x="6" y="20"/>
                      <a:pt x="7" y="23"/>
                      <a:pt x="10" y="23"/>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9" name="Freeform 218"/>
              <p:cNvSpPr>
                <a:spLocks noEditPoints="1"/>
              </p:cNvSpPr>
              <p:nvPr/>
            </p:nvSpPr>
            <p:spPr bwMode="auto">
              <a:xfrm>
                <a:off x="5499100" y="3579813"/>
                <a:ext cx="41275" cy="61913"/>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6 w 19"/>
                  <a:gd name="T11" fmla="*/ 24 h 28"/>
                  <a:gd name="T12" fmla="*/ 9 w 19"/>
                  <a:gd name="T13" fmla="*/ 28 h 28"/>
                  <a:gd name="T14" fmla="*/ 9 w 19"/>
                  <a:gd name="T15" fmla="*/ 4 h 28"/>
                  <a:gd name="T16" fmla="*/ 5 w 19"/>
                  <a:gd name="T17" fmla="*/ 14 h 28"/>
                  <a:gd name="T18" fmla="*/ 9 w 19"/>
                  <a:gd name="T19" fmla="*/ 23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5"/>
                      <a:pt x="2" y="3"/>
                    </a:cubicBezTo>
                    <a:cubicBezTo>
                      <a:pt x="4" y="1"/>
                      <a:pt x="6" y="0"/>
                      <a:pt x="10" y="0"/>
                    </a:cubicBezTo>
                    <a:cubicBezTo>
                      <a:pt x="16" y="0"/>
                      <a:pt x="19" y="4"/>
                      <a:pt x="19" y="14"/>
                    </a:cubicBezTo>
                    <a:cubicBezTo>
                      <a:pt x="19" y="19"/>
                      <a:pt x="18" y="22"/>
                      <a:pt x="16" y="24"/>
                    </a:cubicBezTo>
                    <a:cubicBezTo>
                      <a:pt x="15" y="27"/>
                      <a:pt x="12" y="28"/>
                      <a:pt x="9" y="28"/>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0" name="Freeform 219"/>
              <p:cNvSpPr>
                <a:spLocks/>
              </p:cNvSpPr>
              <p:nvPr/>
            </p:nvSpPr>
            <p:spPr bwMode="auto">
              <a:xfrm>
                <a:off x="5551488" y="3579813"/>
                <a:ext cx="25400" cy="65088"/>
              </a:xfrm>
              <a:custGeom>
                <a:avLst/>
                <a:gdLst>
                  <a:gd name="T0" fmla="*/ 11 w 11"/>
                  <a:gd name="T1" fmla="*/ 0 h 29"/>
                  <a:gd name="T2" fmla="*/ 11 w 11"/>
                  <a:gd name="T3" fmla="*/ 29 h 29"/>
                  <a:gd name="T4" fmla="*/ 6 w 11"/>
                  <a:gd name="T5" fmla="*/ 28 h 29"/>
                  <a:gd name="T6" fmla="*/ 6 w 11"/>
                  <a:gd name="T7" fmla="*/ 7 h 29"/>
                  <a:gd name="T8" fmla="*/ 4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1"/>
                      <a:pt x="11" y="17"/>
                      <a:pt x="11" y="29"/>
                    </a:cubicBezTo>
                    <a:cubicBezTo>
                      <a:pt x="9" y="28"/>
                      <a:pt x="8" y="28"/>
                      <a:pt x="6" y="28"/>
                    </a:cubicBezTo>
                    <a:cubicBezTo>
                      <a:pt x="6" y="20"/>
                      <a:pt x="6" y="15"/>
                      <a:pt x="6" y="7"/>
                    </a:cubicBezTo>
                    <a:cubicBezTo>
                      <a:pt x="6" y="7"/>
                      <a:pt x="5" y="8"/>
                      <a:pt x="4" y="8"/>
                    </a:cubicBezTo>
                    <a:cubicBezTo>
                      <a:pt x="4" y="8"/>
                      <a:pt x="3" y="8"/>
                      <a:pt x="3" y="8"/>
                    </a:cubicBezTo>
                    <a:cubicBezTo>
                      <a:pt x="2" y="9"/>
                      <a:pt x="2" y="9"/>
                      <a:pt x="1" y="9"/>
                    </a:cubicBezTo>
                    <a:cubicBezTo>
                      <a:pt x="1" y="9"/>
                      <a:pt x="0" y="9"/>
                      <a:pt x="0" y="9"/>
                    </a:cubicBezTo>
                    <a:cubicBezTo>
                      <a:pt x="0" y="7"/>
                      <a:pt x="0" y="6"/>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1" name="Freeform 220"/>
              <p:cNvSpPr>
                <a:spLocks noEditPoints="1"/>
              </p:cNvSpPr>
              <p:nvPr/>
            </p:nvSpPr>
            <p:spPr bwMode="auto">
              <a:xfrm>
                <a:off x="5594350" y="3582988"/>
                <a:ext cx="41275" cy="61913"/>
              </a:xfrm>
              <a:custGeom>
                <a:avLst/>
                <a:gdLst>
                  <a:gd name="T0" fmla="*/ 9 w 19"/>
                  <a:gd name="T1" fmla="*/ 28 h 28"/>
                  <a:gd name="T2" fmla="*/ 0 w 19"/>
                  <a:gd name="T3" fmla="*/ 14 h 28"/>
                  <a:gd name="T4" fmla="*/ 3 w 19"/>
                  <a:gd name="T5" fmla="*/ 3 h 28"/>
                  <a:gd name="T6" fmla="*/ 10 w 19"/>
                  <a:gd name="T7" fmla="*/ 0 h 28"/>
                  <a:gd name="T8" fmla="*/ 19 w 19"/>
                  <a:gd name="T9" fmla="*/ 14 h 28"/>
                  <a:gd name="T10" fmla="*/ 17 w 19"/>
                  <a:gd name="T11" fmla="*/ 25 h 28"/>
                  <a:gd name="T12" fmla="*/ 9 w 19"/>
                  <a:gd name="T13" fmla="*/ 28 h 28"/>
                  <a:gd name="T14" fmla="*/ 9 w 19"/>
                  <a:gd name="T15" fmla="*/ 4 h 28"/>
                  <a:gd name="T16" fmla="*/ 6 w 19"/>
                  <a:gd name="T17" fmla="*/ 14 h 28"/>
                  <a:gd name="T18" fmla="*/ 9 w 19"/>
                  <a:gd name="T19" fmla="*/ 24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3" y="3"/>
                    </a:cubicBezTo>
                    <a:cubicBezTo>
                      <a:pt x="4" y="1"/>
                      <a:pt x="7" y="0"/>
                      <a:pt x="10" y="0"/>
                    </a:cubicBezTo>
                    <a:cubicBezTo>
                      <a:pt x="16" y="0"/>
                      <a:pt x="19" y="4"/>
                      <a:pt x="19" y="14"/>
                    </a:cubicBezTo>
                    <a:cubicBezTo>
                      <a:pt x="19" y="19"/>
                      <a:pt x="18" y="22"/>
                      <a:pt x="17" y="25"/>
                    </a:cubicBezTo>
                    <a:cubicBezTo>
                      <a:pt x="15" y="27"/>
                      <a:pt x="13" y="28"/>
                      <a:pt x="9" y="28"/>
                    </a:cubicBezTo>
                    <a:close/>
                    <a:moveTo>
                      <a:pt x="9" y="4"/>
                    </a:moveTo>
                    <a:cubicBezTo>
                      <a:pt x="7" y="4"/>
                      <a:pt x="6" y="8"/>
                      <a:pt x="6" y="14"/>
                    </a:cubicBezTo>
                    <a:cubicBezTo>
                      <a:pt x="6" y="21"/>
                      <a:pt x="7" y="24"/>
                      <a:pt x="9" y="24"/>
                    </a:cubicBezTo>
                    <a:cubicBezTo>
                      <a:pt x="12" y="24"/>
                      <a:pt x="13" y="21"/>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2" name="Freeform 221"/>
              <p:cNvSpPr>
                <a:spLocks noEditPoints="1"/>
              </p:cNvSpPr>
              <p:nvPr/>
            </p:nvSpPr>
            <p:spPr bwMode="auto">
              <a:xfrm>
                <a:off x="5640388" y="3582988"/>
                <a:ext cx="44450" cy="66675"/>
              </a:xfrm>
              <a:custGeom>
                <a:avLst/>
                <a:gdLst>
                  <a:gd name="T0" fmla="*/ 10 w 20"/>
                  <a:gd name="T1" fmla="*/ 29 h 30"/>
                  <a:gd name="T2" fmla="*/ 0 w 20"/>
                  <a:gd name="T3" fmla="*/ 15 h 30"/>
                  <a:gd name="T4" fmla="*/ 3 w 20"/>
                  <a:gd name="T5" fmla="*/ 4 h 30"/>
                  <a:gd name="T6" fmla="*/ 10 w 20"/>
                  <a:gd name="T7" fmla="*/ 0 h 30"/>
                  <a:gd name="T8" fmla="*/ 20 w 20"/>
                  <a:gd name="T9" fmla="*/ 15 h 30"/>
                  <a:gd name="T10" fmla="*/ 17 w 20"/>
                  <a:gd name="T11" fmla="*/ 26 h 30"/>
                  <a:gd name="T12" fmla="*/ 10 w 20"/>
                  <a:gd name="T13" fmla="*/ 29 h 30"/>
                  <a:gd name="T14" fmla="*/ 10 w 20"/>
                  <a:gd name="T15" fmla="*/ 5 h 30"/>
                  <a:gd name="T16" fmla="*/ 7 w 20"/>
                  <a:gd name="T17" fmla="*/ 15 h 30"/>
                  <a:gd name="T18" fmla="*/ 10 w 20"/>
                  <a:gd name="T19" fmla="*/ 24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29"/>
                    </a:moveTo>
                    <a:cubicBezTo>
                      <a:pt x="4" y="29"/>
                      <a:pt x="0" y="24"/>
                      <a:pt x="0" y="15"/>
                    </a:cubicBezTo>
                    <a:cubicBezTo>
                      <a:pt x="0" y="10"/>
                      <a:pt x="1" y="6"/>
                      <a:pt x="3" y="4"/>
                    </a:cubicBezTo>
                    <a:cubicBezTo>
                      <a:pt x="5" y="1"/>
                      <a:pt x="7" y="0"/>
                      <a:pt x="10" y="0"/>
                    </a:cubicBezTo>
                    <a:cubicBezTo>
                      <a:pt x="17" y="0"/>
                      <a:pt x="20" y="5"/>
                      <a:pt x="20" y="15"/>
                    </a:cubicBezTo>
                    <a:cubicBezTo>
                      <a:pt x="20" y="20"/>
                      <a:pt x="19" y="23"/>
                      <a:pt x="17" y="26"/>
                    </a:cubicBezTo>
                    <a:cubicBezTo>
                      <a:pt x="16" y="28"/>
                      <a:pt x="13" y="30"/>
                      <a:pt x="10" y="29"/>
                    </a:cubicBezTo>
                    <a:close/>
                    <a:moveTo>
                      <a:pt x="10" y="5"/>
                    </a:moveTo>
                    <a:cubicBezTo>
                      <a:pt x="8" y="5"/>
                      <a:pt x="7" y="8"/>
                      <a:pt x="7" y="15"/>
                    </a:cubicBezTo>
                    <a:cubicBezTo>
                      <a:pt x="7" y="21"/>
                      <a:pt x="8" y="24"/>
                      <a:pt x="10" y="24"/>
                    </a:cubicBezTo>
                    <a:cubicBezTo>
                      <a:pt x="12" y="25"/>
                      <a:pt x="14" y="21"/>
                      <a:pt x="14" y="15"/>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3" name="Freeform 222"/>
              <p:cNvSpPr>
                <a:spLocks/>
              </p:cNvSpPr>
              <p:nvPr/>
            </p:nvSpPr>
            <p:spPr bwMode="auto">
              <a:xfrm>
                <a:off x="5695950" y="3584575"/>
                <a:ext cx="26988" cy="65088"/>
              </a:xfrm>
              <a:custGeom>
                <a:avLst/>
                <a:gdLst>
                  <a:gd name="T0" fmla="*/ 12 w 12"/>
                  <a:gd name="T1" fmla="*/ 0 h 29"/>
                  <a:gd name="T2" fmla="*/ 12 w 12"/>
                  <a:gd name="T3" fmla="*/ 29 h 29"/>
                  <a:gd name="T4" fmla="*/ 6 w 12"/>
                  <a:gd name="T5" fmla="*/ 28 h 29"/>
                  <a:gd name="T6" fmla="*/ 6 w 12"/>
                  <a:gd name="T7" fmla="*/ 6 h 29"/>
                  <a:gd name="T8" fmla="*/ 4 w 12"/>
                  <a:gd name="T9" fmla="*/ 8 h 29"/>
                  <a:gd name="T10" fmla="*/ 3 w 12"/>
                  <a:gd name="T11" fmla="*/ 8 h 29"/>
                  <a:gd name="T12" fmla="*/ 2 w 12"/>
                  <a:gd name="T13" fmla="*/ 9 h 29"/>
                  <a:gd name="T14" fmla="*/ 0 w 12"/>
                  <a:gd name="T15" fmla="*/ 9 h 29"/>
                  <a:gd name="T16" fmla="*/ 0 w 12"/>
                  <a:gd name="T17" fmla="*/ 4 h 29"/>
                  <a:gd name="T18" fmla="*/ 4 w 12"/>
                  <a:gd name="T19" fmla="*/ 2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9" y="29"/>
                      <a:pt x="8" y="29"/>
                      <a:pt x="6" y="28"/>
                    </a:cubicBezTo>
                    <a:cubicBezTo>
                      <a:pt x="6" y="20"/>
                      <a:pt x="6" y="15"/>
                      <a:pt x="6" y="6"/>
                    </a:cubicBezTo>
                    <a:cubicBezTo>
                      <a:pt x="5" y="7"/>
                      <a:pt x="5" y="7"/>
                      <a:pt x="4" y="8"/>
                    </a:cubicBezTo>
                    <a:cubicBezTo>
                      <a:pt x="4" y="8"/>
                      <a:pt x="4" y="8"/>
                      <a:pt x="3" y="8"/>
                    </a:cubicBezTo>
                    <a:cubicBezTo>
                      <a:pt x="3" y="8"/>
                      <a:pt x="2" y="9"/>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4" name="Freeform 223"/>
              <p:cNvSpPr>
                <a:spLocks/>
              </p:cNvSpPr>
              <p:nvPr/>
            </p:nvSpPr>
            <p:spPr bwMode="auto">
              <a:xfrm>
                <a:off x="5743575" y="3584575"/>
                <a:ext cx="25400" cy="66675"/>
              </a:xfrm>
              <a:custGeom>
                <a:avLst/>
                <a:gdLst>
                  <a:gd name="T0" fmla="*/ 12 w 12"/>
                  <a:gd name="T1" fmla="*/ 1 h 30"/>
                  <a:gd name="T2" fmla="*/ 12 w 12"/>
                  <a:gd name="T3" fmla="*/ 30 h 30"/>
                  <a:gd name="T4" fmla="*/ 6 w 12"/>
                  <a:gd name="T5" fmla="*/ 30 h 30"/>
                  <a:gd name="T6" fmla="*/ 6 w 12"/>
                  <a:gd name="T7" fmla="*/ 8 h 30"/>
                  <a:gd name="T8" fmla="*/ 5 w 12"/>
                  <a:gd name="T9" fmla="*/ 9 h 30"/>
                  <a:gd name="T10" fmla="*/ 4 w 12"/>
                  <a:gd name="T11" fmla="*/ 9 h 30"/>
                  <a:gd name="T12" fmla="*/ 2 w 12"/>
                  <a:gd name="T13" fmla="*/ 10 h 30"/>
                  <a:gd name="T14" fmla="*/ 0 w 12"/>
                  <a:gd name="T15" fmla="*/ 10 h 30"/>
                  <a:gd name="T16" fmla="*/ 0 w 12"/>
                  <a:gd name="T17" fmla="*/ 4 h 30"/>
                  <a:gd name="T18" fmla="*/ 5 w 12"/>
                  <a:gd name="T19" fmla="*/ 3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2"/>
                      <a:pt x="12" y="18"/>
                      <a:pt x="12" y="30"/>
                    </a:cubicBezTo>
                    <a:cubicBezTo>
                      <a:pt x="10" y="30"/>
                      <a:pt x="9" y="30"/>
                      <a:pt x="6" y="30"/>
                    </a:cubicBezTo>
                    <a:cubicBezTo>
                      <a:pt x="6" y="21"/>
                      <a:pt x="6" y="16"/>
                      <a:pt x="6" y="8"/>
                    </a:cubicBezTo>
                    <a:cubicBezTo>
                      <a:pt x="6" y="8"/>
                      <a:pt x="6" y="8"/>
                      <a:pt x="5" y="9"/>
                    </a:cubicBezTo>
                    <a:cubicBezTo>
                      <a:pt x="5" y="9"/>
                      <a:pt x="4" y="9"/>
                      <a:pt x="4" y="9"/>
                    </a:cubicBezTo>
                    <a:cubicBezTo>
                      <a:pt x="3" y="9"/>
                      <a:pt x="3" y="10"/>
                      <a:pt x="2" y="10"/>
                    </a:cubicBezTo>
                    <a:cubicBezTo>
                      <a:pt x="2" y="10"/>
                      <a:pt x="1" y="10"/>
                      <a:pt x="0" y="10"/>
                    </a:cubicBezTo>
                    <a:cubicBezTo>
                      <a:pt x="0" y="8"/>
                      <a:pt x="0" y="7"/>
                      <a:pt x="0" y="4"/>
                    </a:cubicBezTo>
                    <a:cubicBezTo>
                      <a:pt x="2" y="4"/>
                      <a:pt x="4" y="3"/>
                      <a:pt x="5" y="3"/>
                    </a:cubicBezTo>
                    <a:cubicBezTo>
                      <a:pt x="6" y="2"/>
                      <a:pt x="7" y="1"/>
                      <a:pt x="8" y="0"/>
                    </a:cubicBezTo>
                    <a:cubicBezTo>
                      <a:pt x="10" y="1"/>
                      <a:pt x="10" y="1"/>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5" name="Freeform 224"/>
              <p:cNvSpPr>
                <a:spLocks noEditPoints="1"/>
              </p:cNvSpPr>
              <p:nvPr/>
            </p:nvSpPr>
            <p:spPr bwMode="auto">
              <a:xfrm>
                <a:off x="5786438" y="3586163"/>
                <a:ext cx="42863" cy="69850"/>
              </a:xfrm>
              <a:custGeom>
                <a:avLst/>
                <a:gdLst>
                  <a:gd name="T0" fmla="*/ 9 w 19"/>
                  <a:gd name="T1" fmla="*/ 31 h 31"/>
                  <a:gd name="T2" fmla="*/ 0 w 19"/>
                  <a:gd name="T3" fmla="*/ 15 h 31"/>
                  <a:gd name="T4" fmla="*/ 2 w 19"/>
                  <a:gd name="T5" fmla="*/ 4 h 31"/>
                  <a:gd name="T6" fmla="*/ 10 w 19"/>
                  <a:gd name="T7" fmla="*/ 0 h 31"/>
                  <a:gd name="T8" fmla="*/ 19 w 19"/>
                  <a:gd name="T9" fmla="*/ 16 h 31"/>
                  <a:gd name="T10" fmla="*/ 17 w 19"/>
                  <a:gd name="T11" fmla="*/ 27 h 31"/>
                  <a:gd name="T12" fmla="*/ 9 w 19"/>
                  <a:gd name="T13" fmla="*/ 31 h 31"/>
                  <a:gd name="T14" fmla="*/ 9 w 19"/>
                  <a:gd name="T15" fmla="*/ 5 h 31"/>
                  <a:gd name="T16" fmla="*/ 6 w 19"/>
                  <a:gd name="T17" fmla="*/ 16 h 31"/>
                  <a:gd name="T18" fmla="*/ 9 w 19"/>
                  <a:gd name="T19" fmla="*/ 26 h 31"/>
                  <a:gd name="T20" fmla="*/ 13 w 19"/>
                  <a:gd name="T21" fmla="*/ 16 h 31"/>
                  <a:gd name="T22" fmla="*/ 9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5"/>
                      <a:pt x="0" y="15"/>
                    </a:cubicBezTo>
                    <a:cubicBezTo>
                      <a:pt x="0" y="11"/>
                      <a:pt x="0" y="7"/>
                      <a:pt x="2" y="4"/>
                    </a:cubicBezTo>
                    <a:cubicBezTo>
                      <a:pt x="4" y="1"/>
                      <a:pt x="7" y="0"/>
                      <a:pt x="10" y="0"/>
                    </a:cubicBezTo>
                    <a:cubicBezTo>
                      <a:pt x="16" y="1"/>
                      <a:pt x="19" y="6"/>
                      <a:pt x="19" y="16"/>
                    </a:cubicBezTo>
                    <a:cubicBezTo>
                      <a:pt x="19" y="21"/>
                      <a:pt x="18" y="25"/>
                      <a:pt x="17" y="27"/>
                    </a:cubicBezTo>
                    <a:cubicBezTo>
                      <a:pt x="14" y="30"/>
                      <a:pt x="12" y="31"/>
                      <a:pt x="9" y="31"/>
                    </a:cubicBezTo>
                    <a:close/>
                    <a:moveTo>
                      <a:pt x="9" y="5"/>
                    </a:moveTo>
                    <a:cubicBezTo>
                      <a:pt x="7" y="5"/>
                      <a:pt x="6" y="9"/>
                      <a:pt x="6" y="16"/>
                    </a:cubicBezTo>
                    <a:cubicBezTo>
                      <a:pt x="6" y="22"/>
                      <a:pt x="7" y="26"/>
                      <a:pt x="9" y="26"/>
                    </a:cubicBezTo>
                    <a:cubicBezTo>
                      <a:pt x="12" y="26"/>
                      <a:pt x="13" y="23"/>
                      <a:pt x="13" y="16"/>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6" name="Freeform 225"/>
              <p:cNvSpPr>
                <a:spLocks/>
              </p:cNvSpPr>
              <p:nvPr/>
            </p:nvSpPr>
            <p:spPr bwMode="auto">
              <a:xfrm>
                <a:off x="5840413" y="3590925"/>
                <a:ext cx="23813" cy="66675"/>
              </a:xfrm>
              <a:custGeom>
                <a:avLst/>
                <a:gdLst>
                  <a:gd name="T0" fmla="*/ 11 w 11"/>
                  <a:gd name="T1" fmla="*/ 0 h 30"/>
                  <a:gd name="T2" fmla="*/ 11 w 11"/>
                  <a:gd name="T3" fmla="*/ 30 h 30"/>
                  <a:gd name="T4" fmla="*/ 6 w 11"/>
                  <a:gd name="T5" fmla="*/ 30 h 30"/>
                  <a:gd name="T6" fmla="*/ 6 w 11"/>
                  <a:gd name="T7" fmla="*/ 7 h 30"/>
                  <a:gd name="T8" fmla="*/ 5 w 11"/>
                  <a:gd name="T9" fmla="*/ 7 h 30"/>
                  <a:gd name="T10" fmla="*/ 3 w 11"/>
                  <a:gd name="T11" fmla="*/ 8 h 30"/>
                  <a:gd name="T12" fmla="*/ 1 w 11"/>
                  <a:gd name="T13" fmla="*/ 9 h 30"/>
                  <a:gd name="T14" fmla="*/ 0 w 11"/>
                  <a:gd name="T15" fmla="*/ 9 h 30"/>
                  <a:gd name="T16" fmla="*/ 0 w 11"/>
                  <a:gd name="T17" fmla="*/ 4 h 30"/>
                  <a:gd name="T18" fmla="*/ 4 w 11"/>
                  <a:gd name="T19" fmla="*/ 2 h 30"/>
                  <a:gd name="T20" fmla="*/ 8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2"/>
                      <a:pt x="11" y="18"/>
                      <a:pt x="11" y="30"/>
                    </a:cubicBezTo>
                    <a:cubicBezTo>
                      <a:pt x="9" y="30"/>
                      <a:pt x="8" y="30"/>
                      <a:pt x="6" y="30"/>
                    </a:cubicBezTo>
                    <a:cubicBezTo>
                      <a:pt x="6" y="20"/>
                      <a:pt x="6" y="16"/>
                      <a:pt x="6" y="7"/>
                    </a:cubicBezTo>
                    <a:cubicBezTo>
                      <a:pt x="5" y="7"/>
                      <a:pt x="5" y="7"/>
                      <a:pt x="5" y="7"/>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0"/>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7" name="Freeform 226"/>
              <p:cNvSpPr>
                <a:spLocks/>
              </p:cNvSpPr>
              <p:nvPr/>
            </p:nvSpPr>
            <p:spPr bwMode="auto">
              <a:xfrm>
                <a:off x="5889625" y="3590925"/>
                <a:ext cx="23813" cy="68263"/>
              </a:xfrm>
              <a:custGeom>
                <a:avLst/>
                <a:gdLst>
                  <a:gd name="T0" fmla="*/ 11 w 11"/>
                  <a:gd name="T1" fmla="*/ 0 h 31"/>
                  <a:gd name="T2" fmla="*/ 11 w 11"/>
                  <a:gd name="T3" fmla="*/ 31 h 31"/>
                  <a:gd name="T4" fmla="*/ 5 w 11"/>
                  <a:gd name="T5" fmla="*/ 31 h 31"/>
                  <a:gd name="T6" fmla="*/ 5 w 11"/>
                  <a:gd name="T7" fmla="*/ 7 h 31"/>
                  <a:gd name="T8" fmla="*/ 4 w 11"/>
                  <a:gd name="T9" fmla="*/ 8 h 31"/>
                  <a:gd name="T10" fmla="*/ 3 w 11"/>
                  <a:gd name="T11" fmla="*/ 9 h 31"/>
                  <a:gd name="T12" fmla="*/ 2 w 11"/>
                  <a:gd name="T13" fmla="*/ 9 h 31"/>
                  <a:gd name="T14" fmla="*/ 0 w 11"/>
                  <a:gd name="T15" fmla="*/ 10 h 31"/>
                  <a:gd name="T16" fmla="*/ 0 w 11"/>
                  <a:gd name="T17" fmla="*/ 4 h 31"/>
                  <a:gd name="T18" fmla="*/ 4 w 11"/>
                  <a:gd name="T19" fmla="*/ 3 h 31"/>
                  <a:gd name="T20" fmla="*/ 8 w 11"/>
                  <a:gd name="T21" fmla="*/ 0 h 31"/>
                  <a:gd name="T22" fmla="*/ 11 w 1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1">
                    <a:moveTo>
                      <a:pt x="11" y="0"/>
                    </a:moveTo>
                    <a:cubicBezTo>
                      <a:pt x="11" y="12"/>
                      <a:pt x="11" y="18"/>
                      <a:pt x="11" y="31"/>
                    </a:cubicBezTo>
                    <a:cubicBezTo>
                      <a:pt x="9" y="31"/>
                      <a:pt x="8" y="31"/>
                      <a:pt x="5" y="31"/>
                    </a:cubicBezTo>
                    <a:cubicBezTo>
                      <a:pt x="5" y="21"/>
                      <a:pt x="5" y="17"/>
                      <a:pt x="5" y="7"/>
                    </a:cubicBezTo>
                    <a:cubicBezTo>
                      <a:pt x="5" y="8"/>
                      <a:pt x="5" y="8"/>
                      <a:pt x="4" y="8"/>
                    </a:cubicBezTo>
                    <a:cubicBezTo>
                      <a:pt x="4" y="8"/>
                      <a:pt x="4" y="9"/>
                      <a:pt x="3" y="9"/>
                    </a:cubicBezTo>
                    <a:cubicBezTo>
                      <a:pt x="3" y="9"/>
                      <a:pt x="2" y="9"/>
                      <a:pt x="2" y="9"/>
                    </a:cubicBezTo>
                    <a:cubicBezTo>
                      <a:pt x="1" y="9"/>
                      <a:pt x="0" y="10"/>
                      <a:pt x="0" y="10"/>
                    </a:cubicBezTo>
                    <a:cubicBezTo>
                      <a:pt x="0" y="7"/>
                      <a:pt x="0" y="6"/>
                      <a:pt x="0" y="4"/>
                    </a:cubicBezTo>
                    <a:cubicBezTo>
                      <a:pt x="2" y="4"/>
                      <a:pt x="3" y="3"/>
                      <a:pt x="4" y="3"/>
                    </a:cubicBezTo>
                    <a:cubicBezTo>
                      <a:pt x="5"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8" name="Freeform 227"/>
              <p:cNvSpPr>
                <a:spLocks noEditPoints="1"/>
              </p:cNvSpPr>
              <p:nvPr/>
            </p:nvSpPr>
            <p:spPr bwMode="auto">
              <a:xfrm>
                <a:off x="5930900" y="3590925"/>
                <a:ext cx="42863" cy="71438"/>
              </a:xfrm>
              <a:custGeom>
                <a:avLst/>
                <a:gdLst>
                  <a:gd name="T0" fmla="*/ 9 w 19"/>
                  <a:gd name="T1" fmla="*/ 32 h 32"/>
                  <a:gd name="T2" fmla="*/ 0 w 19"/>
                  <a:gd name="T3" fmla="*/ 16 h 32"/>
                  <a:gd name="T4" fmla="*/ 2 w 19"/>
                  <a:gd name="T5" fmla="*/ 4 h 32"/>
                  <a:gd name="T6" fmla="*/ 10 w 19"/>
                  <a:gd name="T7" fmla="*/ 0 h 32"/>
                  <a:gd name="T8" fmla="*/ 19 w 19"/>
                  <a:gd name="T9" fmla="*/ 16 h 32"/>
                  <a:gd name="T10" fmla="*/ 16 w 19"/>
                  <a:gd name="T11" fmla="*/ 27 h 32"/>
                  <a:gd name="T12" fmla="*/ 9 w 19"/>
                  <a:gd name="T13" fmla="*/ 32 h 32"/>
                  <a:gd name="T14" fmla="*/ 10 w 19"/>
                  <a:gd name="T15" fmla="*/ 5 h 32"/>
                  <a:gd name="T16" fmla="*/ 5 w 19"/>
                  <a:gd name="T17" fmla="*/ 16 h 32"/>
                  <a:gd name="T18" fmla="*/ 10 w 19"/>
                  <a:gd name="T19" fmla="*/ 26 h 32"/>
                  <a:gd name="T20" fmla="*/ 13 w 19"/>
                  <a:gd name="T21" fmla="*/ 16 h 32"/>
                  <a:gd name="T22" fmla="*/ 10 w 19"/>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2">
                    <a:moveTo>
                      <a:pt x="9" y="32"/>
                    </a:moveTo>
                    <a:cubicBezTo>
                      <a:pt x="3" y="32"/>
                      <a:pt x="0" y="26"/>
                      <a:pt x="0" y="16"/>
                    </a:cubicBezTo>
                    <a:cubicBezTo>
                      <a:pt x="0" y="11"/>
                      <a:pt x="1" y="7"/>
                      <a:pt x="2" y="4"/>
                    </a:cubicBezTo>
                    <a:cubicBezTo>
                      <a:pt x="4" y="2"/>
                      <a:pt x="7" y="0"/>
                      <a:pt x="10" y="0"/>
                    </a:cubicBezTo>
                    <a:cubicBezTo>
                      <a:pt x="16" y="0"/>
                      <a:pt x="19" y="6"/>
                      <a:pt x="19" y="16"/>
                    </a:cubicBezTo>
                    <a:cubicBezTo>
                      <a:pt x="19" y="21"/>
                      <a:pt x="18" y="25"/>
                      <a:pt x="16" y="27"/>
                    </a:cubicBezTo>
                    <a:cubicBezTo>
                      <a:pt x="15" y="30"/>
                      <a:pt x="12" y="32"/>
                      <a:pt x="9" y="32"/>
                    </a:cubicBezTo>
                    <a:close/>
                    <a:moveTo>
                      <a:pt x="10" y="5"/>
                    </a:moveTo>
                    <a:cubicBezTo>
                      <a:pt x="7" y="5"/>
                      <a:pt x="5" y="9"/>
                      <a:pt x="5" y="16"/>
                    </a:cubicBezTo>
                    <a:cubicBezTo>
                      <a:pt x="5" y="23"/>
                      <a:pt x="7" y="26"/>
                      <a:pt x="10" y="26"/>
                    </a:cubicBezTo>
                    <a:cubicBezTo>
                      <a:pt x="12" y="26"/>
                      <a:pt x="13" y="23"/>
                      <a:pt x="13" y="16"/>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9" name="Freeform 228"/>
              <p:cNvSpPr>
                <a:spLocks/>
              </p:cNvSpPr>
              <p:nvPr/>
            </p:nvSpPr>
            <p:spPr bwMode="auto">
              <a:xfrm>
                <a:off x="5360988" y="3659188"/>
                <a:ext cx="22225" cy="63500"/>
              </a:xfrm>
              <a:custGeom>
                <a:avLst/>
                <a:gdLst>
                  <a:gd name="T0" fmla="*/ 10 w 10"/>
                  <a:gd name="T1" fmla="*/ 0 h 28"/>
                  <a:gd name="T2" fmla="*/ 10 w 10"/>
                  <a:gd name="T3" fmla="*/ 28 h 28"/>
                  <a:gd name="T4" fmla="*/ 5 w 10"/>
                  <a:gd name="T5" fmla="*/ 28 h 28"/>
                  <a:gd name="T6" fmla="*/ 5 w 10"/>
                  <a:gd name="T7" fmla="*/ 6 h 28"/>
                  <a:gd name="T8" fmla="*/ 4 w 10"/>
                  <a:gd name="T9" fmla="*/ 8 h 28"/>
                  <a:gd name="T10" fmla="*/ 2 w 10"/>
                  <a:gd name="T11" fmla="*/ 8 h 28"/>
                  <a:gd name="T12" fmla="*/ 1 w 10"/>
                  <a:gd name="T13" fmla="*/ 9 h 28"/>
                  <a:gd name="T14" fmla="*/ 0 w 10"/>
                  <a:gd name="T15" fmla="*/ 9 h 28"/>
                  <a:gd name="T16" fmla="*/ 0 w 10"/>
                  <a:gd name="T17" fmla="*/ 4 h 28"/>
                  <a:gd name="T18" fmla="*/ 4 w 10"/>
                  <a:gd name="T19" fmla="*/ 2 h 28"/>
                  <a:gd name="T20" fmla="*/ 7 w 10"/>
                  <a:gd name="T21" fmla="*/ 0 h 28"/>
                  <a:gd name="T22" fmla="*/ 10 w 10"/>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8">
                    <a:moveTo>
                      <a:pt x="10" y="0"/>
                    </a:moveTo>
                    <a:cubicBezTo>
                      <a:pt x="10" y="11"/>
                      <a:pt x="10" y="16"/>
                      <a:pt x="10" y="28"/>
                    </a:cubicBezTo>
                    <a:cubicBezTo>
                      <a:pt x="8" y="28"/>
                      <a:pt x="7" y="28"/>
                      <a:pt x="5" y="28"/>
                    </a:cubicBezTo>
                    <a:cubicBezTo>
                      <a:pt x="5" y="19"/>
                      <a:pt x="5" y="15"/>
                      <a:pt x="5" y="6"/>
                    </a:cubicBezTo>
                    <a:cubicBezTo>
                      <a:pt x="5" y="7"/>
                      <a:pt x="4" y="7"/>
                      <a:pt x="4" y="8"/>
                    </a:cubicBezTo>
                    <a:cubicBezTo>
                      <a:pt x="3" y="8"/>
                      <a:pt x="3" y="8"/>
                      <a:pt x="2" y="8"/>
                    </a:cubicBezTo>
                    <a:cubicBezTo>
                      <a:pt x="2" y="9"/>
                      <a:pt x="2" y="9"/>
                      <a:pt x="1" y="9"/>
                    </a:cubicBezTo>
                    <a:cubicBezTo>
                      <a:pt x="0" y="9"/>
                      <a:pt x="0" y="9"/>
                      <a:pt x="0" y="9"/>
                    </a:cubicBezTo>
                    <a:cubicBezTo>
                      <a:pt x="0" y="7"/>
                      <a:pt x="0" y="6"/>
                      <a:pt x="0" y="4"/>
                    </a:cubicBezTo>
                    <a:cubicBezTo>
                      <a:pt x="1" y="4"/>
                      <a:pt x="2" y="3"/>
                      <a:pt x="4" y="2"/>
                    </a:cubicBezTo>
                    <a:cubicBezTo>
                      <a:pt x="5" y="2"/>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0" name="Freeform 229"/>
              <p:cNvSpPr>
                <a:spLocks noEditPoints="1"/>
              </p:cNvSpPr>
              <p:nvPr/>
            </p:nvSpPr>
            <p:spPr bwMode="auto">
              <a:xfrm>
                <a:off x="5400675" y="3662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1" name="Freeform 230"/>
              <p:cNvSpPr>
                <a:spLocks noEditPoints="1"/>
              </p:cNvSpPr>
              <p:nvPr/>
            </p:nvSpPr>
            <p:spPr bwMode="auto">
              <a:xfrm>
                <a:off x="5449888" y="3662363"/>
                <a:ext cx="41275" cy="63500"/>
              </a:xfrm>
              <a:custGeom>
                <a:avLst/>
                <a:gdLst>
                  <a:gd name="T0" fmla="*/ 9 w 19"/>
                  <a:gd name="T1" fmla="*/ 28 h 29"/>
                  <a:gd name="T2" fmla="*/ 0 w 19"/>
                  <a:gd name="T3" fmla="*/ 14 h 29"/>
                  <a:gd name="T4" fmla="*/ 2 w 19"/>
                  <a:gd name="T5" fmla="*/ 4 h 29"/>
                  <a:gd name="T6" fmla="*/ 10 w 19"/>
                  <a:gd name="T7" fmla="*/ 0 h 29"/>
                  <a:gd name="T8" fmla="*/ 19 w 19"/>
                  <a:gd name="T9" fmla="*/ 14 h 29"/>
                  <a:gd name="T10" fmla="*/ 16 w 19"/>
                  <a:gd name="T11" fmla="*/ 25 h 29"/>
                  <a:gd name="T12" fmla="*/ 9 w 19"/>
                  <a:gd name="T13" fmla="*/ 28 h 29"/>
                  <a:gd name="T14" fmla="*/ 10 w 19"/>
                  <a:gd name="T15" fmla="*/ 5 h 29"/>
                  <a:gd name="T16" fmla="*/ 6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2" y="4"/>
                    </a:cubicBezTo>
                    <a:cubicBezTo>
                      <a:pt x="4" y="1"/>
                      <a:pt x="6" y="0"/>
                      <a:pt x="10" y="0"/>
                    </a:cubicBezTo>
                    <a:cubicBezTo>
                      <a:pt x="16" y="1"/>
                      <a:pt x="19" y="6"/>
                      <a:pt x="19" y="14"/>
                    </a:cubicBezTo>
                    <a:cubicBezTo>
                      <a:pt x="19" y="19"/>
                      <a:pt x="18" y="23"/>
                      <a:pt x="16" y="25"/>
                    </a:cubicBezTo>
                    <a:cubicBezTo>
                      <a:pt x="15" y="27"/>
                      <a:pt x="12" y="29"/>
                      <a:pt x="9" y="28"/>
                    </a:cubicBezTo>
                    <a:close/>
                    <a:moveTo>
                      <a:pt x="10" y="5"/>
                    </a:moveTo>
                    <a:cubicBezTo>
                      <a:pt x="7" y="5"/>
                      <a:pt x="6" y="8"/>
                      <a:pt x="6" y="14"/>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2" name="Freeform 231"/>
              <p:cNvSpPr>
                <a:spLocks/>
              </p:cNvSpPr>
              <p:nvPr/>
            </p:nvSpPr>
            <p:spPr bwMode="auto">
              <a:xfrm>
                <a:off x="5502275" y="3663950"/>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8 h 28"/>
                  <a:gd name="T12" fmla="*/ 2 w 12"/>
                  <a:gd name="T13" fmla="*/ 9 h 28"/>
                  <a:gd name="T14" fmla="*/ 0 w 12"/>
                  <a:gd name="T15" fmla="*/ 9 h 28"/>
                  <a:gd name="T16" fmla="*/ 0 w 12"/>
                  <a:gd name="T17" fmla="*/ 4 h 28"/>
                  <a:gd name="T18" fmla="*/ 4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7"/>
                    </a:cubicBezTo>
                    <a:cubicBezTo>
                      <a:pt x="5" y="7"/>
                      <a:pt x="5" y="7"/>
                      <a:pt x="5" y="8"/>
                    </a:cubicBezTo>
                    <a:cubicBezTo>
                      <a:pt x="4" y="8"/>
                      <a:pt x="4" y="8"/>
                      <a:pt x="3" y="8"/>
                    </a:cubicBezTo>
                    <a:cubicBezTo>
                      <a:pt x="3" y="9"/>
                      <a:pt x="2" y="9"/>
                      <a:pt x="2" y="9"/>
                    </a:cubicBezTo>
                    <a:cubicBezTo>
                      <a:pt x="1" y="9"/>
                      <a:pt x="1" y="9"/>
                      <a:pt x="0" y="9"/>
                    </a:cubicBezTo>
                    <a:cubicBezTo>
                      <a:pt x="0" y="7"/>
                      <a:pt x="0" y="6"/>
                      <a:pt x="0" y="4"/>
                    </a:cubicBezTo>
                    <a:cubicBezTo>
                      <a:pt x="2" y="4"/>
                      <a:pt x="3" y="3"/>
                      <a:pt x="4"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3" name="Freeform 232"/>
              <p:cNvSpPr>
                <a:spLocks noEditPoints="1"/>
              </p:cNvSpPr>
              <p:nvPr/>
            </p:nvSpPr>
            <p:spPr bwMode="auto">
              <a:xfrm>
                <a:off x="5545138" y="3668713"/>
                <a:ext cx="42863" cy="61913"/>
              </a:xfrm>
              <a:custGeom>
                <a:avLst/>
                <a:gdLst>
                  <a:gd name="T0" fmla="*/ 10 w 19"/>
                  <a:gd name="T1" fmla="*/ 28 h 28"/>
                  <a:gd name="T2" fmla="*/ 0 w 19"/>
                  <a:gd name="T3" fmla="*/ 14 h 28"/>
                  <a:gd name="T4" fmla="*/ 3 w 19"/>
                  <a:gd name="T5" fmla="*/ 3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7"/>
                      <a:pt x="0" y="23"/>
                      <a:pt x="0" y="14"/>
                    </a:cubicBezTo>
                    <a:cubicBezTo>
                      <a:pt x="0" y="9"/>
                      <a:pt x="1" y="5"/>
                      <a:pt x="3" y="3"/>
                    </a:cubicBezTo>
                    <a:cubicBezTo>
                      <a:pt x="5" y="1"/>
                      <a:pt x="7" y="0"/>
                      <a:pt x="10" y="0"/>
                    </a:cubicBezTo>
                    <a:cubicBezTo>
                      <a:pt x="16" y="0"/>
                      <a:pt x="19" y="5"/>
                      <a:pt x="19" y="14"/>
                    </a:cubicBezTo>
                    <a:cubicBezTo>
                      <a:pt x="19" y="18"/>
                      <a:pt x="18" y="22"/>
                      <a:pt x="17" y="24"/>
                    </a:cubicBezTo>
                    <a:cubicBezTo>
                      <a:pt x="15" y="27"/>
                      <a:pt x="13" y="28"/>
                      <a:pt x="10" y="28"/>
                    </a:cubicBezTo>
                    <a:close/>
                    <a:moveTo>
                      <a:pt x="10" y="4"/>
                    </a:moveTo>
                    <a:cubicBezTo>
                      <a:pt x="7" y="4"/>
                      <a:pt x="6" y="7"/>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4" name="Freeform 233"/>
              <p:cNvSpPr>
                <a:spLocks noEditPoints="1"/>
              </p:cNvSpPr>
              <p:nvPr/>
            </p:nvSpPr>
            <p:spPr bwMode="auto">
              <a:xfrm>
                <a:off x="5594350" y="3668713"/>
                <a:ext cx="41275" cy="65088"/>
              </a:xfrm>
              <a:custGeom>
                <a:avLst/>
                <a:gdLst>
                  <a:gd name="T0" fmla="*/ 9 w 19"/>
                  <a:gd name="T1" fmla="*/ 29 h 29"/>
                  <a:gd name="T2" fmla="*/ 0 w 19"/>
                  <a:gd name="T3" fmla="*/ 15 h 29"/>
                  <a:gd name="T4" fmla="*/ 3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5"/>
                    </a:cubicBezTo>
                    <a:cubicBezTo>
                      <a:pt x="0" y="10"/>
                      <a:pt x="1" y="6"/>
                      <a:pt x="3" y="4"/>
                    </a:cubicBezTo>
                    <a:cubicBezTo>
                      <a:pt x="4" y="2"/>
                      <a:pt x="7" y="0"/>
                      <a:pt x="10" y="1"/>
                    </a:cubicBezTo>
                    <a:cubicBezTo>
                      <a:pt x="16" y="1"/>
                      <a:pt x="19" y="6"/>
                      <a:pt x="19" y="15"/>
                    </a:cubicBezTo>
                    <a:cubicBezTo>
                      <a:pt x="19" y="19"/>
                      <a:pt x="18" y="23"/>
                      <a:pt x="17" y="26"/>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5" name="Freeform 234"/>
              <p:cNvSpPr>
                <a:spLocks/>
              </p:cNvSpPr>
              <p:nvPr/>
            </p:nvSpPr>
            <p:spPr bwMode="auto">
              <a:xfrm>
                <a:off x="5646738" y="3670300"/>
                <a:ext cx="26988" cy="65088"/>
              </a:xfrm>
              <a:custGeom>
                <a:avLst/>
                <a:gdLst>
                  <a:gd name="T0" fmla="*/ 12 w 12"/>
                  <a:gd name="T1" fmla="*/ 0 h 29"/>
                  <a:gd name="T2" fmla="*/ 12 w 12"/>
                  <a:gd name="T3" fmla="*/ 29 h 29"/>
                  <a:gd name="T4" fmla="*/ 6 w 12"/>
                  <a:gd name="T5" fmla="*/ 28 h 29"/>
                  <a:gd name="T6" fmla="*/ 6 w 12"/>
                  <a:gd name="T7" fmla="*/ 7 h 29"/>
                  <a:gd name="T8" fmla="*/ 5 w 12"/>
                  <a:gd name="T9" fmla="*/ 8 h 29"/>
                  <a:gd name="T10" fmla="*/ 3 w 12"/>
                  <a:gd name="T11" fmla="*/ 8 h 29"/>
                  <a:gd name="T12" fmla="*/ 2 w 12"/>
                  <a:gd name="T13" fmla="*/ 9 h 29"/>
                  <a:gd name="T14" fmla="*/ 0 w 12"/>
                  <a:gd name="T15" fmla="*/ 9 h 29"/>
                  <a:gd name="T16" fmla="*/ 0 w 12"/>
                  <a:gd name="T17" fmla="*/ 4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8"/>
                    </a:cubicBezTo>
                    <a:cubicBezTo>
                      <a:pt x="6" y="20"/>
                      <a:pt x="6" y="16"/>
                      <a:pt x="6" y="7"/>
                    </a:cubicBezTo>
                    <a:cubicBezTo>
                      <a:pt x="5" y="7"/>
                      <a:pt x="5" y="7"/>
                      <a:pt x="5" y="8"/>
                    </a:cubicBezTo>
                    <a:cubicBezTo>
                      <a:pt x="4" y="8"/>
                      <a:pt x="4" y="8"/>
                      <a:pt x="3" y="8"/>
                    </a:cubicBezTo>
                    <a:cubicBezTo>
                      <a:pt x="3" y="8"/>
                      <a:pt x="2" y="9"/>
                      <a:pt x="2" y="9"/>
                    </a:cubicBezTo>
                    <a:cubicBezTo>
                      <a:pt x="1" y="9"/>
                      <a:pt x="1" y="9"/>
                      <a:pt x="0" y="9"/>
                    </a:cubicBezTo>
                    <a:cubicBezTo>
                      <a:pt x="0" y="7"/>
                      <a:pt x="0" y="6"/>
                      <a:pt x="0" y="4"/>
                    </a:cubicBezTo>
                    <a:cubicBezTo>
                      <a:pt x="2" y="4"/>
                      <a:pt x="3"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6" name="Freeform 235"/>
              <p:cNvSpPr>
                <a:spLocks/>
              </p:cNvSpPr>
              <p:nvPr/>
            </p:nvSpPr>
            <p:spPr bwMode="auto">
              <a:xfrm>
                <a:off x="5695950" y="3675063"/>
                <a:ext cx="26988"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7 h 28"/>
                  <a:gd name="T12" fmla="*/ 2 w 12"/>
                  <a:gd name="T13" fmla="*/ 8 h 28"/>
                  <a:gd name="T14" fmla="*/ 0 w 12"/>
                  <a:gd name="T15" fmla="*/ 8 h 28"/>
                  <a:gd name="T16" fmla="*/ 0 w 12"/>
                  <a:gd name="T17" fmla="*/ 3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6"/>
                    </a:cubicBezTo>
                    <a:cubicBezTo>
                      <a:pt x="5" y="6"/>
                      <a:pt x="5" y="7"/>
                      <a:pt x="4" y="7"/>
                    </a:cubicBezTo>
                    <a:cubicBezTo>
                      <a:pt x="4" y="7"/>
                      <a:pt x="4" y="7"/>
                      <a:pt x="3" y="7"/>
                    </a:cubicBezTo>
                    <a:cubicBezTo>
                      <a:pt x="3" y="8"/>
                      <a:pt x="2" y="8"/>
                      <a:pt x="2" y="8"/>
                    </a:cubicBezTo>
                    <a:cubicBezTo>
                      <a:pt x="1" y="8"/>
                      <a:pt x="1" y="8"/>
                      <a:pt x="0" y="8"/>
                    </a:cubicBezTo>
                    <a:cubicBezTo>
                      <a:pt x="0" y="6"/>
                      <a:pt x="0" y="5"/>
                      <a:pt x="0" y="3"/>
                    </a:cubicBezTo>
                    <a:cubicBezTo>
                      <a:pt x="2" y="3"/>
                      <a:pt x="3" y="2"/>
                      <a:pt x="4" y="2"/>
                    </a:cubicBezTo>
                    <a:cubicBezTo>
                      <a:pt x="6" y="1"/>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7" name="Freeform 236"/>
              <p:cNvSpPr>
                <a:spLocks noEditPoints="1"/>
              </p:cNvSpPr>
              <p:nvPr/>
            </p:nvSpPr>
            <p:spPr bwMode="auto">
              <a:xfrm>
                <a:off x="5738813" y="3678238"/>
                <a:ext cx="41275" cy="63500"/>
              </a:xfrm>
              <a:custGeom>
                <a:avLst/>
                <a:gdLst>
                  <a:gd name="T0" fmla="*/ 9 w 19"/>
                  <a:gd name="T1" fmla="*/ 29 h 29"/>
                  <a:gd name="T2" fmla="*/ 0 w 19"/>
                  <a:gd name="T3" fmla="*/ 14 h 29"/>
                  <a:gd name="T4" fmla="*/ 3 w 19"/>
                  <a:gd name="T5" fmla="*/ 3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3" y="3"/>
                    </a:cubicBezTo>
                    <a:cubicBezTo>
                      <a:pt x="4" y="1"/>
                      <a:pt x="7" y="0"/>
                      <a:pt x="10" y="0"/>
                    </a:cubicBezTo>
                    <a:cubicBezTo>
                      <a:pt x="16" y="0"/>
                      <a:pt x="19" y="5"/>
                      <a:pt x="19" y="15"/>
                    </a:cubicBezTo>
                    <a:cubicBezTo>
                      <a:pt x="19" y="20"/>
                      <a:pt x="18" y="24"/>
                      <a:pt x="17" y="26"/>
                    </a:cubicBezTo>
                    <a:cubicBezTo>
                      <a:pt x="15" y="28"/>
                      <a:pt x="12" y="29"/>
                      <a:pt x="9" y="29"/>
                    </a:cubicBezTo>
                    <a:close/>
                    <a:moveTo>
                      <a:pt x="10" y="5"/>
                    </a:moveTo>
                    <a:cubicBezTo>
                      <a:pt x="7" y="4"/>
                      <a:pt x="6" y="8"/>
                      <a:pt x="6" y="15"/>
                    </a:cubicBezTo>
                    <a:cubicBezTo>
                      <a:pt x="6" y="21"/>
                      <a:pt x="7" y="24"/>
                      <a:pt x="10" y="25"/>
                    </a:cubicBezTo>
                    <a:cubicBezTo>
                      <a:pt x="12" y="25"/>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8" name="Freeform 237"/>
              <p:cNvSpPr>
                <a:spLocks/>
              </p:cNvSpPr>
              <p:nvPr/>
            </p:nvSpPr>
            <p:spPr bwMode="auto">
              <a:xfrm>
                <a:off x="5791200" y="3679825"/>
                <a:ext cx="26988" cy="66675"/>
              </a:xfrm>
              <a:custGeom>
                <a:avLst/>
                <a:gdLst>
                  <a:gd name="T0" fmla="*/ 12 w 12"/>
                  <a:gd name="T1" fmla="*/ 1 h 30"/>
                  <a:gd name="T2" fmla="*/ 12 w 12"/>
                  <a:gd name="T3" fmla="*/ 30 h 30"/>
                  <a:gd name="T4" fmla="*/ 6 w 12"/>
                  <a:gd name="T5" fmla="*/ 30 h 30"/>
                  <a:gd name="T6" fmla="*/ 6 w 12"/>
                  <a:gd name="T7" fmla="*/ 8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3"/>
                      <a:pt x="12" y="19"/>
                      <a:pt x="12" y="30"/>
                    </a:cubicBezTo>
                    <a:cubicBezTo>
                      <a:pt x="9" y="30"/>
                      <a:pt x="8" y="30"/>
                      <a:pt x="6" y="30"/>
                    </a:cubicBezTo>
                    <a:cubicBezTo>
                      <a:pt x="6" y="21"/>
                      <a:pt x="6" y="16"/>
                      <a:pt x="6" y="8"/>
                    </a:cubicBezTo>
                    <a:cubicBezTo>
                      <a:pt x="6" y="8"/>
                      <a:pt x="5" y="8"/>
                      <a:pt x="5" y="8"/>
                    </a:cubicBezTo>
                    <a:cubicBezTo>
                      <a:pt x="5" y="9"/>
                      <a:pt x="4" y="9"/>
                      <a:pt x="4" y="9"/>
                    </a:cubicBezTo>
                    <a:cubicBezTo>
                      <a:pt x="3" y="9"/>
                      <a:pt x="2" y="9"/>
                      <a:pt x="2" y="9"/>
                    </a:cubicBezTo>
                    <a:cubicBezTo>
                      <a:pt x="1" y="10"/>
                      <a:pt x="1" y="10"/>
                      <a:pt x="0" y="10"/>
                    </a:cubicBezTo>
                    <a:cubicBezTo>
                      <a:pt x="0" y="8"/>
                      <a:pt x="0" y="6"/>
                      <a:pt x="0" y="4"/>
                    </a:cubicBezTo>
                    <a:cubicBezTo>
                      <a:pt x="2" y="4"/>
                      <a:pt x="3" y="3"/>
                      <a:pt x="5" y="2"/>
                    </a:cubicBezTo>
                    <a:cubicBezTo>
                      <a:pt x="6" y="2"/>
                      <a:pt x="7" y="1"/>
                      <a:pt x="8" y="0"/>
                    </a:cubicBezTo>
                    <a:cubicBezTo>
                      <a:pt x="10" y="0"/>
                      <a:pt x="10" y="0"/>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9" name="Freeform 238"/>
              <p:cNvSpPr>
                <a:spLocks noEditPoints="1"/>
              </p:cNvSpPr>
              <p:nvPr/>
            </p:nvSpPr>
            <p:spPr bwMode="auto">
              <a:xfrm>
                <a:off x="5834063" y="3684588"/>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5 h 30"/>
                  <a:gd name="T10" fmla="*/ 17 w 20"/>
                  <a:gd name="T11" fmla="*/ 26 h 30"/>
                  <a:gd name="T12" fmla="*/ 10 w 20"/>
                  <a:gd name="T13" fmla="*/ 30 h 30"/>
                  <a:gd name="T14" fmla="*/ 10 w 20"/>
                  <a:gd name="T15" fmla="*/ 5 h 30"/>
                  <a:gd name="T16" fmla="*/ 7 w 20"/>
                  <a:gd name="T17" fmla="*/ 15 h 30"/>
                  <a:gd name="T18" fmla="*/ 10 w 20"/>
                  <a:gd name="T19" fmla="*/ 25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4"/>
                      <a:pt x="0" y="15"/>
                    </a:cubicBezTo>
                    <a:cubicBezTo>
                      <a:pt x="0" y="10"/>
                      <a:pt x="1" y="6"/>
                      <a:pt x="3" y="3"/>
                    </a:cubicBezTo>
                    <a:cubicBezTo>
                      <a:pt x="5" y="1"/>
                      <a:pt x="7" y="0"/>
                      <a:pt x="10" y="0"/>
                    </a:cubicBezTo>
                    <a:cubicBezTo>
                      <a:pt x="17" y="0"/>
                      <a:pt x="20" y="6"/>
                      <a:pt x="20" y="15"/>
                    </a:cubicBezTo>
                    <a:cubicBezTo>
                      <a:pt x="20" y="20"/>
                      <a:pt x="19" y="24"/>
                      <a:pt x="17" y="26"/>
                    </a:cubicBezTo>
                    <a:cubicBezTo>
                      <a:pt x="16" y="29"/>
                      <a:pt x="13" y="30"/>
                      <a:pt x="10" y="30"/>
                    </a:cubicBezTo>
                    <a:close/>
                    <a:moveTo>
                      <a:pt x="10" y="5"/>
                    </a:moveTo>
                    <a:cubicBezTo>
                      <a:pt x="8" y="5"/>
                      <a:pt x="7" y="8"/>
                      <a:pt x="7" y="15"/>
                    </a:cubicBezTo>
                    <a:cubicBezTo>
                      <a:pt x="7" y="22"/>
                      <a:pt x="8"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0" name="Freeform 239"/>
              <p:cNvSpPr>
                <a:spLocks noEditPoints="1"/>
              </p:cNvSpPr>
              <p:nvPr/>
            </p:nvSpPr>
            <p:spPr bwMode="auto">
              <a:xfrm>
                <a:off x="5883275" y="3686175"/>
                <a:ext cx="41275" cy="69850"/>
              </a:xfrm>
              <a:custGeom>
                <a:avLst/>
                <a:gdLst>
                  <a:gd name="T0" fmla="*/ 10 w 19"/>
                  <a:gd name="T1" fmla="*/ 31 h 31"/>
                  <a:gd name="T2" fmla="*/ 0 w 19"/>
                  <a:gd name="T3" fmla="*/ 15 h 31"/>
                  <a:gd name="T4" fmla="*/ 3 w 19"/>
                  <a:gd name="T5" fmla="*/ 3 h 31"/>
                  <a:gd name="T6" fmla="*/ 10 w 19"/>
                  <a:gd name="T7" fmla="*/ 0 h 31"/>
                  <a:gd name="T8" fmla="*/ 19 w 19"/>
                  <a:gd name="T9" fmla="*/ 15 h 31"/>
                  <a:gd name="T10" fmla="*/ 17 w 19"/>
                  <a:gd name="T11" fmla="*/ 27 h 31"/>
                  <a:gd name="T12" fmla="*/ 10 w 19"/>
                  <a:gd name="T13" fmla="*/ 31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1"/>
                    </a:moveTo>
                    <a:cubicBezTo>
                      <a:pt x="3" y="30"/>
                      <a:pt x="0" y="25"/>
                      <a:pt x="0" y="15"/>
                    </a:cubicBezTo>
                    <a:cubicBezTo>
                      <a:pt x="0" y="10"/>
                      <a:pt x="1" y="6"/>
                      <a:pt x="3" y="3"/>
                    </a:cubicBezTo>
                    <a:cubicBezTo>
                      <a:pt x="4" y="1"/>
                      <a:pt x="7" y="0"/>
                      <a:pt x="10" y="0"/>
                    </a:cubicBezTo>
                    <a:cubicBezTo>
                      <a:pt x="16" y="0"/>
                      <a:pt x="19" y="5"/>
                      <a:pt x="19" y="15"/>
                    </a:cubicBezTo>
                    <a:cubicBezTo>
                      <a:pt x="19" y="21"/>
                      <a:pt x="19" y="24"/>
                      <a:pt x="17" y="27"/>
                    </a:cubicBezTo>
                    <a:cubicBezTo>
                      <a:pt x="15" y="30"/>
                      <a:pt x="13" y="31"/>
                      <a:pt x="10" y="31"/>
                    </a:cubicBezTo>
                    <a:close/>
                    <a:moveTo>
                      <a:pt x="10" y="5"/>
                    </a:moveTo>
                    <a:cubicBezTo>
                      <a:pt x="7" y="5"/>
                      <a:pt x="6" y="8"/>
                      <a:pt x="6" y="15"/>
                    </a:cubicBezTo>
                    <a:cubicBezTo>
                      <a:pt x="6" y="22"/>
                      <a:pt x="7" y="25"/>
                      <a:pt x="10" y="25"/>
                    </a:cubicBezTo>
                    <a:cubicBezTo>
                      <a:pt x="12" y="26"/>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1" name="Freeform 240"/>
              <p:cNvSpPr>
                <a:spLocks/>
              </p:cNvSpPr>
              <p:nvPr/>
            </p:nvSpPr>
            <p:spPr bwMode="auto">
              <a:xfrm>
                <a:off x="5935663" y="3686175"/>
                <a:ext cx="26988" cy="69850"/>
              </a:xfrm>
              <a:custGeom>
                <a:avLst/>
                <a:gdLst>
                  <a:gd name="T0" fmla="*/ 12 w 12"/>
                  <a:gd name="T1" fmla="*/ 0 h 31"/>
                  <a:gd name="T2" fmla="*/ 12 w 12"/>
                  <a:gd name="T3" fmla="*/ 31 h 31"/>
                  <a:gd name="T4" fmla="*/ 6 w 12"/>
                  <a:gd name="T5" fmla="*/ 31 h 31"/>
                  <a:gd name="T6" fmla="*/ 6 w 12"/>
                  <a:gd name="T7" fmla="*/ 8 h 31"/>
                  <a:gd name="T8" fmla="*/ 5 w 12"/>
                  <a:gd name="T9" fmla="*/ 9 h 31"/>
                  <a:gd name="T10" fmla="*/ 4 w 12"/>
                  <a:gd name="T11" fmla="*/ 10 h 31"/>
                  <a:gd name="T12" fmla="*/ 2 w 12"/>
                  <a:gd name="T13" fmla="*/ 10 h 31"/>
                  <a:gd name="T14" fmla="*/ 0 w 12"/>
                  <a:gd name="T15" fmla="*/ 10 h 31"/>
                  <a:gd name="T16" fmla="*/ 0 w 12"/>
                  <a:gd name="T17" fmla="*/ 5 h 31"/>
                  <a:gd name="T18" fmla="*/ 5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3"/>
                      <a:pt x="12" y="19"/>
                      <a:pt x="12" y="31"/>
                    </a:cubicBezTo>
                    <a:cubicBezTo>
                      <a:pt x="10" y="31"/>
                      <a:pt x="8" y="31"/>
                      <a:pt x="6" y="31"/>
                    </a:cubicBezTo>
                    <a:cubicBezTo>
                      <a:pt x="6" y="22"/>
                      <a:pt x="6" y="17"/>
                      <a:pt x="6" y="8"/>
                    </a:cubicBezTo>
                    <a:cubicBezTo>
                      <a:pt x="6" y="8"/>
                      <a:pt x="6" y="9"/>
                      <a:pt x="5" y="9"/>
                    </a:cubicBezTo>
                    <a:cubicBezTo>
                      <a:pt x="5" y="9"/>
                      <a:pt x="4" y="9"/>
                      <a:pt x="4" y="10"/>
                    </a:cubicBezTo>
                    <a:cubicBezTo>
                      <a:pt x="3" y="10"/>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2" name="Freeform 241"/>
              <p:cNvSpPr>
                <a:spLocks noEditPoints="1"/>
              </p:cNvSpPr>
              <p:nvPr/>
            </p:nvSpPr>
            <p:spPr bwMode="auto">
              <a:xfrm>
                <a:off x="5351463" y="3744913"/>
                <a:ext cx="44450" cy="61913"/>
              </a:xfrm>
              <a:custGeom>
                <a:avLst/>
                <a:gdLst>
                  <a:gd name="T0" fmla="*/ 10 w 20"/>
                  <a:gd name="T1" fmla="*/ 28 h 28"/>
                  <a:gd name="T2" fmla="*/ 0 w 20"/>
                  <a:gd name="T3" fmla="*/ 14 h 28"/>
                  <a:gd name="T4" fmla="*/ 3 w 20"/>
                  <a:gd name="T5" fmla="*/ 4 h 28"/>
                  <a:gd name="T6" fmla="*/ 10 w 20"/>
                  <a:gd name="T7" fmla="*/ 0 h 28"/>
                  <a:gd name="T8" fmla="*/ 20 w 20"/>
                  <a:gd name="T9" fmla="*/ 14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7"/>
                      <a:pt x="0" y="23"/>
                      <a:pt x="0" y="14"/>
                    </a:cubicBezTo>
                    <a:cubicBezTo>
                      <a:pt x="0" y="9"/>
                      <a:pt x="1" y="6"/>
                      <a:pt x="3" y="4"/>
                    </a:cubicBezTo>
                    <a:cubicBezTo>
                      <a:pt x="5" y="1"/>
                      <a:pt x="7" y="0"/>
                      <a:pt x="10" y="0"/>
                    </a:cubicBezTo>
                    <a:cubicBezTo>
                      <a:pt x="17" y="0"/>
                      <a:pt x="20" y="5"/>
                      <a:pt x="20" y="14"/>
                    </a:cubicBezTo>
                    <a:cubicBezTo>
                      <a:pt x="20" y="18"/>
                      <a:pt x="19" y="22"/>
                      <a:pt x="17" y="24"/>
                    </a:cubicBezTo>
                    <a:cubicBezTo>
                      <a:pt x="16" y="26"/>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3" name="Freeform 242"/>
              <p:cNvSpPr>
                <a:spLocks noEditPoints="1"/>
              </p:cNvSpPr>
              <p:nvPr/>
            </p:nvSpPr>
            <p:spPr bwMode="auto">
              <a:xfrm>
                <a:off x="5400675" y="3746500"/>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2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2"/>
                      <a:pt x="0" y="14"/>
                    </a:cubicBezTo>
                    <a:cubicBezTo>
                      <a:pt x="0" y="9"/>
                      <a:pt x="1" y="6"/>
                      <a:pt x="3" y="3"/>
                    </a:cubicBezTo>
                    <a:cubicBezTo>
                      <a:pt x="4" y="1"/>
                      <a:pt x="7" y="0"/>
                      <a:pt x="10" y="0"/>
                    </a:cubicBezTo>
                    <a:cubicBezTo>
                      <a:pt x="16" y="0"/>
                      <a:pt x="19" y="5"/>
                      <a:pt x="19" y="14"/>
                    </a:cubicBezTo>
                    <a:cubicBezTo>
                      <a:pt x="19" y="18"/>
                      <a:pt x="18" y="21"/>
                      <a:pt x="17" y="24"/>
                    </a:cubicBezTo>
                    <a:cubicBezTo>
                      <a:pt x="15" y="26"/>
                      <a:pt x="13" y="27"/>
                      <a:pt x="10" y="27"/>
                    </a:cubicBezTo>
                    <a:close/>
                    <a:moveTo>
                      <a:pt x="10" y="4"/>
                    </a:moveTo>
                    <a:cubicBezTo>
                      <a:pt x="8" y="4"/>
                      <a:pt x="6" y="7"/>
                      <a:pt x="6" y="14"/>
                    </a:cubicBezTo>
                    <a:cubicBezTo>
                      <a:pt x="6" y="19"/>
                      <a:pt x="8" y="22"/>
                      <a:pt x="10" y="22"/>
                    </a:cubicBezTo>
                    <a:cubicBezTo>
                      <a:pt x="12" y="22"/>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4" name="Freeform 243"/>
              <p:cNvSpPr>
                <a:spLocks noEditPoints="1"/>
              </p:cNvSpPr>
              <p:nvPr/>
            </p:nvSpPr>
            <p:spPr bwMode="auto">
              <a:xfrm>
                <a:off x="5449888" y="3746500"/>
                <a:ext cx="41275" cy="61913"/>
              </a:xfrm>
              <a:custGeom>
                <a:avLst/>
                <a:gdLst>
                  <a:gd name="T0" fmla="*/ 9 w 19"/>
                  <a:gd name="T1" fmla="*/ 28 h 28"/>
                  <a:gd name="T2" fmla="*/ 0 w 19"/>
                  <a:gd name="T3" fmla="*/ 15 h 28"/>
                  <a:gd name="T4" fmla="*/ 2 w 19"/>
                  <a:gd name="T5" fmla="*/ 4 h 28"/>
                  <a:gd name="T6" fmla="*/ 10 w 19"/>
                  <a:gd name="T7" fmla="*/ 0 h 28"/>
                  <a:gd name="T8" fmla="*/ 19 w 19"/>
                  <a:gd name="T9" fmla="*/ 15 h 28"/>
                  <a:gd name="T10" fmla="*/ 16 w 19"/>
                  <a:gd name="T11" fmla="*/ 25 h 28"/>
                  <a:gd name="T12" fmla="*/ 9 w 19"/>
                  <a:gd name="T13" fmla="*/ 28 h 28"/>
                  <a:gd name="T14" fmla="*/ 10 w 19"/>
                  <a:gd name="T15" fmla="*/ 5 h 28"/>
                  <a:gd name="T16" fmla="*/ 6 w 19"/>
                  <a:gd name="T17" fmla="*/ 15 h 28"/>
                  <a:gd name="T18" fmla="*/ 10 w 19"/>
                  <a:gd name="T19" fmla="*/ 24 h 28"/>
                  <a:gd name="T20" fmla="*/ 13 w 19"/>
                  <a:gd name="T21" fmla="*/ 15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2"/>
                      <a:pt x="6" y="0"/>
                      <a:pt x="10" y="0"/>
                    </a:cubicBezTo>
                    <a:cubicBezTo>
                      <a:pt x="16" y="1"/>
                      <a:pt x="19" y="6"/>
                      <a:pt x="19" y="15"/>
                    </a:cubicBezTo>
                    <a:cubicBezTo>
                      <a:pt x="19" y="19"/>
                      <a:pt x="18" y="22"/>
                      <a:pt x="16" y="25"/>
                    </a:cubicBezTo>
                    <a:cubicBezTo>
                      <a:pt x="15" y="27"/>
                      <a:pt x="12" y="28"/>
                      <a:pt x="9" y="28"/>
                    </a:cubicBezTo>
                    <a:close/>
                    <a:moveTo>
                      <a:pt x="10" y="5"/>
                    </a:moveTo>
                    <a:cubicBezTo>
                      <a:pt x="7" y="5"/>
                      <a:pt x="6" y="8"/>
                      <a:pt x="6" y="15"/>
                    </a:cubicBezTo>
                    <a:cubicBezTo>
                      <a:pt x="6" y="20"/>
                      <a:pt x="7" y="24"/>
                      <a:pt x="10" y="24"/>
                    </a:cubicBezTo>
                    <a:cubicBezTo>
                      <a:pt x="12" y="24"/>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5" name="Freeform 244"/>
              <p:cNvSpPr>
                <a:spLocks noEditPoints="1"/>
              </p:cNvSpPr>
              <p:nvPr/>
            </p:nvSpPr>
            <p:spPr bwMode="auto">
              <a:xfrm>
                <a:off x="5499100" y="3748088"/>
                <a:ext cx="41275" cy="63500"/>
              </a:xfrm>
              <a:custGeom>
                <a:avLst/>
                <a:gdLst>
                  <a:gd name="T0" fmla="*/ 9 w 19"/>
                  <a:gd name="T1" fmla="*/ 28 h 28"/>
                  <a:gd name="T2" fmla="*/ 0 w 19"/>
                  <a:gd name="T3" fmla="*/ 15 h 28"/>
                  <a:gd name="T4" fmla="*/ 2 w 19"/>
                  <a:gd name="T5" fmla="*/ 4 h 28"/>
                  <a:gd name="T6" fmla="*/ 10 w 19"/>
                  <a:gd name="T7" fmla="*/ 1 h 28"/>
                  <a:gd name="T8" fmla="*/ 19 w 19"/>
                  <a:gd name="T9" fmla="*/ 15 h 28"/>
                  <a:gd name="T10" fmla="*/ 16 w 19"/>
                  <a:gd name="T11" fmla="*/ 25 h 28"/>
                  <a:gd name="T12" fmla="*/ 9 w 19"/>
                  <a:gd name="T13" fmla="*/ 28 h 28"/>
                  <a:gd name="T14" fmla="*/ 9 w 19"/>
                  <a:gd name="T15" fmla="*/ 5 h 28"/>
                  <a:gd name="T16" fmla="*/ 5 w 19"/>
                  <a:gd name="T17" fmla="*/ 15 h 28"/>
                  <a:gd name="T18" fmla="*/ 9 w 19"/>
                  <a:gd name="T19" fmla="*/ 24 h 28"/>
                  <a:gd name="T20" fmla="*/ 13 w 19"/>
                  <a:gd name="T21" fmla="*/ 15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1"/>
                      <a:pt x="6" y="0"/>
                      <a:pt x="10" y="1"/>
                    </a:cubicBezTo>
                    <a:cubicBezTo>
                      <a:pt x="16" y="1"/>
                      <a:pt x="19" y="6"/>
                      <a:pt x="19" y="15"/>
                    </a:cubicBezTo>
                    <a:cubicBezTo>
                      <a:pt x="19" y="19"/>
                      <a:pt x="18" y="23"/>
                      <a:pt x="16" y="25"/>
                    </a:cubicBezTo>
                    <a:cubicBezTo>
                      <a:pt x="15" y="27"/>
                      <a:pt x="12" y="28"/>
                      <a:pt x="9" y="28"/>
                    </a:cubicBezTo>
                    <a:close/>
                    <a:moveTo>
                      <a:pt x="9" y="5"/>
                    </a:moveTo>
                    <a:cubicBezTo>
                      <a:pt x="7" y="5"/>
                      <a:pt x="5" y="8"/>
                      <a:pt x="5" y="15"/>
                    </a:cubicBezTo>
                    <a:cubicBezTo>
                      <a:pt x="5" y="20"/>
                      <a:pt x="7" y="23"/>
                      <a:pt x="9" y="24"/>
                    </a:cubicBezTo>
                    <a:cubicBezTo>
                      <a:pt x="12" y="24"/>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6" name="Freeform 245"/>
              <p:cNvSpPr>
                <a:spLocks/>
              </p:cNvSpPr>
              <p:nvPr/>
            </p:nvSpPr>
            <p:spPr bwMode="auto">
              <a:xfrm>
                <a:off x="5551488" y="3752850"/>
                <a:ext cx="25400" cy="60325"/>
              </a:xfrm>
              <a:custGeom>
                <a:avLst/>
                <a:gdLst>
                  <a:gd name="T0" fmla="*/ 11 w 11"/>
                  <a:gd name="T1" fmla="*/ 0 h 27"/>
                  <a:gd name="T2" fmla="*/ 11 w 11"/>
                  <a:gd name="T3" fmla="*/ 27 h 27"/>
                  <a:gd name="T4" fmla="*/ 6 w 11"/>
                  <a:gd name="T5" fmla="*/ 27 h 27"/>
                  <a:gd name="T6" fmla="*/ 6 w 11"/>
                  <a:gd name="T7" fmla="*/ 6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7"/>
                      <a:pt x="11" y="27"/>
                    </a:cubicBezTo>
                    <a:cubicBezTo>
                      <a:pt x="9" y="27"/>
                      <a:pt x="8" y="27"/>
                      <a:pt x="6" y="27"/>
                    </a:cubicBezTo>
                    <a:cubicBezTo>
                      <a:pt x="6" y="19"/>
                      <a:pt x="6" y="15"/>
                      <a:pt x="6" y="6"/>
                    </a:cubicBezTo>
                    <a:cubicBezTo>
                      <a:pt x="6" y="7"/>
                      <a:pt x="5" y="7"/>
                      <a:pt x="4" y="7"/>
                    </a:cubicBezTo>
                    <a:cubicBezTo>
                      <a:pt x="4" y="7"/>
                      <a:pt x="3" y="8"/>
                      <a:pt x="3" y="8"/>
                    </a:cubicBezTo>
                    <a:cubicBezTo>
                      <a:pt x="2" y="8"/>
                      <a:pt x="2" y="9"/>
                      <a:pt x="1" y="9"/>
                    </a:cubicBezTo>
                    <a:cubicBezTo>
                      <a:pt x="1" y="9"/>
                      <a:pt x="0" y="9"/>
                      <a:pt x="0" y="9"/>
                    </a:cubicBezTo>
                    <a:cubicBezTo>
                      <a:pt x="0" y="6"/>
                      <a:pt x="0" y="5"/>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7" name="Freeform 246"/>
              <p:cNvSpPr>
                <a:spLocks noEditPoints="1"/>
              </p:cNvSpPr>
              <p:nvPr/>
            </p:nvSpPr>
            <p:spPr bwMode="auto">
              <a:xfrm>
                <a:off x="5594350" y="3756025"/>
                <a:ext cx="41275" cy="63500"/>
              </a:xfrm>
              <a:custGeom>
                <a:avLst/>
                <a:gdLst>
                  <a:gd name="T0" fmla="*/ 9 w 19"/>
                  <a:gd name="T1" fmla="*/ 28 h 29"/>
                  <a:gd name="T2" fmla="*/ 0 w 19"/>
                  <a:gd name="T3" fmla="*/ 14 h 29"/>
                  <a:gd name="T4" fmla="*/ 3 w 19"/>
                  <a:gd name="T5" fmla="*/ 4 h 29"/>
                  <a:gd name="T6" fmla="*/ 10 w 19"/>
                  <a:gd name="T7" fmla="*/ 1 h 29"/>
                  <a:gd name="T8" fmla="*/ 19 w 19"/>
                  <a:gd name="T9" fmla="*/ 15 h 29"/>
                  <a:gd name="T10" fmla="*/ 17 w 19"/>
                  <a:gd name="T11" fmla="*/ 25 h 29"/>
                  <a:gd name="T12" fmla="*/ 9 w 19"/>
                  <a:gd name="T13" fmla="*/ 28 h 29"/>
                  <a:gd name="T14" fmla="*/ 9 w 19"/>
                  <a:gd name="T15" fmla="*/ 5 h 29"/>
                  <a:gd name="T16" fmla="*/ 6 w 19"/>
                  <a:gd name="T17" fmla="*/ 14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3" y="4"/>
                    </a:cubicBezTo>
                    <a:cubicBezTo>
                      <a:pt x="4" y="1"/>
                      <a:pt x="7" y="0"/>
                      <a:pt x="10" y="1"/>
                    </a:cubicBezTo>
                    <a:cubicBezTo>
                      <a:pt x="16" y="1"/>
                      <a:pt x="19" y="6"/>
                      <a:pt x="19" y="15"/>
                    </a:cubicBezTo>
                    <a:cubicBezTo>
                      <a:pt x="19" y="20"/>
                      <a:pt x="18" y="23"/>
                      <a:pt x="17" y="25"/>
                    </a:cubicBezTo>
                    <a:cubicBezTo>
                      <a:pt x="15" y="27"/>
                      <a:pt x="13" y="29"/>
                      <a:pt x="9" y="28"/>
                    </a:cubicBezTo>
                    <a:close/>
                    <a:moveTo>
                      <a:pt x="9" y="5"/>
                    </a:moveTo>
                    <a:cubicBezTo>
                      <a:pt x="7" y="5"/>
                      <a:pt x="6" y="8"/>
                      <a:pt x="6" y="14"/>
                    </a:cubicBezTo>
                    <a:cubicBezTo>
                      <a:pt x="6" y="21"/>
                      <a:pt x="7" y="24"/>
                      <a:pt x="9" y="24"/>
                    </a:cubicBezTo>
                    <a:cubicBezTo>
                      <a:pt x="12" y="24"/>
                      <a:pt x="13" y="21"/>
                      <a:pt x="13" y="15"/>
                    </a:cubicBezTo>
                    <a:cubicBezTo>
                      <a:pt x="13" y="9"/>
                      <a:pt x="12" y="6"/>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8" name="Freeform 247"/>
              <p:cNvSpPr>
                <a:spLocks noEditPoints="1"/>
              </p:cNvSpPr>
              <p:nvPr/>
            </p:nvSpPr>
            <p:spPr bwMode="auto">
              <a:xfrm>
                <a:off x="5640388" y="3759200"/>
                <a:ext cx="44450" cy="60325"/>
              </a:xfrm>
              <a:custGeom>
                <a:avLst/>
                <a:gdLst>
                  <a:gd name="T0" fmla="*/ 10 w 20"/>
                  <a:gd name="T1" fmla="*/ 27 h 27"/>
                  <a:gd name="T2" fmla="*/ 0 w 20"/>
                  <a:gd name="T3" fmla="*/ 13 h 27"/>
                  <a:gd name="T4" fmla="*/ 3 w 20"/>
                  <a:gd name="T5" fmla="*/ 3 h 27"/>
                  <a:gd name="T6" fmla="*/ 10 w 20"/>
                  <a:gd name="T7" fmla="*/ 0 h 27"/>
                  <a:gd name="T8" fmla="*/ 20 w 20"/>
                  <a:gd name="T9" fmla="*/ 14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4" y="27"/>
                      <a:pt x="0" y="23"/>
                      <a:pt x="0" y="13"/>
                    </a:cubicBezTo>
                    <a:cubicBezTo>
                      <a:pt x="0" y="9"/>
                      <a:pt x="1" y="5"/>
                      <a:pt x="3" y="3"/>
                    </a:cubicBezTo>
                    <a:cubicBezTo>
                      <a:pt x="5" y="1"/>
                      <a:pt x="7" y="0"/>
                      <a:pt x="10" y="0"/>
                    </a:cubicBezTo>
                    <a:cubicBezTo>
                      <a:pt x="17" y="0"/>
                      <a:pt x="20" y="5"/>
                      <a:pt x="20" y="14"/>
                    </a:cubicBezTo>
                    <a:cubicBezTo>
                      <a:pt x="20" y="19"/>
                      <a:pt x="19" y="22"/>
                      <a:pt x="17" y="24"/>
                    </a:cubicBezTo>
                    <a:cubicBezTo>
                      <a:pt x="16" y="27"/>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99" name="Freeform 248"/>
              <p:cNvSpPr>
                <a:spLocks/>
              </p:cNvSpPr>
              <p:nvPr/>
            </p:nvSpPr>
            <p:spPr bwMode="auto">
              <a:xfrm>
                <a:off x="5695950" y="3762375"/>
                <a:ext cx="26988" cy="61913"/>
              </a:xfrm>
              <a:custGeom>
                <a:avLst/>
                <a:gdLst>
                  <a:gd name="T0" fmla="*/ 12 w 12"/>
                  <a:gd name="T1" fmla="*/ 0 h 28"/>
                  <a:gd name="T2" fmla="*/ 12 w 12"/>
                  <a:gd name="T3" fmla="*/ 28 h 28"/>
                  <a:gd name="T4" fmla="*/ 6 w 12"/>
                  <a:gd name="T5" fmla="*/ 27 h 28"/>
                  <a:gd name="T6" fmla="*/ 6 w 12"/>
                  <a:gd name="T7" fmla="*/ 7 h 28"/>
                  <a:gd name="T8" fmla="*/ 4 w 12"/>
                  <a:gd name="T9" fmla="*/ 8 h 28"/>
                  <a:gd name="T10" fmla="*/ 3 w 12"/>
                  <a:gd name="T11" fmla="*/ 8 h 28"/>
                  <a:gd name="T12" fmla="*/ 2 w 12"/>
                  <a:gd name="T13" fmla="*/ 9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2"/>
                      <a:pt x="12" y="18"/>
                      <a:pt x="12" y="28"/>
                    </a:cubicBezTo>
                    <a:cubicBezTo>
                      <a:pt x="9" y="28"/>
                      <a:pt x="8" y="28"/>
                      <a:pt x="6" y="27"/>
                    </a:cubicBezTo>
                    <a:cubicBezTo>
                      <a:pt x="6" y="20"/>
                      <a:pt x="6" y="15"/>
                      <a:pt x="6" y="7"/>
                    </a:cubicBezTo>
                    <a:cubicBezTo>
                      <a:pt x="5" y="7"/>
                      <a:pt x="5" y="7"/>
                      <a:pt x="4" y="8"/>
                    </a:cubicBezTo>
                    <a:cubicBezTo>
                      <a:pt x="4" y="8"/>
                      <a:pt x="4" y="8"/>
                      <a:pt x="3" y="8"/>
                    </a:cubicBezTo>
                    <a:cubicBezTo>
                      <a:pt x="3" y="8"/>
                      <a:pt x="2" y="9"/>
                      <a:pt x="2" y="9"/>
                    </a:cubicBezTo>
                    <a:cubicBezTo>
                      <a:pt x="1" y="9"/>
                      <a:pt x="1" y="9"/>
                      <a:pt x="0" y="9"/>
                    </a:cubicBezTo>
                    <a:cubicBezTo>
                      <a:pt x="0" y="7"/>
                      <a:pt x="0" y="5"/>
                      <a:pt x="0" y="4"/>
                    </a:cubicBezTo>
                    <a:cubicBezTo>
                      <a:pt x="2" y="3"/>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0" name="Freeform 249"/>
              <p:cNvSpPr>
                <a:spLocks/>
              </p:cNvSpPr>
              <p:nvPr/>
            </p:nvSpPr>
            <p:spPr bwMode="auto">
              <a:xfrm>
                <a:off x="5743575" y="3768725"/>
                <a:ext cx="25400" cy="60325"/>
              </a:xfrm>
              <a:custGeom>
                <a:avLst/>
                <a:gdLst>
                  <a:gd name="T0" fmla="*/ 12 w 12"/>
                  <a:gd name="T1" fmla="*/ 0 h 27"/>
                  <a:gd name="T2" fmla="*/ 12 w 12"/>
                  <a:gd name="T3" fmla="*/ 27 h 27"/>
                  <a:gd name="T4" fmla="*/ 6 w 12"/>
                  <a:gd name="T5" fmla="*/ 27 h 27"/>
                  <a:gd name="T6" fmla="*/ 6 w 12"/>
                  <a:gd name="T7" fmla="*/ 6 h 27"/>
                  <a:gd name="T8" fmla="*/ 5 w 12"/>
                  <a:gd name="T9" fmla="*/ 7 h 27"/>
                  <a:gd name="T10" fmla="*/ 4 w 12"/>
                  <a:gd name="T11" fmla="*/ 7 h 27"/>
                  <a:gd name="T12" fmla="*/ 2 w 12"/>
                  <a:gd name="T13" fmla="*/ 8 h 27"/>
                  <a:gd name="T14" fmla="*/ 0 w 12"/>
                  <a:gd name="T15" fmla="*/ 8 h 27"/>
                  <a:gd name="T16" fmla="*/ 0 w 12"/>
                  <a:gd name="T17" fmla="*/ 3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7"/>
                      <a:pt x="12" y="27"/>
                    </a:cubicBezTo>
                    <a:cubicBezTo>
                      <a:pt x="10" y="27"/>
                      <a:pt x="9" y="27"/>
                      <a:pt x="6" y="27"/>
                    </a:cubicBezTo>
                    <a:cubicBezTo>
                      <a:pt x="6" y="19"/>
                      <a:pt x="6" y="15"/>
                      <a:pt x="6" y="6"/>
                    </a:cubicBezTo>
                    <a:cubicBezTo>
                      <a:pt x="6" y="6"/>
                      <a:pt x="6" y="6"/>
                      <a:pt x="5" y="7"/>
                    </a:cubicBezTo>
                    <a:cubicBezTo>
                      <a:pt x="5" y="7"/>
                      <a:pt x="4" y="7"/>
                      <a:pt x="4" y="7"/>
                    </a:cubicBezTo>
                    <a:cubicBezTo>
                      <a:pt x="3" y="7"/>
                      <a:pt x="3" y="7"/>
                      <a:pt x="2" y="8"/>
                    </a:cubicBezTo>
                    <a:cubicBezTo>
                      <a:pt x="2" y="8"/>
                      <a:pt x="1" y="8"/>
                      <a:pt x="0" y="8"/>
                    </a:cubicBezTo>
                    <a:cubicBezTo>
                      <a:pt x="0" y="6"/>
                      <a:pt x="0" y="5"/>
                      <a:pt x="0" y="3"/>
                    </a:cubicBezTo>
                    <a:cubicBezTo>
                      <a:pt x="2" y="3"/>
                      <a:pt x="4" y="2"/>
                      <a:pt x="5" y="2"/>
                    </a:cubicBezTo>
                    <a:cubicBezTo>
                      <a:pt x="6" y="1"/>
                      <a:pt x="7" y="0"/>
                      <a:pt x="8" y="0"/>
                    </a:cubicBezTo>
                    <a:cubicBezTo>
                      <a:pt x="10" y="0"/>
                      <a:pt x="11"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1" name="Freeform 250"/>
              <p:cNvSpPr>
                <a:spLocks noEditPoints="1"/>
              </p:cNvSpPr>
              <p:nvPr/>
            </p:nvSpPr>
            <p:spPr bwMode="auto">
              <a:xfrm>
                <a:off x="5786438" y="3770313"/>
                <a:ext cx="42863" cy="65088"/>
              </a:xfrm>
              <a:custGeom>
                <a:avLst/>
                <a:gdLst>
                  <a:gd name="T0" fmla="*/ 9 w 19"/>
                  <a:gd name="T1" fmla="*/ 29 h 29"/>
                  <a:gd name="T2" fmla="*/ 0 w 19"/>
                  <a:gd name="T3" fmla="*/ 14 h 29"/>
                  <a:gd name="T4" fmla="*/ 2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4"/>
                    </a:cubicBezTo>
                    <a:cubicBezTo>
                      <a:pt x="0" y="9"/>
                      <a:pt x="0" y="6"/>
                      <a:pt x="2" y="4"/>
                    </a:cubicBezTo>
                    <a:cubicBezTo>
                      <a:pt x="4" y="1"/>
                      <a:pt x="7" y="0"/>
                      <a:pt x="10" y="1"/>
                    </a:cubicBezTo>
                    <a:cubicBezTo>
                      <a:pt x="16" y="1"/>
                      <a:pt x="19" y="6"/>
                      <a:pt x="19" y="15"/>
                    </a:cubicBezTo>
                    <a:cubicBezTo>
                      <a:pt x="19" y="20"/>
                      <a:pt x="18" y="24"/>
                      <a:pt x="17" y="26"/>
                    </a:cubicBezTo>
                    <a:cubicBezTo>
                      <a:pt x="14" y="28"/>
                      <a:pt x="12" y="29"/>
                      <a:pt x="9" y="29"/>
                    </a:cubicBezTo>
                    <a:close/>
                    <a:moveTo>
                      <a:pt x="9" y="5"/>
                    </a:moveTo>
                    <a:cubicBezTo>
                      <a:pt x="7" y="5"/>
                      <a:pt x="6" y="8"/>
                      <a:pt x="6" y="15"/>
                    </a:cubicBezTo>
                    <a:cubicBezTo>
                      <a:pt x="6" y="21"/>
                      <a:pt x="7" y="24"/>
                      <a:pt x="9" y="24"/>
                    </a:cubicBezTo>
                    <a:cubicBezTo>
                      <a:pt x="12" y="25"/>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2" name="Freeform 251"/>
              <p:cNvSpPr>
                <a:spLocks/>
              </p:cNvSpPr>
              <p:nvPr/>
            </p:nvSpPr>
            <p:spPr bwMode="auto">
              <a:xfrm>
                <a:off x="5840413" y="3775075"/>
                <a:ext cx="23813" cy="65088"/>
              </a:xfrm>
              <a:custGeom>
                <a:avLst/>
                <a:gdLst>
                  <a:gd name="T0" fmla="*/ 11 w 11"/>
                  <a:gd name="T1" fmla="*/ 0 h 29"/>
                  <a:gd name="T2" fmla="*/ 11 w 11"/>
                  <a:gd name="T3" fmla="*/ 29 h 29"/>
                  <a:gd name="T4" fmla="*/ 6 w 11"/>
                  <a:gd name="T5" fmla="*/ 28 h 29"/>
                  <a:gd name="T6" fmla="*/ 6 w 11"/>
                  <a:gd name="T7" fmla="*/ 7 h 29"/>
                  <a:gd name="T8" fmla="*/ 5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8"/>
                      <a:pt x="8" y="28"/>
                      <a:pt x="6" y="28"/>
                    </a:cubicBezTo>
                    <a:cubicBezTo>
                      <a:pt x="6" y="20"/>
                      <a:pt x="6" y="16"/>
                      <a:pt x="6" y="7"/>
                    </a:cubicBezTo>
                    <a:cubicBezTo>
                      <a:pt x="5" y="7"/>
                      <a:pt x="5" y="7"/>
                      <a:pt x="5" y="8"/>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3" name="Freeform 252"/>
              <p:cNvSpPr>
                <a:spLocks/>
              </p:cNvSpPr>
              <p:nvPr/>
            </p:nvSpPr>
            <p:spPr bwMode="auto">
              <a:xfrm>
                <a:off x="5889625" y="3779838"/>
                <a:ext cx="23813" cy="61913"/>
              </a:xfrm>
              <a:custGeom>
                <a:avLst/>
                <a:gdLst>
                  <a:gd name="T0" fmla="*/ 11 w 11"/>
                  <a:gd name="T1" fmla="*/ 0 h 28"/>
                  <a:gd name="T2" fmla="*/ 11 w 11"/>
                  <a:gd name="T3" fmla="*/ 28 h 28"/>
                  <a:gd name="T4" fmla="*/ 5 w 11"/>
                  <a:gd name="T5" fmla="*/ 28 h 28"/>
                  <a:gd name="T6" fmla="*/ 5 w 11"/>
                  <a:gd name="T7" fmla="*/ 6 h 28"/>
                  <a:gd name="T8" fmla="*/ 4 w 11"/>
                  <a:gd name="T9" fmla="*/ 8 h 28"/>
                  <a:gd name="T10" fmla="*/ 3 w 11"/>
                  <a:gd name="T11" fmla="*/ 8 h 28"/>
                  <a:gd name="T12" fmla="*/ 2 w 11"/>
                  <a:gd name="T13" fmla="*/ 9 h 28"/>
                  <a:gd name="T14" fmla="*/ 0 w 11"/>
                  <a:gd name="T15" fmla="*/ 9 h 28"/>
                  <a:gd name="T16" fmla="*/ 0 w 11"/>
                  <a:gd name="T17" fmla="*/ 3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2"/>
                      <a:pt x="11" y="17"/>
                      <a:pt x="11" y="28"/>
                    </a:cubicBezTo>
                    <a:cubicBezTo>
                      <a:pt x="9" y="28"/>
                      <a:pt x="8" y="28"/>
                      <a:pt x="5" y="28"/>
                    </a:cubicBezTo>
                    <a:cubicBezTo>
                      <a:pt x="5" y="20"/>
                      <a:pt x="5" y="15"/>
                      <a:pt x="5" y="6"/>
                    </a:cubicBezTo>
                    <a:cubicBezTo>
                      <a:pt x="5" y="7"/>
                      <a:pt x="5" y="7"/>
                      <a:pt x="4" y="8"/>
                    </a:cubicBezTo>
                    <a:cubicBezTo>
                      <a:pt x="4" y="8"/>
                      <a:pt x="4" y="8"/>
                      <a:pt x="3" y="8"/>
                    </a:cubicBezTo>
                    <a:cubicBezTo>
                      <a:pt x="3" y="8"/>
                      <a:pt x="2" y="9"/>
                      <a:pt x="2" y="9"/>
                    </a:cubicBezTo>
                    <a:cubicBezTo>
                      <a:pt x="1" y="9"/>
                      <a:pt x="0" y="9"/>
                      <a:pt x="0" y="9"/>
                    </a:cubicBezTo>
                    <a:cubicBezTo>
                      <a:pt x="0" y="6"/>
                      <a:pt x="0" y="5"/>
                      <a:pt x="0" y="3"/>
                    </a:cubicBezTo>
                    <a:cubicBezTo>
                      <a:pt x="2" y="3"/>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4" name="Freeform 253"/>
              <p:cNvSpPr>
                <a:spLocks noEditPoints="1"/>
              </p:cNvSpPr>
              <p:nvPr/>
            </p:nvSpPr>
            <p:spPr bwMode="auto">
              <a:xfrm>
                <a:off x="5930900" y="3781425"/>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5 h 29"/>
                  <a:gd name="T12" fmla="*/ 9 w 19"/>
                  <a:gd name="T13" fmla="*/ 29 h 29"/>
                  <a:gd name="T14" fmla="*/ 10 w 19"/>
                  <a:gd name="T15" fmla="*/ 5 h 29"/>
                  <a:gd name="T16" fmla="*/ 5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4"/>
                      <a:pt x="0" y="14"/>
                    </a:cubicBezTo>
                    <a:cubicBezTo>
                      <a:pt x="0" y="10"/>
                      <a:pt x="1" y="6"/>
                      <a:pt x="2" y="3"/>
                    </a:cubicBezTo>
                    <a:cubicBezTo>
                      <a:pt x="4" y="1"/>
                      <a:pt x="7" y="0"/>
                      <a:pt x="10" y="0"/>
                    </a:cubicBezTo>
                    <a:cubicBezTo>
                      <a:pt x="16" y="0"/>
                      <a:pt x="19" y="5"/>
                      <a:pt x="19" y="14"/>
                    </a:cubicBezTo>
                    <a:cubicBezTo>
                      <a:pt x="19" y="19"/>
                      <a:pt x="18" y="23"/>
                      <a:pt x="16" y="25"/>
                    </a:cubicBezTo>
                    <a:cubicBezTo>
                      <a:pt x="15" y="27"/>
                      <a:pt x="12" y="29"/>
                      <a:pt x="9" y="29"/>
                    </a:cubicBezTo>
                    <a:close/>
                    <a:moveTo>
                      <a:pt x="10" y="5"/>
                    </a:moveTo>
                    <a:cubicBezTo>
                      <a:pt x="7" y="5"/>
                      <a:pt x="5" y="8"/>
                      <a:pt x="5" y="14"/>
                    </a:cubicBezTo>
                    <a:cubicBezTo>
                      <a:pt x="5"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5" name="Freeform 254"/>
              <p:cNvSpPr>
                <a:spLocks noEditPoints="1"/>
              </p:cNvSpPr>
              <p:nvPr/>
            </p:nvSpPr>
            <p:spPr bwMode="auto">
              <a:xfrm>
                <a:off x="5645150" y="3062288"/>
                <a:ext cx="42863" cy="65088"/>
              </a:xfrm>
              <a:custGeom>
                <a:avLst/>
                <a:gdLst>
                  <a:gd name="T0" fmla="*/ 9 w 19"/>
                  <a:gd name="T1" fmla="*/ 28 h 29"/>
                  <a:gd name="T2" fmla="*/ 0 w 19"/>
                  <a:gd name="T3" fmla="*/ 15 h 29"/>
                  <a:gd name="T4" fmla="*/ 2 w 19"/>
                  <a:gd name="T5" fmla="*/ 4 h 29"/>
                  <a:gd name="T6" fmla="*/ 10 w 19"/>
                  <a:gd name="T7" fmla="*/ 1 h 29"/>
                  <a:gd name="T8" fmla="*/ 19 w 19"/>
                  <a:gd name="T9" fmla="*/ 14 h 29"/>
                  <a:gd name="T10" fmla="*/ 16 w 19"/>
                  <a:gd name="T11" fmla="*/ 25 h 29"/>
                  <a:gd name="T12" fmla="*/ 9 w 19"/>
                  <a:gd name="T13" fmla="*/ 28 h 29"/>
                  <a:gd name="T14" fmla="*/ 9 w 19"/>
                  <a:gd name="T15" fmla="*/ 5 h 29"/>
                  <a:gd name="T16" fmla="*/ 5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9"/>
                      <a:pt x="0" y="24"/>
                      <a:pt x="0" y="15"/>
                    </a:cubicBezTo>
                    <a:cubicBezTo>
                      <a:pt x="0" y="11"/>
                      <a:pt x="0" y="7"/>
                      <a:pt x="2" y="4"/>
                    </a:cubicBezTo>
                    <a:cubicBezTo>
                      <a:pt x="4" y="2"/>
                      <a:pt x="6" y="1"/>
                      <a:pt x="10" y="1"/>
                    </a:cubicBezTo>
                    <a:cubicBezTo>
                      <a:pt x="15" y="0"/>
                      <a:pt x="19" y="4"/>
                      <a:pt x="19" y="14"/>
                    </a:cubicBezTo>
                    <a:cubicBezTo>
                      <a:pt x="19" y="18"/>
                      <a:pt x="17" y="22"/>
                      <a:pt x="16" y="25"/>
                    </a:cubicBezTo>
                    <a:cubicBezTo>
                      <a:pt x="14" y="27"/>
                      <a:pt x="12" y="28"/>
                      <a:pt x="9" y="28"/>
                    </a:cubicBezTo>
                    <a:close/>
                    <a:moveTo>
                      <a:pt x="9" y="5"/>
                    </a:moveTo>
                    <a:cubicBezTo>
                      <a:pt x="6" y="5"/>
                      <a:pt x="5" y="8"/>
                      <a:pt x="5" y="15"/>
                    </a:cubicBezTo>
                    <a:cubicBezTo>
                      <a:pt x="5" y="21"/>
                      <a:pt x="6"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6" name="Freeform 255"/>
              <p:cNvSpPr>
                <a:spLocks noEditPoints="1"/>
              </p:cNvSpPr>
              <p:nvPr/>
            </p:nvSpPr>
            <p:spPr bwMode="auto">
              <a:xfrm>
                <a:off x="5691188" y="3057525"/>
                <a:ext cx="42863" cy="66675"/>
              </a:xfrm>
              <a:custGeom>
                <a:avLst/>
                <a:gdLst>
                  <a:gd name="T0" fmla="*/ 9 w 19"/>
                  <a:gd name="T1" fmla="*/ 29 h 30"/>
                  <a:gd name="T2" fmla="*/ 0 w 19"/>
                  <a:gd name="T3" fmla="*/ 16 h 30"/>
                  <a:gd name="T4" fmla="*/ 2 w 19"/>
                  <a:gd name="T5" fmla="*/ 5 h 30"/>
                  <a:gd name="T6" fmla="*/ 9 w 19"/>
                  <a:gd name="T7" fmla="*/ 1 h 30"/>
                  <a:gd name="T8" fmla="*/ 19 w 19"/>
                  <a:gd name="T9" fmla="*/ 14 h 30"/>
                  <a:gd name="T10" fmla="*/ 16 w 19"/>
                  <a:gd name="T11" fmla="*/ 25 h 30"/>
                  <a:gd name="T12" fmla="*/ 9 w 19"/>
                  <a:gd name="T13" fmla="*/ 29 h 30"/>
                  <a:gd name="T14" fmla="*/ 9 w 19"/>
                  <a:gd name="T15" fmla="*/ 6 h 30"/>
                  <a:gd name="T16" fmla="*/ 6 w 19"/>
                  <a:gd name="T17" fmla="*/ 15 h 30"/>
                  <a:gd name="T18" fmla="*/ 9 w 19"/>
                  <a:gd name="T19" fmla="*/ 24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29"/>
                    </a:moveTo>
                    <a:cubicBezTo>
                      <a:pt x="3" y="30"/>
                      <a:pt x="0" y="25"/>
                      <a:pt x="0" y="16"/>
                    </a:cubicBezTo>
                    <a:cubicBezTo>
                      <a:pt x="0" y="11"/>
                      <a:pt x="1" y="8"/>
                      <a:pt x="2" y="5"/>
                    </a:cubicBezTo>
                    <a:cubicBezTo>
                      <a:pt x="4" y="2"/>
                      <a:pt x="6" y="1"/>
                      <a:pt x="9" y="1"/>
                    </a:cubicBezTo>
                    <a:cubicBezTo>
                      <a:pt x="16" y="0"/>
                      <a:pt x="19" y="5"/>
                      <a:pt x="19" y="14"/>
                    </a:cubicBezTo>
                    <a:cubicBezTo>
                      <a:pt x="19" y="19"/>
                      <a:pt x="18" y="22"/>
                      <a:pt x="16" y="25"/>
                    </a:cubicBezTo>
                    <a:cubicBezTo>
                      <a:pt x="15" y="28"/>
                      <a:pt x="12" y="29"/>
                      <a:pt x="9" y="29"/>
                    </a:cubicBezTo>
                    <a:close/>
                    <a:moveTo>
                      <a:pt x="9" y="6"/>
                    </a:moveTo>
                    <a:cubicBezTo>
                      <a:pt x="7" y="6"/>
                      <a:pt x="6" y="9"/>
                      <a:pt x="6" y="15"/>
                    </a:cubicBezTo>
                    <a:cubicBezTo>
                      <a:pt x="6" y="22"/>
                      <a:pt x="7" y="25"/>
                      <a:pt x="9" y="24"/>
                    </a:cubicBezTo>
                    <a:cubicBezTo>
                      <a:pt x="11" y="24"/>
                      <a:pt x="13" y="21"/>
                      <a:pt x="13" y="15"/>
                    </a:cubicBezTo>
                    <a:cubicBezTo>
                      <a:pt x="13" y="8"/>
                      <a:pt x="11"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7" name="Freeform 256"/>
              <p:cNvSpPr>
                <a:spLocks noEditPoints="1"/>
              </p:cNvSpPr>
              <p:nvPr/>
            </p:nvSpPr>
            <p:spPr bwMode="auto">
              <a:xfrm>
                <a:off x="5738813" y="3055938"/>
                <a:ext cx="41275" cy="63500"/>
              </a:xfrm>
              <a:custGeom>
                <a:avLst/>
                <a:gdLst>
                  <a:gd name="T0" fmla="*/ 10 w 19"/>
                  <a:gd name="T1" fmla="*/ 29 h 29"/>
                  <a:gd name="T2" fmla="*/ 0 w 19"/>
                  <a:gd name="T3" fmla="*/ 15 h 29"/>
                  <a:gd name="T4" fmla="*/ 3 w 19"/>
                  <a:gd name="T5" fmla="*/ 4 h 29"/>
                  <a:gd name="T6" fmla="*/ 10 w 19"/>
                  <a:gd name="T7" fmla="*/ 0 h 29"/>
                  <a:gd name="T8" fmla="*/ 19 w 19"/>
                  <a:gd name="T9" fmla="*/ 13 h 29"/>
                  <a:gd name="T10" fmla="*/ 17 w 19"/>
                  <a:gd name="T11" fmla="*/ 24 h 29"/>
                  <a:gd name="T12" fmla="*/ 10 w 19"/>
                  <a:gd name="T13" fmla="*/ 29 h 29"/>
                  <a:gd name="T14" fmla="*/ 10 w 19"/>
                  <a:gd name="T15" fmla="*/ 5 h 29"/>
                  <a:gd name="T16" fmla="*/ 6 w 19"/>
                  <a:gd name="T17" fmla="*/ 15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10" y="29"/>
                    </a:moveTo>
                    <a:cubicBezTo>
                      <a:pt x="4" y="29"/>
                      <a:pt x="0" y="25"/>
                      <a:pt x="0" y="15"/>
                    </a:cubicBezTo>
                    <a:cubicBezTo>
                      <a:pt x="0" y="11"/>
                      <a:pt x="1" y="7"/>
                      <a:pt x="3" y="4"/>
                    </a:cubicBezTo>
                    <a:cubicBezTo>
                      <a:pt x="5" y="2"/>
                      <a:pt x="7" y="0"/>
                      <a:pt x="10" y="0"/>
                    </a:cubicBezTo>
                    <a:cubicBezTo>
                      <a:pt x="16" y="0"/>
                      <a:pt x="19" y="4"/>
                      <a:pt x="19" y="13"/>
                    </a:cubicBezTo>
                    <a:cubicBezTo>
                      <a:pt x="19" y="18"/>
                      <a:pt x="19" y="22"/>
                      <a:pt x="17" y="24"/>
                    </a:cubicBezTo>
                    <a:cubicBezTo>
                      <a:pt x="15" y="27"/>
                      <a:pt x="13" y="29"/>
                      <a:pt x="10" y="29"/>
                    </a:cubicBezTo>
                    <a:close/>
                    <a:moveTo>
                      <a:pt x="10" y="5"/>
                    </a:moveTo>
                    <a:cubicBezTo>
                      <a:pt x="7" y="5"/>
                      <a:pt x="6" y="8"/>
                      <a:pt x="6" y="15"/>
                    </a:cubicBezTo>
                    <a:cubicBezTo>
                      <a:pt x="6" y="21"/>
                      <a:pt x="7" y="24"/>
                      <a:pt x="10" y="24"/>
                    </a:cubicBezTo>
                    <a:cubicBezTo>
                      <a:pt x="12" y="24"/>
                      <a:pt x="13" y="21"/>
                      <a:pt x="13" y="14"/>
                    </a:cubicBezTo>
                    <a:cubicBezTo>
                      <a:pt x="13" y="8"/>
                      <a:pt x="12" y="4"/>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8" name="Freeform 257"/>
              <p:cNvSpPr>
                <a:spLocks/>
              </p:cNvSpPr>
              <p:nvPr/>
            </p:nvSpPr>
            <p:spPr bwMode="auto">
              <a:xfrm>
                <a:off x="5791200" y="3051175"/>
                <a:ext cx="26988" cy="65088"/>
              </a:xfrm>
              <a:custGeom>
                <a:avLst/>
                <a:gdLst>
                  <a:gd name="T0" fmla="*/ 12 w 12"/>
                  <a:gd name="T1" fmla="*/ 0 h 29"/>
                  <a:gd name="T2" fmla="*/ 12 w 12"/>
                  <a:gd name="T3" fmla="*/ 28 h 29"/>
                  <a:gd name="T4" fmla="*/ 6 w 12"/>
                  <a:gd name="T5" fmla="*/ 29 h 29"/>
                  <a:gd name="T6" fmla="*/ 6 w 12"/>
                  <a:gd name="T7" fmla="*/ 7 h 29"/>
                  <a:gd name="T8" fmla="*/ 5 w 12"/>
                  <a:gd name="T9" fmla="*/ 8 h 29"/>
                  <a:gd name="T10" fmla="*/ 4 w 12"/>
                  <a:gd name="T11" fmla="*/ 9 h 29"/>
                  <a:gd name="T12" fmla="*/ 2 w 12"/>
                  <a:gd name="T13" fmla="*/ 10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8"/>
                    </a:cubicBezTo>
                    <a:cubicBezTo>
                      <a:pt x="10" y="28"/>
                      <a:pt x="9" y="28"/>
                      <a:pt x="6" y="29"/>
                    </a:cubicBezTo>
                    <a:cubicBezTo>
                      <a:pt x="6" y="20"/>
                      <a:pt x="6" y="16"/>
                      <a:pt x="6" y="7"/>
                    </a:cubicBezTo>
                    <a:cubicBezTo>
                      <a:pt x="6" y="8"/>
                      <a:pt x="6" y="8"/>
                      <a:pt x="5" y="8"/>
                    </a:cubicBezTo>
                    <a:cubicBezTo>
                      <a:pt x="5" y="9"/>
                      <a:pt x="4" y="9"/>
                      <a:pt x="4" y="9"/>
                    </a:cubicBezTo>
                    <a:cubicBezTo>
                      <a:pt x="3" y="9"/>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9" name="Freeform 258"/>
              <p:cNvSpPr>
                <a:spLocks noEditPoints="1"/>
              </p:cNvSpPr>
              <p:nvPr/>
            </p:nvSpPr>
            <p:spPr bwMode="auto">
              <a:xfrm>
                <a:off x="5835650" y="3046413"/>
                <a:ext cx="42863" cy="69850"/>
              </a:xfrm>
              <a:custGeom>
                <a:avLst/>
                <a:gdLst>
                  <a:gd name="T0" fmla="*/ 9 w 19"/>
                  <a:gd name="T1" fmla="*/ 30 h 31"/>
                  <a:gd name="T2" fmla="*/ 0 w 19"/>
                  <a:gd name="T3" fmla="*/ 16 h 31"/>
                  <a:gd name="T4" fmla="*/ 3 w 19"/>
                  <a:gd name="T5" fmla="*/ 5 h 31"/>
                  <a:gd name="T6" fmla="*/ 10 w 19"/>
                  <a:gd name="T7" fmla="*/ 1 h 31"/>
                  <a:gd name="T8" fmla="*/ 19 w 19"/>
                  <a:gd name="T9" fmla="*/ 14 h 31"/>
                  <a:gd name="T10" fmla="*/ 17 w 19"/>
                  <a:gd name="T11" fmla="*/ 26 h 31"/>
                  <a:gd name="T12" fmla="*/ 9 w 19"/>
                  <a:gd name="T13" fmla="*/ 30 h 31"/>
                  <a:gd name="T14" fmla="*/ 10 w 19"/>
                  <a:gd name="T15" fmla="*/ 5 h 31"/>
                  <a:gd name="T16" fmla="*/ 6 w 19"/>
                  <a:gd name="T17" fmla="*/ 16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0"/>
                    </a:moveTo>
                    <a:cubicBezTo>
                      <a:pt x="3" y="31"/>
                      <a:pt x="0" y="26"/>
                      <a:pt x="0" y="16"/>
                    </a:cubicBezTo>
                    <a:cubicBezTo>
                      <a:pt x="0" y="12"/>
                      <a:pt x="1" y="7"/>
                      <a:pt x="3" y="5"/>
                    </a:cubicBezTo>
                    <a:cubicBezTo>
                      <a:pt x="4" y="2"/>
                      <a:pt x="7" y="1"/>
                      <a:pt x="10" y="1"/>
                    </a:cubicBezTo>
                    <a:cubicBezTo>
                      <a:pt x="16" y="0"/>
                      <a:pt x="19" y="5"/>
                      <a:pt x="19" y="14"/>
                    </a:cubicBezTo>
                    <a:cubicBezTo>
                      <a:pt x="19" y="19"/>
                      <a:pt x="18" y="23"/>
                      <a:pt x="17" y="26"/>
                    </a:cubicBezTo>
                    <a:cubicBezTo>
                      <a:pt x="15" y="28"/>
                      <a:pt x="12" y="30"/>
                      <a:pt x="9" y="30"/>
                    </a:cubicBezTo>
                    <a:close/>
                    <a:moveTo>
                      <a:pt x="10" y="5"/>
                    </a:moveTo>
                    <a:cubicBezTo>
                      <a:pt x="7" y="5"/>
                      <a:pt x="6" y="9"/>
                      <a:pt x="6" y="16"/>
                    </a:cubicBezTo>
                    <a:cubicBezTo>
                      <a:pt x="6" y="22"/>
                      <a:pt x="7" y="25"/>
                      <a:pt x="10" y="25"/>
                    </a:cubicBezTo>
                    <a:cubicBezTo>
                      <a:pt x="12" y="25"/>
                      <a:pt x="14"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0" name="Freeform 259"/>
              <p:cNvSpPr>
                <a:spLocks noEditPoints="1"/>
              </p:cNvSpPr>
              <p:nvPr/>
            </p:nvSpPr>
            <p:spPr bwMode="auto">
              <a:xfrm>
                <a:off x="5884863" y="3044825"/>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4 h 30"/>
                  <a:gd name="T10" fmla="*/ 17 w 19"/>
                  <a:gd name="T11" fmla="*/ 26 h 30"/>
                  <a:gd name="T12" fmla="*/ 9 w 19"/>
                  <a:gd name="T13" fmla="*/ 30 h 30"/>
                  <a:gd name="T14" fmla="*/ 9 w 19"/>
                  <a:gd name="T15" fmla="*/ 5 h 30"/>
                  <a:gd name="T16" fmla="*/ 6 w 19"/>
                  <a:gd name="T17" fmla="*/ 15 h 30"/>
                  <a:gd name="T18" fmla="*/ 9 w 19"/>
                  <a:gd name="T19" fmla="*/ 25 h 30"/>
                  <a:gd name="T20" fmla="*/ 13 w 19"/>
                  <a:gd name="T21" fmla="*/ 15 h 30"/>
                  <a:gd name="T22" fmla="*/ 9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3" y="5"/>
                    </a:cubicBezTo>
                    <a:cubicBezTo>
                      <a:pt x="4" y="2"/>
                      <a:pt x="7" y="0"/>
                      <a:pt x="10" y="0"/>
                    </a:cubicBezTo>
                    <a:cubicBezTo>
                      <a:pt x="16" y="0"/>
                      <a:pt x="19" y="5"/>
                      <a:pt x="19" y="14"/>
                    </a:cubicBezTo>
                    <a:cubicBezTo>
                      <a:pt x="19" y="19"/>
                      <a:pt x="18" y="23"/>
                      <a:pt x="17" y="26"/>
                    </a:cubicBezTo>
                    <a:cubicBezTo>
                      <a:pt x="15" y="28"/>
                      <a:pt x="12" y="29"/>
                      <a:pt x="9" y="30"/>
                    </a:cubicBezTo>
                    <a:close/>
                    <a:moveTo>
                      <a:pt x="9" y="5"/>
                    </a:moveTo>
                    <a:cubicBezTo>
                      <a:pt x="7" y="5"/>
                      <a:pt x="6" y="8"/>
                      <a:pt x="6" y="15"/>
                    </a:cubicBezTo>
                    <a:cubicBezTo>
                      <a:pt x="6" y="21"/>
                      <a:pt x="7" y="25"/>
                      <a:pt x="9" y="25"/>
                    </a:cubicBezTo>
                    <a:cubicBezTo>
                      <a:pt x="12" y="25"/>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1" name="Freeform 260"/>
              <p:cNvSpPr>
                <a:spLocks/>
              </p:cNvSpPr>
              <p:nvPr/>
            </p:nvSpPr>
            <p:spPr bwMode="auto">
              <a:xfrm>
                <a:off x="5938838" y="3044825"/>
                <a:ext cx="25400"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0"/>
                      <a:pt x="12" y="17"/>
                      <a:pt x="12" y="28"/>
                    </a:cubicBezTo>
                    <a:cubicBezTo>
                      <a:pt x="9" y="28"/>
                      <a:pt x="8" y="28"/>
                      <a:pt x="6" y="28"/>
                    </a:cubicBezTo>
                    <a:cubicBezTo>
                      <a:pt x="6" y="19"/>
                      <a:pt x="6" y="15"/>
                      <a:pt x="6" y="6"/>
                    </a:cubicBezTo>
                    <a:cubicBezTo>
                      <a:pt x="6" y="7"/>
                      <a:pt x="5" y="7"/>
                      <a:pt x="4" y="7"/>
                    </a:cubicBezTo>
                    <a:cubicBezTo>
                      <a:pt x="4" y="7"/>
                      <a:pt x="4" y="8"/>
                      <a:pt x="3" y="8"/>
                    </a:cubicBezTo>
                    <a:cubicBezTo>
                      <a:pt x="3" y="8"/>
                      <a:pt x="2" y="8"/>
                      <a:pt x="2" y="8"/>
                    </a:cubicBezTo>
                    <a:cubicBezTo>
                      <a:pt x="1" y="9"/>
                      <a:pt x="1" y="9"/>
                      <a:pt x="0" y="9"/>
                    </a:cubicBezTo>
                    <a:cubicBezTo>
                      <a:pt x="0" y="7"/>
                      <a:pt x="0" y="6"/>
                      <a:pt x="0" y="4"/>
                    </a:cubicBezTo>
                    <a:cubicBezTo>
                      <a:pt x="2" y="3"/>
                      <a:pt x="3" y="3"/>
                      <a:pt x="4" y="2"/>
                    </a:cubicBezTo>
                    <a:cubicBezTo>
                      <a:pt x="6" y="1"/>
                      <a:pt x="7" y="0"/>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2" name="Freeform 261"/>
              <p:cNvSpPr>
                <a:spLocks noEditPoints="1"/>
              </p:cNvSpPr>
              <p:nvPr/>
            </p:nvSpPr>
            <p:spPr bwMode="auto">
              <a:xfrm>
                <a:off x="5645150" y="3146425"/>
                <a:ext cx="42863" cy="66675"/>
              </a:xfrm>
              <a:custGeom>
                <a:avLst/>
                <a:gdLst>
                  <a:gd name="T0" fmla="*/ 9 w 19"/>
                  <a:gd name="T1" fmla="*/ 30 h 30"/>
                  <a:gd name="T2" fmla="*/ 0 w 19"/>
                  <a:gd name="T3" fmla="*/ 16 h 30"/>
                  <a:gd name="T4" fmla="*/ 2 w 19"/>
                  <a:gd name="T5" fmla="*/ 5 h 30"/>
                  <a:gd name="T6" fmla="*/ 10 w 19"/>
                  <a:gd name="T7" fmla="*/ 1 h 30"/>
                  <a:gd name="T8" fmla="*/ 19 w 19"/>
                  <a:gd name="T9" fmla="*/ 15 h 30"/>
                  <a:gd name="T10" fmla="*/ 16 w 19"/>
                  <a:gd name="T11" fmla="*/ 26 h 30"/>
                  <a:gd name="T12" fmla="*/ 9 w 19"/>
                  <a:gd name="T13" fmla="*/ 30 h 30"/>
                  <a:gd name="T14" fmla="*/ 9 w 19"/>
                  <a:gd name="T15" fmla="*/ 6 h 30"/>
                  <a:gd name="T16" fmla="*/ 5 w 19"/>
                  <a:gd name="T17" fmla="*/ 16 h 30"/>
                  <a:gd name="T18" fmla="*/ 9 w 19"/>
                  <a:gd name="T19" fmla="*/ 25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2" y="5"/>
                    </a:cubicBezTo>
                    <a:cubicBezTo>
                      <a:pt x="4" y="3"/>
                      <a:pt x="6" y="1"/>
                      <a:pt x="10" y="1"/>
                    </a:cubicBezTo>
                    <a:cubicBezTo>
                      <a:pt x="15" y="0"/>
                      <a:pt x="19" y="5"/>
                      <a:pt x="19" y="15"/>
                    </a:cubicBezTo>
                    <a:cubicBezTo>
                      <a:pt x="19" y="19"/>
                      <a:pt x="17" y="23"/>
                      <a:pt x="16" y="26"/>
                    </a:cubicBezTo>
                    <a:cubicBezTo>
                      <a:pt x="14" y="28"/>
                      <a:pt x="12" y="30"/>
                      <a:pt x="9" y="30"/>
                    </a:cubicBezTo>
                    <a:close/>
                    <a:moveTo>
                      <a:pt x="9" y="6"/>
                    </a:moveTo>
                    <a:cubicBezTo>
                      <a:pt x="6" y="6"/>
                      <a:pt x="5" y="9"/>
                      <a:pt x="5" y="16"/>
                    </a:cubicBezTo>
                    <a:cubicBezTo>
                      <a:pt x="5" y="22"/>
                      <a:pt x="6" y="25"/>
                      <a:pt x="9" y="25"/>
                    </a:cubicBezTo>
                    <a:cubicBezTo>
                      <a:pt x="12" y="25"/>
                      <a:pt x="13" y="22"/>
                      <a:pt x="13" y="15"/>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3" name="Freeform 262"/>
              <p:cNvSpPr>
                <a:spLocks noEditPoints="1"/>
              </p:cNvSpPr>
              <p:nvPr/>
            </p:nvSpPr>
            <p:spPr bwMode="auto">
              <a:xfrm>
                <a:off x="5691188" y="3146425"/>
                <a:ext cx="42863" cy="65088"/>
              </a:xfrm>
              <a:custGeom>
                <a:avLst/>
                <a:gdLst>
                  <a:gd name="T0" fmla="*/ 9 w 19"/>
                  <a:gd name="T1" fmla="*/ 29 h 29"/>
                  <a:gd name="T2" fmla="*/ 0 w 19"/>
                  <a:gd name="T3" fmla="*/ 15 h 29"/>
                  <a:gd name="T4" fmla="*/ 3 w 19"/>
                  <a:gd name="T5" fmla="*/ 4 h 29"/>
                  <a:gd name="T6" fmla="*/ 10 w 19"/>
                  <a:gd name="T7" fmla="*/ 0 h 29"/>
                  <a:gd name="T8" fmla="*/ 19 w 19"/>
                  <a:gd name="T9" fmla="*/ 14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5"/>
                    </a:cubicBezTo>
                    <a:cubicBezTo>
                      <a:pt x="0" y="10"/>
                      <a:pt x="1" y="7"/>
                      <a:pt x="3" y="4"/>
                    </a:cubicBezTo>
                    <a:cubicBezTo>
                      <a:pt x="4" y="2"/>
                      <a:pt x="7" y="0"/>
                      <a:pt x="10" y="0"/>
                    </a:cubicBezTo>
                    <a:cubicBezTo>
                      <a:pt x="16" y="0"/>
                      <a:pt x="19" y="4"/>
                      <a:pt x="19" y="14"/>
                    </a:cubicBezTo>
                    <a:cubicBezTo>
                      <a:pt x="19" y="18"/>
                      <a:pt x="18" y="22"/>
                      <a:pt x="17" y="25"/>
                    </a:cubicBezTo>
                    <a:cubicBezTo>
                      <a:pt x="15" y="27"/>
                      <a:pt x="12" y="29"/>
                      <a:pt x="9" y="29"/>
                    </a:cubicBezTo>
                    <a:close/>
                    <a:moveTo>
                      <a:pt x="9" y="5"/>
                    </a:moveTo>
                    <a:cubicBezTo>
                      <a:pt x="7" y="5"/>
                      <a:pt x="6" y="8"/>
                      <a:pt x="6" y="15"/>
                    </a:cubicBezTo>
                    <a:cubicBezTo>
                      <a:pt x="6" y="21"/>
                      <a:pt x="7"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4" name="Freeform 263"/>
              <p:cNvSpPr>
                <a:spLocks noEditPoints="1"/>
              </p:cNvSpPr>
              <p:nvPr/>
            </p:nvSpPr>
            <p:spPr bwMode="auto">
              <a:xfrm>
                <a:off x="5738813" y="3141663"/>
                <a:ext cx="44450" cy="66675"/>
              </a:xfrm>
              <a:custGeom>
                <a:avLst/>
                <a:gdLst>
                  <a:gd name="T0" fmla="*/ 10 w 20"/>
                  <a:gd name="T1" fmla="*/ 30 h 30"/>
                  <a:gd name="T2" fmla="*/ 0 w 20"/>
                  <a:gd name="T3" fmla="*/ 16 h 30"/>
                  <a:gd name="T4" fmla="*/ 3 w 20"/>
                  <a:gd name="T5" fmla="*/ 5 h 30"/>
                  <a:gd name="T6" fmla="*/ 10 w 20"/>
                  <a:gd name="T7" fmla="*/ 0 h 30"/>
                  <a:gd name="T8" fmla="*/ 20 w 20"/>
                  <a:gd name="T9" fmla="*/ 15 h 30"/>
                  <a:gd name="T10" fmla="*/ 17 w 20"/>
                  <a:gd name="T11" fmla="*/ 26 h 30"/>
                  <a:gd name="T12" fmla="*/ 10 w 20"/>
                  <a:gd name="T13" fmla="*/ 30 h 30"/>
                  <a:gd name="T14" fmla="*/ 10 w 20"/>
                  <a:gd name="T15" fmla="*/ 5 h 30"/>
                  <a:gd name="T16" fmla="*/ 6 w 20"/>
                  <a:gd name="T17" fmla="*/ 16 h 30"/>
                  <a:gd name="T18" fmla="*/ 10 w 20"/>
                  <a:gd name="T19" fmla="*/ 25 h 30"/>
                  <a:gd name="T20" fmla="*/ 13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4" y="30"/>
                      <a:pt x="0" y="26"/>
                      <a:pt x="0" y="16"/>
                    </a:cubicBezTo>
                    <a:cubicBezTo>
                      <a:pt x="0" y="11"/>
                      <a:pt x="1" y="8"/>
                      <a:pt x="3" y="5"/>
                    </a:cubicBezTo>
                    <a:cubicBezTo>
                      <a:pt x="5" y="3"/>
                      <a:pt x="7" y="1"/>
                      <a:pt x="10" y="0"/>
                    </a:cubicBezTo>
                    <a:cubicBezTo>
                      <a:pt x="17" y="0"/>
                      <a:pt x="20" y="5"/>
                      <a:pt x="20" y="15"/>
                    </a:cubicBezTo>
                    <a:cubicBezTo>
                      <a:pt x="20" y="19"/>
                      <a:pt x="19" y="23"/>
                      <a:pt x="17" y="26"/>
                    </a:cubicBezTo>
                    <a:cubicBezTo>
                      <a:pt x="15" y="28"/>
                      <a:pt x="13" y="30"/>
                      <a:pt x="10" y="30"/>
                    </a:cubicBezTo>
                    <a:close/>
                    <a:moveTo>
                      <a:pt x="10" y="5"/>
                    </a:moveTo>
                    <a:cubicBezTo>
                      <a:pt x="8" y="6"/>
                      <a:pt x="6" y="9"/>
                      <a:pt x="6" y="16"/>
                    </a:cubicBezTo>
                    <a:cubicBezTo>
                      <a:pt x="6" y="22"/>
                      <a:pt x="8"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5" name="Freeform 264"/>
              <p:cNvSpPr>
                <a:spLocks noEditPoints="1"/>
              </p:cNvSpPr>
              <p:nvPr/>
            </p:nvSpPr>
            <p:spPr bwMode="auto">
              <a:xfrm>
                <a:off x="5786438" y="3140075"/>
                <a:ext cx="42863" cy="66675"/>
              </a:xfrm>
              <a:custGeom>
                <a:avLst/>
                <a:gdLst>
                  <a:gd name="T0" fmla="*/ 10 w 19"/>
                  <a:gd name="T1" fmla="*/ 30 h 30"/>
                  <a:gd name="T2" fmla="*/ 0 w 19"/>
                  <a:gd name="T3" fmla="*/ 16 h 30"/>
                  <a:gd name="T4" fmla="*/ 2 w 19"/>
                  <a:gd name="T5" fmla="*/ 5 h 30"/>
                  <a:gd name="T6" fmla="*/ 10 w 19"/>
                  <a:gd name="T7" fmla="*/ 1 h 30"/>
                  <a:gd name="T8" fmla="*/ 19 w 19"/>
                  <a:gd name="T9" fmla="*/ 15 h 30"/>
                  <a:gd name="T10" fmla="*/ 17 w 19"/>
                  <a:gd name="T11" fmla="*/ 26 h 30"/>
                  <a:gd name="T12" fmla="*/ 10 w 19"/>
                  <a:gd name="T13" fmla="*/ 30 h 30"/>
                  <a:gd name="T14" fmla="*/ 10 w 19"/>
                  <a:gd name="T15" fmla="*/ 5 h 30"/>
                  <a:gd name="T16" fmla="*/ 6 w 19"/>
                  <a:gd name="T17" fmla="*/ 16 h 30"/>
                  <a:gd name="T18" fmla="*/ 10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10" y="30"/>
                    </a:moveTo>
                    <a:cubicBezTo>
                      <a:pt x="3" y="30"/>
                      <a:pt x="0" y="26"/>
                      <a:pt x="0" y="16"/>
                    </a:cubicBezTo>
                    <a:cubicBezTo>
                      <a:pt x="0" y="11"/>
                      <a:pt x="1" y="7"/>
                      <a:pt x="2" y="5"/>
                    </a:cubicBezTo>
                    <a:cubicBezTo>
                      <a:pt x="5" y="2"/>
                      <a:pt x="7" y="1"/>
                      <a:pt x="10" y="1"/>
                    </a:cubicBezTo>
                    <a:cubicBezTo>
                      <a:pt x="16" y="0"/>
                      <a:pt x="19" y="5"/>
                      <a:pt x="19" y="15"/>
                    </a:cubicBezTo>
                    <a:cubicBezTo>
                      <a:pt x="19" y="19"/>
                      <a:pt x="19" y="23"/>
                      <a:pt x="17" y="26"/>
                    </a:cubicBezTo>
                    <a:cubicBezTo>
                      <a:pt x="15" y="28"/>
                      <a:pt x="13" y="30"/>
                      <a:pt x="10" y="30"/>
                    </a:cubicBezTo>
                    <a:close/>
                    <a:moveTo>
                      <a:pt x="10" y="5"/>
                    </a:moveTo>
                    <a:cubicBezTo>
                      <a:pt x="7" y="5"/>
                      <a:pt x="6" y="9"/>
                      <a:pt x="6" y="16"/>
                    </a:cubicBezTo>
                    <a:cubicBezTo>
                      <a:pt x="6" y="22"/>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6" name="Freeform 265"/>
              <p:cNvSpPr>
                <a:spLocks/>
              </p:cNvSpPr>
              <p:nvPr/>
            </p:nvSpPr>
            <p:spPr bwMode="auto">
              <a:xfrm>
                <a:off x="5842000" y="3138488"/>
                <a:ext cx="25400" cy="66675"/>
              </a:xfrm>
              <a:custGeom>
                <a:avLst/>
                <a:gdLst>
                  <a:gd name="T0" fmla="*/ 11 w 11"/>
                  <a:gd name="T1" fmla="*/ 0 h 30"/>
                  <a:gd name="T2" fmla="*/ 11 w 11"/>
                  <a:gd name="T3" fmla="*/ 29 h 30"/>
                  <a:gd name="T4" fmla="*/ 5 w 11"/>
                  <a:gd name="T5" fmla="*/ 30 h 30"/>
                  <a:gd name="T6" fmla="*/ 5 w 11"/>
                  <a:gd name="T7" fmla="*/ 7 h 30"/>
                  <a:gd name="T8" fmla="*/ 4 w 11"/>
                  <a:gd name="T9" fmla="*/ 8 h 30"/>
                  <a:gd name="T10" fmla="*/ 3 w 11"/>
                  <a:gd name="T11" fmla="*/ 9 h 30"/>
                  <a:gd name="T12" fmla="*/ 1 w 11"/>
                  <a:gd name="T13" fmla="*/ 9 h 30"/>
                  <a:gd name="T14" fmla="*/ 0 w 11"/>
                  <a:gd name="T15" fmla="*/ 10 h 30"/>
                  <a:gd name="T16" fmla="*/ 0 w 11"/>
                  <a:gd name="T17" fmla="*/ 5 h 30"/>
                  <a:gd name="T18" fmla="*/ 4 w 11"/>
                  <a:gd name="T19" fmla="*/ 3 h 30"/>
                  <a:gd name="T20" fmla="*/ 7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1"/>
                      <a:pt x="11" y="18"/>
                      <a:pt x="11" y="29"/>
                    </a:cubicBezTo>
                    <a:cubicBezTo>
                      <a:pt x="9" y="29"/>
                      <a:pt x="8" y="30"/>
                      <a:pt x="5" y="30"/>
                    </a:cubicBezTo>
                    <a:cubicBezTo>
                      <a:pt x="5" y="21"/>
                      <a:pt x="5" y="16"/>
                      <a:pt x="5" y="7"/>
                    </a:cubicBezTo>
                    <a:cubicBezTo>
                      <a:pt x="5" y="7"/>
                      <a:pt x="5" y="8"/>
                      <a:pt x="4" y="8"/>
                    </a:cubicBezTo>
                    <a:cubicBezTo>
                      <a:pt x="4" y="8"/>
                      <a:pt x="3" y="9"/>
                      <a:pt x="3" y="9"/>
                    </a:cubicBezTo>
                    <a:cubicBezTo>
                      <a:pt x="2" y="9"/>
                      <a:pt x="2" y="9"/>
                      <a:pt x="1" y="9"/>
                    </a:cubicBezTo>
                    <a:cubicBezTo>
                      <a:pt x="1" y="10"/>
                      <a:pt x="0" y="10"/>
                      <a:pt x="0" y="10"/>
                    </a:cubicBezTo>
                    <a:cubicBezTo>
                      <a:pt x="0" y="8"/>
                      <a:pt x="0" y="7"/>
                      <a:pt x="0" y="5"/>
                    </a:cubicBezTo>
                    <a:cubicBezTo>
                      <a:pt x="1" y="4"/>
                      <a:pt x="3" y="4"/>
                      <a:pt x="4" y="3"/>
                    </a:cubicBezTo>
                    <a:cubicBezTo>
                      <a:pt x="5" y="2"/>
                      <a:pt x="6" y="1"/>
                      <a:pt x="7" y="0"/>
                    </a:cubicBezTo>
                    <a:cubicBezTo>
                      <a:pt x="9" y="0"/>
                      <a:pt x="9"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7" name="Freeform 266"/>
              <p:cNvSpPr>
                <a:spLocks noEditPoints="1"/>
              </p:cNvSpPr>
              <p:nvPr/>
            </p:nvSpPr>
            <p:spPr bwMode="auto">
              <a:xfrm>
                <a:off x="5884863" y="3135313"/>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5 h 30"/>
                  <a:gd name="T10" fmla="*/ 17 w 19"/>
                  <a:gd name="T11" fmla="*/ 26 h 30"/>
                  <a:gd name="T12" fmla="*/ 9 w 19"/>
                  <a:gd name="T13" fmla="*/ 30 h 30"/>
                  <a:gd name="T14" fmla="*/ 10 w 19"/>
                  <a:gd name="T15" fmla="*/ 5 h 30"/>
                  <a:gd name="T16" fmla="*/ 6 w 19"/>
                  <a:gd name="T17" fmla="*/ 16 h 30"/>
                  <a:gd name="T18" fmla="*/ 9 w 19"/>
                  <a:gd name="T19" fmla="*/ 26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6"/>
                      <a:pt x="0" y="16"/>
                    </a:cubicBezTo>
                    <a:cubicBezTo>
                      <a:pt x="0" y="11"/>
                      <a:pt x="1" y="7"/>
                      <a:pt x="3" y="5"/>
                    </a:cubicBezTo>
                    <a:cubicBezTo>
                      <a:pt x="4" y="1"/>
                      <a:pt x="7" y="0"/>
                      <a:pt x="10" y="0"/>
                    </a:cubicBezTo>
                    <a:cubicBezTo>
                      <a:pt x="16" y="0"/>
                      <a:pt x="19" y="5"/>
                      <a:pt x="19" y="15"/>
                    </a:cubicBezTo>
                    <a:cubicBezTo>
                      <a:pt x="19" y="20"/>
                      <a:pt x="18" y="23"/>
                      <a:pt x="17" y="26"/>
                    </a:cubicBezTo>
                    <a:cubicBezTo>
                      <a:pt x="15" y="29"/>
                      <a:pt x="12" y="30"/>
                      <a:pt x="9" y="30"/>
                    </a:cubicBezTo>
                    <a:close/>
                    <a:moveTo>
                      <a:pt x="10" y="5"/>
                    </a:moveTo>
                    <a:cubicBezTo>
                      <a:pt x="7" y="5"/>
                      <a:pt x="6" y="9"/>
                      <a:pt x="6" y="16"/>
                    </a:cubicBezTo>
                    <a:cubicBezTo>
                      <a:pt x="6" y="22"/>
                      <a:pt x="7" y="26"/>
                      <a:pt x="9" y="26"/>
                    </a:cubicBezTo>
                    <a:cubicBezTo>
                      <a:pt x="12" y="26"/>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8" name="Freeform 267"/>
              <p:cNvSpPr>
                <a:spLocks noEditPoints="1"/>
              </p:cNvSpPr>
              <p:nvPr/>
            </p:nvSpPr>
            <p:spPr bwMode="auto">
              <a:xfrm>
                <a:off x="5934075" y="3133725"/>
                <a:ext cx="41275" cy="68263"/>
              </a:xfrm>
              <a:custGeom>
                <a:avLst/>
                <a:gdLst>
                  <a:gd name="T0" fmla="*/ 9 w 19"/>
                  <a:gd name="T1" fmla="*/ 31 h 31"/>
                  <a:gd name="T2" fmla="*/ 0 w 19"/>
                  <a:gd name="T3" fmla="*/ 16 h 31"/>
                  <a:gd name="T4" fmla="*/ 2 w 19"/>
                  <a:gd name="T5" fmla="*/ 5 h 31"/>
                  <a:gd name="T6" fmla="*/ 10 w 19"/>
                  <a:gd name="T7" fmla="*/ 0 h 31"/>
                  <a:gd name="T8" fmla="*/ 19 w 19"/>
                  <a:gd name="T9" fmla="*/ 16 h 31"/>
                  <a:gd name="T10" fmla="*/ 16 w 19"/>
                  <a:gd name="T11" fmla="*/ 27 h 31"/>
                  <a:gd name="T12" fmla="*/ 9 w 19"/>
                  <a:gd name="T13" fmla="*/ 31 h 31"/>
                  <a:gd name="T14" fmla="*/ 9 w 19"/>
                  <a:gd name="T15" fmla="*/ 6 h 31"/>
                  <a:gd name="T16" fmla="*/ 5 w 19"/>
                  <a:gd name="T17" fmla="*/ 16 h 31"/>
                  <a:gd name="T18" fmla="*/ 9 w 19"/>
                  <a:gd name="T19" fmla="*/ 26 h 31"/>
                  <a:gd name="T20" fmla="*/ 13 w 19"/>
                  <a:gd name="T21" fmla="*/ 16 h 31"/>
                  <a:gd name="T22" fmla="*/ 9 w 19"/>
                  <a:gd name="T23"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6"/>
                      <a:pt x="0" y="16"/>
                    </a:cubicBezTo>
                    <a:cubicBezTo>
                      <a:pt x="0" y="11"/>
                      <a:pt x="0" y="7"/>
                      <a:pt x="2" y="5"/>
                    </a:cubicBezTo>
                    <a:cubicBezTo>
                      <a:pt x="4" y="2"/>
                      <a:pt x="6" y="0"/>
                      <a:pt x="10" y="0"/>
                    </a:cubicBezTo>
                    <a:cubicBezTo>
                      <a:pt x="15" y="0"/>
                      <a:pt x="19" y="5"/>
                      <a:pt x="19" y="16"/>
                    </a:cubicBezTo>
                    <a:cubicBezTo>
                      <a:pt x="19" y="20"/>
                      <a:pt x="18" y="25"/>
                      <a:pt x="16" y="27"/>
                    </a:cubicBezTo>
                    <a:cubicBezTo>
                      <a:pt x="14" y="30"/>
                      <a:pt x="12" y="31"/>
                      <a:pt x="9" y="31"/>
                    </a:cubicBezTo>
                    <a:close/>
                    <a:moveTo>
                      <a:pt x="9" y="6"/>
                    </a:moveTo>
                    <a:cubicBezTo>
                      <a:pt x="6" y="6"/>
                      <a:pt x="5" y="9"/>
                      <a:pt x="5" y="16"/>
                    </a:cubicBezTo>
                    <a:cubicBezTo>
                      <a:pt x="5" y="23"/>
                      <a:pt x="6" y="26"/>
                      <a:pt x="9" y="26"/>
                    </a:cubicBezTo>
                    <a:cubicBezTo>
                      <a:pt x="12" y="26"/>
                      <a:pt x="13" y="22"/>
                      <a:pt x="13" y="16"/>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9" name="Freeform 268"/>
              <p:cNvSpPr>
                <a:spLocks/>
              </p:cNvSpPr>
              <p:nvPr/>
            </p:nvSpPr>
            <p:spPr bwMode="auto">
              <a:xfrm>
                <a:off x="5649913" y="3235325"/>
                <a:ext cx="26988" cy="61913"/>
              </a:xfrm>
              <a:custGeom>
                <a:avLst/>
                <a:gdLst>
                  <a:gd name="T0" fmla="*/ 11 w 12"/>
                  <a:gd name="T1" fmla="*/ 0 h 28"/>
                  <a:gd name="T2" fmla="*/ 12 w 12"/>
                  <a:gd name="T3" fmla="*/ 28 h 28"/>
                  <a:gd name="T4" fmla="*/ 6 w 12"/>
                  <a:gd name="T5" fmla="*/ 28 h 28"/>
                  <a:gd name="T6" fmla="*/ 6 w 12"/>
                  <a:gd name="T7" fmla="*/ 7 h 28"/>
                  <a:gd name="T8" fmla="*/ 4 w 12"/>
                  <a:gd name="T9" fmla="*/ 8 h 28"/>
                  <a:gd name="T10" fmla="*/ 3 w 12"/>
                  <a:gd name="T11" fmla="*/ 9 h 28"/>
                  <a:gd name="T12" fmla="*/ 2 w 12"/>
                  <a:gd name="T13" fmla="*/ 9 h 28"/>
                  <a:gd name="T14" fmla="*/ 0 w 12"/>
                  <a:gd name="T15" fmla="*/ 10 h 28"/>
                  <a:gd name="T16" fmla="*/ 0 w 12"/>
                  <a:gd name="T17" fmla="*/ 4 h 28"/>
                  <a:gd name="T18" fmla="*/ 4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2" y="11"/>
                      <a:pt x="12" y="17"/>
                      <a:pt x="12" y="28"/>
                    </a:cubicBezTo>
                    <a:cubicBezTo>
                      <a:pt x="9" y="28"/>
                      <a:pt x="8" y="28"/>
                      <a:pt x="6" y="28"/>
                    </a:cubicBezTo>
                    <a:cubicBezTo>
                      <a:pt x="6" y="20"/>
                      <a:pt x="6" y="15"/>
                      <a:pt x="6" y="7"/>
                    </a:cubicBezTo>
                    <a:cubicBezTo>
                      <a:pt x="5" y="7"/>
                      <a:pt x="5" y="8"/>
                      <a:pt x="4" y="8"/>
                    </a:cubicBezTo>
                    <a:cubicBezTo>
                      <a:pt x="4" y="8"/>
                      <a:pt x="4" y="8"/>
                      <a:pt x="3" y="9"/>
                    </a:cubicBezTo>
                    <a:cubicBezTo>
                      <a:pt x="3" y="9"/>
                      <a:pt x="2" y="9"/>
                      <a:pt x="2" y="9"/>
                    </a:cubicBezTo>
                    <a:cubicBezTo>
                      <a:pt x="1" y="9"/>
                      <a:pt x="1" y="10"/>
                      <a:pt x="0" y="10"/>
                    </a:cubicBezTo>
                    <a:cubicBezTo>
                      <a:pt x="0" y="8"/>
                      <a:pt x="0" y="6"/>
                      <a:pt x="0" y="4"/>
                    </a:cubicBezTo>
                    <a:cubicBezTo>
                      <a:pt x="2" y="4"/>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0" name="Freeform 269"/>
              <p:cNvSpPr>
                <a:spLocks noEditPoints="1"/>
              </p:cNvSpPr>
              <p:nvPr/>
            </p:nvSpPr>
            <p:spPr bwMode="auto">
              <a:xfrm>
                <a:off x="5691188" y="3233738"/>
                <a:ext cx="42863" cy="63500"/>
              </a:xfrm>
              <a:custGeom>
                <a:avLst/>
                <a:gdLst>
                  <a:gd name="T0" fmla="*/ 9 w 19"/>
                  <a:gd name="T1" fmla="*/ 29 h 29"/>
                  <a:gd name="T2" fmla="*/ 0 w 19"/>
                  <a:gd name="T3" fmla="*/ 16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5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6"/>
                    </a:cubicBezTo>
                    <a:cubicBezTo>
                      <a:pt x="0" y="11"/>
                      <a:pt x="1" y="7"/>
                      <a:pt x="3" y="5"/>
                    </a:cubicBezTo>
                    <a:cubicBezTo>
                      <a:pt x="4" y="2"/>
                      <a:pt x="7" y="1"/>
                      <a:pt x="10" y="1"/>
                    </a:cubicBezTo>
                    <a:cubicBezTo>
                      <a:pt x="16" y="0"/>
                      <a:pt x="19" y="5"/>
                      <a:pt x="19" y="15"/>
                    </a:cubicBezTo>
                    <a:cubicBezTo>
                      <a:pt x="19" y="20"/>
                      <a:pt x="18" y="23"/>
                      <a:pt x="17" y="25"/>
                    </a:cubicBezTo>
                    <a:cubicBezTo>
                      <a:pt x="15" y="28"/>
                      <a:pt x="13" y="29"/>
                      <a:pt x="9" y="29"/>
                    </a:cubicBezTo>
                    <a:close/>
                    <a:moveTo>
                      <a:pt x="9" y="5"/>
                    </a:moveTo>
                    <a:cubicBezTo>
                      <a:pt x="7" y="5"/>
                      <a:pt x="6" y="9"/>
                      <a:pt x="6" y="15"/>
                    </a:cubicBezTo>
                    <a:cubicBezTo>
                      <a:pt x="6" y="22"/>
                      <a:pt x="7" y="25"/>
                      <a:pt x="9" y="25"/>
                    </a:cubicBezTo>
                    <a:cubicBezTo>
                      <a:pt x="12" y="25"/>
                      <a:pt x="13" y="22"/>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1" name="Freeform 270"/>
              <p:cNvSpPr>
                <a:spLocks noEditPoints="1"/>
              </p:cNvSpPr>
              <p:nvPr/>
            </p:nvSpPr>
            <p:spPr bwMode="auto">
              <a:xfrm>
                <a:off x="5738813" y="3233738"/>
                <a:ext cx="44450" cy="63500"/>
              </a:xfrm>
              <a:custGeom>
                <a:avLst/>
                <a:gdLst>
                  <a:gd name="T0" fmla="*/ 10 w 20"/>
                  <a:gd name="T1" fmla="*/ 29 h 29"/>
                  <a:gd name="T2" fmla="*/ 0 w 20"/>
                  <a:gd name="T3" fmla="*/ 15 h 29"/>
                  <a:gd name="T4" fmla="*/ 3 w 20"/>
                  <a:gd name="T5" fmla="*/ 4 h 29"/>
                  <a:gd name="T6" fmla="*/ 10 w 20"/>
                  <a:gd name="T7" fmla="*/ 0 h 29"/>
                  <a:gd name="T8" fmla="*/ 20 w 20"/>
                  <a:gd name="T9" fmla="*/ 14 h 29"/>
                  <a:gd name="T10" fmla="*/ 17 w 20"/>
                  <a:gd name="T11" fmla="*/ 25 h 29"/>
                  <a:gd name="T12" fmla="*/ 10 w 20"/>
                  <a:gd name="T13" fmla="*/ 29 h 29"/>
                  <a:gd name="T14" fmla="*/ 10 w 20"/>
                  <a:gd name="T15" fmla="*/ 5 h 29"/>
                  <a:gd name="T16" fmla="*/ 7 w 20"/>
                  <a:gd name="T17" fmla="*/ 15 h 29"/>
                  <a:gd name="T18" fmla="*/ 10 w 20"/>
                  <a:gd name="T19" fmla="*/ 24 h 29"/>
                  <a:gd name="T20" fmla="*/ 14 w 20"/>
                  <a:gd name="T21" fmla="*/ 14 h 29"/>
                  <a:gd name="T22" fmla="*/ 10 w 20"/>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9">
                    <a:moveTo>
                      <a:pt x="10" y="29"/>
                    </a:moveTo>
                    <a:cubicBezTo>
                      <a:pt x="4" y="29"/>
                      <a:pt x="0" y="24"/>
                      <a:pt x="0" y="15"/>
                    </a:cubicBezTo>
                    <a:cubicBezTo>
                      <a:pt x="0" y="10"/>
                      <a:pt x="1" y="7"/>
                      <a:pt x="3" y="4"/>
                    </a:cubicBezTo>
                    <a:cubicBezTo>
                      <a:pt x="5" y="1"/>
                      <a:pt x="7" y="0"/>
                      <a:pt x="10" y="0"/>
                    </a:cubicBezTo>
                    <a:cubicBezTo>
                      <a:pt x="17" y="0"/>
                      <a:pt x="20" y="5"/>
                      <a:pt x="20" y="14"/>
                    </a:cubicBezTo>
                    <a:cubicBezTo>
                      <a:pt x="20" y="19"/>
                      <a:pt x="19" y="23"/>
                      <a:pt x="17" y="25"/>
                    </a:cubicBezTo>
                    <a:cubicBezTo>
                      <a:pt x="15" y="27"/>
                      <a:pt x="13" y="29"/>
                      <a:pt x="10" y="29"/>
                    </a:cubicBezTo>
                    <a:close/>
                    <a:moveTo>
                      <a:pt x="10" y="5"/>
                    </a:moveTo>
                    <a:cubicBezTo>
                      <a:pt x="8" y="5"/>
                      <a:pt x="7" y="8"/>
                      <a:pt x="7" y="15"/>
                    </a:cubicBezTo>
                    <a:cubicBezTo>
                      <a:pt x="7" y="21"/>
                      <a:pt x="8" y="24"/>
                      <a:pt x="10" y="24"/>
                    </a:cubicBezTo>
                    <a:cubicBezTo>
                      <a:pt x="12" y="24"/>
                      <a:pt x="14" y="21"/>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2" name="Freeform 271"/>
              <p:cNvSpPr>
                <a:spLocks/>
              </p:cNvSpPr>
              <p:nvPr/>
            </p:nvSpPr>
            <p:spPr bwMode="auto">
              <a:xfrm>
                <a:off x="5794375" y="3230563"/>
                <a:ext cx="23813" cy="65088"/>
              </a:xfrm>
              <a:custGeom>
                <a:avLst/>
                <a:gdLst>
                  <a:gd name="T0" fmla="*/ 11 w 11"/>
                  <a:gd name="T1" fmla="*/ 0 h 29"/>
                  <a:gd name="T2" fmla="*/ 11 w 11"/>
                  <a:gd name="T3" fmla="*/ 29 h 29"/>
                  <a:gd name="T4" fmla="*/ 6 w 11"/>
                  <a:gd name="T5" fmla="*/ 29 h 29"/>
                  <a:gd name="T6" fmla="*/ 6 w 11"/>
                  <a:gd name="T7" fmla="*/ 7 h 29"/>
                  <a:gd name="T8" fmla="*/ 4 w 11"/>
                  <a:gd name="T9" fmla="*/ 8 h 29"/>
                  <a:gd name="T10" fmla="*/ 3 w 11"/>
                  <a:gd name="T11" fmla="*/ 9 h 29"/>
                  <a:gd name="T12" fmla="*/ 1 w 11"/>
                  <a:gd name="T13" fmla="*/ 10 h 29"/>
                  <a:gd name="T14" fmla="*/ 0 w 11"/>
                  <a:gd name="T15" fmla="*/ 10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9"/>
                      <a:pt x="8" y="29"/>
                      <a:pt x="6" y="29"/>
                    </a:cubicBezTo>
                    <a:cubicBezTo>
                      <a:pt x="6" y="21"/>
                      <a:pt x="6" y="16"/>
                      <a:pt x="6" y="7"/>
                    </a:cubicBezTo>
                    <a:cubicBezTo>
                      <a:pt x="5" y="8"/>
                      <a:pt x="5" y="8"/>
                      <a:pt x="4" y="8"/>
                    </a:cubicBezTo>
                    <a:cubicBezTo>
                      <a:pt x="4" y="8"/>
                      <a:pt x="3" y="9"/>
                      <a:pt x="3" y="9"/>
                    </a:cubicBezTo>
                    <a:cubicBezTo>
                      <a:pt x="2" y="9"/>
                      <a:pt x="2" y="9"/>
                      <a:pt x="1" y="10"/>
                    </a:cubicBezTo>
                    <a:cubicBezTo>
                      <a:pt x="1" y="10"/>
                      <a:pt x="0" y="10"/>
                      <a:pt x="0" y="10"/>
                    </a:cubicBezTo>
                    <a:cubicBezTo>
                      <a:pt x="0" y="8"/>
                      <a:pt x="0" y="7"/>
                      <a:pt x="0" y="4"/>
                    </a:cubicBezTo>
                    <a:cubicBezTo>
                      <a:pt x="1" y="4"/>
                      <a:pt x="2"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3" name="Freeform 272"/>
              <p:cNvSpPr>
                <a:spLocks noEditPoints="1"/>
              </p:cNvSpPr>
              <p:nvPr/>
            </p:nvSpPr>
            <p:spPr bwMode="auto">
              <a:xfrm>
                <a:off x="5835650" y="3228975"/>
                <a:ext cx="42863" cy="68263"/>
              </a:xfrm>
              <a:custGeom>
                <a:avLst/>
                <a:gdLst>
                  <a:gd name="T0" fmla="*/ 10 w 19"/>
                  <a:gd name="T1" fmla="*/ 30 h 31"/>
                  <a:gd name="T2" fmla="*/ 0 w 19"/>
                  <a:gd name="T3" fmla="*/ 16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6 h 31"/>
                  <a:gd name="T18" fmla="*/ 10 w 19"/>
                  <a:gd name="T19" fmla="*/ 25 h 31"/>
                  <a:gd name="T20" fmla="*/ 14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1"/>
                      <a:pt x="0" y="26"/>
                      <a:pt x="0" y="16"/>
                    </a:cubicBezTo>
                    <a:cubicBezTo>
                      <a:pt x="0" y="11"/>
                      <a:pt x="1" y="7"/>
                      <a:pt x="3" y="4"/>
                    </a:cubicBezTo>
                    <a:cubicBezTo>
                      <a:pt x="4" y="2"/>
                      <a:pt x="7" y="1"/>
                      <a:pt x="10" y="0"/>
                    </a:cubicBezTo>
                    <a:cubicBezTo>
                      <a:pt x="16" y="0"/>
                      <a:pt x="19" y="5"/>
                      <a:pt x="19" y="15"/>
                    </a:cubicBezTo>
                    <a:cubicBezTo>
                      <a:pt x="19" y="20"/>
                      <a:pt x="19" y="24"/>
                      <a:pt x="17" y="26"/>
                    </a:cubicBezTo>
                    <a:cubicBezTo>
                      <a:pt x="15" y="29"/>
                      <a:pt x="13" y="30"/>
                      <a:pt x="10" y="30"/>
                    </a:cubicBezTo>
                    <a:close/>
                    <a:moveTo>
                      <a:pt x="10" y="5"/>
                    </a:moveTo>
                    <a:cubicBezTo>
                      <a:pt x="7" y="5"/>
                      <a:pt x="6" y="9"/>
                      <a:pt x="6" y="16"/>
                    </a:cubicBezTo>
                    <a:cubicBezTo>
                      <a:pt x="6" y="22"/>
                      <a:pt x="7"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4" name="Freeform 273"/>
              <p:cNvSpPr>
                <a:spLocks noEditPoints="1"/>
              </p:cNvSpPr>
              <p:nvPr/>
            </p:nvSpPr>
            <p:spPr bwMode="auto">
              <a:xfrm>
                <a:off x="5884863" y="3228975"/>
                <a:ext cx="42863" cy="66675"/>
              </a:xfrm>
              <a:custGeom>
                <a:avLst/>
                <a:gdLst>
                  <a:gd name="T0" fmla="*/ 9 w 19"/>
                  <a:gd name="T1" fmla="*/ 30 h 30"/>
                  <a:gd name="T2" fmla="*/ 0 w 19"/>
                  <a:gd name="T3" fmla="*/ 15 h 30"/>
                  <a:gd name="T4" fmla="*/ 3 w 19"/>
                  <a:gd name="T5" fmla="*/ 4 h 30"/>
                  <a:gd name="T6" fmla="*/ 10 w 19"/>
                  <a:gd name="T7" fmla="*/ 0 h 30"/>
                  <a:gd name="T8" fmla="*/ 19 w 19"/>
                  <a:gd name="T9" fmla="*/ 14 h 30"/>
                  <a:gd name="T10" fmla="*/ 17 w 19"/>
                  <a:gd name="T11" fmla="*/ 26 h 30"/>
                  <a:gd name="T12" fmla="*/ 9 w 19"/>
                  <a:gd name="T13" fmla="*/ 30 h 30"/>
                  <a:gd name="T14" fmla="*/ 10 w 19"/>
                  <a:gd name="T15" fmla="*/ 5 h 30"/>
                  <a:gd name="T16" fmla="*/ 6 w 19"/>
                  <a:gd name="T17" fmla="*/ 15 h 30"/>
                  <a:gd name="T18" fmla="*/ 9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5"/>
                    </a:cubicBezTo>
                    <a:cubicBezTo>
                      <a:pt x="0" y="11"/>
                      <a:pt x="1" y="7"/>
                      <a:pt x="3" y="4"/>
                    </a:cubicBezTo>
                    <a:cubicBezTo>
                      <a:pt x="4" y="1"/>
                      <a:pt x="7" y="0"/>
                      <a:pt x="10" y="0"/>
                    </a:cubicBezTo>
                    <a:cubicBezTo>
                      <a:pt x="16" y="0"/>
                      <a:pt x="19" y="5"/>
                      <a:pt x="19" y="14"/>
                    </a:cubicBezTo>
                    <a:cubicBezTo>
                      <a:pt x="19" y="20"/>
                      <a:pt x="18" y="23"/>
                      <a:pt x="17" y="26"/>
                    </a:cubicBezTo>
                    <a:cubicBezTo>
                      <a:pt x="15" y="29"/>
                      <a:pt x="12" y="30"/>
                      <a:pt x="9" y="30"/>
                    </a:cubicBezTo>
                    <a:close/>
                    <a:moveTo>
                      <a:pt x="10" y="5"/>
                    </a:moveTo>
                    <a:cubicBezTo>
                      <a:pt x="7" y="5"/>
                      <a:pt x="6" y="9"/>
                      <a:pt x="6" y="15"/>
                    </a:cubicBezTo>
                    <a:cubicBezTo>
                      <a:pt x="6" y="22"/>
                      <a:pt x="7" y="25"/>
                      <a:pt x="9"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5" name="Freeform 274"/>
              <p:cNvSpPr>
                <a:spLocks/>
              </p:cNvSpPr>
              <p:nvPr/>
            </p:nvSpPr>
            <p:spPr bwMode="auto">
              <a:xfrm>
                <a:off x="5938838" y="3227388"/>
                <a:ext cx="25400" cy="68263"/>
              </a:xfrm>
              <a:custGeom>
                <a:avLst/>
                <a:gdLst>
                  <a:gd name="T0" fmla="*/ 12 w 12"/>
                  <a:gd name="T1" fmla="*/ 0 h 31"/>
                  <a:gd name="T2" fmla="*/ 12 w 12"/>
                  <a:gd name="T3" fmla="*/ 31 h 31"/>
                  <a:gd name="T4" fmla="*/ 6 w 12"/>
                  <a:gd name="T5" fmla="*/ 31 h 31"/>
                  <a:gd name="T6" fmla="*/ 6 w 12"/>
                  <a:gd name="T7" fmla="*/ 7 h 31"/>
                  <a:gd name="T8" fmla="*/ 4 w 12"/>
                  <a:gd name="T9" fmla="*/ 9 h 31"/>
                  <a:gd name="T10" fmla="*/ 3 w 12"/>
                  <a:gd name="T11" fmla="*/ 10 h 31"/>
                  <a:gd name="T12" fmla="*/ 2 w 12"/>
                  <a:gd name="T13" fmla="*/ 10 h 31"/>
                  <a:gd name="T14" fmla="*/ 0 w 12"/>
                  <a:gd name="T15" fmla="*/ 10 h 31"/>
                  <a:gd name="T16" fmla="*/ 0 w 12"/>
                  <a:gd name="T17" fmla="*/ 5 h 31"/>
                  <a:gd name="T18" fmla="*/ 4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2"/>
                      <a:pt x="12" y="19"/>
                      <a:pt x="12" y="31"/>
                    </a:cubicBezTo>
                    <a:cubicBezTo>
                      <a:pt x="9" y="31"/>
                      <a:pt x="8" y="31"/>
                      <a:pt x="6" y="31"/>
                    </a:cubicBezTo>
                    <a:cubicBezTo>
                      <a:pt x="6" y="21"/>
                      <a:pt x="6" y="17"/>
                      <a:pt x="6" y="7"/>
                    </a:cubicBezTo>
                    <a:cubicBezTo>
                      <a:pt x="6" y="8"/>
                      <a:pt x="5" y="9"/>
                      <a:pt x="4" y="9"/>
                    </a:cubicBezTo>
                    <a:cubicBezTo>
                      <a:pt x="4" y="9"/>
                      <a:pt x="4" y="9"/>
                      <a:pt x="3" y="10"/>
                    </a:cubicBezTo>
                    <a:cubicBezTo>
                      <a:pt x="3" y="10"/>
                      <a:pt x="2" y="10"/>
                      <a:pt x="2" y="10"/>
                    </a:cubicBezTo>
                    <a:cubicBezTo>
                      <a:pt x="1" y="10"/>
                      <a:pt x="1" y="10"/>
                      <a:pt x="0" y="10"/>
                    </a:cubicBezTo>
                    <a:cubicBezTo>
                      <a:pt x="0" y="8"/>
                      <a:pt x="0" y="7"/>
                      <a:pt x="0" y="5"/>
                    </a:cubicBezTo>
                    <a:cubicBezTo>
                      <a:pt x="2" y="4"/>
                      <a:pt x="3" y="4"/>
                      <a:pt x="4" y="3"/>
                    </a:cubicBezTo>
                    <a:cubicBezTo>
                      <a:pt x="6" y="2"/>
                      <a:pt x="7" y="1"/>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6" name="Freeform 287"/>
              <p:cNvSpPr>
                <a:spLocks/>
              </p:cNvSpPr>
              <p:nvPr/>
            </p:nvSpPr>
            <p:spPr bwMode="auto">
              <a:xfrm>
                <a:off x="5195888"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27" name="Freeform 288"/>
              <p:cNvSpPr>
                <a:spLocks/>
              </p:cNvSpPr>
              <p:nvPr/>
            </p:nvSpPr>
            <p:spPr bwMode="auto">
              <a:xfrm>
                <a:off x="6931025"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428" name="Group 427"/>
              <p:cNvGrpSpPr/>
              <p:nvPr/>
            </p:nvGrpSpPr>
            <p:grpSpPr>
              <a:xfrm rot="18000000" flipV="1">
                <a:off x="6156326" y="3331739"/>
                <a:ext cx="955040" cy="129550"/>
                <a:chOff x="7010400" y="7239001"/>
                <a:chExt cx="1919288" cy="260350"/>
              </a:xfrm>
            </p:grpSpPr>
            <p:sp>
              <p:nvSpPr>
                <p:cNvPr id="429" name="Rectangle 333"/>
                <p:cNvSpPr>
                  <a:spLocks noChangeArrowheads="1"/>
                </p:cNvSpPr>
                <p:nvPr/>
              </p:nvSpPr>
              <p:spPr bwMode="auto">
                <a:xfrm>
                  <a:off x="7416800" y="7239001"/>
                  <a:ext cx="1228725" cy="2603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0" name="Rectangle 334"/>
                <p:cNvSpPr>
                  <a:spLocks noChangeArrowheads="1"/>
                </p:cNvSpPr>
                <p:nvPr/>
              </p:nvSpPr>
              <p:spPr bwMode="auto">
                <a:xfrm>
                  <a:off x="7416800" y="7369176"/>
                  <a:ext cx="1228725" cy="1301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1" name="Rectangle 335"/>
                <p:cNvSpPr>
                  <a:spLocks noChangeArrowheads="1"/>
                </p:cNvSpPr>
                <p:nvPr/>
              </p:nvSpPr>
              <p:spPr bwMode="auto">
                <a:xfrm>
                  <a:off x="7416800" y="7304088"/>
                  <a:ext cx="1228725" cy="1285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2" name="Freeform 336"/>
                <p:cNvSpPr>
                  <a:spLocks/>
                </p:cNvSpPr>
                <p:nvPr/>
              </p:nvSpPr>
              <p:spPr bwMode="auto">
                <a:xfrm>
                  <a:off x="7010400" y="7239001"/>
                  <a:ext cx="406400" cy="260350"/>
                </a:xfrm>
                <a:custGeom>
                  <a:avLst/>
                  <a:gdLst>
                    <a:gd name="T0" fmla="*/ 0 w 256"/>
                    <a:gd name="T1" fmla="*/ 82 h 164"/>
                    <a:gd name="T2" fmla="*/ 256 w 256"/>
                    <a:gd name="T3" fmla="*/ 164 h 164"/>
                    <a:gd name="T4" fmla="*/ 256 w 256"/>
                    <a:gd name="T5" fmla="*/ 0 h 164"/>
                    <a:gd name="T6" fmla="*/ 0 w 256"/>
                    <a:gd name="T7" fmla="*/ 82 h 164"/>
                  </a:gdLst>
                  <a:ahLst/>
                  <a:cxnLst>
                    <a:cxn ang="0">
                      <a:pos x="T0" y="T1"/>
                    </a:cxn>
                    <a:cxn ang="0">
                      <a:pos x="T2" y="T3"/>
                    </a:cxn>
                    <a:cxn ang="0">
                      <a:pos x="T4" y="T5"/>
                    </a:cxn>
                    <a:cxn ang="0">
                      <a:pos x="T6" y="T7"/>
                    </a:cxn>
                  </a:cxnLst>
                  <a:rect l="0" t="0" r="r" b="b"/>
                  <a:pathLst>
                    <a:path w="256" h="164">
                      <a:moveTo>
                        <a:pt x="0" y="82"/>
                      </a:moveTo>
                      <a:lnTo>
                        <a:pt x="256" y="164"/>
                      </a:lnTo>
                      <a:lnTo>
                        <a:pt x="256" y="0"/>
                      </a:lnTo>
                      <a:lnTo>
                        <a:pt x="0" y="82"/>
                      </a:lnTo>
                      <a:close/>
                    </a:path>
                  </a:pathLst>
                </a:custGeom>
                <a:solidFill>
                  <a:srgbClr val="DDC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3" name="Freeform 337"/>
                <p:cNvSpPr>
                  <a:spLocks/>
                </p:cNvSpPr>
                <p:nvPr/>
              </p:nvSpPr>
              <p:spPr bwMode="auto">
                <a:xfrm>
                  <a:off x="7010400" y="7321551"/>
                  <a:ext cx="149225" cy="96838"/>
                </a:xfrm>
                <a:custGeom>
                  <a:avLst/>
                  <a:gdLst>
                    <a:gd name="T0" fmla="*/ 0 w 94"/>
                    <a:gd name="T1" fmla="*/ 30 h 61"/>
                    <a:gd name="T2" fmla="*/ 94 w 94"/>
                    <a:gd name="T3" fmla="*/ 61 h 61"/>
                    <a:gd name="T4" fmla="*/ 94 w 94"/>
                    <a:gd name="T5" fmla="*/ 0 h 61"/>
                    <a:gd name="T6" fmla="*/ 0 w 94"/>
                    <a:gd name="T7" fmla="*/ 30 h 61"/>
                  </a:gdLst>
                  <a:ahLst/>
                  <a:cxnLst>
                    <a:cxn ang="0">
                      <a:pos x="T0" y="T1"/>
                    </a:cxn>
                    <a:cxn ang="0">
                      <a:pos x="T2" y="T3"/>
                    </a:cxn>
                    <a:cxn ang="0">
                      <a:pos x="T4" y="T5"/>
                    </a:cxn>
                    <a:cxn ang="0">
                      <a:pos x="T6" y="T7"/>
                    </a:cxn>
                  </a:cxnLst>
                  <a:rect l="0" t="0" r="r" b="b"/>
                  <a:pathLst>
                    <a:path w="94" h="61">
                      <a:moveTo>
                        <a:pt x="0" y="30"/>
                      </a:moveTo>
                      <a:lnTo>
                        <a:pt x="94" y="61"/>
                      </a:lnTo>
                      <a:lnTo>
                        <a:pt x="94" y="0"/>
                      </a:lnTo>
                      <a:lnTo>
                        <a:pt x="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4" name="Freeform 338"/>
                <p:cNvSpPr>
                  <a:spLocks/>
                </p:cNvSpPr>
                <p:nvPr/>
              </p:nvSpPr>
              <p:spPr bwMode="auto">
                <a:xfrm>
                  <a:off x="8737600" y="7239001"/>
                  <a:ext cx="192088" cy="260350"/>
                </a:xfrm>
                <a:custGeom>
                  <a:avLst/>
                  <a:gdLst>
                    <a:gd name="T0" fmla="*/ 0 w 68"/>
                    <a:gd name="T1" fmla="*/ 0 h 92"/>
                    <a:gd name="T2" fmla="*/ 54 w 68"/>
                    <a:gd name="T3" fmla="*/ 0 h 92"/>
                    <a:gd name="T4" fmla="*/ 68 w 68"/>
                    <a:gd name="T5" fmla="*/ 14 h 92"/>
                    <a:gd name="T6" fmla="*/ 68 w 68"/>
                    <a:gd name="T7" fmla="*/ 78 h 92"/>
                    <a:gd name="T8" fmla="*/ 54 w 68"/>
                    <a:gd name="T9" fmla="*/ 92 h 92"/>
                    <a:gd name="T10" fmla="*/ 0 w 68"/>
                    <a:gd name="T11" fmla="*/ 92 h 92"/>
                    <a:gd name="T12" fmla="*/ 0 w 68"/>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68" h="92">
                      <a:moveTo>
                        <a:pt x="0" y="0"/>
                      </a:moveTo>
                      <a:cubicBezTo>
                        <a:pt x="54" y="0"/>
                        <a:pt x="54" y="0"/>
                        <a:pt x="54" y="0"/>
                      </a:cubicBezTo>
                      <a:cubicBezTo>
                        <a:pt x="62" y="0"/>
                        <a:pt x="68" y="6"/>
                        <a:pt x="68" y="14"/>
                      </a:cubicBezTo>
                      <a:cubicBezTo>
                        <a:pt x="68" y="78"/>
                        <a:pt x="68" y="78"/>
                        <a:pt x="68" y="78"/>
                      </a:cubicBezTo>
                      <a:cubicBezTo>
                        <a:pt x="68" y="85"/>
                        <a:pt x="62" y="92"/>
                        <a:pt x="54" y="92"/>
                      </a:cubicBezTo>
                      <a:cubicBezTo>
                        <a:pt x="0" y="92"/>
                        <a:pt x="0" y="92"/>
                        <a:pt x="0" y="9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5" name="Rectangle 339"/>
                <p:cNvSpPr>
                  <a:spLocks noChangeArrowheads="1"/>
                </p:cNvSpPr>
                <p:nvPr/>
              </p:nvSpPr>
              <p:spPr bwMode="auto">
                <a:xfrm>
                  <a:off x="8645525" y="7239001"/>
                  <a:ext cx="92075" cy="260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6" name="Oval 340"/>
                <p:cNvSpPr>
                  <a:spLocks noChangeArrowheads="1"/>
                </p:cNvSpPr>
                <p:nvPr/>
              </p:nvSpPr>
              <p:spPr bwMode="auto">
                <a:xfrm>
                  <a:off x="8678863" y="7458076"/>
                  <a:ext cx="25400" cy="28575"/>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7" name="Oval 341"/>
                <p:cNvSpPr>
                  <a:spLocks noChangeArrowheads="1"/>
                </p:cNvSpPr>
                <p:nvPr/>
              </p:nvSpPr>
              <p:spPr bwMode="auto">
                <a:xfrm>
                  <a:off x="8678863" y="74072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8" name="Oval 342"/>
                <p:cNvSpPr>
                  <a:spLocks noChangeArrowheads="1"/>
                </p:cNvSpPr>
                <p:nvPr/>
              </p:nvSpPr>
              <p:spPr bwMode="auto">
                <a:xfrm>
                  <a:off x="8678863" y="73564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39" name="Oval 343"/>
                <p:cNvSpPr>
                  <a:spLocks noChangeArrowheads="1"/>
                </p:cNvSpPr>
                <p:nvPr/>
              </p:nvSpPr>
              <p:spPr bwMode="auto">
                <a:xfrm>
                  <a:off x="8678863" y="7304088"/>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0" name="Oval 344"/>
                <p:cNvSpPr>
                  <a:spLocks noChangeArrowheads="1"/>
                </p:cNvSpPr>
                <p:nvPr/>
              </p:nvSpPr>
              <p:spPr bwMode="auto">
                <a:xfrm>
                  <a:off x="8678863" y="7253288"/>
                  <a:ext cx="25400" cy="2540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grpSp>
        <p:nvGrpSpPr>
          <p:cNvPr id="710" name="Group 709"/>
          <p:cNvGrpSpPr/>
          <p:nvPr/>
        </p:nvGrpSpPr>
        <p:grpSpPr>
          <a:xfrm>
            <a:off x="6996094" y="3913658"/>
            <a:ext cx="2424932" cy="2423642"/>
            <a:chOff x="6996094" y="3913658"/>
            <a:chExt cx="2424932" cy="2423642"/>
          </a:xfrm>
        </p:grpSpPr>
        <p:sp>
          <p:nvSpPr>
            <p:cNvPr id="188" name="TextBox 187"/>
            <p:cNvSpPr txBox="1"/>
            <p:nvPr/>
          </p:nvSpPr>
          <p:spPr>
            <a:xfrm>
              <a:off x="6996094" y="5044638"/>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Create metadata objects</a:t>
              </a:r>
            </a:p>
          </p:txBody>
        </p:sp>
        <p:grpSp>
          <p:nvGrpSpPr>
            <p:cNvPr id="546" name="Group 545"/>
            <p:cNvGrpSpPr/>
            <p:nvPr/>
          </p:nvGrpSpPr>
          <p:grpSpPr>
            <a:xfrm>
              <a:off x="8064080" y="3913658"/>
              <a:ext cx="545955" cy="1201734"/>
              <a:chOff x="5694363" y="2584450"/>
              <a:chExt cx="820738" cy="1806575"/>
            </a:xfrm>
          </p:grpSpPr>
          <p:sp>
            <p:nvSpPr>
              <p:cNvPr id="444" name="Freeform 177"/>
              <p:cNvSpPr>
                <a:spLocks/>
              </p:cNvSpPr>
              <p:nvPr/>
            </p:nvSpPr>
            <p:spPr bwMode="auto">
              <a:xfrm>
                <a:off x="6135688" y="3856038"/>
                <a:ext cx="106363" cy="106363"/>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6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2"/>
                      <a:pt x="43" y="9"/>
                      <a:pt x="40" y="6"/>
                    </a:cubicBezTo>
                    <a:cubicBezTo>
                      <a:pt x="36" y="2"/>
                      <a:pt x="30" y="0"/>
                      <a:pt x="24" y="0"/>
                    </a:cubicBezTo>
                    <a:cubicBezTo>
                      <a:pt x="20" y="0"/>
                      <a:pt x="17" y="1"/>
                      <a:pt x="13" y="2"/>
                    </a:cubicBezTo>
                    <a:cubicBezTo>
                      <a:pt x="5" y="6"/>
                      <a:pt x="0" y="15"/>
                      <a:pt x="0" y="24"/>
                    </a:cubicBezTo>
                    <a:cubicBezTo>
                      <a:pt x="0" y="31"/>
                      <a:pt x="2" y="37"/>
                      <a:pt x="6" y="41"/>
                    </a:cubicBezTo>
                    <a:cubicBezTo>
                      <a:pt x="8" y="43"/>
                      <a:pt x="10" y="45"/>
                      <a:pt x="13" y="46"/>
                    </a:cubicBezTo>
                    <a:cubicBezTo>
                      <a:pt x="16" y="47"/>
                      <a:pt x="20" y="48"/>
                      <a:pt x="24" y="48"/>
                    </a:cubicBezTo>
                    <a:cubicBezTo>
                      <a:pt x="37" y="48"/>
                      <a:pt x="48" y="38"/>
                      <a:pt x="48" y="24"/>
                    </a:cubicBezTo>
                    <a:cubicBezTo>
                      <a:pt x="48" y="21"/>
                      <a:pt x="47" y="18"/>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5" name="Freeform 178"/>
              <p:cNvSpPr>
                <a:spLocks noEditPoints="1"/>
              </p:cNvSpPr>
              <p:nvPr/>
            </p:nvSpPr>
            <p:spPr bwMode="auto">
              <a:xfrm>
                <a:off x="5842000" y="3790950"/>
                <a:ext cx="469900" cy="600075"/>
              </a:xfrm>
              <a:custGeom>
                <a:avLst/>
                <a:gdLst>
                  <a:gd name="T0" fmla="*/ 273 w 296"/>
                  <a:gd name="T1" fmla="*/ 0 h 378"/>
                  <a:gd name="T2" fmla="*/ 77 w 296"/>
                  <a:gd name="T3" fmla="*/ 0 h 378"/>
                  <a:gd name="T4" fmla="*/ 0 w 296"/>
                  <a:gd name="T5" fmla="*/ 73 h 378"/>
                  <a:gd name="T6" fmla="*/ 0 w 296"/>
                  <a:gd name="T7" fmla="*/ 353 h 378"/>
                  <a:gd name="T8" fmla="*/ 3 w 296"/>
                  <a:gd name="T9" fmla="*/ 363 h 378"/>
                  <a:gd name="T10" fmla="*/ 7 w 296"/>
                  <a:gd name="T11" fmla="*/ 371 h 378"/>
                  <a:gd name="T12" fmla="*/ 16 w 296"/>
                  <a:gd name="T13" fmla="*/ 375 h 378"/>
                  <a:gd name="T14" fmla="*/ 24 w 296"/>
                  <a:gd name="T15" fmla="*/ 378 h 378"/>
                  <a:gd name="T16" fmla="*/ 296 w 296"/>
                  <a:gd name="T17" fmla="*/ 378 h 378"/>
                  <a:gd name="T18" fmla="*/ 296 w 296"/>
                  <a:gd name="T19" fmla="*/ 25 h 378"/>
                  <a:gd name="T20" fmla="*/ 294 w 296"/>
                  <a:gd name="T21" fmla="*/ 15 h 378"/>
                  <a:gd name="T22" fmla="*/ 289 w 296"/>
                  <a:gd name="T23" fmla="*/ 7 h 378"/>
                  <a:gd name="T24" fmla="*/ 282 w 296"/>
                  <a:gd name="T25" fmla="*/ 3 h 378"/>
                  <a:gd name="T26" fmla="*/ 273 w 296"/>
                  <a:gd name="T27" fmla="*/ 0 h 378"/>
                  <a:gd name="T28" fmla="*/ 278 w 296"/>
                  <a:gd name="T29" fmla="*/ 357 h 378"/>
                  <a:gd name="T30" fmla="*/ 34 w 296"/>
                  <a:gd name="T31" fmla="*/ 357 h 378"/>
                  <a:gd name="T32" fmla="*/ 28 w 296"/>
                  <a:gd name="T33" fmla="*/ 357 h 378"/>
                  <a:gd name="T34" fmla="*/ 24 w 296"/>
                  <a:gd name="T35" fmla="*/ 356 h 378"/>
                  <a:gd name="T36" fmla="*/ 20 w 296"/>
                  <a:gd name="T37" fmla="*/ 347 h 378"/>
                  <a:gd name="T38" fmla="*/ 20 w 296"/>
                  <a:gd name="T39" fmla="*/ 343 h 378"/>
                  <a:gd name="T40" fmla="*/ 20 w 296"/>
                  <a:gd name="T41" fmla="*/ 85 h 378"/>
                  <a:gd name="T42" fmla="*/ 66 w 296"/>
                  <a:gd name="T43" fmla="*/ 85 h 378"/>
                  <a:gd name="T44" fmla="*/ 73 w 296"/>
                  <a:gd name="T45" fmla="*/ 85 h 378"/>
                  <a:gd name="T46" fmla="*/ 80 w 296"/>
                  <a:gd name="T47" fmla="*/ 80 h 378"/>
                  <a:gd name="T48" fmla="*/ 84 w 296"/>
                  <a:gd name="T49" fmla="*/ 73 h 378"/>
                  <a:gd name="T50" fmla="*/ 87 w 296"/>
                  <a:gd name="T51" fmla="*/ 63 h 378"/>
                  <a:gd name="T52" fmla="*/ 87 w 296"/>
                  <a:gd name="T53" fmla="*/ 20 h 378"/>
                  <a:gd name="T54" fmla="*/ 264 w 296"/>
                  <a:gd name="T55" fmla="*/ 20 h 378"/>
                  <a:gd name="T56" fmla="*/ 269 w 296"/>
                  <a:gd name="T57" fmla="*/ 20 h 378"/>
                  <a:gd name="T58" fmla="*/ 273 w 296"/>
                  <a:gd name="T59" fmla="*/ 22 h 378"/>
                  <a:gd name="T60" fmla="*/ 278 w 296"/>
                  <a:gd name="T61" fmla="*/ 28 h 378"/>
                  <a:gd name="T62" fmla="*/ 278 w 296"/>
                  <a:gd name="T63" fmla="*/ 35 h 378"/>
                  <a:gd name="T64" fmla="*/ 278 w 296"/>
                  <a:gd name="T65" fmla="*/ 357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78">
                    <a:moveTo>
                      <a:pt x="273" y="0"/>
                    </a:moveTo>
                    <a:lnTo>
                      <a:pt x="77" y="0"/>
                    </a:lnTo>
                    <a:lnTo>
                      <a:pt x="0" y="73"/>
                    </a:lnTo>
                    <a:lnTo>
                      <a:pt x="0" y="353"/>
                    </a:lnTo>
                    <a:lnTo>
                      <a:pt x="3" y="363"/>
                    </a:lnTo>
                    <a:lnTo>
                      <a:pt x="7" y="371"/>
                    </a:lnTo>
                    <a:lnTo>
                      <a:pt x="16" y="375"/>
                    </a:lnTo>
                    <a:lnTo>
                      <a:pt x="24" y="378"/>
                    </a:lnTo>
                    <a:lnTo>
                      <a:pt x="296" y="378"/>
                    </a:lnTo>
                    <a:lnTo>
                      <a:pt x="296" y="25"/>
                    </a:lnTo>
                    <a:lnTo>
                      <a:pt x="294" y="15"/>
                    </a:lnTo>
                    <a:lnTo>
                      <a:pt x="289" y="7"/>
                    </a:lnTo>
                    <a:lnTo>
                      <a:pt x="282" y="3"/>
                    </a:lnTo>
                    <a:lnTo>
                      <a:pt x="273" y="0"/>
                    </a:lnTo>
                    <a:close/>
                    <a:moveTo>
                      <a:pt x="278" y="357"/>
                    </a:moveTo>
                    <a:lnTo>
                      <a:pt x="34" y="357"/>
                    </a:lnTo>
                    <a:lnTo>
                      <a:pt x="28" y="357"/>
                    </a:lnTo>
                    <a:lnTo>
                      <a:pt x="24" y="356"/>
                    </a:lnTo>
                    <a:lnTo>
                      <a:pt x="20" y="347"/>
                    </a:lnTo>
                    <a:lnTo>
                      <a:pt x="20" y="343"/>
                    </a:lnTo>
                    <a:lnTo>
                      <a:pt x="20" y="85"/>
                    </a:lnTo>
                    <a:lnTo>
                      <a:pt x="66" y="85"/>
                    </a:lnTo>
                    <a:lnTo>
                      <a:pt x="73" y="85"/>
                    </a:lnTo>
                    <a:lnTo>
                      <a:pt x="80" y="80"/>
                    </a:lnTo>
                    <a:lnTo>
                      <a:pt x="84" y="73"/>
                    </a:lnTo>
                    <a:lnTo>
                      <a:pt x="87" y="63"/>
                    </a:lnTo>
                    <a:lnTo>
                      <a:pt x="87" y="20"/>
                    </a:lnTo>
                    <a:lnTo>
                      <a:pt x="264" y="20"/>
                    </a:lnTo>
                    <a:lnTo>
                      <a:pt x="269" y="20"/>
                    </a:lnTo>
                    <a:lnTo>
                      <a:pt x="273" y="22"/>
                    </a:lnTo>
                    <a:lnTo>
                      <a:pt x="278" y="28"/>
                    </a:lnTo>
                    <a:lnTo>
                      <a:pt x="278" y="35"/>
                    </a:lnTo>
                    <a:lnTo>
                      <a:pt x="278" y="3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6" name="Freeform 179"/>
              <p:cNvSpPr>
                <a:spLocks/>
              </p:cNvSpPr>
              <p:nvPr/>
            </p:nvSpPr>
            <p:spPr bwMode="auto">
              <a:xfrm>
                <a:off x="6027738" y="3656013"/>
                <a:ext cx="14288" cy="39688"/>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7" name="Freeform 180"/>
              <p:cNvSpPr>
                <a:spLocks noEditPoints="1"/>
              </p:cNvSpPr>
              <p:nvPr/>
            </p:nvSpPr>
            <p:spPr bwMode="auto">
              <a:xfrm>
                <a:off x="6056313" y="3656013"/>
                <a:ext cx="28575" cy="39688"/>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8" name="Freeform 181"/>
              <p:cNvSpPr>
                <a:spLocks/>
              </p:cNvSpPr>
              <p:nvPr/>
            </p:nvSpPr>
            <p:spPr bwMode="auto">
              <a:xfrm>
                <a:off x="6091238" y="3656013"/>
                <a:ext cx="17463" cy="39688"/>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9" name="Freeform 182"/>
              <p:cNvSpPr>
                <a:spLocks noEditPoints="1"/>
              </p:cNvSpPr>
              <p:nvPr/>
            </p:nvSpPr>
            <p:spPr bwMode="auto">
              <a:xfrm>
                <a:off x="6022975" y="3711575"/>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0" name="Freeform 183"/>
              <p:cNvSpPr>
                <a:spLocks/>
              </p:cNvSpPr>
              <p:nvPr/>
            </p:nvSpPr>
            <p:spPr bwMode="auto">
              <a:xfrm>
                <a:off x="6061075" y="3711575"/>
                <a:ext cx="14288" cy="34925"/>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1" name="Freeform 184"/>
              <p:cNvSpPr>
                <a:spLocks noEditPoints="1"/>
              </p:cNvSpPr>
              <p:nvPr/>
            </p:nvSpPr>
            <p:spPr bwMode="auto">
              <a:xfrm>
                <a:off x="6086475" y="3711575"/>
                <a:ext cx="30163"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2" name="Freeform 185"/>
              <p:cNvSpPr>
                <a:spLocks noEditPoints="1"/>
              </p:cNvSpPr>
              <p:nvPr/>
            </p:nvSpPr>
            <p:spPr bwMode="auto">
              <a:xfrm>
                <a:off x="6022975" y="3763963"/>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3" name="Freeform 186"/>
              <p:cNvSpPr>
                <a:spLocks noEditPoints="1"/>
              </p:cNvSpPr>
              <p:nvPr/>
            </p:nvSpPr>
            <p:spPr bwMode="auto">
              <a:xfrm>
                <a:off x="6056313" y="3763963"/>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4" name="Freeform 187"/>
              <p:cNvSpPr>
                <a:spLocks/>
              </p:cNvSpPr>
              <p:nvPr/>
            </p:nvSpPr>
            <p:spPr bwMode="auto">
              <a:xfrm>
                <a:off x="6091238" y="3763963"/>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5" name="Freeform 188"/>
              <p:cNvSpPr>
                <a:spLocks/>
              </p:cNvSpPr>
              <p:nvPr/>
            </p:nvSpPr>
            <p:spPr bwMode="auto">
              <a:xfrm>
                <a:off x="6157913" y="3656013"/>
                <a:ext cx="17463" cy="39688"/>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6" name="Freeform 189"/>
              <p:cNvSpPr>
                <a:spLocks noEditPoints="1"/>
              </p:cNvSpPr>
              <p:nvPr/>
            </p:nvSpPr>
            <p:spPr bwMode="auto">
              <a:xfrm>
                <a:off x="6153150" y="3711575"/>
                <a:ext cx="30163"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7" name="Freeform 190"/>
              <p:cNvSpPr>
                <a:spLocks noEditPoints="1"/>
              </p:cNvSpPr>
              <p:nvPr/>
            </p:nvSpPr>
            <p:spPr bwMode="auto">
              <a:xfrm>
                <a:off x="6153150" y="3763963"/>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8" name="Freeform 191"/>
              <p:cNvSpPr>
                <a:spLocks noEditPoints="1"/>
              </p:cNvSpPr>
              <p:nvPr/>
            </p:nvSpPr>
            <p:spPr bwMode="auto">
              <a:xfrm>
                <a:off x="6119813" y="3656013"/>
                <a:ext cx="26988" cy="39688"/>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9" name="Freeform 192"/>
              <p:cNvSpPr>
                <a:spLocks/>
              </p:cNvSpPr>
              <p:nvPr/>
            </p:nvSpPr>
            <p:spPr bwMode="auto">
              <a:xfrm>
                <a:off x="6122988" y="3711575"/>
                <a:ext cx="17463" cy="34925"/>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0" name="Freeform 193"/>
              <p:cNvSpPr>
                <a:spLocks noEditPoints="1"/>
              </p:cNvSpPr>
              <p:nvPr/>
            </p:nvSpPr>
            <p:spPr bwMode="auto">
              <a:xfrm>
                <a:off x="6119813" y="3763963"/>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2" name="Freeform 195"/>
              <p:cNvSpPr>
                <a:spLocks noEditPoints="1"/>
              </p:cNvSpPr>
              <p:nvPr/>
            </p:nvSpPr>
            <p:spPr bwMode="auto">
              <a:xfrm>
                <a:off x="6234113" y="2765425"/>
                <a:ext cx="90488"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3" name="Freeform 196"/>
              <p:cNvSpPr>
                <a:spLocks noEditPoints="1"/>
              </p:cNvSpPr>
              <p:nvPr/>
            </p:nvSpPr>
            <p:spPr bwMode="auto">
              <a:xfrm>
                <a:off x="6234113" y="2928938"/>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4" name="Freeform 197"/>
              <p:cNvSpPr>
                <a:spLocks noEditPoints="1"/>
              </p:cNvSpPr>
              <p:nvPr/>
            </p:nvSpPr>
            <p:spPr bwMode="auto">
              <a:xfrm>
                <a:off x="6350000" y="2765425"/>
                <a:ext cx="107950"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5" name="Freeform 198"/>
              <p:cNvSpPr>
                <a:spLocks noEditPoints="1"/>
              </p:cNvSpPr>
              <p:nvPr/>
            </p:nvSpPr>
            <p:spPr bwMode="auto">
              <a:xfrm>
                <a:off x="6034088" y="3138488"/>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6" name="Freeform 199"/>
              <p:cNvSpPr>
                <a:spLocks/>
              </p:cNvSpPr>
              <p:nvPr/>
            </p:nvSpPr>
            <p:spPr bwMode="auto">
              <a:xfrm>
                <a:off x="5819775" y="2835275"/>
                <a:ext cx="98425" cy="14288"/>
              </a:xfrm>
              <a:custGeom>
                <a:avLst/>
                <a:gdLst>
                  <a:gd name="T0" fmla="*/ 58 w 62"/>
                  <a:gd name="T1" fmla="*/ 9 h 9"/>
                  <a:gd name="T2" fmla="*/ 5 w 62"/>
                  <a:gd name="T3" fmla="*/ 9 h 9"/>
                  <a:gd name="T4" fmla="*/ 3 w 62"/>
                  <a:gd name="T5" fmla="*/ 9 h 9"/>
                  <a:gd name="T6" fmla="*/ 3 w 62"/>
                  <a:gd name="T7" fmla="*/ 9 h 9"/>
                  <a:gd name="T8" fmla="*/ 0 w 62"/>
                  <a:gd name="T9" fmla="*/ 5 h 9"/>
                  <a:gd name="T10" fmla="*/ 3 w 62"/>
                  <a:gd name="T11" fmla="*/ 3 h 9"/>
                  <a:gd name="T12" fmla="*/ 3 w 62"/>
                  <a:gd name="T13" fmla="*/ 2 h 9"/>
                  <a:gd name="T14" fmla="*/ 5 w 62"/>
                  <a:gd name="T15" fmla="*/ 0 h 9"/>
                  <a:gd name="T16" fmla="*/ 58 w 62"/>
                  <a:gd name="T17" fmla="*/ 0 h 9"/>
                  <a:gd name="T18" fmla="*/ 59 w 62"/>
                  <a:gd name="T19" fmla="*/ 2 h 9"/>
                  <a:gd name="T20" fmla="*/ 61 w 62"/>
                  <a:gd name="T21" fmla="*/ 3 h 9"/>
                  <a:gd name="T22" fmla="*/ 62 w 62"/>
                  <a:gd name="T23" fmla="*/ 5 h 9"/>
                  <a:gd name="T24" fmla="*/ 62 w 62"/>
                  <a:gd name="T25" fmla="*/ 7 h 9"/>
                  <a:gd name="T26" fmla="*/ 61 w 62"/>
                  <a:gd name="T27" fmla="*/ 9 h 9"/>
                  <a:gd name="T28" fmla="*/ 59 w 62"/>
                  <a:gd name="T29" fmla="*/ 9 h 9"/>
                  <a:gd name="T30" fmla="*/ 58 w 6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9">
                    <a:moveTo>
                      <a:pt x="58" y="9"/>
                    </a:moveTo>
                    <a:lnTo>
                      <a:pt x="5" y="9"/>
                    </a:lnTo>
                    <a:lnTo>
                      <a:pt x="3" y="9"/>
                    </a:lnTo>
                    <a:lnTo>
                      <a:pt x="3" y="9"/>
                    </a:lnTo>
                    <a:lnTo>
                      <a:pt x="0" y="5"/>
                    </a:lnTo>
                    <a:lnTo>
                      <a:pt x="3" y="3"/>
                    </a:lnTo>
                    <a:lnTo>
                      <a:pt x="3" y="2"/>
                    </a:lnTo>
                    <a:lnTo>
                      <a:pt x="5" y="0"/>
                    </a:lnTo>
                    <a:lnTo>
                      <a:pt x="58" y="0"/>
                    </a:lnTo>
                    <a:lnTo>
                      <a:pt x="59" y="2"/>
                    </a:lnTo>
                    <a:lnTo>
                      <a:pt x="61" y="3"/>
                    </a:lnTo>
                    <a:lnTo>
                      <a:pt x="62" y="5"/>
                    </a:lnTo>
                    <a:lnTo>
                      <a:pt x="62" y="7"/>
                    </a:lnTo>
                    <a:lnTo>
                      <a:pt x="61" y="9"/>
                    </a:lnTo>
                    <a:lnTo>
                      <a:pt x="59" y="9"/>
                    </a:lnTo>
                    <a:lnTo>
                      <a:pt x="58"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7" name="Freeform 200"/>
              <p:cNvSpPr>
                <a:spLocks/>
              </p:cNvSpPr>
              <p:nvPr/>
            </p:nvSpPr>
            <p:spPr bwMode="auto">
              <a:xfrm>
                <a:off x="5861050" y="2811463"/>
                <a:ext cx="57150" cy="12700"/>
              </a:xfrm>
              <a:custGeom>
                <a:avLst/>
                <a:gdLst>
                  <a:gd name="T0" fmla="*/ 32 w 36"/>
                  <a:gd name="T1" fmla="*/ 8 h 8"/>
                  <a:gd name="T2" fmla="*/ 2 w 36"/>
                  <a:gd name="T3" fmla="*/ 8 h 8"/>
                  <a:gd name="T4" fmla="*/ 1 w 36"/>
                  <a:gd name="T5" fmla="*/ 7 h 8"/>
                  <a:gd name="T6" fmla="*/ 0 w 36"/>
                  <a:gd name="T7" fmla="*/ 7 h 8"/>
                  <a:gd name="T8" fmla="*/ 0 w 36"/>
                  <a:gd name="T9" fmla="*/ 4 h 8"/>
                  <a:gd name="T10" fmla="*/ 0 w 36"/>
                  <a:gd name="T11" fmla="*/ 4 h 8"/>
                  <a:gd name="T12" fmla="*/ 0 w 36"/>
                  <a:gd name="T13" fmla="*/ 1 h 8"/>
                  <a:gd name="T14" fmla="*/ 0 w 36"/>
                  <a:gd name="T15" fmla="*/ 0 h 8"/>
                  <a:gd name="T16" fmla="*/ 2 w 36"/>
                  <a:gd name="T17" fmla="*/ 0 h 8"/>
                  <a:gd name="T18" fmla="*/ 32 w 36"/>
                  <a:gd name="T19" fmla="*/ 0 h 8"/>
                  <a:gd name="T20" fmla="*/ 33 w 36"/>
                  <a:gd name="T21" fmla="*/ 0 h 8"/>
                  <a:gd name="T22" fmla="*/ 35 w 36"/>
                  <a:gd name="T23" fmla="*/ 0 h 8"/>
                  <a:gd name="T24" fmla="*/ 36 w 36"/>
                  <a:gd name="T25" fmla="*/ 1 h 8"/>
                  <a:gd name="T26" fmla="*/ 36 w 36"/>
                  <a:gd name="T27" fmla="*/ 4 h 8"/>
                  <a:gd name="T28" fmla="*/ 36 w 36"/>
                  <a:gd name="T29" fmla="*/ 4 h 8"/>
                  <a:gd name="T30" fmla="*/ 35 w 36"/>
                  <a:gd name="T31" fmla="*/ 7 h 8"/>
                  <a:gd name="T32" fmla="*/ 33 w 36"/>
                  <a:gd name="T33" fmla="*/ 7 h 8"/>
                  <a:gd name="T34" fmla="*/ 32 w 36"/>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8">
                    <a:moveTo>
                      <a:pt x="32" y="8"/>
                    </a:moveTo>
                    <a:lnTo>
                      <a:pt x="2" y="8"/>
                    </a:lnTo>
                    <a:lnTo>
                      <a:pt x="1" y="7"/>
                    </a:lnTo>
                    <a:lnTo>
                      <a:pt x="0" y="7"/>
                    </a:lnTo>
                    <a:lnTo>
                      <a:pt x="0" y="4"/>
                    </a:lnTo>
                    <a:lnTo>
                      <a:pt x="0" y="4"/>
                    </a:lnTo>
                    <a:lnTo>
                      <a:pt x="0" y="1"/>
                    </a:lnTo>
                    <a:lnTo>
                      <a:pt x="0" y="0"/>
                    </a:lnTo>
                    <a:lnTo>
                      <a:pt x="2" y="0"/>
                    </a:lnTo>
                    <a:lnTo>
                      <a:pt x="32" y="0"/>
                    </a:lnTo>
                    <a:lnTo>
                      <a:pt x="33" y="0"/>
                    </a:lnTo>
                    <a:lnTo>
                      <a:pt x="35" y="0"/>
                    </a:lnTo>
                    <a:lnTo>
                      <a:pt x="36" y="1"/>
                    </a:lnTo>
                    <a:lnTo>
                      <a:pt x="36" y="4"/>
                    </a:lnTo>
                    <a:lnTo>
                      <a:pt x="36" y="4"/>
                    </a:lnTo>
                    <a:lnTo>
                      <a:pt x="35" y="7"/>
                    </a:lnTo>
                    <a:lnTo>
                      <a:pt x="33" y="7"/>
                    </a:lnTo>
                    <a:lnTo>
                      <a:pt x="32"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8" name="Freeform 201"/>
              <p:cNvSpPr>
                <a:spLocks/>
              </p:cNvSpPr>
              <p:nvPr/>
            </p:nvSpPr>
            <p:spPr bwMode="auto">
              <a:xfrm>
                <a:off x="5819775" y="2865438"/>
                <a:ext cx="98425" cy="12700"/>
              </a:xfrm>
              <a:custGeom>
                <a:avLst/>
                <a:gdLst>
                  <a:gd name="T0" fmla="*/ 58 w 62"/>
                  <a:gd name="T1" fmla="*/ 8 h 8"/>
                  <a:gd name="T2" fmla="*/ 5 w 62"/>
                  <a:gd name="T3" fmla="*/ 8 h 8"/>
                  <a:gd name="T4" fmla="*/ 3 w 62"/>
                  <a:gd name="T5" fmla="*/ 7 h 8"/>
                  <a:gd name="T6" fmla="*/ 3 w 62"/>
                  <a:gd name="T7" fmla="*/ 5 h 8"/>
                  <a:gd name="T8" fmla="*/ 0 w 62"/>
                  <a:gd name="T9" fmla="*/ 4 h 8"/>
                  <a:gd name="T10" fmla="*/ 3 w 62"/>
                  <a:gd name="T11" fmla="*/ 1 h 8"/>
                  <a:gd name="T12" fmla="*/ 3 w 62"/>
                  <a:gd name="T13" fmla="*/ 0 h 8"/>
                  <a:gd name="T14" fmla="*/ 5 w 62"/>
                  <a:gd name="T15" fmla="*/ 0 h 8"/>
                  <a:gd name="T16" fmla="*/ 58 w 62"/>
                  <a:gd name="T17" fmla="*/ 0 h 8"/>
                  <a:gd name="T18" fmla="*/ 59 w 62"/>
                  <a:gd name="T19" fmla="*/ 0 h 8"/>
                  <a:gd name="T20" fmla="*/ 61 w 62"/>
                  <a:gd name="T21" fmla="*/ 1 h 8"/>
                  <a:gd name="T22" fmla="*/ 62 w 62"/>
                  <a:gd name="T23" fmla="*/ 1 h 8"/>
                  <a:gd name="T24" fmla="*/ 62 w 62"/>
                  <a:gd name="T25" fmla="*/ 4 h 8"/>
                  <a:gd name="T26" fmla="*/ 61 w 62"/>
                  <a:gd name="T27" fmla="*/ 5 h 8"/>
                  <a:gd name="T28" fmla="*/ 59 w 62"/>
                  <a:gd name="T29" fmla="*/ 7 h 8"/>
                  <a:gd name="T30" fmla="*/ 58 w 62"/>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8">
                    <a:moveTo>
                      <a:pt x="58" y="8"/>
                    </a:moveTo>
                    <a:lnTo>
                      <a:pt x="5" y="8"/>
                    </a:lnTo>
                    <a:lnTo>
                      <a:pt x="3" y="7"/>
                    </a:lnTo>
                    <a:lnTo>
                      <a:pt x="3" y="5"/>
                    </a:lnTo>
                    <a:lnTo>
                      <a:pt x="0" y="4"/>
                    </a:lnTo>
                    <a:lnTo>
                      <a:pt x="3" y="1"/>
                    </a:lnTo>
                    <a:lnTo>
                      <a:pt x="3" y="0"/>
                    </a:lnTo>
                    <a:lnTo>
                      <a:pt x="5" y="0"/>
                    </a:lnTo>
                    <a:lnTo>
                      <a:pt x="58" y="0"/>
                    </a:lnTo>
                    <a:lnTo>
                      <a:pt x="59" y="0"/>
                    </a:lnTo>
                    <a:lnTo>
                      <a:pt x="61" y="1"/>
                    </a:lnTo>
                    <a:lnTo>
                      <a:pt x="62" y="1"/>
                    </a:lnTo>
                    <a:lnTo>
                      <a:pt x="62" y="4"/>
                    </a:lnTo>
                    <a:lnTo>
                      <a:pt x="61" y="5"/>
                    </a:lnTo>
                    <a:lnTo>
                      <a:pt x="59" y="7"/>
                    </a:lnTo>
                    <a:lnTo>
                      <a:pt x="58"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69" name="Freeform 202"/>
              <p:cNvSpPr>
                <a:spLocks/>
              </p:cNvSpPr>
              <p:nvPr/>
            </p:nvSpPr>
            <p:spPr bwMode="auto">
              <a:xfrm>
                <a:off x="5819775" y="2890838"/>
                <a:ext cx="98425" cy="14288"/>
              </a:xfrm>
              <a:custGeom>
                <a:avLst/>
                <a:gdLst>
                  <a:gd name="T0" fmla="*/ 58 w 62"/>
                  <a:gd name="T1" fmla="*/ 9 h 9"/>
                  <a:gd name="T2" fmla="*/ 5 w 62"/>
                  <a:gd name="T3" fmla="*/ 9 h 9"/>
                  <a:gd name="T4" fmla="*/ 3 w 62"/>
                  <a:gd name="T5" fmla="*/ 9 h 9"/>
                  <a:gd name="T6" fmla="*/ 3 w 62"/>
                  <a:gd name="T7" fmla="*/ 7 h 9"/>
                  <a:gd name="T8" fmla="*/ 2 w 62"/>
                  <a:gd name="T9" fmla="*/ 6 h 9"/>
                  <a:gd name="T10" fmla="*/ 0 w 62"/>
                  <a:gd name="T11" fmla="*/ 5 h 9"/>
                  <a:gd name="T12" fmla="*/ 3 w 62"/>
                  <a:gd name="T13" fmla="*/ 0 h 9"/>
                  <a:gd name="T14" fmla="*/ 3 w 62"/>
                  <a:gd name="T15" fmla="*/ 0 h 9"/>
                  <a:gd name="T16" fmla="*/ 5 w 62"/>
                  <a:gd name="T17" fmla="*/ 0 h 9"/>
                  <a:gd name="T18" fmla="*/ 58 w 62"/>
                  <a:gd name="T19" fmla="*/ 0 h 9"/>
                  <a:gd name="T20" fmla="*/ 59 w 62"/>
                  <a:gd name="T21" fmla="*/ 0 h 9"/>
                  <a:gd name="T22" fmla="*/ 61 w 62"/>
                  <a:gd name="T23" fmla="*/ 0 h 9"/>
                  <a:gd name="T24" fmla="*/ 62 w 62"/>
                  <a:gd name="T25" fmla="*/ 3 h 9"/>
                  <a:gd name="T26" fmla="*/ 62 w 62"/>
                  <a:gd name="T27" fmla="*/ 5 h 9"/>
                  <a:gd name="T28" fmla="*/ 62 w 62"/>
                  <a:gd name="T29" fmla="*/ 6 h 9"/>
                  <a:gd name="T30" fmla="*/ 61 w 62"/>
                  <a:gd name="T31" fmla="*/ 7 h 9"/>
                  <a:gd name="T32" fmla="*/ 59 w 62"/>
                  <a:gd name="T33" fmla="*/ 9 h 9"/>
                  <a:gd name="T34" fmla="*/ 58 w 62"/>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
                    <a:moveTo>
                      <a:pt x="58" y="9"/>
                    </a:moveTo>
                    <a:lnTo>
                      <a:pt x="5" y="9"/>
                    </a:lnTo>
                    <a:lnTo>
                      <a:pt x="3" y="9"/>
                    </a:lnTo>
                    <a:lnTo>
                      <a:pt x="3" y="7"/>
                    </a:lnTo>
                    <a:lnTo>
                      <a:pt x="2" y="6"/>
                    </a:lnTo>
                    <a:lnTo>
                      <a:pt x="0" y="5"/>
                    </a:lnTo>
                    <a:lnTo>
                      <a:pt x="3" y="0"/>
                    </a:lnTo>
                    <a:lnTo>
                      <a:pt x="3" y="0"/>
                    </a:lnTo>
                    <a:lnTo>
                      <a:pt x="5" y="0"/>
                    </a:lnTo>
                    <a:lnTo>
                      <a:pt x="58" y="0"/>
                    </a:lnTo>
                    <a:lnTo>
                      <a:pt x="59" y="0"/>
                    </a:lnTo>
                    <a:lnTo>
                      <a:pt x="61" y="0"/>
                    </a:lnTo>
                    <a:lnTo>
                      <a:pt x="62" y="3"/>
                    </a:lnTo>
                    <a:lnTo>
                      <a:pt x="62" y="5"/>
                    </a:lnTo>
                    <a:lnTo>
                      <a:pt x="62" y="6"/>
                    </a:lnTo>
                    <a:lnTo>
                      <a:pt x="61" y="7"/>
                    </a:lnTo>
                    <a:lnTo>
                      <a:pt x="59" y="9"/>
                    </a:lnTo>
                    <a:lnTo>
                      <a:pt x="58"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0" name="Freeform 203"/>
              <p:cNvSpPr>
                <a:spLocks noEditPoints="1"/>
              </p:cNvSpPr>
              <p:nvPr/>
            </p:nvSpPr>
            <p:spPr bwMode="auto">
              <a:xfrm>
                <a:off x="5791200" y="2757488"/>
                <a:ext cx="155575" cy="192088"/>
              </a:xfrm>
              <a:custGeom>
                <a:avLst/>
                <a:gdLst>
                  <a:gd name="T0" fmla="*/ 88 w 98"/>
                  <a:gd name="T1" fmla="*/ 0 h 121"/>
                  <a:gd name="T2" fmla="*/ 32 w 98"/>
                  <a:gd name="T3" fmla="*/ 0 h 121"/>
                  <a:gd name="T4" fmla="*/ 0 w 98"/>
                  <a:gd name="T5" fmla="*/ 31 h 121"/>
                  <a:gd name="T6" fmla="*/ 0 w 98"/>
                  <a:gd name="T7" fmla="*/ 111 h 121"/>
                  <a:gd name="T8" fmla="*/ 2 w 98"/>
                  <a:gd name="T9" fmla="*/ 115 h 121"/>
                  <a:gd name="T10" fmla="*/ 3 w 98"/>
                  <a:gd name="T11" fmla="*/ 118 h 121"/>
                  <a:gd name="T12" fmla="*/ 6 w 98"/>
                  <a:gd name="T13" fmla="*/ 119 h 121"/>
                  <a:gd name="T14" fmla="*/ 10 w 98"/>
                  <a:gd name="T15" fmla="*/ 121 h 121"/>
                  <a:gd name="T16" fmla="*/ 98 w 98"/>
                  <a:gd name="T17" fmla="*/ 121 h 121"/>
                  <a:gd name="T18" fmla="*/ 98 w 98"/>
                  <a:gd name="T19" fmla="*/ 12 h 121"/>
                  <a:gd name="T20" fmla="*/ 97 w 98"/>
                  <a:gd name="T21" fmla="*/ 7 h 121"/>
                  <a:gd name="T22" fmla="*/ 95 w 98"/>
                  <a:gd name="T23" fmla="*/ 5 h 121"/>
                  <a:gd name="T24" fmla="*/ 93 w 98"/>
                  <a:gd name="T25" fmla="*/ 2 h 121"/>
                  <a:gd name="T26" fmla="*/ 88 w 98"/>
                  <a:gd name="T27" fmla="*/ 0 h 121"/>
                  <a:gd name="T28" fmla="*/ 91 w 98"/>
                  <a:gd name="T29" fmla="*/ 112 h 121"/>
                  <a:gd name="T30" fmla="*/ 14 w 98"/>
                  <a:gd name="T31" fmla="*/ 112 h 121"/>
                  <a:gd name="T32" fmla="*/ 13 w 98"/>
                  <a:gd name="T33" fmla="*/ 112 h 121"/>
                  <a:gd name="T34" fmla="*/ 10 w 98"/>
                  <a:gd name="T35" fmla="*/ 111 h 121"/>
                  <a:gd name="T36" fmla="*/ 9 w 98"/>
                  <a:gd name="T37" fmla="*/ 108 h 121"/>
                  <a:gd name="T38" fmla="*/ 9 w 98"/>
                  <a:gd name="T39" fmla="*/ 107 h 121"/>
                  <a:gd name="T40" fmla="*/ 9 w 98"/>
                  <a:gd name="T41" fmla="*/ 35 h 121"/>
                  <a:gd name="T42" fmla="*/ 27 w 98"/>
                  <a:gd name="T43" fmla="*/ 35 h 121"/>
                  <a:gd name="T44" fmla="*/ 30 w 98"/>
                  <a:gd name="T45" fmla="*/ 35 h 121"/>
                  <a:gd name="T46" fmla="*/ 32 w 98"/>
                  <a:gd name="T47" fmla="*/ 34 h 121"/>
                  <a:gd name="T48" fmla="*/ 35 w 98"/>
                  <a:gd name="T49" fmla="*/ 31 h 121"/>
                  <a:gd name="T50" fmla="*/ 35 w 98"/>
                  <a:gd name="T51" fmla="*/ 27 h 121"/>
                  <a:gd name="T52" fmla="*/ 35 w 98"/>
                  <a:gd name="T53" fmla="*/ 9 h 121"/>
                  <a:gd name="T54" fmla="*/ 86 w 98"/>
                  <a:gd name="T55" fmla="*/ 9 h 121"/>
                  <a:gd name="T56" fmla="*/ 87 w 98"/>
                  <a:gd name="T57" fmla="*/ 9 h 121"/>
                  <a:gd name="T58" fmla="*/ 88 w 98"/>
                  <a:gd name="T59" fmla="*/ 10 h 121"/>
                  <a:gd name="T60" fmla="*/ 91 w 98"/>
                  <a:gd name="T61" fmla="*/ 13 h 121"/>
                  <a:gd name="T62" fmla="*/ 91 w 98"/>
                  <a:gd name="T63" fmla="*/ 16 h 121"/>
                  <a:gd name="T64" fmla="*/ 91 w 98"/>
                  <a:gd name="T65"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1">
                    <a:moveTo>
                      <a:pt x="88" y="0"/>
                    </a:moveTo>
                    <a:lnTo>
                      <a:pt x="32" y="0"/>
                    </a:lnTo>
                    <a:lnTo>
                      <a:pt x="0" y="31"/>
                    </a:lnTo>
                    <a:lnTo>
                      <a:pt x="0" y="111"/>
                    </a:lnTo>
                    <a:lnTo>
                      <a:pt x="2" y="115"/>
                    </a:lnTo>
                    <a:lnTo>
                      <a:pt x="3" y="118"/>
                    </a:lnTo>
                    <a:lnTo>
                      <a:pt x="6" y="119"/>
                    </a:lnTo>
                    <a:lnTo>
                      <a:pt x="10" y="121"/>
                    </a:lnTo>
                    <a:lnTo>
                      <a:pt x="98" y="121"/>
                    </a:lnTo>
                    <a:lnTo>
                      <a:pt x="98" y="12"/>
                    </a:lnTo>
                    <a:lnTo>
                      <a:pt x="97" y="7"/>
                    </a:lnTo>
                    <a:lnTo>
                      <a:pt x="95" y="5"/>
                    </a:lnTo>
                    <a:lnTo>
                      <a:pt x="93" y="2"/>
                    </a:lnTo>
                    <a:lnTo>
                      <a:pt x="88" y="0"/>
                    </a:lnTo>
                    <a:close/>
                    <a:moveTo>
                      <a:pt x="91" y="112"/>
                    </a:moveTo>
                    <a:lnTo>
                      <a:pt x="14" y="112"/>
                    </a:lnTo>
                    <a:lnTo>
                      <a:pt x="13" y="112"/>
                    </a:lnTo>
                    <a:lnTo>
                      <a:pt x="10" y="111"/>
                    </a:lnTo>
                    <a:lnTo>
                      <a:pt x="9" y="108"/>
                    </a:lnTo>
                    <a:lnTo>
                      <a:pt x="9" y="107"/>
                    </a:lnTo>
                    <a:lnTo>
                      <a:pt x="9" y="35"/>
                    </a:lnTo>
                    <a:lnTo>
                      <a:pt x="27" y="35"/>
                    </a:lnTo>
                    <a:lnTo>
                      <a:pt x="30" y="35"/>
                    </a:lnTo>
                    <a:lnTo>
                      <a:pt x="32" y="34"/>
                    </a:lnTo>
                    <a:lnTo>
                      <a:pt x="35" y="31"/>
                    </a:lnTo>
                    <a:lnTo>
                      <a:pt x="35" y="27"/>
                    </a:lnTo>
                    <a:lnTo>
                      <a:pt x="35" y="9"/>
                    </a:lnTo>
                    <a:lnTo>
                      <a:pt x="86" y="9"/>
                    </a:lnTo>
                    <a:lnTo>
                      <a:pt x="87" y="9"/>
                    </a:lnTo>
                    <a:lnTo>
                      <a:pt x="88" y="10"/>
                    </a:lnTo>
                    <a:lnTo>
                      <a:pt x="91" y="13"/>
                    </a:lnTo>
                    <a:lnTo>
                      <a:pt x="91" y="16"/>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1" name="Freeform 204"/>
              <p:cNvSpPr>
                <a:spLocks/>
              </p:cNvSpPr>
              <p:nvPr/>
            </p:nvSpPr>
            <p:spPr bwMode="auto">
              <a:xfrm>
                <a:off x="6280150" y="2638425"/>
                <a:ext cx="66675" cy="11113"/>
              </a:xfrm>
              <a:custGeom>
                <a:avLst/>
                <a:gdLst>
                  <a:gd name="T0" fmla="*/ 39 w 42"/>
                  <a:gd name="T1" fmla="*/ 7 h 7"/>
                  <a:gd name="T2" fmla="*/ 2 w 42"/>
                  <a:gd name="T3" fmla="*/ 7 h 7"/>
                  <a:gd name="T4" fmla="*/ 2 w 42"/>
                  <a:gd name="T5" fmla="*/ 7 h 7"/>
                  <a:gd name="T6" fmla="*/ 2 w 42"/>
                  <a:gd name="T7" fmla="*/ 5 h 7"/>
                  <a:gd name="T8" fmla="*/ 0 w 42"/>
                  <a:gd name="T9" fmla="*/ 4 h 7"/>
                  <a:gd name="T10" fmla="*/ 2 w 42"/>
                  <a:gd name="T11" fmla="*/ 3 h 7"/>
                  <a:gd name="T12" fmla="*/ 2 w 42"/>
                  <a:gd name="T13" fmla="*/ 1 h 7"/>
                  <a:gd name="T14" fmla="*/ 2 w 42"/>
                  <a:gd name="T15" fmla="*/ 0 h 7"/>
                  <a:gd name="T16" fmla="*/ 39 w 42"/>
                  <a:gd name="T17" fmla="*/ 0 h 7"/>
                  <a:gd name="T18" fmla="*/ 41 w 42"/>
                  <a:gd name="T19" fmla="*/ 1 h 7"/>
                  <a:gd name="T20" fmla="*/ 42 w 42"/>
                  <a:gd name="T21" fmla="*/ 3 h 7"/>
                  <a:gd name="T22" fmla="*/ 42 w 42"/>
                  <a:gd name="T23" fmla="*/ 4 h 7"/>
                  <a:gd name="T24" fmla="*/ 42 w 42"/>
                  <a:gd name="T25" fmla="*/ 5 h 7"/>
                  <a:gd name="T26" fmla="*/ 42 w 42"/>
                  <a:gd name="T27" fmla="*/ 5 h 7"/>
                  <a:gd name="T28" fmla="*/ 41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2" y="7"/>
                    </a:lnTo>
                    <a:lnTo>
                      <a:pt x="2" y="7"/>
                    </a:lnTo>
                    <a:lnTo>
                      <a:pt x="2" y="5"/>
                    </a:lnTo>
                    <a:lnTo>
                      <a:pt x="0" y="4"/>
                    </a:lnTo>
                    <a:lnTo>
                      <a:pt x="2" y="3"/>
                    </a:lnTo>
                    <a:lnTo>
                      <a:pt x="2" y="1"/>
                    </a:lnTo>
                    <a:lnTo>
                      <a:pt x="2" y="0"/>
                    </a:lnTo>
                    <a:lnTo>
                      <a:pt x="39" y="0"/>
                    </a:lnTo>
                    <a:lnTo>
                      <a:pt x="41" y="1"/>
                    </a:lnTo>
                    <a:lnTo>
                      <a:pt x="42" y="3"/>
                    </a:lnTo>
                    <a:lnTo>
                      <a:pt x="42" y="4"/>
                    </a:lnTo>
                    <a:lnTo>
                      <a:pt x="42" y="5"/>
                    </a:lnTo>
                    <a:lnTo>
                      <a:pt x="42" y="5"/>
                    </a:lnTo>
                    <a:lnTo>
                      <a:pt x="41"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2" name="Freeform 205"/>
              <p:cNvSpPr>
                <a:spLocks/>
              </p:cNvSpPr>
              <p:nvPr/>
            </p:nvSpPr>
            <p:spPr bwMode="auto">
              <a:xfrm>
                <a:off x="6307138" y="2620963"/>
                <a:ext cx="39688" cy="7938"/>
              </a:xfrm>
              <a:custGeom>
                <a:avLst/>
                <a:gdLst>
                  <a:gd name="T0" fmla="*/ 22 w 25"/>
                  <a:gd name="T1" fmla="*/ 5 h 5"/>
                  <a:gd name="T2" fmla="*/ 3 w 25"/>
                  <a:gd name="T3" fmla="*/ 5 h 5"/>
                  <a:gd name="T4" fmla="*/ 1 w 25"/>
                  <a:gd name="T5" fmla="*/ 5 h 5"/>
                  <a:gd name="T6" fmla="*/ 0 w 25"/>
                  <a:gd name="T7" fmla="*/ 5 h 5"/>
                  <a:gd name="T8" fmla="*/ 0 w 25"/>
                  <a:gd name="T9" fmla="*/ 4 h 5"/>
                  <a:gd name="T10" fmla="*/ 0 w 25"/>
                  <a:gd name="T11" fmla="*/ 2 h 5"/>
                  <a:gd name="T12" fmla="*/ 0 w 25"/>
                  <a:gd name="T13" fmla="*/ 1 h 5"/>
                  <a:gd name="T14" fmla="*/ 0 w 25"/>
                  <a:gd name="T15" fmla="*/ 1 h 5"/>
                  <a:gd name="T16" fmla="*/ 3 w 25"/>
                  <a:gd name="T17" fmla="*/ 0 h 5"/>
                  <a:gd name="T18" fmla="*/ 22 w 25"/>
                  <a:gd name="T19" fmla="*/ 0 h 5"/>
                  <a:gd name="T20" fmla="*/ 24 w 25"/>
                  <a:gd name="T21" fmla="*/ 0 h 5"/>
                  <a:gd name="T22" fmla="*/ 25 w 25"/>
                  <a:gd name="T23" fmla="*/ 1 h 5"/>
                  <a:gd name="T24" fmla="*/ 25 w 25"/>
                  <a:gd name="T25" fmla="*/ 1 h 5"/>
                  <a:gd name="T26" fmla="*/ 25 w 25"/>
                  <a:gd name="T27" fmla="*/ 2 h 5"/>
                  <a:gd name="T28" fmla="*/ 25 w 25"/>
                  <a:gd name="T29" fmla="*/ 4 h 5"/>
                  <a:gd name="T30" fmla="*/ 25 w 25"/>
                  <a:gd name="T31" fmla="*/ 5 h 5"/>
                  <a:gd name="T32" fmla="*/ 24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3" y="5"/>
                    </a:lnTo>
                    <a:lnTo>
                      <a:pt x="1" y="5"/>
                    </a:lnTo>
                    <a:lnTo>
                      <a:pt x="0" y="5"/>
                    </a:lnTo>
                    <a:lnTo>
                      <a:pt x="0" y="4"/>
                    </a:lnTo>
                    <a:lnTo>
                      <a:pt x="0" y="2"/>
                    </a:lnTo>
                    <a:lnTo>
                      <a:pt x="0" y="1"/>
                    </a:lnTo>
                    <a:lnTo>
                      <a:pt x="0" y="1"/>
                    </a:lnTo>
                    <a:lnTo>
                      <a:pt x="3" y="0"/>
                    </a:lnTo>
                    <a:lnTo>
                      <a:pt x="22" y="0"/>
                    </a:lnTo>
                    <a:lnTo>
                      <a:pt x="24" y="0"/>
                    </a:lnTo>
                    <a:lnTo>
                      <a:pt x="25" y="1"/>
                    </a:lnTo>
                    <a:lnTo>
                      <a:pt x="25" y="1"/>
                    </a:lnTo>
                    <a:lnTo>
                      <a:pt x="25" y="2"/>
                    </a:lnTo>
                    <a:lnTo>
                      <a:pt x="25" y="4"/>
                    </a:lnTo>
                    <a:lnTo>
                      <a:pt x="25" y="5"/>
                    </a:lnTo>
                    <a:lnTo>
                      <a:pt x="24"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4" name="Freeform 207"/>
              <p:cNvSpPr>
                <a:spLocks/>
              </p:cNvSpPr>
              <p:nvPr/>
            </p:nvSpPr>
            <p:spPr bwMode="auto">
              <a:xfrm>
                <a:off x="6280150" y="2678113"/>
                <a:ext cx="66675" cy="9525"/>
              </a:xfrm>
              <a:custGeom>
                <a:avLst/>
                <a:gdLst>
                  <a:gd name="T0" fmla="*/ 39 w 42"/>
                  <a:gd name="T1" fmla="*/ 6 h 6"/>
                  <a:gd name="T2" fmla="*/ 2 w 42"/>
                  <a:gd name="T3" fmla="*/ 6 h 6"/>
                  <a:gd name="T4" fmla="*/ 2 w 42"/>
                  <a:gd name="T5" fmla="*/ 6 h 6"/>
                  <a:gd name="T6" fmla="*/ 2 w 42"/>
                  <a:gd name="T7" fmla="*/ 4 h 6"/>
                  <a:gd name="T8" fmla="*/ 0 w 42"/>
                  <a:gd name="T9" fmla="*/ 4 h 6"/>
                  <a:gd name="T10" fmla="*/ 0 w 42"/>
                  <a:gd name="T11" fmla="*/ 3 h 6"/>
                  <a:gd name="T12" fmla="*/ 2 w 42"/>
                  <a:gd name="T13" fmla="*/ 0 h 6"/>
                  <a:gd name="T14" fmla="*/ 2 w 42"/>
                  <a:gd name="T15" fmla="*/ 0 h 6"/>
                  <a:gd name="T16" fmla="*/ 2 w 42"/>
                  <a:gd name="T17" fmla="*/ 0 h 6"/>
                  <a:gd name="T18" fmla="*/ 39 w 42"/>
                  <a:gd name="T19" fmla="*/ 0 h 6"/>
                  <a:gd name="T20" fmla="*/ 41 w 42"/>
                  <a:gd name="T21" fmla="*/ 0 h 6"/>
                  <a:gd name="T22" fmla="*/ 42 w 42"/>
                  <a:gd name="T23" fmla="*/ 0 h 6"/>
                  <a:gd name="T24" fmla="*/ 42 w 42"/>
                  <a:gd name="T25" fmla="*/ 1 h 6"/>
                  <a:gd name="T26" fmla="*/ 42 w 42"/>
                  <a:gd name="T27" fmla="*/ 3 h 6"/>
                  <a:gd name="T28" fmla="*/ 42 w 42"/>
                  <a:gd name="T29" fmla="*/ 4 h 6"/>
                  <a:gd name="T30" fmla="*/ 42 w 42"/>
                  <a:gd name="T31" fmla="*/ 4 h 6"/>
                  <a:gd name="T32" fmla="*/ 41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2" y="6"/>
                    </a:lnTo>
                    <a:lnTo>
                      <a:pt x="2" y="6"/>
                    </a:lnTo>
                    <a:lnTo>
                      <a:pt x="2" y="4"/>
                    </a:lnTo>
                    <a:lnTo>
                      <a:pt x="0" y="4"/>
                    </a:lnTo>
                    <a:lnTo>
                      <a:pt x="0" y="3"/>
                    </a:lnTo>
                    <a:lnTo>
                      <a:pt x="2" y="0"/>
                    </a:lnTo>
                    <a:lnTo>
                      <a:pt x="2" y="0"/>
                    </a:lnTo>
                    <a:lnTo>
                      <a:pt x="2" y="0"/>
                    </a:lnTo>
                    <a:lnTo>
                      <a:pt x="39" y="0"/>
                    </a:lnTo>
                    <a:lnTo>
                      <a:pt x="41" y="0"/>
                    </a:lnTo>
                    <a:lnTo>
                      <a:pt x="42" y="0"/>
                    </a:lnTo>
                    <a:lnTo>
                      <a:pt x="42" y="1"/>
                    </a:lnTo>
                    <a:lnTo>
                      <a:pt x="42" y="3"/>
                    </a:lnTo>
                    <a:lnTo>
                      <a:pt x="42" y="4"/>
                    </a:lnTo>
                    <a:lnTo>
                      <a:pt x="42" y="4"/>
                    </a:lnTo>
                    <a:lnTo>
                      <a:pt x="41"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5" name="Freeform 208"/>
              <p:cNvSpPr>
                <a:spLocks noEditPoints="1"/>
              </p:cNvSpPr>
              <p:nvPr/>
            </p:nvSpPr>
            <p:spPr bwMode="auto">
              <a:xfrm>
                <a:off x="6257925" y="2584450"/>
                <a:ext cx="111125" cy="133350"/>
              </a:xfrm>
              <a:custGeom>
                <a:avLst/>
                <a:gdLst>
                  <a:gd name="T0" fmla="*/ 63 w 70"/>
                  <a:gd name="T1" fmla="*/ 0 h 84"/>
                  <a:gd name="T2" fmla="*/ 23 w 70"/>
                  <a:gd name="T3" fmla="*/ 0 h 84"/>
                  <a:gd name="T4" fmla="*/ 0 w 70"/>
                  <a:gd name="T5" fmla="*/ 21 h 84"/>
                  <a:gd name="T6" fmla="*/ 0 w 70"/>
                  <a:gd name="T7" fmla="*/ 77 h 84"/>
                  <a:gd name="T8" fmla="*/ 2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9 w 70"/>
                  <a:gd name="T21" fmla="*/ 4 h 84"/>
                  <a:gd name="T22" fmla="*/ 67 w 70"/>
                  <a:gd name="T23" fmla="*/ 2 h 84"/>
                  <a:gd name="T24" fmla="*/ 66 w 70"/>
                  <a:gd name="T25" fmla="*/ 0 h 84"/>
                  <a:gd name="T26" fmla="*/ 63 w 70"/>
                  <a:gd name="T27" fmla="*/ 0 h 84"/>
                  <a:gd name="T28" fmla="*/ 65 w 70"/>
                  <a:gd name="T29" fmla="*/ 79 h 84"/>
                  <a:gd name="T30" fmla="*/ 10 w 70"/>
                  <a:gd name="T31" fmla="*/ 79 h 84"/>
                  <a:gd name="T32" fmla="*/ 9 w 70"/>
                  <a:gd name="T33" fmla="*/ 79 h 84"/>
                  <a:gd name="T34" fmla="*/ 7 w 70"/>
                  <a:gd name="T35" fmla="*/ 77 h 84"/>
                  <a:gd name="T36" fmla="*/ 6 w 70"/>
                  <a:gd name="T37" fmla="*/ 76 h 84"/>
                  <a:gd name="T38" fmla="*/ 6 w 70"/>
                  <a:gd name="T39" fmla="*/ 74 h 84"/>
                  <a:gd name="T40" fmla="*/ 6 w 70"/>
                  <a:gd name="T41" fmla="*/ 24 h 84"/>
                  <a:gd name="T42" fmla="*/ 20 w 70"/>
                  <a:gd name="T43" fmla="*/ 24 h 84"/>
                  <a:gd name="T44" fmla="*/ 21 w 70"/>
                  <a:gd name="T45" fmla="*/ 24 h 84"/>
                  <a:gd name="T46" fmla="*/ 24 w 70"/>
                  <a:gd name="T47" fmla="*/ 23 h 84"/>
                  <a:gd name="T48" fmla="*/ 25 w 70"/>
                  <a:gd name="T49" fmla="*/ 21 h 84"/>
                  <a:gd name="T50" fmla="*/ 25 w 70"/>
                  <a:gd name="T51" fmla="*/ 18 h 84"/>
                  <a:gd name="T52" fmla="*/ 25 w 70"/>
                  <a:gd name="T53" fmla="*/ 6 h 84"/>
                  <a:gd name="T54" fmla="*/ 60 w 70"/>
                  <a:gd name="T55" fmla="*/ 6 h 84"/>
                  <a:gd name="T56" fmla="*/ 62 w 70"/>
                  <a:gd name="T57" fmla="*/ 6 h 84"/>
                  <a:gd name="T58" fmla="*/ 63 w 70"/>
                  <a:gd name="T59" fmla="*/ 6 h 84"/>
                  <a:gd name="T60" fmla="*/ 65 w 70"/>
                  <a:gd name="T61" fmla="*/ 9 h 84"/>
                  <a:gd name="T62" fmla="*/ 65 w 70"/>
                  <a:gd name="T63" fmla="*/ 10 h 84"/>
                  <a:gd name="T64" fmla="*/ 65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3" y="0"/>
                    </a:lnTo>
                    <a:lnTo>
                      <a:pt x="0" y="21"/>
                    </a:lnTo>
                    <a:lnTo>
                      <a:pt x="0" y="77"/>
                    </a:lnTo>
                    <a:lnTo>
                      <a:pt x="2" y="80"/>
                    </a:lnTo>
                    <a:lnTo>
                      <a:pt x="3" y="83"/>
                    </a:lnTo>
                    <a:lnTo>
                      <a:pt x="4" y="84"/>
                    </a:lnTo>
                    <a:lnTo>
                      <a:pt x="7" y="84"/>
                    </a:lnTo>
                    <a:lnTo>
                      <a:pt x="70" y="84"/>
                    </a:lnTo>
                    <a:lnTo>
                      <a:pt x="70" y="7"/>
                    </a:lnTo>
                    <a:lnTo>
                      <a:pt x="69" y="4"/>
                    </a:lnTo>
                    <a:lnTo>
                      <a:pt x="67" y="2"/>
                    </a:lnTo>
                    <a:lnTo>
                      <a:pt x="66" y="0"/>
                    </a:lnTo>
                    <a:lnTo>
                      <a:pt x="63" y="0"/>
                    </a:lnTo>
                    <a:close/>
                    <a:moveTo>
                      <a:pt x="65" y="79"/>
                    </a:moveTo>
                    <a:lnTo>
                      <a:pt x="10" y="79"/>
                    </a:lnTo>
                    <a:lnTo>
                      <a:pt x="9" y="79"/>
                    </a:lnTo>
                    <a:lnTo>
                      <a:pt x="7" y="77"/>
                    </a:lnTo>
                    <a:lnTo>
                      <a:pt x="6" y="76"/>
                    </a:lnTo>
                    <a:lnTo>
                      <a:pt x="6" y="74"/>
                    </a:lnTo>
                    <a:lnTo>
                      <a:pt x="6" y="24"/>
                    </a:lnTo>
                    <a:lnTo>
                      <a:pt x="20" y="24"/>
                    </a:lnTo>
                    <a:lnTo>
                      <a:pt x="21" y="24"/>
                    </a:lnTo>
                    <a:lnTo>
                      <a:pt x="24" y="23"/>
                    </a:lnTo>
                    <a:lnTo>
                      <a:pt x="25" y="21"/>
                    </a:lnTo>
                    <a:lnTo>
                      <a:pt x="25" y="18"/>
                    </a:lnTo>
                    <a:lnTo>
                      <a:pt x="25" y="6"/>
                    </a:lnTo>
                    <a:lnTo>
                      <a:pt x="60" y="6"/>
                    </a:lnTo>
                    <a:lnTo>
                      <a:pt x="62" y="6"/>
                    </a:lnTo>
                    <a:lnTo>
                      <a:pt x="63" y="6"/>
                    </a:lnTo>
                    <a:lnTo>
                      <a:pt x="65" y="9"/>
                    </a:lnTo>
                    <a:lnTo>
                      <a:pt x="65" y="10"/>
                    </a:lnTo>
                    <a:lnTo>
                      <a:pt x="65"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6" name="Freeform 209"/>
              <p:cNvSpPr>
                <a:spLocks/>
              </p:cNvSpPr>
              <p:nvPr/>
            </p:nvSpPr>
            <p:spPr bwMode="auto">
              <a:xfrm>
                <a:off x="5995988" y="2689225"/>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7" name="Freeform 210"/>
              <p:cNvSpPr>
                <a:spLocks/>
              </p:cNvSpPr>
              <p:nvPr/>
            </p:nvSpPr>
            <p:spPr bwMode="auto">
              <a:xfrm>
                <a:off x="6051550" y="2689225"/>
                <a:ext cx="44450" cy="77788"/>
              </a:xfrm>
              <a:custGeom>
                <a:avLst/>
                <a:gdLst>
                  <a:gd name="T0" fmla="*/ 0 w 28"/>
                  <a:gd name="T1" fmla="*/ 17 h 49"/>
                  <a:gd name="T2" fmla="*/ 0 w 28"/>
                  <a:gd name="T3" fmla="*/ 49 h 49"/>
                  <a:gd name="T4" fmla="*/ 28 w 28"/>
                  <a:gd name="T5" fmla="*/ 32 h 49"/>
                  <a:gd name="T6" fmla="*/ 28 w 28"/>
                  <a:gd name="T7" fmla="*/ 0 h 49"/>
                  <a:gd name="T8" fmla="*/ 0 w 28"/>
                  <a:gd name="T9" fmla="*/ 17 h 49"/>
                </a:gdLst>
                <a:ahLst/>
                <a:cxnLst>
                  <a:cxn ang="0">
                    <a:pos x="T0" y="T1"/>
                  </a:cxn>
                  <a:cxn ang="0">
                    <a:pos x="T2" y="T3"/>
                  </a:cxn>
                  <a:cxn ang="0">
                    <a:pos x="T4" y="T5"/>
                  </a:cxn>
                  <a:cxn ang="0">
                    <a:pos x="T6" y="T7"/>
                  </a:cxn>
                  <a:cxn ang="0">
                    <a:pos x="T8" y="T9"/>
                  </a:cxn>
                </a:cxnLst>
                <a:rect l="0" t="0" r="r" b="b"/>
                <a:pathLst>
                  <a:path w="28" h="49">
                    <a:moveTo>
                      <a:pt x="0" y="17"/>
                    </a:moveTo>
                    <a:lnTo>
                      <a:pt x="0" y="49"/>
                    </a:lnTo>
                    <a:lnTo>
                      <a:pt x="28" y="32"/>
                    </a:lnTo>
                    <a:lnTo>
                      <a:pt x="28"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8" name="Freeform 211"/>
              <p:cNvSpPr>
                <a:spLocks/>
              </p:cNvSpPr>
              <p:nvPr/>
            </p:nvSpPr>
            <p:spPr bwMode="auto">
              <a:xfrm>
                <a:off x="6000750" y="2655888"/>
                <a:ext cx="88900" cy="50800"/>
              </a:xfrm>
              <a:custGeom>
                <a:avLst/>
                <a:gdLst>
                  <a:gd name="T0" fmla="*/ 28 w 56"/>
                  <a:gd name="T1" fmla="*/ 32 h 32"/>
                  <a:gd name="T2" fmla="*/ 0 w 56"/>
                  <a:gd name="T3" fmla="*/ 15 h 32"/>
                  <a:gd name="T4" fmla="*/ 28 w 56"/>
                  <a:gd name="T5" fmla="*/ 0 h 32"/>
                  <a:gd name="T6" fmla="*/ 56 w 56"/>
                  <a:gd name="T7" fmla="*/ 15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5"/>
                    </a:lnTo>
                    <a:lnTo>
                      <a:pt x="28" y="0"/>
                    </a:lnTo>
                    <a:lnTo>
                      <a:pt x="56" y="15"/>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79" name="Freeform 212"/>
              <p:cNvSpPr>
                <a:spLocks/>
              </p:cNvSpPr>
              <p:nvPr/>
            </p:nvSpPr>
            <p:spPr bwMode="auto">
              <a:xfrm>
                <a:off x="6107113" y="2689225"/>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0" name="Freeform 213"/>
              <p:cNvSpPr>
                <a:spLocks/>
              </p:cNvSpPr>
              <p:nvPr/>
            </p:nvSpPr>
            <p:spPr bwMode="auto">
              <a:xfrm>
                <a:off x="6162675" y="2689225"/>
                <a:ext cx="42863" cy="77788"/>
              </a:xfrm>
              <a:custGeom>
                <a:avLst/>
                <a:gdLst>
                  <a:gd name="T0" fmla="*/ 0 w 27"/>
                  <a:gd name="T1" fmla="*/ 17 h 49"/>
                  <a:gd name="T2" fmla="*/ 0 w 27"/>
                  <a:gd name="T3" fmla="*/ 49 h 49"/>
                  <a:gd name="T4" fmla="*/ 27 w 27"/>
                  <a:gd name="T5" fmla="*/ 32 h 49"/>
                  <a:gd name="T6" fmla="*/ 27 w 27"/>
                  <a:gd name="T7" fmla="*/ 0 h 49"/>
                  <a:gd name="T8" fmla="*/ 0 w 27"/>
                  <a:gd name="T9" fmla="*/ 17 h 49"/>
                </a:gdLst>
                <a:ahLst/>
                <a:cxnLst>
                  <a:cxn ang="0">
                    <a:pos x="T0" y="T1"/>
                  </a:cxn>
                  <a:cxn ang="0">
                    <a:pos x="T2" y="T3"/>
                  </a:cxn>
                  <a:cxn ang="0">
                    <a:pos x="T4" y="T5"/>
                  </a:cxn>
                  <a:cxn ang="0">
                    <a:pos x="T6" y="T7"/>
                  </a:cxn>
                  <a:cxn ang="0">
                    <a:pos x="T8" y="T9"/>
                  </a:cxn>
                </a:cxnLst>
                <a:rect l="0" t="0" r="r" b="b"/>
                <a:pathLst>
                  <a:path w="27" h="49">
                    <a:moveTo>
                      <a:pt x="0" y="17"/>
                    </a:moveTo>
                    <a:lnTo>
                      <a:pt x="0" y="49"/>
                    </a:lnTo>
                    <a:lnTo>
                      <a:pt x="27" y="32"/>
                    </a:lnTo>
                    <a:lnTo>
                      <a:pt x="27"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1" name="Freeform 214"/>
              <p:cNvSpPr>
                <a:spLocks/>
              </p:cNvSpPr>
              <p:nvPr/>
            </p:nvSpPr>
            <p:spPr bwMode="auto">
              <a:xfrm>
                <a:off x="6111875" y="2655888"/>
                <a:ext cx="88900" cy="50800"/>
              </a:xfrm>
              <a:custGeom>
                <a:avLst/>
                <a:gdLst>
                  <a:gd name="T0" fmla="*/ 28 w 56"/>
                  <a:gd name="T1" fmla="*/ 32 h 32"/>
                  <a:gd name="T2" fmla="*/ 0 w 56"/>
                  <a:gd name="T3" fmla="*/ 15 h 32"/>
                  <a:gd name="T4" fmla="*/ 28 w 56"/>
                  <a:gd name="T5" fmla="*/ 0 h 32"/>
                  <a:gd name="T6" fmla="*/ 56 w 56"/>
                  <a:gd name="T7" fmla="*/ 15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5"/>
                    </a:lnTo>
                    <a:lnTo>
                      <a:pt x="28" y="0"/>
                    </a:lnTo>
                    <a:lnTo>
                      <a:pt x="56" y="15"/>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2" name="Freeform 215"/>
              <p:cNvSpPr>
                <a:spLocks/>
              </p:cNvSpPr>
              <p:nvPr/>
            </p:nvSpPr>
            <p:spPr bwMode="auto">
              <a:xfrm>
                <a:off x="6051550" y="2787650"/>
                <a:ext cx="44450" cy="74613"/>
              </a:xfrm>
              <a:custGeom>
                <a:avLst/>
                <a:gdLst>
                  <a:gd name="T0" fmla="*/ 28 w 28"/>
                  <a:gd name="T1" fmla="*/ 15 h 47"/>
                  <a:gd name="T2" fmla="*/ 28 w 28"/>
                  <a:gd name="T3" fmla="*/ 47 h 47"/>
                  <a:gd name="T4" fmla="*/ 0 w 28"/>
                  <a:gd name="T5" fmla="*/ 30 h 47"/>
                  <a:gd name="T6" fmla="*/ 0 w 28"/>
                  <a:gd name="T7" fmla="*/ 0 h 47"/>
                  <a:gd name="T8" fmla="*/ 28 w 28"/>
                  <a:gd name="T9" fmla="*/ 15 h 47"/>
                </a:gdLst>
                <a:ahLst/>
                <a:cxnLst>
                  <a:cxn ang="0">
                    <a:pos x="T0" y="T1"/>
                  </a:cxn>
                  <a:cxn ang="0">
                    <a:pos x="T2" y="T3"/>
                  </a:cxn>
                  <a:cxn ang="0">
                    <a:pos x="T4" y="T5"/>
                  </a:cxn>
                  <a:cxn ang="0">
                    <a:pos x="T6" y="T7"/>
                  </a:cxn>
                  <a:cxn ang="0">
                    <a:pos x="T8" y="T9"/>
                  </a:cxn>
                </a:cxnLst>
                <a:rect l="0" t="0" r="r" b="b"/>
                <a:pathLst>
                  <a:path w="28" h="47">
                    <a:moveTo>
                      <a:pt x="28" y="15"/>
                    </a:moveTo>
                    <a:lnTo>
                      <a:pt x="28" y="47"/>
                    </a:lnTo>
                    <a:lnTo>
                      <a:pt x="0" y="30"/>
                    </a:lnTo>
                    <a:lnTo>
                      <a:pt x="0" y="0"/>
                    </a:lnTo>
                    <a:lnTo>
                      <a:pt x="28"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3" name="Freeform 216"/>
              <p:cNvSpPr>
                <a:spLocks/>
              </p:cNvSpPr>
              <p:nvPr/>
            </p:nvSpPr>
            <p:spPr bwMode="auto">
              <a:xfrm>
                <a:off x="6107113" y="2787650"/>
                <a:ext cx="44450" cy="74613"/>
              </a:xfrm>
              <a:custGeom>
                <a:avLst/>
                <a:gdLst>
                  <a:gd name="T0" fmla="*/ 0 w 28"/>
                  <a:gd name="T1" fmla="*/ 15 h 47"/>
                  <a:gd name="T2" fmla="*/ 0 w 28"/>
                  <a:gd name="T3" fmla="*/ 47 h 47"/>
                  <a:gd name="T4" fmla="*/ 28 w 28"/>
                  <a:gd name="T5" fmla="*/ 30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0"/>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4" name="Freeform 217"/>
              <p:cNvSpPr>
                <a:spLocks/>
              </p:cNvSpPr>
              <p:nvPr/>
            </p:nvSpPr>
            <p:spPr bwMode="auto">
              <a:xfrm>
                <a:off x="6056313" y="2751138"/>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5" name="Freeform 218"/>
              <p:cNvSpPr>
                <a:spLocks/>
              </p:cNvSpPr>
              <p:nvPr/>
            </p:nvSpPr>
            <p:spPr bwMode="auto">
              <a:xfrm>
                <a:off x="6005513" y="2909888"/>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6" name="Freeform 219"/>
              <p:cNvSpPr>
                <a:spLocks noEditPoints="1"/>
              </p:cNvSpPr>
              <p:nvPr/>
            </p:nvSpPr>
            <p:spPr bwMode="auto">
              <a:xfrm>
                <a:off x="6038850" y="2909888"/>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7" name="Freeform 220"/>
              <p:cNvSpPr>
                <a:spLocks/>
              </p:cNvSpPr>
              <p:nvPr/>
            </p:nvSpPr>
            <p:spPr bwMode="auto">
              <a:xfrm>
                <a:off x="6080125" y="2909888"/>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8" name="Freeform 221"/>
              <p:cNvSpPr>
                <a:spLocks noEditPoints="1"/>
              </p:cNvSpPr>
              <p:nvPr/>
            </p:nvSpPr>
            <p:spPr bwMode="auto">
              <a:xfrm>
                <a:off x="6000750" y="29686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9" name="Freeform 222"/>
              <p:cNvSpPr>
                <a:spLocks/>
              </p:cNvSpPr>
              <p:nvPr/>
            </p:nvSpPr>
            <p:spPr bwMode="auto">
              <a:xfrm>
                <a:off x="6042025" y="2968625"/>
                <a:ext cx="20638"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0" name="Freeform 223"/>
              <p:cNvSpPr>
                <a:spLocks noEditPoints="1"/>
              </p:cNvSpPr>
              <p:nvPr/>
            </p:nvSpPr>
            <p:spPr bwMode="auto">
              <a:xfrm>
                <a:off x="6075363" y="2968625"/>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1" name="Freeform 224"/>
              <p:cNvSpPr>
                <a:spLocks noEditPoints="1"/>
              </p:cNvSpPr>
              <p:nvPr/>
            </p:nvSpPr>
            <p:spPr bwMode="auto">
              <a:xfrm>
                <a:off x="6000750" y="30321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2" name="Freeform 225"/>
              <p:cNvSpPr>
                <a:spLocks noEditPoints="1"/>
              </p:cNvSpPr>
              <p:nvPr/>
            </p:nvSpPr>
            <p:spPr bwMode="auto">
              <a:xfrm>
                <a:off x="6038850" y="3032125"/>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3" name="Freeform 226"/>
              <p:cNvSpPr>
                <a:spLocks/>
              </p:cNvSpPr>
              <p:nvPr/>
            </p:nvSpPr>
            <p:spPr bwMode="auto">
              <a:xfrm>
                <a:off x="6080125" y="3032125"/>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4" name="Freeform 227"/>
              <p:cNvSpPr>
                <a:spLocks/>
              </p:cNvSpPr>
              <p:nvPr/>
            </p:nvSpPr>
            <p:spPr bwMode="auto">
              <a:xfrm>
                <a:off x="6153150" y="2909888"/>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5" name="Freeform 228"/>
              <p:cNvSpPr>
                <a:spLocks noEditPoints="1"/>
              </p:cNvSpPr>
              <p:nvPr/>
            </p:nvSpPr>
            <p:spPr bwMode="auto">
              <a:xfrm>
                <a:off x="6151563" y="2968625"/>
                <a:ext cx="31750"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6" name="Freeform 229"/>
              <p:cNvSpPr>
                <a:spLocks noEditPoints="1"/>
              </p:cNvSpPr>
              <p:nvPr/>
            </p:nvSpPr>
            <p:spPr bwMode="auto">
              <a:xfrm>
                <a:off x="6151563" y="3032125"/>
                <a:ext cx="31750"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7" name="Freeform 230"/>
              <p:cNvSpPr>
                <a:spLocks noEditPoints="1"/>
              </p:cNvSpPr>
              <p:nvPr/>
            </p:nvSpPr>
            <p:spPr bwMode="auto">
              <a:xfrm>
                <a:off x="6111875" y="2909888"/>
                <a:ext cx="30163"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8" name="Freeform 231"/>
              <p:cNvSpPr>
                <a:spLocks/>
              </p:cNvSpPr>
              <p:nvPr/>
            </p:nvSpPr>
            <p:spPr bwMode="auto">
              <a:xfrm>
                <a:off x="6116638" y="2968625"/>
                <a:ext cx="19050"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9" name="Freeform 232"/>
              <p:cNvSpPr>
                <a:spLocks noEditPoints="1"/>
              </p:cNvSpPr>
              <p:nvPr/>
            </p:nvSpPr>
            <p:spPr bwMode="auto">
              <a:xfrm>
                <a:off x="6111875" y="30321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0" name="Freeform 233"/>
              <p:cNvSpPr>
                <a:spLocks/>
              </p:cNvSpPr>
              <p:nvPr/>
            </p:nvSpPr>
            <p:spPr bwMode="auto">
              <a:xfrm>
                <a:off x="5707063" y="3009900"/>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1" name="Freeform 234"/>
              <p:cNvSpPr>
                <a:spLocks/>
              </p:cNvSpPr>
              <p:nvPr/>
            </p:nvSpPr>
            <p:spPr bwMode="auto">
              <a:xfrm>
                <a:off x="5705475" y="3009900"/>
                <a:ext cx="200025" cy="179388"/>
              </a:xfrm>
              <a:custGeom>
                <a:avLst/>
                <a:gdLst>
                  <a:gd name="T0" fmla="*/ 126 w 126"/>
                  <a:gd name="T1" fmla="*/ 0 h 113"/>
                  <a:gd name="T2" fmla="*/ 121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1"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2" name="Freeform 235"/>
              <p:cNvSpPr>
                <a:spLocks/>
              </p:cNvSpPr>
              <p:nvPr/>
            </p:nvSpPr>
            <p:spPr bwMode="auto">
              <a:xfrm>
                <a:off x="5705475" y="3009900"/>
                <a:ext cx="200025" cy="179388"/>
              </a:xfrm>
              <a:custGeom>
                <a:avLst/>
                <a:gdLst>
                  <a:gd name="T0" fmla="*/ 126 w 126"/>
                  <a:gd name="T1" fmla="*/ 0 h 113"/>
                  <a:gd name="T2" fmla="*/ 121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1"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3" name="Rectangle 236"/>
              <p:cNvSpPr>
                <a:spLocks noChangeArrowheads="1"/>
              </p:cNvSpPr>
              <p:nvPr/>
            </p:nvSpPr>
            <p:spPr bwMode="auto">
              <a:xfrm>
                <a:off x="5707063" y="3009900"/>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4" name="Rectangle 237"/>
              <p:cNvSpPr>
                <a:spLocks noChangeArrowheads="1"/>
              </p:cNvSpPr>
              <p:nvPr/>
            </p:nvSpPr>
            <p:spPr bwMode="auto">
              <a:xfrm>
                <a:off x="5707063" y="3009900"/>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5" name="Freeform 238"/>
              <p:cNvSpPr>
                <a:spLocks/>
              </p:cNvSpPr>
              <p:nvPr/>
            </p:nvSpPr>
            <p:spPr bwMode="auto">
              <a:xfrm>
                <a:off x="5813425" y="3352800"/>
                <a:ext cx="193675" cy="292100"/>
              </a:xfrm>
              <a:custGeom>
                <a:avLst/>
                <a:gdLst>
                  <a:gd name="T0" fmla="*/ 0 w 122"/>
                  <a:gd name="T1" fmla="*/ 0 h 184"/>
                  <a:gd name="T2" fmla="*/ 121 w 122"/>
                  <a:gd name="T3" fmla="*/ 184 h 184"/>
                  <a:gd name="T4" fmla="*/ 122 w 122"/>
                  <a:gd name="T5" fmla="*/ 184 h 184"/>
                  <a:gd name="T6" fmla="*/ 0 w 122"/>
                  <a:gd name="T7" fmla="*/ 0 h 184"/>
                </a:gdLst>
                <a:ahLst/>
                <a:cxnLst>
                  <a:cxn ang="0">
                    <a:pos x="T0" y="T1"/>
                  </a:cxn>
                  <a:cxn ang="0">
                    <a:pos x="T2" y="T3"/>
                  </a:cxn>
                  <a:cxn ang="0">
                    <a:pos x="T4" y="T5"/>
                  </a:cxn>
                  <a:cxn ang="0">
                    <a:pos x="T6" y="T7"/>
                  </a:cxn>
                </a:cxnLst>
                <a:rect l="0" t="0" r="r" b="b"/>
                <a:pathLst>
                  <a:path w="122" h="184">
                    <a:moveTo>
                      <a:pt x="0" y="0"/>
                    </a:moveTo>
                    <a:lnTo>
                      <a:pt x="121" y="184"/>
                    </a:lnTo>
                    <a:lnTo>
                      <a:pt x="122" y="18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6" name="Freeform 239"/>
              <p:cNvSpPr>
                <a:spLocks/>
              </p:cNvSpPr>
              <p:nvPr/>
            </p:nvSpPr>
            <p:spPr bwMode="auto">
              <a:xfrm>
                <a:off x="5813425" y="3352800"/>
                <a:ext cx="193675" cy="292100"/>
              </a:xfrm>
              <a:custGeom>
                <a:avLst/>
                <a:gdLst>
                  <a:gd name="T0" fmla="*/ 0 w 122"/>
                  <a:gd name="T1" fmla="*/ 0 h 184"/>
                  <a:gd name="T2" fmla="*/ 121 w 122"/>
                  <a:gd name="T3" fmla="*/ 184 h 184"/>
                  <a:gd name="T4" fmla="*/ 122 w 122"/>
                  <a:gd name="T5" fmla="*/ 184 h 184"/>
                  <a:gd name="T6" fmla="*/ 0 w 122"/>
                  <a:gd name="T7" fmla="*/ 0 h 184"/>
                </a:gdLst>
                <a:ahLst/>
                <a:cxnLst>
                  <a:cxn ang="0">
                    <a:pos x="T0" y="T1"/>
                  </a:cxn>
                  <a:cxn ang="0">
                    <a:pos x="T2" y="T3"/>
                  </a:cxn>
                  <a:cxn ang="0">
                    <a:pos x="T4" y="T5"/>
                  </a:cxn>
                  <a:cxn ang="0">
                    <a:pos x="T6" y="T7"/>
                  </a:cxn>
                </a:cxnLst>
                <a:rect l="0" t="0" r="r" b="b"/>
                <a:pathLst>
                  <a:path w="122" h="184">
                    <a:moveTo>
                      <a:pt x="0" y="0"/>
                    </a:moveTo>
                    <a:lnTo>
                      <a:pt x="121" y="184"/>
                    </a:lnTo>
                    <a:lnTo>
                      <a:pt x="122" y="1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7" name="Freeform 240"/>
              <p:cNvSpPr>
                <a:spLocks/>
              </p:cNvSpPr>
              <p:nvPr/>
            </p:nvSpPr>
            <p:spPr bwMode="auto">
              <a:xfrm>
                <a:off x="5707063" y="3189288"/>
                <a:ext cx="357188" cy="455613"/>
              </a:xfrm>
              <a:custGeom>
                <a:avLst/>
                <a:gdLst>
                  <a:gd name="T0" fmla="*/ 125 w 225"/>
                  <a:gd name="T1" fmla="*/ 0 h 287"/>
                  <a:gd name="T2" fmla="*/ 125 w 225"/>
                  <a:gd name="T3" fmla="*/ 0 h 287"/>
                  <a:gd name="T4" fmla="*/ 0 w 225"/>
                  <a:gd name="T5" fmla="*/ 0 h 287"/>
                  <a:gd name="T6" fmla="*/ 67 w 225"/>
                  <a:gd name="T7" fmla="*/ 103 h 287"/>
                  <a:gd name="T8" fmla="*/ 189 w 225"/>
                  <a:gd name="T9" fmla="*/ 287 h 287"/>
                  <a:gd name="T10" fmla="*/ 225 w 225"/>
                  <a:gd name="T11" fmla="*/ 287 h 287"/>
                  <a:gd name="T12" fmla="*/ 125 w 225"/>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5" h="287">
                    <a:moveTo>
                      <a:pt x="125" y="0"/>
                    </a:moveTo>
                    <a:lnTo>
                      <a:pt x="125" y="0"/>
                    </a:lnTo>
                    <a:lnTo>
                      <a:pt x="0" y="0"/>
                    </a:lnTo>
                    <a:lnTo>
                      <a:pt x="67" y="103"/>
                    </a:lnTo>
                    <a:lnTo>
                      <a:pt x="189" y="287"/>
                    </a:lnTo>
                    <a:lnTo>
                      <a:pt x="225"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8" name="Freeform 241"/>
              <p:cNvSpPr>
                <a:spLocks/>
              </p:cNvSpPr>
              <p:nvPr/>
            </p:nvSpPr>
            <p:spPr bwMode="auto">
              <a:xfrm>
                <a:off x="5707063" y="3189288"/>
                <a:ext cx="357188" cy="455613"/>
              </a:xfrm>
              <a:custGeom>
                <a:avLst/>
                <a:gdLst>
                  <a:gd name="T0" fmla="*/ 125 w 225"/>
                  <a:gd name="T1" fmla="*/ 0 h 287"/>
                  <a:gd name="T2" fmla="*/ 125 w 225"/>
                  <a:gd name="T3" fmla="*/ 0 h 287"/>
                  <a:gd name="T4" fmla="*/ 0 w 225"/>
                  <a:gd name="T5" fmla="*/ 0 h 287"/>
                  <a:gd name="T6" fmla="*/ 67 w 225"/>
                  <a:gd name="T7" fmla="*/ 103 h 287"/>
                  <a:gd name="T8" fmla="*/ 189 w 225"/>
                  <a:gd name="T9" fmla="*/ 287 h 287"/>
                  <a:gd name="T10" fmla="*/ 225 w 225"/>
                  <a:gd name="T11" fmla="*/ 287 h 287"/>
                  <a:gd name="T12" fmla="*/ 125 w 225"/>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5" h="287">
                    <a:moveTo>
                      <a:pt x="125" y="0"/>
                    </a:moveTo>
                    <a:lnTo>
                      <a:pt x="125" y="0"/>
                    </a:lnTo>
                    <a:lnTo>
                      <a:pt x="0" y="0"/>
                    </a:lnTo>
                    <a:lnTo>
                      <a:pt x="67" y="103"/>
                    </a:lnTo>
                    <a:lnTo>
                      <a:pt x="189" y="287"/>
                    </a:lnTo>
                    <a:lnTo>
                      <a:pt x="225"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09" name="Freeform 242"/>
              <p:cNvSpPr>
                <a:spLocks/>
              </p:cNvSpPr>
              <p:nvPr/>
            </p:nvSpPr>
            <p:spPr bwMode="auto">
              <a:xfrm>
                <a:off x="6497638" y="3189288"/>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0" name="Freeform 243"/>
              <p:cNvSpPr>
                <a:spLocks/>
              </p:cNvSpPr>
              <p:nvPr/>
            </p:nvSpPr>
            <p:spPr bwMode="auto">
              <a:xfrm>
                <a:off x="5694363" y="3000375"/>
                <a:ext cx="820738"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1" name="Rectangle 244"/>
              <p:cNvSpPr>
                <a:spLocks noChangeArrowheads="1"/>
              </p:cNvSpPr>
              <p:nvPr/>
            </p:nvSpPr>
            <p:spPr bwMode="auto">
              <a:xfrm>
                <a:off x="5891213" y="3194050"/>
                <a:ext cx="415925" cy="147638"/>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2" name="Freeform 245"/>
              <p:cNvSpPr>
                <a:spLocks/>
              </p:cNvSpPr>
              <p:nvPr/>
            </p:nvSpPr>
            <p:spPr bwMode="auto">
              <a:xfrm>
                <a:off x="5907088" y="3211513"/>
                <a:ext cx="384175"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3" name="Freeform 246"/>
              <p:cNvSpPr>
                <a:spLocks noEditPoints="1"/>
              </p:cNvSpPr>
              <p:nvPr/>
            </p:nvSpPr>
            <p:spPr bwMode="auto">
              <a:xfrm>
                <a:off x="5964238" y="3238500"/>
                <a:ext cx="88900" cy="88900"/>
              </a:xfrm>
              <a:custGeom>
                <a:avLst/>
                <a:gdLst>
                  <a:gd name="T0" fmla="*/ 7 w 56"/>
                  <a:gd name="T1" fmla="*/ 54 h 56"/>
                  <a:gd name="T2" fmla="*/ 9 w 56"/>
                  <a:gd name="T3" fmla="*/ 51 h 56"/>
                  <a:gd name="T4" fmla="*/ 47 w 56"/>
                  <a:gd name="T5" fmla="*/ 51 h 56"/>
                  <a:gd name="T6" fmla="*/ 48 w 56"/>
                  <a:gd name="T7" fmla="*/ 51 h 56"/>
                  <a:gd name="T8" fmla="*/ 49 w 56"/>
                  <a:gd name="T9" fmla="*/ 54 h 56"/>
                  <a:gd name="T10" fmla="*/ 48 w 56"/>
                  <a:gd name="T11" fmla="*/ 56 h 56"/>
                  <a:gd name="T12" fmla="*/ 56 w 56"/>
                  <a:gd name="T13" fmla="*/ 4 h 56"/>
                  <a:gd name="T14" fmla="*/ 55 w 56"/>
                  <a:gd name="T15" fmla="*/ 1 h 56"/>
                  <a:gd name="T16" fmla="*/ 52 w 56"/>
                  <a:gd name="T17" fmla="*/ 0 h 56"/>
                  <a:gd name="T18" fmla="*/ 19 w 56"/>
                  <a:gd name="T19" fmla="*/ 12 h 56"/>
                  <a:gd name="T20" fmla="*/ 17 w 56"/>
                  <a:gd name="T21" fmla="*/ 16 h 56"/>
                  <a:gd name="T22" fmla="*/ 13 w 56"/>
                  <a:gd name="T23" fmla="*/ 18 h 56"/>
                  <a:gd name="T24" fmla="*/ 0 w 56"/>
                  <a:gd name="T25" fmla="*/ 56 h 56"/>
                  <a:gd name="T26" fmla="*/ 7 w 56"/>
                  <a:gd name="T27" fmla="*/ 56 h 56"/>
                  <a:gd name="T28" fmla="*/ 24 w 56"/>
                  <a:gd name="T29" fmla="*/ 18 h 56"/>
                  <a:gd name="T30" fmla="*/ 27 w 56"/>
                  <a:gd name="T31" fmla="*/ 16 h 56"/>
                  <a:gd name="T32" fmla="*/ 48 w 56"/>
                  <a:gd name="T33" fmla="*/ 16 h 56"/>
                  <a:gd name="T34" fmla="*/ 49 w 56"/>
                  <a:gd name="T35" fmla="*/ 18 h 56"/>
                  <a:gd name="T36" fmla="*/ 49 w 56"/>
                  <a:gd name="T37" fmla="*/ 21 h 56"/>
                  <a:gd name="T38" fmla="*/ 48 w 56"/>
                  <a:gd name="T39" fmla="*/ 22 h 56"/>
                  <a:gd name="T40" fmla="*/ 27 w 56"/>
                  <a:gd name="T41" fmla="*/ 22 h 56"/>
                  <a:gd name="T42" fmla="*/ 24 w 56"/>
                  <a:gd name="T43" fmla="*/ 22 h 56"/>
                  <a:gd name="T44" fmla="*/ 24 w 56"/>
                  <a:gd name="T45" fmla="*/ 19 h 56"/>
                  <a:gd name="T46" fmla="*/ 9 w 56"/>
                  <a:gd name="T47" fmla="*/ 29 h 56"/>
                  <a:gd name="T48" fmla="*/ 47 w 56"/>
                  <a:gd name="T49" fmla="*/ 28 h 56"/>
                  <a:gd name="T50" fmla="*/ 48 w 56"/>
                  <a:gd name="T51" fmla="*/ 29 h 56"/>
                  <a:gd name="T52" fmla="*/ 49 w 56"/>
                  <a:gd name="T53" fmla="*/ 32 h 56"/>
                  <a:gd name="T54" fmla="*/ 48 w 56"/>
                  <a:gd name="T55" fmla="*/ 33 h 56"/>
                  <a:gd name="T56" fmla="*/ 10 w 56"/>
                  <a:gd name="T57" fmla="*/ 33 h 56"/>
                  <a:gd name="T58" fmla="*/ 9 w 56"/>
                  <a:gd name="T59" fmla="*/ 33 h 56"/>
                  <a:gd name="T60" fmla="*/ 9 w 56"/>
                  <a:gd name="T61" fmla="*/ 29 h 56"/>
                  <a:gd name="T62" fmla="*/ 9 w 56"/>
                  <a:gd name="T63" fmla="*/ 40 h 56"/>
                  <a:gd name="T64" fmla="*/ 47 w 56"/>
                  <a:gd name="T65" fmla="*/ 40 h 56"/>
                  <a:gd name="T66" fmla="*/ 48 w 56"/>
                  <a:gd name="T67" fmla="*/ 40 h 56"/>
                  <a:gd name="T68" fmla="*/ 49 w 56"/>
                  <a:gd name="T69" fmla="*/ 43 h 56"/>
                  <a:gd name="T70" fmla="*/ 48 w 56"/>
                  <a:gd name="T71" fmla="*/ 44 h 56"/>
                  <a:gd name="T72" fmla="*/ 10 w 56"/>
                  <a:gd name="T73" fmla="*/ 46 h 56"/>
                  <a:gd name="T74" fmla="*/ 9 w 56"/>
                  <a:gd name="T75" fmla="*/ 44 h 56"/>
                  <a:gd name="T76" fmla="*/ 9 w 56"/>
                  <a:gd name="T7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4"/>
                    </a:lnTo>
                    <a:lnTo>
                      <a:pt x="9" y="51"/>
                    </a:lnTo>
                    <a:lnTo>
                      <a:pt x="9" y="51"/>
                    </a:lnTo>
                    <a:lnTo>
                      <a:pt x="10" y="51"/>
                    </a:lnTo>
                    <a:lnTo>
                      <a:pt x="47" y="51"/>
                    </a:lnTo>
                    <a:lnTo>
                      <a:pt x="48" y="51"/>
                    </a:lnTo>
                    <a:lnTo>
                      <a:pt x="48" y="51"/>
                    </a:lnTo>
                    <a:lnTo>
                      <a:pt x="49" y="53"/>
                    </a:lnTo>
                    <a:lnTo>
                      <a:pt x="49" y="54"/>
                    </a:lnTo>
                    <a:lnTo>
                      <a:pt x="49" y="56"/>
                    </a:lnTo>
                    <a:lnTo>
                      <a:pt x="48" y="56"/>
                    </a:lnTo>
                    <a:lnTo>
                      <a:pt x="56" y="56"/>
                    </a:lnTo>
                    <a:lnTo>
                      <a:pt x="56" y="4"/>
                    </a:lnTo>
                    <a:lnTo>
                      <a:pt x="56" y="2"/>
                    </a:lnTo>
                    <a:lnTo>
                      <a:pt x="55" y="1"/>
                    </a:lnTo>
                    <a:lnTo>
                      <a:pt x="54" y="0"/>
                    </a:lnTo>
                    <a:lnTo>
                      <a:pt x="52" y="0"/>
                    </a:lnTo>
                    <a:lnTo>
                      <a:pt x="19" y="0"/>
                    </a:lnTo>
                    <a:lnTo>
                      <a:pt x="19" y="12"/>
                    </a:lnTo>
                    <a:lnTo>
                      <a:pt x="19" y="15"/>
                    </a:lnTo>
                    <a:lnTo>
                      <a:pt x="17" y="16"/>
                    </a:lnTo>
                    <a:lnTo>
                      <a:pt x="14" y="18"/>
                    </a:lnTo>
                    <a:lnTo>
                      <a:pt x="13" y="18"/>
                    </a:lnTo>
                    <a:lnTo>
                      <a:pt x="0" y="18"/>
                    </a:lnTo>
                    <a:lnTo>
                      <a:pt x="0" y="56"/>
                    </a:lnTo>
                    <a:lnTo>
                      <a:pt x="7" y="56"/>
                    </a:lnTo>
                    <a:lnTo>
                      <a:pt x="7" y="56"/>
                    </a:lnTo>
                    <a:close/>
                    <a:moveTo>
                      <a:pt x="24" y="19"/>
                    </a:moveTo>
                    <a:lnTo>
                      <a:pt x="24" y="18"/>
                    </a:lnTo>
                    <a:lnTo>
                      <a:pt x="24" y="18"/>
                    </a:lnTo>
                    <a:lnTo>
                      <a:pt x="27" y="16"/>
                    </a:lnTo>
                    <a:lnTo>
                      <a:pt x="47" y="16"/>
                    </a:lnTo>
                    <a:lnTo>
                      <a:pt x="48" y="16"/>
                    </a:lnTo>
                    <a:lnTo>
                      <a:pt x="48" y="18"/>
                    </a:lnTo>
                    <a:lnTo>
                      <a:pt x="49" y="18"/>
                    </a:lnTo>
                    <a:lnTo>
                      <a:pt x="49" y="19"/>
                    </a:lnTo>
                    <a:lnTo>
                      <a:pt x="49" y="21"/>
                    </a:lnTo>
                    <a:lnTo>
                      <a:pt x="48" y="22"/>
                    </a:lnTo>
                    <a:lnTo>
                      <a:pt x="48" y="22"/>
                    </a:lnTo>
                    <a:lnTo>
                      <a:pt x="47" y="22"/>
                    </a:lnTo>
                    <a:lnTo>
                      <a:pt x="27" y="22"/>
                    </a:lnTo>
                    <a:lnTo>
                      <a:pt x="26" y="22"/>
                    </a:lnTo>
                    <a:lnTo>
                      <a:pt x="24" y="22"/>
                    </a:lnTo>
                    <a:lnTo>
                      <a:pt x="24" y="21"/>
                    </a:lnTo>
                    <a:lnTo>
                      <a:pt x="24" y="19"/>
                    </a:lnTo>
                    <a:close/>
                    <a:moveTo>
                      <a:pt x="9" y="29"/>
                    </a:moveTo>
                    <a:lnTo>
                      <a:pt x="9" y="29"/>
                    </a:lnTo>
                    <a:lnTo>
                      <a:pt x="10" y="28"/>
                    </a:lnTo>
                    <a:lnTo>
                      <a:pt x="47" y="28"/>
                    </a:lnTo>
                    <a:lnTo>
                      <a:pt x="48" y="29"/>
                    </a:lnTo>
                    <a:lnTo>
                      <a:pt x="48" y="29"/>
                    </a:lnTo>
                    <a:lnTo>
                      <a:pt x="49" y="30"/>
                    </a:lnTo>
                    <a:lnTo>
                      <a:pt x="49" y="32"/>
                    </a:lnTo>
                    <a:lnTo>
                      <a:pt x="48" y="33"/>
                    </a:lnTo>
                    <a:lnTo>
                      <a:pt x="48" y="33"/>
                    </a:lnTo>
                    <a:lnTo>
                      <a:pt x="47" y="33"/>
                    </a:lnTo>
                    <a:lnTo>
                      <a:pt x="10" y="33"/>
                    </a:lnTo>
                    <a:lnTo>
                      <a:pt x="9" y="33"/>
                    </a:lnTo>
                    <a:lnTo>
                      <a:pt x="9" y="33"/>
                    </a:lnTo>
                    <a:lnTo>
                      <a:pt x="7" y="30"/>
                    </a:lnTo>
                    <a:lnTo>
                      <a:pt x="9" y="29"/>
                    </a:lnTo>
                    <a:close/>
                    <a:moveTo>
                      <a:pt x="9" y="40"/>
                    </a:moveTo>
                    <a:lnTo>
                      <a:pt x="9" y="40"/>
                    </a:lnTo>
                    <a:lnTo>
                      <a:pt x="10" y="40"/>
                    </a:lnTo>
                    <a:lnTo>
                      <a:pt x="47" y="40"/>
                    </a:lnTo>
                    <a:lnTo>
                      <a:pt x="48" y="40"/>
                    </a:lnTo>
                    <a:lnTo>
                      <a:pt x="48" y="40"/>
                    </a:lnTo>
                    <a:lnTo>
                      <a:pt x="49" y="42"/>
                    </a:lnTo>
                    <a:lnTo>
                      <a:pt x="49" y="43"/>
                    </a:lnTo>
                    <a:lnTo>
                      <a:pt x="48" y="44"/>
                    </a:lnTo>
                    <a:lnTo>
                      <a:pt x="48" y="44"/>
                    </a:lnTo>
                    <a:lnTo>
                      <a:pt x="47" y="46"/>
                    </a:lnTo>
                    <a:lnTo>
                      <a:pt x="10" y="46"/>
                    </a:lnTo>
                    <a:lnTo>
                      <a:pt x="9" y="44"/>
                    </a:lnTo>
                    <a:lnTo>
                      <a:pt x="9" y="44"/>
                    </a:lnTo>
                    <a:lnTo>
                      <a:pt x="7" y="43"/>
                    </a:lnTo>
                    <a:lnTo>
                      <a:pt x="9" y="4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4" name="Freeform 247"/>
              <p:cNvSpPr>
                <a:spLocks/>
              </p:cNvSpPr>
              <p:nvPr/>
            </p:nvSpPr>
            <p:spPr bwMode="auto">
              <a:xfrm>
                <a:off x="6118225" y="3211513"/>
                <a:ext cx="93663" cy="68263"/>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5" name="Freeform 248"/>
              <p:cNvSpPr>
                <a:spLocks/>
              </p:cNvSpPr>
              <p:nvPr/>
            </p:nvSpPr>
            <p:spPr bwMode="auto">
              <a:xfrm>
                <a:off x="5975350" y="3282950"/>
                <a:ext cx="66675" cy="7938"/>
              </a:xfrm>
              <a:custGeom>
                <a:avLst/>
                <a:gdLst>
                  <a:gd name="T0" fmla="*/ 2 w 42"/>
                  <a:gd name="T1" fmla="*/ 5 h 5"/>
                  <a:gd name="T2" fmla="*/ 3 w 42"/>
                  <a:gd name="T3" fmla="*/ 5 h 5"/>
                  <a:gd name="T4" fmla="*/ 40 w 42"/>
                  <a:gd name="T5" fmla="*/ 5 h 5"/>
                  <a:gd name="T6" fmla="*/ 41 w 42"/>
                  <a:gd name="T7" fmla="*/ 5 h 5"/>
                  <a:gd name="T8" fmla="*/ 41 w 42"/>
                  <a:gd name="T9" fmla="*/ 5 h 5"/>
                  <a:gd name="T10" fmla="*/ 42 w 42"/>
                  <a:gd name="T11" fmla="*/ 4 h 5"/>
                  <a:gd name="T12" fmla="*/ 42 w 42"/>
                  <a:gd name="T13" fmla="*/ 2 h 5"/>
                  <a:gd name="T14" fmla="*/ 41 w 42"/>
                  <a:gd name="T15" fmla="*/ 1 h 5"/>
                  <a:gd name="T16" fmla="*/ 41 w 42"/>
                  <a:gd name="T17" fmla="*/ 1 h 5"/>
                  <a:gd name="T18" fmla="*/ 40 w 42"/>
                  <a:gd name="T19" fmla="*/ 0 h 5"/>
                  <a:gd name="T20" fmla="*/ 3 w 42"/>
                  <a:gd name="T21" fmla="*/ 0 h 5"/>
                  <a:gd name="T22" fmla="*/ 2 w 42"/>
                  <a:gd name="T23" fmla="*/ 1 h 5"/>
                  <a:gd name="T24" fmla="*/ 2 w 42"/>
                  <a:gd name="T25" fmla="*/ 1 h 5"/>
                  <a:gd name="T26" fmla="*/ 0 w 42"/>
                  <a:gd name="T27" fmla="*/ 2 h 5"/>
                  <a:gd name="T28" fmla="*/ 2 w 42"/>
                  <a:gd name="T29" fmla="*/ 5 h 5"/>
                  <a:gd name="T30" fmla="*/ 2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2" y="5"/>
                    </a:moveTo>
                    <a:lnTo>
                      <a:pt x="3" y="5"/>
                    </a:lnTo>
                    <a:lnTo>
                      <a:pt x="40" y="5"/>
                    </a:lnTo>
                    <a:lnTo>
                      <a:pt x="41" y="5"/>
                    </a:lnTo>
                    <a:lnTo>
                      <a:pt x="41" y="5"/>
                    </a:lnTo>
                    <a:lnTo>
                      <a:pt x="42" y="4"/>
                    </a:lnTo>
                    <a:lnTo>
                      <a:pt x="42" y="2"/>
                    </a:lnTo>
                    <a:lnTo>
                      <a:pt x="41" y="1"/>
                    </a:lnTo>
                    <a:lnTo>
                      <a:pt x="41" y="1"/>
                    </a:lnTo>
                    <a:lnTo>
                      <a:pt x="40" y="0"/>
                    </a:lnTo>
                    <a:lnTo>
                      <a:pt x="3" y="0"/>
                    </a:lnTo>
                    <a:lnTo>
                      <a:pt x="2" y="1"/>
                    </a:lnTo>
                    <a:lnTo>
                      <a:pt x="2" y="1"/>
                    </a:lnTo>
                    <a:lnTo>
                      <a:pt x="0" y="2"/>
                    </a:lnTo>
                    <a:lnTo>
                      <a:pt x="2" y="5"/>
                    </a:lnTo>
                    <a:lnTo>
                      <a:pt x="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6" name="Freeform 249"/>
              <p:cNvSpPr>
                <a:spLocks/>
              </p:cNvSpPr>
              <p:nvPr/>
            </p:nvSpPr>
            <p:spPr bwMode="auto">
              <a:xfrm>
                <a:off x="6002338" y="3263900"/>
                <a:ext cx="39688" cy="9525"/>
              </a:xfrm>
              <a:custGeom>
                <a:avLst/>
                <a:gdLst>
                  <a:gd name="T0" fmla="*/ 2 w 25"/>
                  <a:gd name="T1" fmla="*/ 6 h 6"/>
                  <a:gd name="T2" fmla="*/ 3 w 25"/>
                  <a:gd name="T3" fmla="*/ 6 h 6"/>
                  <a:gd name="T4" fmla="*/ 23 w 25"/>
                  <a:gd name="T5" fmla="*/ 6 h 6"/>
                  <a:gd name="T6" fmla="*/ 24 w 25"/>
                  <a:gd name="T7" fmla="*/ 6 h 6"/>
                  <a:gd name="T8" fmla="*/ 24 w 25"/>
                  <a:gd name="T9" fmla="*/ 6 h 6"/>
                  <a:gd name="T10" fmla="*/ 25 w 25"/>
                  <a:gd name="T11" fmla="*/ 5 h 6"/>
                  <a:gd name="T12" fmla="*/ 25 w 25"/>
                  <a:gd name="T13" fmla="*/ 3 h 6"/>
                  <a:gd name="T14" fmla="*/ 25 w 25"/>
                  <a:gd name="T15" fmla="*/ 2 h 6"/>
                  <a:gd name="T16" fmla="*/ 24 w 25"/>
                  <a:gd name="T17" fmla="*/ 2 h 6"/>
                  <a:gd name="T18" fmla="*/ 24 w 25"/>
                  <a:gd name="T19" fmla="*/ 0 h 6"/>
                  <a:gd name="T20" fmla="*/ 23 w 25"/>
                  <a:gd name="T21" fmla="*/ 0 h 6"/>
                  <a:gd name="T22" fmla="*/ 3 w 25"/>
                  <a:gd name="T23" fmla="*/ 0 h 6"/>
                  <a:gd name="T24" fmla="*/ 0 w 25"/>
                  <a:gd name="T25" fmla="*/ 2 h 6"/>
                  <a:gd name="T26" fmla="*/ 0 w 25"/>
                  <a:gd name="T27" fmla="*/ 2 h 6"/>
                  <a:gd name="T28" fmla="*/ 0 w 25"/>
                  <a:gd name="T29" fmla="*/ 3 h 6"/>
                  <a:gd name="T30" fmla="*/ 0 w 25"/>
                  <a:gd name="T31" fmla="*/ 5 h 6"/>
                  <a:gd name="T32" fmla="*/ 0 w 25"/>
                  <a:gd name="T33" fmla="*/ 6 h 6"/>
                  <a:gd name="T34" fmla="*/ 2 w 25"/>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6">
                    <a:moveTo>
                      <a:pt x="2" y="6"/>
                    </a:moveTo>
                    <a:lnTo>
                      <a:pt x="3" y="6"/>
                    </a:lnTo>
                    <a:lnTo>
                      <a:pt x="23" y="6"/>
                    </a:lnTo>
                    <a:lnTo>
                      <a:pt x="24" y="6"/>
                    </a:lnTo>
                    <a:lnTo>
                      <a:pt x="24" y="6"/>
                    </a:lnTo>
                    <a:lnTo>
                      <a:pt x="25" y="5"/>
                    </a:lnTo>
                    <a:lnTo>
                      <a:pt x="25" y="3"/>
                    </a:lnTo>
                    <a:lnTo>
                      <a:pt x="25" y="2"/>
                    </a:lnTo>
                    <a:lnTo>
                      <a:pt x="24" y="2"/>
                    </a:lnTo>
                    <a:lnTo>
                      <a:pt x="24" y="0"/>
                    </a:lnTo>
                    <a:lnTo>
                      <a:pt x="23" y="0"/>
                    </a:lnTo>
                    <a:lnTo>
                      <a:pt x="3" y="0"/>
                    </a:lnTo>
                    <a:lnTo>
                      <a:pt x="0" y="2"/>
                    </a:lnTo>
                    <a:lnTo>
                      <a:pt x="0" y="2"/>
                    </a:lnTo>
                    <a:lnTo>
                      <a:pt x="0" y="3"/>
                    </a:lnTo>
                    <a:lnTo>
                      <a:pt x="0" y="5"/>
                    </a:lnTo>
                    <a:lnTo>
                      <a:pt x="0" y="6"/>
                    </a:lnTo>
                    <a:lnTo>
                      <a:pt x="2"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7" name="Freeform 250"/>
              <p:cNvSpPr>
                <a:spLocks/>
              </p:cNvSpPr>
              <p:nvPr/>
            </p:nvSpPr>
            <p:spPr bwMode="auto">
              <a:xfrm>
                <a:off x="5975350" y="3302000"/>
                <a:ext cx="66675" cy="9525"/>
              </a:xfrm>
              <a:custGeom>
                <a:avLst/>
                <a:gdLst>
                  <a:gd name="T0" fmla="*/ 2 w 42"/>
                  <a:gd name="T1" fmla="*/ 4 h 6"/>
                  <a:gd name="T2" fmla="*/ 3 w 42"/>
                  <a:gd name="T3" fmla="*/ 6 h 6"/>
                  <a:gd name="T4" fmla="*/ 40 w 42"/>
                  <a:gd name="T5" fmla="*/ 6 h 6"/>
                  <a:gd name="T6" fmla="*/ 41 w 42"/>
                  <a:gd name="T7" fmla="*/ 4 h 6"/>
                  <a:gd name="T8" fmla="*/ 41 w 42"/>
                  <a:gd name="T9" fmla="*/ 4 h 6"/>
                  <a:gd name="T10" fmla="*/ 42 w 42"/>
                  <a:gd name="T11" fmla="*/ 3 h 6"/>
                  <a:gd name="T12" fmla="*/ 42 w 42"/>
                  <a:gd name="T13" fmla="*/ 2 h 6"/>
                  <a:gd name="T14" fmla="*/ 41 w 42"/>
                  <a:gd name="T15" fmla="*/ 0 h 6"/>
                  <a:gd name="T16" fmla="*/ 41 w 42"/>
                  <a:gd name="T17" fmla="*/ 0 h 6"/>
                  <a:gd name="T18" fmla="*/ 40 w 42"/>
                  <a:gd name="T19" fmla="*/ 0 h 6"/>
                  <a:gd name="T20" fmla="*/ 3 w 42"/>
                  <a:gd name="T21" fmla="*/ 0 h 6"/>
                  <a:gd name="T22" fmla="*/ 2 w 42"/>
                  <a:gd name="T23" fmla="*/ 0 h 6"/>
                  <a:gd name="T24" fmla="*/ 2 w 42"/>
                  <a:gd name="T25" fmla="*/ 0 h 6"/>
                  <a:gd name="T26" fmla="*/ 0 w 42"/>
                  <a:gd name="T27" fmla="*/ 3 h 6"/>
                  <a:gd name="T28" fmla="*/ 2 w 42"/>
                  <a:gd name="T29" fmla="*/ 4 h 6"/>
                  <a:gd name="T30" fmla="*/ 2 w 42"/>
                  <a:gd name="T3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2" y="4"/>
                    </a:moveTo>
                    <a:lnTo>
                      <a:pt x="3" y="6"/>
                    </a:lnTo>
                    <a:lnTo>
                      <a:pt x="40" y="6"/>
                    </a:lnTo>
                    <a:lnTo>
                      <a:pt x="41" y="4"/>
                    </a:lnTo>
                    <a:lnTo>
                      <a:pt x="41" y="4"/>
                    </a:lnTo>
                    <a:lnTo>
                      <a:pt x="42" y="3"/>
                    </a:lnTo>
                    <a:lnTo>
                      <a:pt x="42" y="2"/>
                    </a:lnTo>
                    <a:lnTo>
                      <a:pt x="41" y="0"/>
                    </a:lnTo>
                    <a:lnTo>
                      <a:pt x="41" y="0"/>
                    </a:lnTo>
                    <a:lnTo>
                      <a:pt x="40" y="0"/>
                    </a:lnTo>
                    <a:lnTo>
                      <a:pt x="3" y="0"/>
                    </a:lnTo>
                    <a:lnTo>
                      <a:pt x="2" y="0"/>
                    </a:lnTo>
                    <a:lnTo>
                      <a:pt x="2" y="0"/>
                    </a:lnTo>
                    <a:lnTo>
                      <a:pt x="0" y="3"/>
                    </a:lnTo>
                    <a:lnTo>
                      <a:pt x="2" y="4"/>
                    </a:lnTo>
                    <a:lnTo>
                      <a:pt x="2"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8" name="Freeform 251"/>
              <p:cNvSpPr>
                <a:spLocks/>
              </p:cNvSpPr>
              <p:nvPr/>
            </p:nvSpPr>
            <p:spPr bwMode="auto">
              <a:xfrm>
                <a:off x="5975350" y="3327400"/>
                <a:ext cx="65088" cy="1588"/>
              </a:xfrm>
              <a:custGeom>
                <a:avLst/>
                <a:gdLst>
                  <a:gd name="T0" fmla="*/ 2 w 41"/>
                  <a:gd name="T1" fmla="*/ 0 h 1"/>
                  <a:gd name="T2" fmla="*/ 2 w 41"/>
                  <a:gd name="T3" fmla="*/ 1 h 1"/>
                  <a:gd name="T4" fmla="*/ 3 w 41"/>
                  <a:gd name="T5" fmla="*/ 1 h 1"/>
                  <a:gd name="T6" fmla="*/ 40 w 41"/>
                  <a:gd name="T7" fmla="*/ 1 h 1"/>
                  <a:gd name="T8" fmla="*/ 41 w 41"/>
                  <a:gd name="T9" fmla="*/ 1 h 1"/>
                  <a:gd name="T10" fmla="*/ 41 w 41"/>
                  <a:gd name="T11" fmla="*/ 0 h 1"/>
                  <a:gd name="T12" fmla="*/ 41 w 41"/>
                  <a:gd name="T13" fmla="*/ 0 h 1"/>
                  <a:gd name="T14" fmla="*/ 0 w 41"/>
                  <a:gd name="T15" fmla="*/ 0 h 1"/>
                  <a:gd name="T16" fmla="*/ 2 w 4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
                    <a:moveTo>
                      <a:pt x="2" y="0"/>
                    </a:moveTo>
                    <a:lnTo>
                      <a:pt x="2" y="1"/>
                    </a:lnTo>
                    <a:lnTo>
                      <a:pt x="3" y="1"/>
                    </a:lnTo>
                    <a:lnTo>
                      <a:pt x="40" y="1"/>
                    </a:lnTo>
                    <a:lnTo>
                      <a:pt x="41" y="1"/>
                    </a:lnTo>
                    <a:lnTo>
                      <a:pt x="41" y="0"/>
                    </a:lnTo>
                    <a:lnTo>
                      <a:pt x="41" y="0"/>
                    </a:lnTo>
                    <a:lnTo>
                      <a:pt x="0" y="0"/>
                    </a:lnTo>
                    <a:lnTo>
                      <a:pt x="2"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9" name="Freeform 252"/>
              <p:cNvSpPr>
                <a:spLocks/>
              </p:cNvSpPr>
              <p:nvPr/>
            </p:nvSpPr>
            <p:spPr bwMode="auto">
              <a:xfrm>
                <a:off x="5975350" y="3319463"/>
                <a:ext cx="66675" cy="7938"/>
              </a:xfrm>
              <a:custGeom>
                <a:avLst/>
                <a:gdLst>
                  <a:gd name="T0" fmla="*/ 42 w 42"/>
                  <a:gd name="T1" fmla="*/ 3 h 5"/>
                  <a:gd name="T2" fmla="*/ 42 w 42"/>
                  <a:gd name="T3" fmla="*/ 2 h 5"/>
                  <a:gd name="T4" fmla="*/ 41 w 42"/>
                  <a:gd name="T5" fmla="*/ 0 h 5"/>
                  <a:gd name="T6" fmla="*/ 41 w 42"/>
                  <a:gd name="T7" fmla="*/ 0 h 5"/>
                  <a:gd name="T8" fmla="*/ 40 w 42"/>
                  <a:gd name="T9" fmla="*/ 0 h 5"/>
                  <a:gd name="T10" fmla="*/ 3 w 42"/>
                  <a:gd name="T11" fmla="*/ 0 h 5"/>
                  <a:gd name="T12" fmla="*/ 2 w 42"/>
                  <a:gd name="T13" fmla="*/ 0 h 5"/>
                  <a:gd name="T14" fmla="*/ 2 w 42"/>
                  <a:gd name="T15" fmla="*/ 0 h 5"/>
                  <a:gd name="T16" fmla="*/ 0 w 42"/>
                  <a:gd name="T17" fmla="*/ 3 h 5"/>
                  <a:gd name="T18" fmla="*/ 0 w 42"/>
                  <a:gd name="T19" fmla="*/ 5 h 5"/>
                  <a:gd name="T20" fmla="*/ 0 w 42"/>
                  <a:gd name="T21" fmla="*/ 5 h 5"/>
                  <a:gd name="T22" fmla="*/ 41 w 42"/>
                  <a:gd name="T23" fmla="*/ 5 h 5"/>
                  <a:gd name="T24" fmla="*/ 42 w 42"/>
                  <a:gd name="T25" fmla="*/ 5 h 5"/>
                  <a:gd name="T26" fmla="*/ 42 w 42"/>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
                    <a:moveTo>
                      <a:pt x="42" y="3"/>
                    </a:moveTo>
                    <a:lnTo>
                      <a:pt x="42" y="2"/>
                    </a:lnTo>
                    <a:lnTo>
                      <a:pt x="41" y="0"/>
                    </a:lnTo>
                    <a:lnTo>
                      <a:pt x="41" y="0"/>
                    </a:lnTo>
                    <a:lnTo>
                      <a:pt x="40" y="0"/>
                    </a:lnTo>
                    <a:lnTo>
                      <a:pt x="3" y="0"/>
                    </a:lnTo>
                    <a:lnTo>
                      <a:pt x="2" y="0"/>
                    </a:lnTo>
                    <a:lnTo>
                      <a:pt x="2" y="0"/>
                    </a:lnTo>
                    <a:lnTo>
                      <a:pt x="0" y="3"/>
                    </a:lnTo>
                    <a:lnTo>
                      <a:pt x="0" y="5"/>
                    </a:lnTo>
                    <a:lnTo>
                      <a:pt x="0" y="5"/>
                    </a:lnTo>
                    <a:lnTo>
                      <a:pt x="41" y="5"/>
                    </a:lnTo>
                    <a:lnTo>
                      <a:pt x="42" y="5"/>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0" name="Freeform 253"/>
              <p:cNvSpPr>
                <a:spLocks/>
              </p:cNvSpPr>
              <p:nvPr/>
            </p:nvSpPr>
            <p:spPr bwMode="auto">
              <a:xfrm>
                <a:off x="5956300" y="3228975"/>
                <a:ext cx="106363" cy="98425"/>
              </a:xfrm>
              <a:custGeom>
                <a:avLst/>
                <a:gdLst>
                  <a:gd name="T0" fmla="*/ 66 w 67"/>
                  <a:gd name="T1" fmla="*/ 4 h 62"/>
                  <a:gd name="T2" fmla="*/ 64 w 67"/>
                  <a:gd name="T3" fmla="*/ 3 h 62"/>
                  <a:gd name="T4" fmla="*/ 63 w 67"/>
                  <a:gd name="T5" fmla="*/ 1 h 62"/>
                  <a:gd name="T6" fmla="*/ 60 w 67"/>
                  <a:gd name="T7" fmla="*/ 0 h 62"/>
                  <a:gd name="T8" fmla="*/ 21 w 67"/>
                  <a:gd name="T9" fmla="*/ 0 h 62"/>
                  <a:gd name="T10" fmla="*/ 0 w 67"/>
                  <a:gd name="T11" fmla="*/ 21 h 62"/>
                  <a:gd name="T12" fmla="*/ 0 w 67"/>
                  <a:gd name="T13" fmla="*/ 62 h 62"/>
                  <a:gd name="T14" fmla="*/ 5 w 67"/>
                  <a:gd name="T15" fmla="*/ 62 h 62"/>
                  <a:gd name="T16" fmla="*/ 5 w 67"/>
                  <a:gd name="T17" fmla="*/ 24 h 62"/>
                  <a:gd name="T18" fmla="*/ 18 w 67"/>
                  <a:gd name="T19" fmla="*/ 24 h 62"/>
                  <a:gd name="T20" fmla="*/ 19 w 67"/>
                  <a:gd name="T21" fmla="*/ 24 h 62"/>
                  <a:gd name="T22" fmla="*/ 22 w 67"/>
                  <a:gd name="T23" fmla="*/ 22 h 62"/>
                  <a:gd name="T24" fmla="*/ 24 w 67"/>
                  <a:gd name="T25" fmla="*/ 21 h 62"/>
                  <a:gd name="T26" fmla="*/ 24 w 67"/>
                  <a:gd name="T27" fmla="*/ 18 h 62"/>
                  <a:gd name="T28" fmla="*/ 24 w 67"/>
                  <a:gd name="T29" fmla="*/ 6 h 62"/>
                  <a:gd name="T30" fmla="*/ 57 w 67"/>
                  <a:gd name="T31" fmla="*/ 6 h 62"/>
                  <a:gd name="T32" fmla="*/ 59 w 67"/>
                  <a:gd name="T33" fmla="*/ 6 h 62"/>
                  <a:gd name="T34" fmla="*/ 60 w 67"/>
                  <a:gd name="T35" fmla="*/ 7 h 62"/>
                  <a:gd name="T36" fmla="*/ 61 w 67"/>
                  <a:gd name="T37" fmla="*/ 8 h 62"/>
                  <a:gd name="T38" fmla="*/ 61 w 67"/>
                  <a:gd name="T39" fmla="*/ 10 h 62"/>
                  <a:gd name="T40" fmla="*/ 61 w 67"/>
                  <a:gd name="T41" fmla="*/ 62 h 62"/>
                  <a:gd name="T42" fmla="*/ 67 w 67"/>
                  <a:gd name="T43" fmla="*/ 62 h 62"/>
                  <a:gd name="T44" fmla="*/ 67 w 67"/>
                  <a:gd name="T45" fmla="*/ 7 h 62"/>
                  <a:gd name="T46" fmla="*/ 66 w 67"/>
                  <a:gd name="T4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4"/>
                    </a:moveTo>
                    <a:lnTo>
                      <a:pt x="64" y="3"/>
                    </a:lnTo>
                    <a:lnTo>
                      <a:pt x="63" y="1"/>
                    </a:lnTo>
                    <a:lnTo>
                      <a:pt x="60" y="0"/>
                    </a:lnTo>
                    <a:lnTo>
                      <a:pt x="21" y="0"/>
                    </a:lnTo>
                    <a:lnTo>
                      <a:pt x="0" y="21"/>
                    </a:lnTo>
                    <a:lnTo>
                      <a:pt x="0" y="62"/>
                    </a:lnTo>
                    <a:lnTo>
                      <a:pt x="5" y="62"/>
                    </a:lnTo>
                    <a:lnTo>
                      <a:pt x="5" y="24"/>
                    </a:lnTo>
                    <a:lnTo>
                      <a:pt x="18" y="24"/>
                    </a:lnTo>
                    <a:lnTo>
                      <a:pt x="19" y="24"/>
                    </a:lnTo>
                    <a:lnTo>
                      <a:pt x="22" y="22"/>
                    </a:lnTo>
                    <a:lnTo>
                      <a:pt x="24" y="21"/>
                    </a:lnTo>
                    <a:lnTo>
                      <a:pt x="24" y="18"/>
                    </a:lnTo>
                    <a:lnTo>
                      <a:pt x="24" y="6"/>
                    </a:lnTo>
                    <a:lnTo>
                      <a:pt x="57" y="6"/>
                    </a:lnTo>
                    <a:lnTo>
                      <a:pt x="59" y="6"/>
                    </a:lnTo>
                    <a:lnTo>
                      <a:pt x="60" y="7"/>
                    </a:lnTo>
                    <a:lnTo>
                      <a:pt x="61" y="8"/>
                    </a:lnTo>
                    <a:lnTo>
                      <a:pt x="61" y="10"/>
                    </a:lnTo>
                    <a:lnTo>
                      <a:pt x="61" y="62"/>
                    </a:lnTo>
                    <a:lnTo>
                      <a:pt x="67" y="62"/>
                    </a:lnTo>
                    <a:lnTo>
                      <a:pt x="67" y="7"/>
                    </a:lnTo>
                    <a:lnTo>
                      <a:pt x="66"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1" name="Rectangle 254"/>
              <p:cNvSpPr>
                <a:spLocks noChangeArrowheads="1"/>
              </p:cNvSpPr>
              <p:nvPr/>
            </p:nvSpPr>
            <p:spPr bwMode="auto">
              <a:xfrm>
                <a:off x="6005513" y="3644900"/>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2" name="Rectangle 255"/>
              <p:cNvSpPr>
                <a:spLocks noChangeArrowheads="1"/>
              </p:cNvSpPr>
              <p:nvPr/>
            </p:nvSpPr>
            <p:spPr bwMode="auto">
              <a:xfrm>
                <a:off x="6051550" y="4041775"/>
                <a:ext cx="22225" cy="809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3" name="Freeform 256"/>
              <p:cNvSpPr>
                <a:spLocks/>
              </p:cNvSpPr>
              <p:nvPr/>
            </p:nvSpPr>
            <p:spPr bwMode="auto">
              <a:xfrm>
                <a:off x="5972175" y="4056063"/>
                <a:ext cx="22225" cy="66675"/>
              </a:xfrm>
              <a:custGeom>
                <a:avLst/>
                <a:gdLst>
                  <a:gd name="T0" fmla="*/ 0 w 14"/>
                  <a:gd name="T1" fmla="*/ 0 h 42"/>
                  <a:gd name="T2" fmla="*/ 0 w 14"/>
                  <a:gd name="T3" fmla="*/ 8 h 42"/>
                  <a:gd name="T4" fmla="*/ 0 w 14"/>
                  <a:gd name="T5" fmla="*/ 42 h 42"/>
                  <a:gd name="T6" fmla="*/ 14 w 14"/>
                  <a:gd name="T7" fmla="*/ 42 h 42"/>
                  <a:gd name="T8" fmla="*/ 14 w 14"/>
                  <a:gd name="T9" fmla="*/ 1 h 42"/>
                  <a:gd name="T10" fmla="*/ 14 w 14"/>
                  <a:gd name="T11" fmla="*/ 0 h 42"/>
                  <a:gd name="T12" fmla="*/ 0 w 14"/>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4" h="42">
                    <a:moveTo>
                      <a:pt x="0" y="0"/>
                    </a:moveTo>
                    <a:lnTo>
                      <a:pt x="0" y="8"/>
                    </a:lnTo>
                    <a:lnTo>
                      <a:pt x="0" y="42"/>
                    </a:lnTo>
                    <a:lnTo>
                      <a:pt x="14" y="42"/>
                    </a:lnTo>
                    <a:lnTo>
                      <a:pt x="14" y="1"/>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4" name="Freeform 257"/>
              <p:cNvSpPr>
                <a:spLocks/>
              </p:cNvSpPr>
              <p:nvPr/>
            </p:nvSpPr>
            <p:spPr bwMode="auto">
              <a:xfrm>
                <a:off x="5997575" y="3992563"/>
                <a:ext cx="22225" cy="130175"/>
              </a:xfrm>
              <a:custGeom>
                <a:avLst/>
                <a:gdLst>
                  <a:gd name="T0" fmla="*/ 0 w 14"/>
                  <a:gd name="T1" fmla="*/ 0 h 82"/>
                  <a:gd name="T2" fmla="*/ 0 w 14"/>
                  <a:gd name="T3" fmla="*/ 41 h 82"/>
                  <a:gd name="T4" fmla="*/ 0 w 14"/>
                  <a:gd name="T5" fmla="*/ 82 h 82"/>
                  <a:gd name="T6" fmla="*/ 14 w 14"/>
                  <a:gd name="T7" fmla="*/ 82 h 82"/>
                  <a:gd name="T8" fmla="*/ 14 w 14"/>
                  <a:gd name="T9" fmla="*/ 34 h 82"/>
                  <a:gd name="T10" fmla="*/ 14 w 14"/>
                  <a:gd name="T11" fmla="*/ 0 h 82"/>
                  <a:gd name="T12" fmla="*/ 0 w 1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4" h="82">
                    <a:moveTo>
                      <a:pt x="0" y="0"/>
                    </a:moveTo>
                    <a:lnTo>
                      <a:pt x="0" y="41"/>
                    </a:lnTo>
                    <a:lnTo>
                      <a:pt x="0" y="82"/>
                    </a:lnTo>
                    <a:lnTo>
                      <a:pt x="14" y="82"/>
                    </a:lnTo>
                    <a:lnTo>
                      <a:pt x="14" y="34"/>
                    </a:lnTo>
                    <a:lnTo>
                      <a:pt x="14" y="0"/>
                    </a:lnTo>
                    <a:lnTo>
                      <a:pt x="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5" name="Freeform 258"/>
              <p:cNvSpPr>
                <a:spLocks/>
              </p:cNvSpPr>
              <p:nvPr/>
            </p:nvSpPr>
            <p:spPr bwMode="auto">
              <a:xfrm>
                <a:off x="6024563" y="3935413"/>
                <a:ext cx="22225" cy="187325"/>
              </a:xfrm>
              <a:custGeom>
                <a:avLst/>
                <a:gdLst>
                  <a:gd name="T0" fmla="*/ 0 w 14"/>
                  <a:gd name="T1" fmla="*/ 0 h 118"/>
                  <a:gd name="T2" fmla="*/ 0 w 14"/>
                  <a:gd name="T3" fmla="*/ 69 h 118"/>
                  <a:gd name="T4" fmla="*/ 0 w 14"/>
                  <a:gd name="T5" fmla="*/ 118 h 118"/>
                  <a:gd name="T6" fmla="*/ 14 w 14"/>
                  <a:gd name="T7" fmla="*/ 118 h 118"/>
                  <a:gd name="T8" fmla="*/ 14 w 14"/>
                  <a:gd name="T9" fmla="*/ 63 h 118"/>
                  <a:gd name="T10" fmla="*/ 14 w 14"/>
                  <a:gd name="T11" fmla="*/ 0 h 118"/>
                  <a:gd name="T12" fmla="*/ 0 w 14"/>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4" h="118">
                    <a:moveTo>
                      <a:pt x="0" y="0"/>
                    </a:moveTo>
                    <a:lnTo>
                      <a:pt x="0" y="69"/>
                    </a:lnTo>
                    <a:lnTo>
                      <a:pt x="0" y="118"/>
                    </a:lnTo>
                    <a:lnTo>
                      <a:pt x="14" y="118"/>
                    </a:lnTo>
                    <a:lnTo>
                      <a:pt x="14" y="63"/>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6" name="Freeform 259"/>
              <p:cNvSpPr>
                <a:spLocks/>
              </p:cNvSpPr>
              <p:nvPr/>
            </p:nvSpPr>
            <p:spPr bwMode="auto">
              <a:xfrm>
                <a:off x="6080125" y="3995738"/>
                <a:ext cx="22225" cy="127000"/>
              </a:xfrm>
              <a:custGeom>
                <a:avLst/>
                <a:gdLst>
                  <a:gd name="T0" fmla="*/ 0 w 14"/>
                  <a:gd name="T1" fmla="*/ 0 h 80"/>
                  <a:gd name="T2" fmla="*/ 0 w 14"/>
                  <a:gd name="T3" fmla="*/ 15 h 80"/>
                  <a:gd name="T4" fmla="*/ 0 w 14"/>
                  <a:gd name="T5" fmla="*/ 80 h 80"/>
                  <a:gd name="T6" fmla="*/ 14 w 14"/>
                  <a:gd name="T7" fmla="*/ 80 h 80"/>
                  <a:gd name="T8" fmla="*/ 14 w 14"/>
                  <a:gd name="T9" fmla="*/ 10 h 80"/>
                  <a:gd name="T10" fmla="*/ 14 w 14"/>
                  <a:gd name="T11" fmla="*/ 0 h 80"/>
                  <a:gd name="T12" fmla="*/ 0 w 1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4" h="80">
                    <a:moveTo>
                      <a:pt x="0" y="0"/>
                    </a:moveTo>
                    <a:lnTo>
                      <a:pt x="0" y="15"/>
                    </a:lnTo>
                    <a:lnTo>
                      <a:pt x="0" y="80"/>
                    </a:lnTo>
                    <a:lnTo>
                      <a:pt x="14" y="80"/>
                    </a:lnTo>
                    <a:lnTo>
                      <a:pt x="14" y="10"/>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7" name="Freeform 260"/>
              <p:cNvSpPr>
                <a:spLocks/>
              </p:cNvSpPr>
              <p:nvPr/>
            </p:nvSpPr>
            <p:spPr bwMode="auto">
              <a:xfrm>
                <a:off x="5916613" y="4057650"/>
                <a:ext cx="22225" cy="65088"/>
              </a:xfrm>
              <a:custGeom>
                <a:avLst/>
                <a:gdLst>
                  <a:gd name="T0" fmla="*/ 0 w 14"/>
                  <a:gd name="T1" fmla="*/ 0 h 41"/>
                  <a:gd name="T2" fmla="*/ 0 w 14"/>
                  <a:gd name="T3" fmla="*/ 22 h 41"/>
                  <a:gd name="T4" fmla="*/ 0 w 14"/>
                  <a:gd name="T5" fmla="*/ 41 h 41"/>
                  <a:gd name="T6" fmla="*/ 14 w 14"/>
                  <a:gd name="T7" fmla="*/ 41 h 41"/>
                  <a:gd name="T8" fmla="*/ 14 w 14"/>
                  <a:gd name="T9" fmla="*/ 15 h 41"/>
                  <a:gd name="T10" fmla="*/ 14 w 14"/>
                  <a:gd name="T11" fmla="*/ 0 h 41"/>
                  <a:gd name="T12" fmla="*/ 0 w 14"/>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4" h="41">
                    <a:moveTo>
                      <a:pt x="0" y="0"/>
                    </a:moveTo>
                    <a:lnTo>
                      <a:pt x="0" y="22"/>
                    </a:lnTo>
                    <a:lnTo>
                      <a:pt x="0" y="41"/>
                    </a:lnTo>
                    <a:lnTo>
                      <a:pt x="14" y="41"/>
                    </a:lnTo>
                    <a:lnTo>
                      <a:pt x="14" y="15"/>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8" name="Freeform 261"/>
              <p:cNvSpPr>
                <a:spLocks/>
              </p:cNvSpPr>
              <p:nvPr/>
            </p:nvSpPr>
            <p:spPr bwMode="auto">
              <a:xfrm>
                <a:off x="5942013" y="3986213"/>
                <a:ext cx="22225" cy="136525"/>
              </a:xfrm>
              <a:custGeom>
                <a:avLst/>
                <a:gdLst>
                  <a:gd name="T0" fmla="*/ 0 w 14"/>
                  <a:gd name="T1" fmla="*/ 0 h 86"/>
                  <a:gd name="T2" fmla="*/ 0 w 14"/>
                  <a:gd name="T3" fmla="*/ 65 h 86"/>
                  <a:gd name="T4" fmla="*/ 0 w 14"/>
                  <a:gd name="T5" fmla="*/ 86 h 86"/>
                  <a:gd name="T6" fmla="*/ 14 w 14"/>
                  <a:gd name="T7" fmla="*/ 86 h 86"/>
                  <a:gd name="T8" fmla="*/ 14 w 14"/>
                  <a:gd name="T9" fmla="*/ 59 h 86"/>
                  <a:gd name="T10" fmla="*/ 14 w 14"/>
                  <a:gd name="T11" fmla="*/ 0 h 86"/>
                  <a:gd name="T12" fmla="*/ 0 w 14"/>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4" h="86">
                    <a:moveTo>
                      <a:pt x="0" y="0"/>
                    </a:moveTo>
                    <a:lnTo>
                      <a:pt x="0" y="65"/>
                    </a:lnTo>
                    <a:lnTo>
                      <a:pt x="0" y="86"/>
                    </a:lnTo>
                    <a:lnTo>
                      <a:pt x="14" y="86"/>
                    </a:lnTo>
                    <a:lnTo>
                      <a:pt x="14" y="59"/>
                    </a:lnTo>
                    <a:lnTo>
                      <a:pt x="14"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9" name="Freeform 262"/>
              <p:cNvSpPr>
                <a:spLocks/>
              </p:cNvSpPr>
              <p:nvPr/>
            </p:nvSpPr>
            <p:spPr bwMode="auto">
              <a:xfrm>
                <a:off x="6164263" y="3856038"/>
                <a:ext cx="60325" cy="52388"/>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1"/>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0" name="Freeform 263"/>
              <p:cNvSpPr>
                <a:spLocks/>
              </p:cNvSpPr>
              <p:nvPr/>
            </p:nvSpPr>
            <p:spPr bwMode="auto">
              <a:xfrm>
                <a:off x="6189663" y="3868738"/>
                <a:ext cx="49213" cy="39688"/>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6"/>
                      <a:pt x="19" y="3"/>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1" name="Freeform 264"/>
              <p:cNvSpPr>
                <a:spLocks/>
              </p:cNvSpPr>
              <p:nvPr/>
            </p:nvSpPr>
            <p:spPr bwMode="auto">
              <a:xfrm>
                <a:off x="6135688" y="3859213"/>
                <a:ext cx="53975" cy="87313"/>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3"/>
                      <a:pt x="0" y="22"/>
                    </a:cubicBezTo>
                    <a:cubicBezTo>
                      <a:pt x="0" y="29"/>
                      <a:pt x="2" y="35"/>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2" name="Freeform 265"/>
              <p:cNvSpPr>
                <a:spLocks/>
              </p:cNvSpPr>
              <p:nvPr/>
            </p:nvSpPr>
            <p:spPr bwMode="auto">
              <a:xfrm>
                <a:off x="6189663" y="3889375"/>
                <a:ext cx="52388" cy="19050"/>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6"/>
                      <a:pt x="23" y="3"/>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3" name="Freeform 266"/>
              <p:cNvSpPr>
                <a:spLocks/>
              </p:cNvSpPr>
              <p:nvPr/>
            </p:nvSpPr>
            <p:spPr bwMode="auto">
              <a:xfrm>
                <a:off x="6149975" y="3908425"/>
                <a:ext cx="39688" cy="49213"/>
              </a:xfrm>
              <a:custGeom>
                <a:avLst/>
                <a:gdLst>
                  <a:gd name="T0" fmla="*/ 0 w 18"/>
                  <a:gd name="T1" fmla="*/ 17 h 22"/>
                  <a:gd name="T2" fmla="*/ 7 w 18"/>
                  <a:gd name="T3" fmla="*/ 22 h 22"/>
                  <a:gd name="T4" fmla="*/ 18 w 18"/>
                  <a:gd name="T5" fmla="*/ 0 h 22"/>
                  <a:gd name="T6" fmla="*/ 0 w 18"/>
                  <a:gd name="T7" fmla="*/ 17 h 22"/>
                </a:gdLst>
                <a:ahLst/>
                <a:cxnLst>
                  <a:cxn ang="0">
                    <a:pos x="T0" y="T1"/>
                  </a:cxn>
                  <a:cxn ang="0">
                    <a:pos x="T2" y="T3"/>
                  </a:cxn>
                  <a:cxn ang="0">
                    <a:pos x="T4" y="T5"/>
                  </a:cxn>
                  <a:cxn ang="0">
                    <a:pos x="T6" y="T7"/>
                  </a:cxn>
                </a:cxnLst>
                <a:rect l="0" t="0" r="r" b="b"/>
                <a:pathLst>
                  <a:path w="18" h="22">
                    <a:moveTo>
                      <a:pt x="0" y="17"/>
                    </a:moveTo>
                    <a:cubicBezTo>
                      <a:pt x="2" y="19"/>
                      <a:pt x="4" y="21"/>
                      <a:pt x="7" y="22"/>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4" name="Freeform 267"/>
              <p:cNvSpPr>
                <a:spLocks/>
              </p:cNvSpPr>
              <p:nvPr/>
            </p:nvSpPr>
            <p:spPr bwMode="auto">
              <a:xfrm>
                <a:off x="6164263" y="3908425"/>
                <a:ext cx="77788" cy="53975"/>
              </a:xfrm>
              <a:custGeom>
                <a:avLst/>
                <a:gdLst>
                  <a:gd name="T0" fmla="*/ 0 w 35"/>
                  <a:gd name="T1" fmla="*/ 22 h 24"/>
                  <a:gd name="T2" fmla="*/ 11 w 35"/>
                  <a:gd name="T3" fmla="*/ 24 h 24"/>
                  <a:gd name="T4" fmla="*/ 35 w 35"/>
                  <a:gd name="T5" fmla="*/ 0 h 24"/>
                  <a:gd name="T6" fmla="*/ 11 w 35"/>
                  <a:gd name="T7" fmla="*/ 0 h 24"/>
                  <a:gd name="T8" fmla="*/ 0 w 35"/>
                  <a:gd name="T9" fmla="*/ 22 h 24"/>
                </a:gdLst>
                <a:ahLst/>
                <a:cxnLst>
                  <a:cxn ang="0">
                    <a:pos x="T0" y="T1"/>
                  </a:cxn>
                  <a:cxn ang="0">
                    <a:pos x="T2" y="T3"/>
                  </a:cxn>
                  <a:cxn ang="0">
                    <a:pos x="T4" y="T5"/>
                  </a:cxn>
                  <a:cxn ang="0">
                    <a:pos x="T6" y="T7"/>
                  </a:cxn>
                  <a:cxn ang="0">
                    <a:pos x="T8" y="T9"/>
                  </a:cxn>
                </a:cxnLst>
                <a:rect l="0" t="0" r="r" b="b"/>
                <a:pathLst>
                  <a:path w="35" h="24">
                    <a:moveTo>
                      <a:pt x="0" y="22"/>
                    </a:moveTo>
                    <a:cubicBezTo>
                      <a:pt x="3" y="23"/>
                      <a:pt x="7" y="24"/>
                      <a:pt x="11" y="24"/>
                    </a:cubicBezTo>
                    <a:cubicBezTo>
                      <a:pt x="24" y="24"/>
                      <a:pt x="35" y="14"/>
                      <a:pt x="35" y="0"/>
                    </a:cubicBezTo>
                    <a:cubicBezTo>
                      <a:pt x="11" y="0"/>
                      <a:pt x="11" y="0"/>
                      <a:pt x="11" y="0"/>
                    </a:cubicBezTo>
                    <a:lnTo>
                      <a:pt x="0"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5" name="Freeform 268"/>
              <p:cNvSpPr>
                <a:spLocks/>
              </p:cNvSpPr>
              <p:nvPr/>
            </p:nvSpPr>
            <p:spPr bwMode="auto">
              <a:xfrm>
                <a:off x="6135688" y="3986213"/>
                <a:ext cx="106363" cy="106363"/>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5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1"/>
                      <a:pt x="43" y="8"/>
                      <a:pt x="40" y="6"/>
                    </a:cubicBezTo>
                    <a:cubicBezTo>
                      <a:pt x="36" y="2"/>
                      <a:pt x="30" y="0"/>
                      <a:pt x="24" y="0"/>
                    </a:cubicBezTo>
                    <a:cubicBezTo>
                      <a:pt x="20" y="0"/>
                      <a:pt x="17" y="0"/>
                      <a:pt x="13" y="2"/>
                    </a:cubicBezTo>
                    <a:cubicBezTo>
                      <a:pt x="5" y="6"/>
                      <a:pt x="0" y="14"/>
                      <a:pt x="0" y="24"/>
                    </a:cubicBezTo>
                    <a:cubicBezTo>
                      <a:pt x="0" y="30"/>
                      <a:pt x="2" y="36"/>
                      <a:pt x="6" y="41"/>
                    </a:cubicBezTo>
                    <a:cubicBezTo>
                      <a:pt x="8" y="43"/>
                      <a:pt x="10" y="44"/>
                      <a:pt x="13" y="45"/>
                    </a:cubicBezTo>
                    <a:cubicBezTo>
                      <a:pt x="16" y="47"/>
                      <a:pt x="20" y="48"/>
                      <a:pt x="24" y="48"/>
                    </a:cubicBezTo>
                    <a:cubicBezTo>
                      <a:pt x="37" y="48"/>
                      <a:pt x="48" y="37"/>
                      <a:pt x="48" y="24"/>
                    </a:cubicBezTo>
                    <a:cubicBezTo>
                      <a:pt x="48" y="20"/>
                      <a:pt x="47" y="17"/>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6" name="Freeform 269"/>
              <p:cNvSpPr>
                <a:spLocks/>
              </p:cNvSpPr>
              <p:nvPr/>
            </p:nvSpPr>
            <p:spPr bwMode="auto">
              <a:xfrm>
                <a:off x="6164263" y="3986213"/>
                <a:ext cx="60325" cy="53975"/>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0"/>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7" name="Freeform 270"/>
              <p:cNvSpPr>
                <a:spLocks/>
              </p:cNvSpPr>
              <p:nvPr/>
            </p:nvSpPr>
            <p:spPr bwMode="auto">
              <a:xfrm>
                <a:off x="6189663" y="4000500"/>
                <a:ext cx="49213" cy="39688"/>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5"/>
                      <a:pt x="19" y="2"/>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8" name="Freeform 271"/>
              <p:cNvSpPr>
                <a:spLocks/>
              </p:cNvSpPr>
              <p:nvPr/>
            </p:nvSpPr>
            <p:spPr bwMode="auto">
              <a:xfrm>
                <a:off x="6135688" y="3990975"/>
                <a:ext cx="53975" cy="87313"/>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2"/>
                      <a:pt x="0" y="22"/>
                    </a:cubicBezTo>
                    <a:cubicBezTo>
                      <a:pt x="0" y="28"/>
                      <a:pt x="2" y="34"/>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39" name="Freeform 272"/>
              <p:cNvSpPr>
                <a:spLocks/>
              </p:cNvSpPr>
              <p:nvPr/>
            </p:nvSpPr>
            <p:spPr bwMode="auto">
              <a:xfrm>
                <a:off x="6189663" y="4019550"/>
                <a:ext cx="52388" cy="20638"/>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5"/>
                      <a:pt x="23" y="2"/>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0" name="Freeform 273"/>
              <p:cNvSpPr>
                <a:spLocks/>
              </p:cNvSpPr>
              <p:nvPr/>
            </p:nvSpPr>
            <p:spPr bwMode="auto">
              <a:xfrm>
                <a:off x="6149975" y="4040188"/>
                <a:ext cx="39688" cy="46038"/>
              </a:xfrm>
              <a:custGeom>
                <a:avLst/>
                <a:gdLst>
                  <a:gd name="T0" fmla="*/ 0 w 18"/>
                  <a:gd name="T1" fmla="*/ 17 h 21"/>
                  <a:gd name="T2" fmla="*/ 7 w 18"/>
                  <a:gd name="T3" fmla="*/ 21 h 21"/>
                  <a:gd name="T4" fmla="*/ 18 w 18"/>
                  <a:gd name="T5" fmla="*/ 0 h 21"/>
                  <a:gd name="T6" fmla="*/ 0 w 18"/>
                  <a:gd name="T7" fmla="*/ 17 h 21"/>
                </a:gdLst>
                <a:ahLst/>
                <a:cxnLst>
                  <a:cxn ang="0">
                    <a:pos x="T0" y="T1"/>
                  </a:cxn>
                  <a:cxn ang="0">
                    <a:pos x="T2" y="T3"/>
                  </a:cxn>
                  <a:cxn ang="0">
                    <a:pos x="T4" y="T5"/>
                  </a:cxn>
                  <a:cxn ang="0">
                    <a:pos x="T6" y="T7"/>
                  </a:cxn>
                </a:cxnLst>
                <a:rect l="0" t="0" r="r" b="b"/>
                <a:pathLst>
                  <a:path w="18" h="21">
                    <a:moveTo>
                      <a:pt x="0" y="17"/>
                    </a:moveTo>
                    <a:cubicBezTo>
                      <a:pt x="2" y="19"/>
                      <a:pt x="4" y="20"/>
                      <a:pt x="7" y="21"/>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1" name="Freeform 274"/>
              <p:cNvSpPr>
                <a:spLocks/>
              </p:cNvSpPr>
              <p:nvPr/>
            </p:nvSpPr>
            <p:spPr bwMode="auto">
              <a:xfrm>
                <a:off x="6164263" y="4040188"/>
                <a:ext cx="77788" cy="52388"/>
              </a:xfrm>
              <a:custGeom>
                <a:avLst/>
                <a:gdLst>
                  <a:gd name="T0" fmla="*/ 0 w 35"/>
                  <a:gd name="T1" fmla="*/ 21 h 24"/>
                  <a:gd name="T2" fmla="*/ 11 w 35"/>
                  <a:gd name="T3" fmla="*/ 24 h 24"/>
                  <a:gd name="T4" fmla="*/ 35 w 35"/>
                  <a:gd name="T5" fmla="*/ 0 h 24"/>
                  <a:gd name="T6" fmla="*/ 11 w 35"/>
                  <a:gd name="T7" fmla="*/ 0 h 24"/>
                  <a:gd name="T8" fmla="*/ 0 w 35"/>
                  <a:gd name="T9" fmla="*/ 21 h 24"/>
                </a:gdLst>
                <a:ahLst/>
                <a:cxnLst>
                  <a:cxn ang="0">
                    <a:pos x="T0" y="T1"/>
                  </a:cxn>
                  <a:cxn ang="0">
                    <a:pos x="T2" y="T3"/>
                  </a:cxn>
                  <a:cxn ang="0">
                    <a:pos x="T4" y="T5"/>
                  </a:cxn>
                  <a:cxn ang="0">
                    <a:pos x="T6" y="T7"/>
                  </a:cxn>
                  <a:cxn ang="0">
                    <a:pos x="T8" y="T9"/>
                  </a:cxn>
                </a:cxnLst>
                <a:rect l="0" t="0" r="r" b="b"/>
                <a:pathLst>
                  <a:path w="35" h="24">
                    <a:moveTo>
                      <a:pt x="0" y="21"/>
                    </a:moveTo>
                    <a:cubicBezTo>
                      <a:pt x="3" y="23"/>
                      <a:pt x="7" y="24"/>
                      <a:pt x="11" y="24"/>
                    </a:cubicBezTo>
                    <a:cubicBezTo>
                      <a:pt x="24" y="24"/>
                      <a:pt x="35" y="13"/>
                      <a:pt x="35" y="0"/>
                    </a:cubicBezTo>
                    <a:cubicBezTo>
                      <a:pt x="11" y="0"/>
                      <a:pt x="11" y="0"/>
                      <a:pt x="11" y="0"/>
                    </a:cubicBezTo>
                    <a:lnTo>
                      <a:pt x="0" y="2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2" name="Freeform 275"/>
              <p:cNvSpPr>
                <a:spLocks/>
              </p:cNvSpPr>
              <p:nvPr/>
            </p:nvSpPr>
            <p:spPr bwMode="auto">
              <a:xfrm>
                <a:off x="5918200" y="4203700"/>
                <a:ext cx="322263" cy="107950"/>
              </a:xfrm>
              <a:custGeom>
                <a:avLst/>
                <a:gdLst>
                  <a:gd name="T0" fmla="*/ 1 w 203"/>
                  <a:gd name="T1" fmla="*/ 68 h 68"/>
                  <a:gd name="T2" fmla="*/ 0 w 203"/>
                  <a:gd name="T3" fmla="*/ 62 h 68"/>
                  <a:gd name="T4" fmla="*/ 59 w 203"/>
                  <a:gd name="T5" fmla="*/ 49 h 68"/>
                  <a:gd name="T6" fmla="*/ 108 w 203"/>
                  <a:gd name="T7" fmla="*/ 20 h 68"/>
                  <a:gd name="T8" fmla="*/ 167 w 203"/>
                  <a:gd name="T9" fmla="*/ 19 h 68"/>
                  <a:gd name="T10" fmla="*/ 203 w 203"/>
                  <a:gd name="T11" fmla="*/ 0 h 68"/>
                  <a:gd name="T12" fmla="*/ 203 w 203"/>
                  <a:gd name="T13" fmla="*/ 5 h 68"/>
                  <a:gd name="T14" fmla="*/ 203 w 203"/>
                  <a:gd name="T15" fmla="*/ 6 h 68"/>
                  <a:gd name="T16" fmla="*/ 168 w 203"/>
                  <a:gd name="T17" fmla="*/ 23 h 68"/>
                  <a:gd name="T18" fmla="*/ 109 w 203"/>
                  <a:gd name="T19" fmla="*/ 26 h 68"/>
                  <a:gd name="T20" fmla="*/ 62 w 203"/>
                  <a:gd name="T21" fmla="*/ 54 h 68"/>
                  <a:gd name="T22" fmla="*/ 1 w 203"/>
                  <a:gd name="T2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68">
                    <a:moveTo>
                      <a:pt x="1" y="68"/>
                    </a:moveTo>
                    <a:lnTo>
                      <a:pt x="0" y="62"/>
                    </a:lnTo>
                    <a:lnTo>
                      <a:pt x="59" y="49"/>
                    </a:lnTo>
                    <a:lnTo>
                      <a:pt x="108" y="20"/>
                    </a:lnTo>
                    <a:lnTo>
                      <a:pt x="167" y="19"/>
                    </a:lnTo>
                    <a:lnTo>
                      <a:pt x="203" y="0"/>
                    </a:lnTo>
                    <a:lnTo>
                      <a:pt x="203" y="5"/>
                    </a:lnTo>
                    <a:lnTo>
                      <a:pt x="203" y="6"/>
                    </a:lnTo>
                    <a:lnTo>
                      <a:pt x="168" y="23"/>
                    </a:lnTo>
                    <a:lnTo>
                      <a:pt x="109" y="26"/>
                    </a:lnTo>
                    <a:lnTo>
                      <a:pt x="62" y="54"/>
                    </a:lnTo>
                    <a:lnTo>
                      <a:pt x="1" y="6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3" name="Freeform 276"/>
              <p:cNvSpPr>
                <a:spLocks/>
              </p:cNvSpPr>
              <p:nvPr/>
            </p:nvSpPr>
            <p:spPr bwMode="auto">
              <a:xfrm>
                <a:off x="5918200" y="4124325"/>
                <a:ext cx="327025" cy="173038"/>
              </a:xfrm>
              <a:custGeom>
                <a:avLst/>
                <a:gdLst>
                  <a:gd name="T0" fmla="*/ 3 w 206"/>
                  <a:gd name="T1" fmla="*/ 109 h 109"/>
                  <a:gd name="T2" fmla="*/ 0 w 206"/>
                  <a:gd name="T3" fmla="*/ 105 h 109"/>
                  <a:gd name="T4" fmla="*/ 49 w 206"/>
                  <a:gd name="T5" fmla="*/ 84 h 109"/>
                  <a:gd name="T6" fmla="*/ 78 w 206"/>
                  <a:gd name="T7" fmla="*/ 52 h 109"/>
                  <a:gd name="T8" fmla="*/ 126 w 206"/>
                  <a:gd name="T9" fmla="*/ 42 h 109"/>
                  <a:gd name="T10" fmla="*/ 155 w 206"/>
                  <a:gd name="T11" fmla="*/ 10 h 109"/>
                  <a:gd name="T12" fmla="*/ 206 w 206"/>
                  <a:gd name="T13" fmla="*/ 0 h 109"/>
                  <a:gd name="T14" fmla="*/ 206 w 206"/>
                  <a:gd name="T15" fmla="*/ 4 h 109"/>
                  <a:gd name="T16" fmla="*/ 158 w 206"/>
                  <a:gd name="T17" fmla="*/ 14 h 109"/>
                  <a:gd name="T18" fmla="*/ 129 w 206"/>
                  <a:gd name="T19" fmla="*/ 46 h 109"/>
                  <a:gd name="T20" fmla="*/ 81 w 206"/>
                  <a:gd name="T21" fmla="*/ 56 h 109"/>
                  <a:gd name="T22" fmla="*/ 52 w 206"/>
                  <a:gd name="T23" fmla="*/ 88 h 109"/>
                  <a:gd name="T24" fmla="*/ 3 w 206"/>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09">
                    <a:moveTo>
                      <a:pt x="3" y="109"/>
                    </a:moveTo>
                    <a:lnTo>
                      <a:pt x="0" y="105"/>
                    </a:lnTo>
                    <a:lnTo>
                      <a:pt x="49" y="84"/>
                    </a:lnTo>
                    <a:lnTo>
                      <a:pt x="78" y="52"/>
                    </a:lnTo>
                    <a:lnTo>
                      <a:pt x="126" y="42"/>
                    </a:lnTo>
                    <a:lnTo>
                      <a:pt x="155" y="10"/>
                    </a:lnTo>
                    <a:lnTo>
                      <a:pt x="206" y="0"/>
                    </a:lnTo>
                    <a:lnTo>
                      <a:pt x="206" y="4"/>
                    </a:lnTo>
                    <a:lnTo>
                      <a:pt x="158" y="14"/>
                    </a:lnTo>
                    <a:lnTo>
                      <a:pt x="129" y="46"/>
                    </a:lnTo>
                    <a:lnTo>
                      <a:pt x="81" y="56"/>
                    </a:lnTo>
                    <a:lnTo>
                      <a:pt x="52" y="88"/>
                    </a:lnTo>
                    <a:lnTo>
                      <a:pt x="3" y="10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4" name="Freeform 277"/>
              <p:cNvSpPr>
                <a:spLocks/>
              </p:cNvSpPr>
              <p:nvPr/>
            </p:nvSpPr>
            <p:spPr bwMode="auto">
              <a:xfrm>
                <a:off x="5919788" y="4241800"/>
                <a:ext cx="320675" cy="82550"/>
              </a:xfrm>
              <a:custGeom>
                <a:avLst/>
                <a:gdLst>
                  <a:gd name="T0" fmla="*/ 0 w 202"/>
                  <a:gd name="T1" fmla="*/ 52 h 52"/>
                  <a:gd name="T2" fmla="*/ 0 w 202"/>
                  <a:gd name="T3" fmla="*/ 46 h 52"/>
                  <a:gd name="T4" fmla="*/ 47 w 202"/>
                  <a:gd name="T5" fmla="*/ 39 h 52"/>
                  <a:gd name="T6" fmla="*/ 86 w 202"/>
                  <a:gd name="T7" fmla="*/ 17 h 52"/>
                  <a:gd name="T8" fmla="*/ 133 w 202"/>
                  <a:gd name="T9" fmla="*/ 23 h 52"/>
                  <a:gd name="T10" fmla="*/ 173 w 202"/>
                  <a:gd name="T11" fmla="*/ 0 h 52"/>
                  <a:gd name="T12" fmla="*/ 202 w 202"/>
                  <a:gd name="T13" fmla="*/ 3 h 52"/>
                  <a:gd name="T14" fmla="*/ 202 w 202"/>
                  <a:gd name="T15" fmla="*/ 7 h 52"/>
                  <a:gd name="T16" fmla="*/ 173 w 202"/>
                  <a:gd name="T17" fmla="*/ 4 h 52"/>
                  <a:gd name="T18" fmla="*/ 135 w 202"/>
                  <a:gd name="T19" fmla="*/ 27 h 52"/>
                  <a:gd name="T20" fmla="*/ 87 w 202"/>
                  <a:gd name="T21" fmla="*/ 23 h 52"/>
                  <a:gd name="T22" fmla="*/ 48 w 202"/>
                  <a:gd name="T23" fmla="*/ 45 h 52"/>
                  <a:gd name="T24" fmla="*/ 0 w 20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52">
                    <a:moveTo>
                      <a:pt x="0" y="52"/>
                    </a:moveTo>
                    <a:lnTo>
                      <a:pt x="0" y="46"/>
                    </a:lnTo>
                    <a:lnTo>
                      <a:pt x="47" y="39"/>
                    </a:lnTo>
                    <a:lnTo>
                      <a:pt x="86" y="17"/>
                    </a:lnTo>
                    <a:lnTo>
                      <a:pt x="133" y="23"/>
                    </a:lnTo>
                    <a:lnTo>
                      <a:pt x="173" y="0"/>
                    </a:lnTo>
                    <a:lnTo>
                      <a:pt x="202" y="3"/>
                    </a:lnTo>
                    <a:lnTo>
                      <a:pt x="202" y="7"/>
                    </a:lnTo>
                    <a:lnTo>
                      <a:pt x="173" y="4"/>
                    </a:lnTo>
                    <a:lnTo>
                      <a:pt x="135" y="27"/>
                    </a:lnTo>
                    <a:lnTo>
                      <a:pt x="87" y="23"/>
                    </a:lnTo>
                    <a:lnTo>
                      <a:pt x="48" y="45"/>
                    </a:lnTo>
                    <a:lnTo>
                      <a:pt x="0" y="5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5" name="Group 704"/>
          <p:cNvGrpSpPr/>
          <p:nvPr/>
        </p:nvGrpSpPr>
        <p:grpSpPr>
          <a:xfrm>
            <a:off x="6996094" y="1403197"/>
            <a:ext cx="2424932" cy="2236944"/>
            <a:chOff x="6996094" y="1403197"/>
            <a:chExt cx="2424932" cy="2236944"/>
          </a:xfrm>
        </p:grpSpPr>
        <p:sp>
          <p:nvSpPr>
            <p:cNvPr id="156" name="TextBox 155"/>
            <p:cNvSpPr txBox="1"/>
            <p:nvPr/>
          </p:nvSpPr>
          <p:spPr>
            <a:xfrm>
              <a:off x="6996094" y="2347479"/>
              <a:ext cx="2424932" cy="1292662"/>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Submit and cancel U-SQL Jobs</a:t>
              </a:r>
            </a:p>
          </p:txBody>
        </p:sp>
        <p:grpSp>
          <p:nvGrpSpPr>
            <p:cNvPr id="628" name="Group 627"/>
            <p:cNvGrpSpPr/>
            <p:nvPr/>
          </p:nvGrpSpPr>
          <p:grpSpPr>
            <a:xfrm>
              <a:off x="7831323" y="1403197"/>
              <a:ext cx="761872" cy="1018909"/>
              <a:chOff x="950913" y="968376"/>
              <a:chExt cx="1439863" cy="1925638"/>
            </a:xfrm>
          </p:grpSpPr>
          <p:sp>
            <p:nvSpPr>
              <p:cNvPr id="551" name="Rectangle 283"/>
              <p:cNvSpPr>
                <a:spLocks noChangeArrowheads="1"/>
              </p:cNvSpPr>
              <p:nvPr/>
            </p:nvSpPr>
            <p:spPr bwMode="auto">
              <a:xfrm>
                <a:off x="1436688" y="2355851"/>
                <a:ext cx="847725" cy="538163"/>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2" name="Freeform 284"/>
              <p:cNvSpPr>
                <a:spLocks/>
              </p:cNvSpPr>
              <p:nvPr/>
            </p:nvSpPr>
            <p:spPr bwMode="auto">
              <a:xfrm>
                <a:off x="1436688" y="2355851"/>
                <a:ext cx="847725" cy="538163"/>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3" name="Rectangle 285"/>
              <p:cNvSpPr>
                <a:spLocks noChangeArrowheads="1"/>
              </p:cNvSpPr>
              <p:nvPr/>
            </p:nvSpPr>
            <p:spPr bwMode="auto">
              <a:xfrm>
                <a:off x="1489076" y="2409826"/>
                <a:ext cx="742950" cy="431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4" name="Rectangle 286"/>
              <p:cNvSpPr>
                <a:spLocks noChangeArrowheads="1"/>
              </p:cNvSpPr>
              <p:nvPr/>
            </p:nvSpPr>
            <p:spPr bwMode="auto">
              <a:xfrm>
                <a:off x="1203326" y="2403476"/>
                <a:ext cx="230188" cy="23177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5" name="Freeform 287"/>
              <p:cNvSpPr>
                <a:spLocks noEditPoints="1"/>
              </p:cNvSpPr>
              <p:nvPr/>
            </p:nvSpPr>
            <p:spPr bwMode="auto">
              <a:xfrm>
                <a:off x="1200151" y="2400301"/>
                <a:ext cx="236538" cy="238125"/>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6" name="Freeform 288"/>
              <p:cNvSpPr>
                <a:spLocks/>
              </p:cNvSpPr>
              <p:nvPr/>
            </p:nvSpPr>
            <p:spPr bwMode="auto">
              <a:xfrm>
                <a:off x="1023938" y="2560638"/>
                <a:ext cx="166688" cy="333375"/>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7" name="Rectangle 289"/>
              <p:cNvSpPr>
                <a:spLocks noChangeArrowheads="1"/>
              </p:cNvSpPr>
              <p:nvPr/>
            </p:nvSpPr>
            <p:spPr bwMode="auto">
              <a:xfrm>
                <a:off x="1039813" y="2633663"/>
                <a:ext cx="134938" cy="204788"/>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8" name="Freeform 290"/>
              <p:cNvSpPr>
                <a:spLocks/>
              </p:cNvSpPr>
              <p:nvPr/>
            </p:nvSpPr>
            <p:spPr bwMode="auto">
              <a:xfrm>
                <a:off x="1009651" y="998538"/>
                <a:ext cx="785813" cy="630238"/>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9" name="Rectangle 291"/>
              <p:cNvSpPr>
                <a:spLocks noChangeArrowheads="1"/>
              </p:cNvSpPr>
              <p:nvPr/>
            </p:nvSpPr>
            <p:spPr bwMode="auto">
              <a:xfrm>
                <a:off x="1057276" y="1047751"/>
                <a:ext cx="690563" cy="4000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0" name="Rectangle 292"/>
              <p:cNvSpPr>
                <a:spLocks noChangeArrowheads="1"/>
              </p:cNvSpPr>
              <p:nvPr/>
            </p:nvSpPr>
            <p:spPr bwMode="auto">
              <a:xfrm>
                <a:off x="1082676" y="1570038"/>
                <a:ext cx="204788" cy="204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1" name="Rectangle 293"/>
              <p:cNvSpPr>
                <a:spLocks noChangeArrowheads="1"/>
              </p:cNvSpPr>
              <p:nvPr/>
            </p:nvSpPr>
            <p:spPr bwMode="auto">
              <a:xfrm>
                <a:off x="1071563" y="1552576"/>
                <a:ext cx="231775" cy="231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2" name="Freeform 294"/>
              <p:cNvSpPr>
                <a:spLocks noEditPoints="1"/>
              </p:cNvSpPr>
              <p:nvPr/>
            </p:nvSpPr>
            <p:spPr bwMode="auto">
              <a:xfrm>
                <a:off x="1069976" y="1549401"/>
                <a:ext cx="236538" cy="236538"/>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3" name="Freeform 295"/>
              <p:cNvSpPr>
                <a:spLocks/>
              </p:cNvSpPr>
              <p:nvPr/>
            </p:nvSpPr>
            <p:spPr bwMode="auto">
              <a:xfrm>
                <a:off x="1295401" y="2541588"/>
                <a:ext cx="390525" cy="242888"/>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4" name="Freeform 296"/>
              <p:cNvSpPr>
                <a:spLocks/>
              </p:cNvSpPr>
              <p:nvPr/>
            </p:nvSpPr>
            <p:spPr bwMode="auto">
              <a:xfrm>
                <a:off x="1428751" y="2706688"/>
                <a:ext cx="25400" cy="30163"/>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5" name="Freeform 297"/>
              <p:cNvSpPr>
                <a:spLocks/>
              </p:cNvSpPr>
              <p:nvPr/>
            </p:nvSpPr>
            <p:spPr bwMode="auto">
              <a:xfrm>
                <a:off x="1630363" y="2624138"/>
                <a:ext cx="23813" cy="23813"/>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6" name="Freeform 298"/>
              <p:cNvSpPr>
                <a:spLocks/>
              </p:cNvSpPr>
              <p:nvPr/>
            </p:nvSpPr>
            <p:spPr bwMode="auto">
              <a:xfrm>
                <a:off x="1630363" y="2600326"/>
                <a:ext cx="22225" cy="23813"/>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7" name="Freeform 299"/>
              <p:cNvSpPr>
                <a:spLocks/>
              </p:cNvSpPr>
              <p:nvPr/>
            </p:nvSpPr>
            <p:spPr bwMode="auto">
              <a:xfrm>
                <a:off x="1630363" y="2576513"/>
                <a:ext cx="22225" cy="25400"/>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8" name="Freeform 300"/>
              <p:cNvSpPr>
                <a:spLocks/>
              </p:cNvSpPr>
              <p:nvPr/>
            </p:nvSpPr>
            <p:spPr bwMode="auto">
              <a:xfrm>
                <a:off x="1628776" y="2554288"/>
                <a:ext cx="23813" cy="22225"/>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69" name="Freeform 301"/>
              <p:cNvSpPr>
                <a:spLocks/>
              </p:cNvSpPr>
              <p:nvPr/>
            </p:nvSpPr>
            <p:spPr bwMode="auto">
              <a:xfrm>
                <a:off x="1628776" y="2530476"/>
                <a:ext cx="23813" cy="23813"/>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0" name="Freeform 302"/>
              <p:cNvSpPr>
                <a:spLocks/>
              </p:cNvSpPr>
              <p:nvPr/>
            </p:nvSpPr>
            <p:spPr bwMode="auto">
              <a:xfrm>
                <a:off x="1685926" y="2541588"/>
                <a:ext cx="546100" cy="19526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1" name="Rectangle 303"/>
              <p:cNvSpPr>
                <a:spLocks noChangeArrowheads="1"/>
              </p:cNvSpPr>
              <p:nvPr/>
            </p:nvSpPr>
            <p:spPr bwMode="auto">
              <a:xfrm>
                <a:off x="1954213" y="1090613"/>
                <a:ext cx="230188" cy="2317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2" name="Freeform 304"/>
              <p:cNvSpPr>
                <a:spLocks noEditPoints="1"/>
              </p:cNvSpPr>
              <p:nvPr/>
            </p:nvSpPr>
            <p:spPr bwMode="auto">
              <a:xfrm>
                <a:off x="1951038" y="1087438"/>
                <a:ext cx="236538" cy="238125"/>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3" name="Freeform 305"/>
              <p:cNvSpPr>
                <a:spLocks/>
              </p:cNvSpPr>
              <p:nvPr/>
            </p:nvSpPr>
            <p:spPr bwMode="auto">
              <a:xfrm>
                <a:off x="1743076" y="1639888"/>
                <a:ext cx="539750" cy="393700"/>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4" name="Freeform 306"/>
              <p:cNvSpPr>
                <a:spLocks/>
              </p:cNvSpPr>
              <p:nvPr/>
            </p:nvSpPr>
            <p:spPr bwMode="auto">
              <a:xfrm>
                <a:off x="1766888" y="1657351"/>
                <a:ext cx="492125" cy="357188"/>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00B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5" name="Freeform 307"/>
              <p:cNvSpPr>
                <a:spLocks/>
              </p:cNvSpPr>
              <p:nvPr/>
            </p:nvSpPr>
            <p:spPr bwMode="auto">
              <a:xfrm>
                <a:off x="1635126" y="2051051"/>
                <a:ext cx="755650" cy="26988"/>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6" name="Freeform 308"/>
              <p:cNvSpPr>
                <a:spLocks/>
              </p:cNvSpPr>
              <p:nvPr/>
            </p:nvSpPr>
            <p:spPr bwMode="auto">
              <a:xfrm>
                <a:off x="1635126" y="2032001"/>
                <a:ext cx="755650" cy="19050"/>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00B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7" name="Freeform 309"/>
              <p:cNvSpPr>
                <a:spLocks/>
              </p:cNvSpPr>
              <p:nvPr/>
            </p:nvSpPr>
            <p:spPr bwMode="auto">
              <a:xfrm>
                <a:off x="1009651" y="1857376"/>
                <a:ext cx="492125" cy="339725"/>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8" name="Rectangle 310"/>
              <p:cNvSpPr>
                <a:spLocks noChangeArrowheads="1"/>
              </p:cNvSpPr>
              <p:nvPr/>
            </p:nvSpPr>
            <p:spPr bwMode="auto">
              <a:xfrm>
                <a:off x="1035051" y="1876426"/>
                <a:ext cx="441325" cy="263525"/>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9" name="Rectangle 311"/>
              <p:cNvSpPr>
                <a:spLocks noChangeArrowheads="1"/>
              </p:cNvSpPr>
              <p:nvPr/>
            </p:nvSpPr>
            <p:spPr bwMode="auto">
              <a:xfrm>
                <a:off x="1824038" y="2205038"/>
                <a:ext cx="206375" cy="206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0" name="Rectangle 312"/>
              <p:cNvSpPr>
                <a:spLocks noChangeArrowheads="1"/>
              </p:cNvSpPr>
              <p:nvPr/>
            </p:nvSpPr>
            <p:spPr bwMode="auto">
              <a:xfrm>
                <a:off x="1811338" y="2197101"/>
                <a:ext cx="230188" cy="231775"/>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1" name="Freeform 313"/>
              <p:cNvSpPr>
                <a:spLocks noEditPoints="1"/>
              </p:cNvSpPr>
              <p:nvPr/>
            </p:nvSpPr>
            <p:spPr bwMode="auto">
              <a:xfrm>
                <a:off x="1808163" y="2193926"/>
                <a:ext cx="236538" cy="238125"/>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2" name="Freeform 314"/>
              <p:cNvSpPr>
                <a:spLocks/>
              </p:cNvSpPr>
              <p:nvPr/>
            </p:nvSpPr>
            <p:spPr bwMode="auto">
              <a:xfrm>
                <a:off x="950913" y="1727201"/>
                <a:ext cx="290513" cy="2587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3" name="Freeform 315"/>
              <p:cNvSpPr>
                <a:spLocks/>
              </p:cNvSpPr>
              <p:nvPr/>
            </p:nvSpPr>
            <p:spPr bwMode="auto">
              <a:xfrm>
                <a:off x="1128713" y="1957388"/>
                <a:ext cx="142875" cy="182563"/>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4" name="Freeform 316"/>
              <p:cNvSpPr>
                <a:spLocks/>
              </p:cNvSpPr>
              <p:nvPr/>
            </p:nvSpPr>
            <p:spPr bwMode="auto">
              <a:xfrm>
                <a:off x="1138238" y="1928813"/>
                <a:ext cx="131763" cy="90488"/>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5" name="Freeform 317"/>
              <p:cNvSpPr>
                <a:spLocks/>
              </p:cNvSpPr>
              <p:nvPr/>
            </p:nvSpPr>
            <p:spPr bwMode="auto">
              <a:xfrm>
                <a:off x="1739901" y="968376"/>
                <a:ext cx="258763" cy="292100"/>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6" name="Freeform 318"/>
              <p:cNvSpPr>
                <a:spLocks/>
              </p:cNvSpPr>
              <p:nvPr/>
            </p:nvSpPr>
            <p:spPr bwMode="auto">
              <a:xfrm>
                <a:off x="1055688" y="1047751"/>
                <a:ext cx="711200" cy="242888"/>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7" name="Freeform 319"/>
              <p:cNvSpPr>
                <a:spLocks/>
              </p:cNvSpPr>
              <p:nvPr/>
            </p:nvSpPr>
            <p:spPr bwMode="auto">
              <a:xfrm>
                <a:off x="1706563" y="1157288"/>
                <a:ext cx="88900" cy="13176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8" name="Freeform 320"/>
              <p:cNvSpPr>
                <a:spLocks/>
              </p:cNvSpPr>
              <p:nvPr/>
            </p:nvSpPr>
            <p:spPr bwMode="auto">
              <a:xfrm>
                <a:off x="1689101" y="1987551"/>
                <a:ext cx="290513" cy="2587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9" name="Freeform 321"/>
              <p:cNvSpPr>
                <a:spLocks/>
              </p:cNvSpPr>
              <p:nvPr/>
            </p:nvSpPr>
            <p:spPr bwMode="auto">
              <a:xfrm>
                <a:off x="1835151" y="1657352"/>
                <a:ext cx="176213" cy="358774"/>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0" name="Freeform 322"/>
              <p:cNvSpPr>
                <a:spLocks/>
              </p:cNvSpPr>
              <p:nvPr/>
            </p:nvSpPr>
            <p:spPr bwMode="auto">
              <a:xfrm>
                <a:off x="1878013" y="1954213"/>
                <a:ext cx="130175" cy="90488"/>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1" name="Freeform 323"/>
              <p:cNvSpPr>
                <a:spLocks/>
              </p:cNvSpPr>
              <p:nvPr/>
            </p:nvSpPr>
            <p:spPr bwMode="auto">
              <a:xfrm>
                <a:off x="1873251" y="2373313"/>
                <a:ext cx="292100" cy="2587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2" name="Freeform 324"/>
              <p:cNvSpPr>
                <a:spLocks/>
              </p:cNvSpPr>
              <p:nvPr/>
            </p:nvSpPr>
            <p:spPr bwMode="auto">
              <a:xfrm>
                <a:off x="1843088" y="2605088"/>
                <a:ext cx="153988" cy="236538"/>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3" name="Freeform 325"/>
              <p:cNvSpPr>
                <a:spLocks/>
              </p:cNvSpPr>
              <p:nvPr/>
            </p:nvSpPr>
            <p:spPr bwMode="auto">
              <a:xfrm>
                <a:off x="1844676" y="2576513"/>
                <a:ext cx="131763" cy="88900"/>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4" name="Freeform 326"/>
              <p:cNvSpPr>
                <a:spLocks/>
              </p:cNvSpPr>
              <p:nvPr/>
            </p:nvSpPr>
            <p:spPr bwMode="auto">
              <a:xfrm>
                <a:off x="1055688" y="2492376"/>
                <a:ext cx="173038" cy="34607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5" name="Freeform 327"/>
              <p:cNvSpPr>
                <a:spLocks/>
              </p:cNvSpPr>
              <p:nvPr/>
            </p:nvSpPr>
            <p:spPr bwMode="auto">
              <a:xfrm>
                <a:off x="1092201" y="2614613"/>
                <a:ext cx="28575" cy="12700"/>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6" name="Freeform 328"/>
              <p:cNvSpPr>
                <a:spLocks/>
              </p:cNvSpPr>
              <p:nvPr/>
            </p:nvSpPr>
            <p:spPr bwMode="auto">
              <a:xfrm>
                <a:off x="2092326" y="1181101"/>
                <a:ext cx="244475" cy="392113"/>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7" name="Freeform 329"/>
              <p:cNvSpPr>
                <a:spLocks/>
              </p:cNvSpPr>
              <p:nvPr/>
            </p:nvSpPr>
            <p:spPr bwMode="auto">
              <a:xfrm>
                <a:off x="2257426" y="1316038"/>
                <a:ext cx="30163" cy="25400"/>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8" name="Freeform 330"/>
              <p:cNvSpPr>
                <a:spLocks noEditPoints="1"/>
              </p:cNvSpPr>
              <p:nvPr/>
            </p:nvSpPr>
            <p:spPr bwMode="auto">
              <a:xfrm>
                <a:off x="2081213" y="1516063"/>
                <a:ext cx="117475" cy="23813"/>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99" name="Freeform 331"/>
              <p:cNvSpPr>
                <a:spLocks/>
              </p:cNvSpPr>
              <p:nvPr/>
            </p:nvSpPr>
            <p:spPr bwMode="auto">
              <a:xfrm>
                <a:off x="2092326" y="1573213"/>
                <a:ext cx="174625" cy="441325"/>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0" name="Freeform 332"/>
              <p:cNvSpPr>
                <a:spLocks/>
              </p:cNvSpPr>
              <p:nvPr/>
            </p:nvSpPr>
            <p:spPr bwMode="auto">
              <a:xfrm>
                <a:off x="1187451" y="1247776"/>
                <a:ext cx="244475" cy="390525"/>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1" name="Freeform 333"/>
              <p:cNvSpPr>
                <a:spLocks/>
              </p:cNvSpPr>
              <p:nvPr/>
            </p:nvSpPr>
            <p:spPr bwMode="auto">
              <a:xfrm>
                <a:off x="1187451" y="1047751"/>
                <a:ext cx="131763" cy="200025"/>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2" name="Freeform 334"/>
              <p:cNvSpPr>
                <a:spLocks/>
              </p:cNvSpPr>
              <p:nvPr/>
            </p:nvSpPr>
            <p:spPr bwMode="auto">
              <a:xfrm>
                <a:off x="1354138" y="1479551"/>
                <a:ext cx="28575" cy="25400"/>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3" name="Freeform 335"/>
              <p:cNvSpPr>
                <a:spLocks noEditPoints="1"/>
              </p:cNvSpPr>
              <p:nvPr/>
            </p:nvSpPr>
            <p:spPr bwMode="auto">
              <a:xfrm>
                <a:off x="1176338" y="1281113"/>
                <a:ext cx="117475" cy="23813"/>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4" name="Freeform 336"/>
              <p:cNvSpPr>
                <a:spLocks/>
              </p:cNvSpPr>
              <p:nvPr/>
            </p:nvSpPr>
            <p:spPr bwMode="auto">
              <a:xfrm>
                <a:off x="2084388" y="1187451"/>
                <a:ext cx="65088" cy="71438"/>
              </a:xfrm>
              <a:custGeom>
                <a:avLst/>
                <a:gdLst>
                  <a:gd name="T0" fmla="*/ 18 w 87"/>
                  <a:gd name="T1" fmla="*/ 95 h 95"/>
                  <a:gd name="T2" fmla="*/ 0 w 87"/>
                  <a:gd name="T3" fmla="*/ 77 h 95"/>
                  <a:gd name="T4" fmla="*/ 0 w 87"/>
                  <a:gd name="T5" fmla="*/ 60 h 95"/>
                  <a:gd name="T6" fmla="*/ 6 w 87"/>
                  <a:gd name="T7" fmla="*/ 47 h 95"/>
                  <a:gd name="T8" fmla="*/ 0 w 87"/>
                  <a:gd name="T9" fmla="*/ 34 h 95"/>
                  <a:gd name="T10" fmla="*/ 0 w 87"/>
                  <a:gd name="T11" fmla="*/ 17 h 95"/>
                  <a:gd name="T12" fmla="*/ 18 w 87"/>
                  <a:gd name="T13" fmla="*/ 0 h 95"/>
                  <a:gd name="T14" fmla="*/ 74 w 87"/>
                  <a:gd name="T15" fmla="*/ 0 h 95"/>
                  <a:gd name="T16" fmla="*/ 85 w 87"/>
                  <a:gd name="T17" fmla="*/ 6 h 95"/>
                  <a:gd name="T18" fmla="*/ 87 w 87"/>
                  <a:gd name="T19" fmla="*/ 15 h 95"/>
                  <a:gd name="T20" fmla="*/ 87 w 87"/>
                  <a:gd name="T21" fmla="*/ 16 h 95"/>
                  <a:gd name="T22" fmla="*/ 87 w 87"/>
                  <a:gd name="T23" fmla="*/ 17 h 95"/>
                  <a:gd name="T24" fmla="*/ 87 w 87"/>
                  <a:gd name="T25" fmla="*/ 34 h 95"/>
                  <a:gd name="T26" fmla="*/ 87 w 87"/>
                  <a:gd name="T27" fmla="*/ 35 h 95"/>
                  <a:gd name="T28" fmla="*/ 87 w 87"/>
                  <a:gd name="T29" fmla="*/ 37 h 95"/>
                  <a:gd name="T30" fmla="*/ 85 w 87"/>
                  <a:gd name="T31" fmla="*/ 45 h 95"/>
                  <a:gd name="T32" fmla="*/ 83 w 87"/>
                  <a:gd name="T33" fmla="*/ 47 h 95"/>
                  <a:gd name="T34" fmla="*/ 85 w 87"/>
                  <a:gd name="T35" fmla="*/ 50 h 95"/>
                  <a:gd name="T36" fmla="*/ 87 w 87"/>
                  <a:gd name="T37" fmla="*/ 58 h 95"/>
                  <a:gd name="T38" fmla="*/ 87 w 87"/>
                  <a:gd name="T39" fmla="*/ 59 h 95"/>
                  <a:gd name="T40" fmla="*/ 87 w 87"/>
                  <a:gd name="T41" fmla="*/ 60 h 95"/>
                  <a:gd name="T42" fmla="*/ 87 w 87"/>
                  <a:gd name="T43" fmla="*/ 77 h 95"/>
                  <a:gd name="T44" fmla="*/ 87 w 87"/>
                  <a:gd name="T45" fmla="*/ 79 h 95"/>
                  <a:gd name="T46" fmla="*/ 87 w 87"/>
                  <a:gd name="T47" fmla="*/ 80 h 95"/>
                  <a:gd name="T48" fmla="*/ 85 w 87"/>
                  <a:gd name="T49" fmla="*/ 88 h 95"/>
                  <a:gd name="T50" fmla="*/ 74 w 87"/>
                  <a:gd name="T51" fmla="*/ 95 h 95"/>
                  <a:gd name="T52" fmla="*/ 18 w 87"/>
                  <a:gd name="T5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95">
                    <a:moveTo>
                      <a:pt x="18" y="95"/>
                    </a:moveTo>
                    <a:cubicBezTo>
                      <a:pt x="8" y="95"/>
                      <a:pt x="0" y="87"/>
                      <a:pt x="0" y="77"/>
                    </a:cubicBezTo>
                    <a:cubicBezTo>
                      <a:pt x="0" y="60"/>
                      <a:pt x="0" y="60"/>
                      <a:pt x="0" y="60"/>
                    </a:cubicBezTo>
                    <a:cubicBezTo>
                      <a:pt x="0" y="55"/>
                      <a:pt x="3" y="51"/>
                      <a:pt x="6" y="47"/>
                    </a:cubicBezTo>
                    <a:cubicBezTo>
                      <a:pt x="3" y="44"/>
                      <a:pt x="0" y="40"/>
                      <a:pt x="0" y="34"/>
                    </a:cubicBezTo>
                    <a:cubicBezTo>
                      <a:pt x="0" y="17"/>
                      <a:pt x="0" y="17"/>
                      <a:pt x="0" y="17"/>
                    </a:cubicBezTo>
                    <a:cubicBezTo>
                      <a:pt x="0" y="8"/>
                      <a:pt x="8" y="0"/>
                      <a:pt x="18" y="0"/>
                    </a:cubicBezTo>
                    <a:cubicBezTo>
                      <a:pt x="74" y="0"/>
                      <a:pt x="74" y="0"/>
                      <a:pt x="74" y="0"/>
                    </a:cubicBezTo>
                    <a:cubicBezTo>
                      <a:pt x="79" y="0"/>
                      <a:pt x="83" y="2"/>
                      <a:pt x="85" y="6"/>
                    </a:cubicBezTo>
                    <a:cubicBezTo>
                      <a:pt x="86" y="9"/>
                      <a:pt x="87" y="12"/>
                      <a:pt x="87" y="15"/>
                    </a:cubicBezTo>
                    <a:cubicBezTo>
                      <a:pt x="87" y="16"/>
                      <a:pt x="87" y="16"/>
                      <a:pt x="87" y="16"/>
                    </a:cubicBezTo>
                    <a:cubicBezTo>
                      <a:pt x="87" y="17"/>
                      <a:pt x="87" y="17"/>
                      <a:pt x="87" y="17"/>
                    </a:cubicBezTo>
                    <a:cubicBezTo>
                      <a:pt x="87" y="34"/>
                      <a:pt x="87" y="34"/>
                      <a:pt x="87" y="34"/>
                    </a:cubicBezTo>
                    <a:cubicBezTo>
                      <a:pt x="87" y="35"/>
                      <a:pt x="87" y="35"/>
                      <a:pt x="87" y="35"/>
                    </a:cubicBezTo>
                    <a:cubicBezTo>
                      <a:pt x="87" y="37"/>
                      <a:pt x="87" y="37"/>
                      <a:pt x="87" y="37"/>
                    </a:cubicBezTo>
                    <a:cubicBezTo>
                      <a:pt x="87" y="39"/>
                      <a:pt x="86" y="42"/>
                      <a:pt x="85" y="45"/>
                    </a:cubicBezTo>
                    <a:cubicBezTo>
                      <a:pt x="85" y="46"/>
                      <a:pt x="84" y="47"/>
                      <a:pt x="83" y="47"/>
                    </a:cubicBezTo>
                    <a:cubicBezTo>
                      <a:pt x="84" y="48"/>
                      <a:pt x="85" y="49"/>
                      <a:pt x="85" y="50"/>
                    </a:cubicBezTo>
                    <a:cubicBezTo>
                      <a:pt x="86" y="52"/>
                      <a:pt x="87" y="55"/>
                      <a:pt x="87" y="58"/>
                    </a:cubicBezTo>
                    <a:cubicBezTo>
                      <a:pt x="87" y="59"/>
                      <a:pt x="87" y="59"/>
                      <a:pt x="87" y="59"/>
                    </a:cubicBezTo>
                    <a:cubicBezTo>
                      <a:pt x="87" y="60"/>
                      <a:pt x="87" y="60"/>
                      <a:pt x="87" y="60"/>
                    </a:cubicBezTo>
                    <a:cubicBezTo>
                      <a:pt x="87" y="77"/>
                      <a:pt x="87" y="77"/>
                      <a:pt x="87" y="77"/>
                    </a:cubicBezTo>
                    <a:cubicBezTo>
                      <a:pt x="87" y="79"/>
                      <a:pt x="87" y="79"/>
                      <a:pt x="87" y="79"/>
                    </a:cubicBezTo>
                    <a:cubicBezTo>
                      <a:pt x="87" y="80"/>
                      <a:pt x="87" y="80"/>
                      <a:pt x="87" y="80"/>
                    </a:cubicBezTo>
                    <a:cubicBezTo>
                      <a:pt x="87" y="82"/>
                      <a:pt x="86" y="85"/>
                      <a:pt x="85" y="88"/>
                    </a:cubicBezTo>
                    <a:cubicBezTo>
                      <a:pt x="83" y="92"/>
                      <a:pt x="79" y="95"/>
                      <a:pt x="74" y="95"/>
                    </a:cubicBezTo>
                    <a:cubicBezTo>
                      <a:pt x="18" y="95"/>
                      <a:pt x="18" y="95"/>
                      <a:pt x="18" y="95"/>
                    </a:cubicBezTo>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5" name="Freeform 337"/>
              <p:cNvSpPr>
                <a:spLocks noEditPoints="1"/>
              </p:cNvSpPr>
              <p:nvPr/>
            </p:nvSpPr>
            <p:spPr bwMode="auto">
              <a:xfrm>
                <a:off x="2092326" y="1193801"/>
                <a:ext cx="50800" cy="58738"/>
              </a:xfrm>
              <a:custGeom>
                <a:avLst/>
                <a:gdLst>
                  <a:gd name="T0" fmla="*/ 65 w 69"/>
                  <a:gd name="T1" fmla="*/ 77 h 77"/>
                  <a:gd name="T2" fmla="*/ 9 w 69"/>
                  <a:gd name="T3" fmla="*/ 77 h 77"/>
                  <a:gd name="T4" fmla="*/ 0 w 69"/>
                  <a:gd name="T5" fmla="*/ 68 h 77"/>
                  <a:gd name="T6" fmla="*/ 0 w 69"/>
                  <a:gd name="T7" fmla="*/ 51 h 77"/>
                  <a:gd name="T8" fmla="*/ 9 w 69"/>
                  <a:gd name="T9" fmla="*/ 43 h 77"/>
                  <a:gd name="T10" fmla="*/ 65 w 69"/>
                  <a:gd name="T11" fmla="*/ 43 h 77"/>
                  <a:gd name="T12" fmla="*/ 69 w 69"/>
                  <a:gd name="T13" fmla="*/ 51 h 77"/>
                  <a:gd name="T14" fmla="*/ 69 w 69"/>
                  <a:gd name="T15" fmla="*/ 68 h 77"/>
                  <a:gd name="T16" fmla="*/ 65 w 69"/>
                  <a:gd name="T17" fmla="*/ 77 h 77"/>
                  <a:gd name="T18" fmla="*/ 65 w 69"/>
                  <a:gd name="T19" fmla="*/ 34 h 77"/>
                  <a:gd name="T20" fmla="*/ 9 w 69"/>
                  <a:gd name="T21" fmla="*/ 34 h 77"/>
                  <a:gd name="T22" fmla="*/ 0 w 69"/>
                  <a:gd name="T23" fmla="*/ 25 h 77"/>
                  <a:gd name="T24" fmla="*/ 0 w 69"/>
                  <a:gd name="T25" fmla="*/ 8 h 77"/>
                  <a:gd name="T26" fmla="*/ 9 w 69"/>
                  <a:gd name="T27" fmla="*/ 0 h 77"/>
                  <a:gd name="T28" fmla="*/ 65 w 69"/>
                  <a:gd name="T29" fmla="*/ 0 h 77"/>
                  <a:gd name="T30" fmla="*/ 69 w 69"/>
                  <a:gd name="T31" fmla="*/ 8 h 77"/>
                  <a:gd name="T32" fmla="*/ 69 w 69"/>
                  <a:gd name="T33" fmla="*/ 25 h 77"/>
                  <a:gd name="T34" fmla="*/ 65 w 69"/>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7">
                    <a:moveTo>
                      <a:pt x="65" y="77"/>
                    </a:moveTo>
                    <a:cubicBezTo>
                      <a:pt x="9" y="77"/>
                      <a:pt x="9" y="77"/>
                      <a:pt x="9" y="77"/>
                    </a:cubicBezTo>
                    <a:cubicBezTo>
                      <a:pt x="4" y="77"/>
                      <a:pt x="0" y="73"/>
                      <a:pt x="0" y="68"/>
                    </a:cubicBezTo>
                    <a:cubicBezTo>
                      <a:pt x="0" y="51"/>
                      <a:pt x="0" y="51"/>
                      <a:pt x="0" y="51"/>
                    </a:cubicBezTo>
                    <a:cubicBezTo>
                      <a:pt x="0" y="47"/>
                      <a:pt x="4" y="43"/>
                      <a:pt x="9" y="43"/>
                    </a:cubicBezTo>
                    <a:cubicBezTo>
                      <a:pt x="65" y="43"/>
                      <a:pt x="65" y="43"/>
                      <a:pt x="65" y="43"/>
                    </a:cubicBezTo>
                    <a:cubicBezTo>
                      <a:pt x="69" y="43"/>
                      <a:pt x="69" y="47"/>
                      <a:pt x="69" y="51"/>
                    </a:cubicBezTo>
                    <a:cubicBezTo>
                      <a:pt x="69" y="68"/>
                      <a:pt x="69" y="68"/>
                      <a:pt x="69" y="68"/>
                    </a:cubicBezTo>
                    <a:cubicBezTo>
                      <a:pt x="69" y="73"/>
                      <a:pt x="69" y="77"/>
                      <a:pt x="65" y="77"/>
                    </a:cubicBezTo>
                    <a:close/>
                    <a:moveTo>
                      <a:pt x="65" y="34"/>
                    </a:moveTo>
                    <a:cubicBezTo>
                      <a:pt x="9" y="34"/>
                      <a:pt x="9" y="34"/>
                      <a:pt x="9" y="34"/>
                    </a:cubicBezTo>
                    <a:cubicBezTo>
                      <a:pt x="4" y="34"/>
                      <a:pt x="0" y="30"/>
                      <a:pt x="0" y="25"/>
                    </a:cubicBezTo>
                    <a:cubicBezTo>
                      <a:pt x="0" y="8"/>
                      <a:pt x="0" y="8"/>
                      <a:pt x="0" y="8"/>
                    </a:cubicBezTo>
                    <a:cubicBezTo>
                      <a:pt x="0" y="3"/>
                      <a:pt x="4" y="0"/>
                      <a:pt x="9" y="0"/>
                    </a:cubicBezTo>
                    <a:cubicBezTo>
                      <a:pt x="65" y="0"/>
                      <a:pt x="65" y="0"/>
                      <a:pt x="65" y="0"/>
                    </a:cubicBezTo>
                    <a:cubicBezTo>
                      <a:pt x="69" y="0"/>
                      <a:pt x="69" y="3"/>
                      <a:pt x="69" y="8"/>
                    </a:cubicBezTo>
                    <a:cubicBezTo>
                      <a:pt x="69" y="25"/>
                      <a:pt x="69" y="25"/>
                      <a:pt x="69" y="25"/>
                    </a:cubicBezTo>
                    <a:cubicBezTo>
                      <a:pt x="69" y="30"/>
                      <a:pt x="69" y="34"/>
                      <a:pt x="65"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6" name="Freeform 338"/>
              <p:cNvSpPr>
                <a:spLocks/>
              </p:cNvSpPr>
              <p:nvPr/>
            </p:nvSpPr>
            <p:spPr bwMode="auto">
              <a:xfrm>
                <a:off x="2046288" y="1143001"/>
                <a:ext cx="103188" cy="128588"/>
              </a:xfrm>
              <a:custGeom>
                <a:avLst/>
                <a:gdLst>
                  <a:gd name="T0" fmla="*/ 17 w 138"/>
                  <a:gd name="T1" fmla="*/ 172 h 172"/>
                  <a:gd name="T2" fmla="*/ 0 w 138"/>
                  <a:gd name="T3" fmla="*/ 155 h 172"/>
                  <a:gd name="T4" fmla="*/ 0 w 138"/>
                  <a:gd name="T5" fmla="*/ 17 h 172"/>
                  <a:gd name="T6" fmla="*/ 17 w 138"/>
                  <a:gd name="T7" fmla="*/ 0 h 172"/>
                  <a:gd name="T8" fmla="*/ 107 w 138"/>
                  <a:gd name="T9" fmla="*/ 0 h 172"/>
                  <a:gd name="T10" fmla="*/ 119 w 138"/>
                  <a:gd name="T11" fmla="*/ 6 h 172"/>
                  <a:gd name="T12" fmla="*/ 120 w 138"/>
                  <a:gd name="T13" fmla="*/ 8 h 172"/>
                  <a:gd name="T14" fmla="*/ 125 w 138"/>
                  <a:gd name="T15" fmla="*/ 8 h 172"/>
                  <a:gd name="T16" fmla="*/ 136 w 138"/>
                  <a:gd name="T17" fmla="*/ 15 h 172"/>
                  <a:gd name="T18" fmla="*/ 138 w 138"/>
                  <a:gd name="T19" fmla="*/ 23 h 172"/>
                  <a:gd name="T20" fmla="*/ 138 w 138"/>
                  <a:gd name="T21" fmla="*/ 25 h 172"/>
                  <a:gd name="T22" fmla="*/ 138 w 138"/>
                  <a:gd name="T23" fmla="*/ 26 h 172"/>
                  <a:gd name="T24" fmla="*/ 138 w 138"/>
                  <a:gd name="T25" fmla="*/ 51 h 172"/>
                  <a:gd name="T26" fmla="*/ 138 w 138"/>
                  <a:gd name="T27" fmla="*/ 52 h 172"/>
                  <a:gd name="T28" fmla="*/ 138 w 138"/>
                  <a:gd name="T29" fmla="*/ 54 h 172"/>
                  <a:gd name="T30" fmla="*/ 136 w 138"/>
                  <a:gd name="T31" fmla="*/ 62 h 172"/>
                  <a:gd name="T32" fmla="*/ 125 w 138"/>
                  <a:gd name="T33" fmla="*/ 69 h 172"/>
                  <a:gd name="T34" fmla="*/ 120 w 138"/>
                  <a:gd name="T35" fmla="*/ 69 h 172"/>
                  <a:gd name="T36" fmla="*/ 120 w 138"/>
                  <a:gd name="T37" fmla="*/ 155 h 172"/>
                  <a:gd name="T38" fmla="*/ 120 w 138"/>
                  <a:gd name="T39" fmla="*/ 156 h 172"/>
                  <a:gd name="T40" fmla="*/ 120 w 138"/>
                  <a:gd name="T41" fmla="*/ 157 h 172"/>
                  <a:gd name="T42" fmla="*/ 119 w 138"/>
                  <a:gd name="T43" fmla="*/ 165 h 172"/>
                  <a:gd name="T44" fmla="*/ 107 w 138"/>
                  <a:gd name="T45" fmla="*/ 172 h 172"/>
                  <a:gd name="T46" fmla="*/ 17 w 13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8" h="172">
                    <a:moveTo>
                      <a:pt x="17" y="172"/>
                    </a:moveTo>
                    <a:cubicBezTo>
                      <a:pt x="8" y="172"/>
                      <a:pt x="0" y="164"/>
                      <a:pt x="0" y="155"/>
                    </a:cubicBezTo>
                    <a:cubicBezTo>
                      <a:pt x="0" y="17"/>
                      <a:pt x="0" y="17"/>
                      <a:pt x="0" y="17"/>
                    </a:cubicBezTo>
                    <a:cubicBezTo>
                      <a:pt x="0" y="7"/>
                      <a:pt x="8" y="0"/>
                      <a:pt x="17" y="0"/>
                    </a:cubicBezTo>
                    <a:cubicBezTo>
                      <a:pt x="107" y="0"/>
                      <a:pt x="107" y="0"/>
                      <a:pt x="107" y="0"/>
                    </a:cubicBezTo>
                    <a:cubicBezTo>
                      <a:pt x="112" y="0"/>
                      <a:pt x="117" y="2"/>
                      <a:pt x="119" y="6"/>
                    </a:cubicBezTo>
                    <a:cubicBezTo>
                      <a:pt x="119" y="7"/>
                      <a:pt x="119" y="8"/>
                      <a:pt x="120" y="8"/>
                    </a:cubicBezTo>
                    <a:cubicBezTo>
                      <a:pt x="122" y="8"/>
                      <a:pt x="125" y="8"/>
                      <a:pt x="125" y="8"/>
                    </a:cubicBezTo>
                    <a:cubicBezTo>
                      <a:pt x="130" y="8"/>
                      <a:pt x="134" y="11"/>
                      <a:pt x="136" y="15"/>
                    </a:cubicBezTo>
                    <a:cubicBezTo>
                      <a:pt x="137" y="18"/>
                      <a:pt x="138" y="21"/>
                      <a:pt x="138" y="23"/>
                    </a:cubicBezTo>
                    <a:cubicBezTo>
                      <a:pt x="138" y="25"/>
                      <a:pt x="138" y="25"/>
                      <a:pt x="138" y="25"/>
                    </a:cubicBezTo>
                    <a:cubicBezTo>
                      <a:pt x="138" y="26"/>
                      <a:pt x="138" y="26"/>
                      <a:pt x="138" y="26"/>
                    </a:cubicBezTo>
                    <a:cubicBezTo>
                      <a:pt x="138" y="51"/>
                      <a:pt x="138" y="51"/>
                      <a:pt x="138" y="51"/>
                    </a:cubicBezTo>
                    <a:cubicBezTo>
                      <a:pt x="138" y="52"/>
                      <a:pt x="138" y="52"/>
                      <a:pt x="138" y="52"/>
                    </a:cubicBezTo>
                    <a:cubicBezTo>
                      <a:pt x="138" y="54"/>
                      <a:pt x="138" y="54"/>
                      <a:pt x="138" y="54"/>
                    </a:cubicBezTo>
                    <a:cubicBezTo>
                      <a:pt x="138" y="56"/>
                      <a:pt x="137" y="59"/>
                      <a:pt x="136" y="62"/>
                    </a:cubicBezTo>
                    <a:cubicBezTo>
                      <a:pt x="134" y="66"/>
                      <a:pt x="130" y="69"/>
                      <a:pt x="125" y="69"/>
                    </a:cubicBezTo>
                    <a:cubicBezTo>
                      <a:pt x="125" y="69"/>
                      <a:pt x="122" y="69"/>
                      <a:pt x="120" y="69"/>
                    </a:cubicBezTo>
                    <a:cubicBezTo>
                      <a:pt x="120" y="83"/>
                      <a:pt x="120" y="155"/>
                      <a:pt x="120" y="155"/>
                    </a:cubicBezTo>
                    <a:cubicBezTo>
                      <a:pt x="120" y="156"/>
                      <a:pt x="120" y="156"/>
                      <a:pt x="120" y="156"/>
                    </a:cubicBezTo>
                    <a:cubicBezTo>
                      <a:pt x="120" y="157"/>
                      <a:pt x="120" y="157"/>
                      <a:pt x="120" y="157"/>
                    </a:cubicBezTo>
                    <a:cubicBezTo>
                      <a:pt x="120" y="160"/>
                      <a:pt x="120" y="163"/>
                      <a:pt x="119" y="165"/>
                    </a:cubicBezTo>
                    <a:cubicBezTo>
                      <a:pt x="117" y="170"/>
                      <a:pt x="112" y="172"/>
                      <a:pt x="107" y="172"/>
                    </a:cubicBezTo>
                    <a:cubicBezTo>
                      <a:pt x="17" y="172"/>
                      <a:pt x="17" y="172"/>
                      <a:pt x="17" y="172"/>
                    </a:cubicBezTo>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7" name="Freeform 339"/>
              <p:cNvSpPr>
                <a:spLocks noEditPoints="1"/>
              </p:cNvSpPr>
              <p:nvPr/>
            </p:nvSpPr>
            <p:spPr bwMode="auto">
              <a:xfrm>
                <a:off x="2052638" y="1149351"/>
                <a:ext cx="90488" cy="115888"/>
              </a:xfrm>
              <a:custGeom>
                <a:avLst/>
                <a:gdLst>
                  <a:gd name="T0" fmla="*/ 117 w 121"/>
                  <a:gd name="T1" fmla="*/ 52 h 155"/>
                  <a:gd name="T2" fmla="*/ 61 w 121"/>
                  <a:gd name="T3" fmla="*/ 52 h 155"/>
                  <a:gd name="T4" fmla="*/ 52 w 121"/>
                  <a:gd name="T5" fmla="*/ 43 h 155"/>
                  <a:gd name="T6" fmla="*/ 52 w 121"/>
                  <a:gd name="T7" fmla="*/ 18 h 155"/>
                  <a:gd name="T8" fmla="*/ 61 w 121"/>
                  <a:gd name="T9" fmla="*/ 9 h 155"/>
                  <a:gd name="T10" fmla="*/ 117 w 121"/>
                  <a:gd name="T11" fmla="*/ 9 h 155"/>
                  <a:gd name="T12" fmla="*/ 121 w 121"/>
                  <a:gd name="T13" fmla="*/ 18 h 155"/>
                  <a:gd name="T14" fmla="*/ 121 w 121"/>
                  <a:gd name="T15" fmla="*/ 43 h 155"/>
                  <a:gd name="T16" fmla="*/ 117 w 121"/>
                  <a:gd name="T17" fmla="*/ 52 h 155"/>
                  <a:gd name="T18" fmla="*/ 99 w 121"/>
                  <a:gd name="T19" fmla="*/ 155 h 155"/>
                  <a:gd name="T20" fmla="*/ 9 w 121"/>
                  <a:gd name="T21" fmla="*/ 155 h 155"/>
                  <a:gd name="T22" fmla="*/ 0 w 121"/>
                  <a:gd name="T23" fmla="*/ 147 h 155"/>
                  <a:gd name="T24" fmla="*/ 0 w 121"/>
                  <a:gd name="T25" fmla="*/ 9 h 155"/>
                  <a:gd name="T26" fmla="*/ 9 w 121"/>
                  <a:gd name="T27" fmla="*/ 0 h 155"/>
                  <a:gd name="T28" fmla="*/ 99 w 121"/>
                  <a:gd name="T29" fmla="*/ 0 h 155"/>
                  <a:gd name="T30" fmla="*/ 104 w 121"/>
                  <a:gd name="T31" fmla="*/ 9 h 155"/>
                  <a:gd name="T32" fmla="*/ 104 w 121"/>
                  <a:gd name="T33" fmla="*/ 147 h 155"/>
                  <a:gd name="T34" fmla="*/ 99 w 121"/>
                  <a:gd name="T35"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55">
                    <a:moveTo>
                      <a:pt x="117" y="52"/>
                    </a:moveTo>
                    <a:cubicBezTo>
                      <a:pt x="61" y="52"/>
                      <a:pt x="61" y="52"/>
                      <a:pt x="61" y="52"/>
                    </a:cubicBezTo>
                    <a:cubicBezTo>
                      <a:pt x="56" y="52"/>
                      <a:pt x="52" y="48"/>
                      <a:pt x="52" y="43"/>
                    </a:cubicBezTo>
                    <a:cubicBezTo>
                      <a:pt x="52" y="18"/>
                      <a:pt x="52" y="18"/>
                      <a:pt x="52" y="18"/>
                    </a:cubicBezTo>
                    <a:cubicBezTo>
                      <a:pt x="52" y="13"/>
                      <a:pt x="56" y="9"/>
                      <a:pt x="61" y="9"/>
                    </a:cubicBezTo>
                    <a:cubicBezTo>
                      <a:pt x="117" y="9"/>
                      <a:pt x="117" y="9"/>
                      <a:pt x="117" y="9"/>
                    </a:cubicBezTo>
                    <a:cubicBezTo>
                      <a:pt x="121" y="9"/>
                      <a:pt x="121" y="13"/>
                      <a:pt x="121" y="18"/>
                    </a:cubicBezTo>
                    <a:cubicBezTo>
                      <a:pt x="121" y="43"/>
                      <a:pt x="121" y="43"/>
                      <a:pt x="121" y="43"/>
                    </a:cubicBezTo>
                    <a:cubicBezTo>
                      <a:pt x="121" y="48"/>
                      <a:pt x="121" y="52"/>
                      <a:pt x="117" y="52"/>
                    </a:cubicBezTo>
                    <a:close/>
                    <a:moveTo>
                      <a:pt x="99" y="155"/>
                    </a:moveTo>
                    <a:cubicBezTo>
                      <a:pt x="9" y="155"/>
                      <a:pt x="9" y="155"/>
                      <a:pt x="9" y="155"/>
                    </a:cubicBezTo>
                    <a:cubicBezTo>
                      <a:pt x="4" y="155"/>
                      <a:pt x="0" y="151"/>
                      <a:pt x="0" y="147"/>
                    </a:cubicBezTo>
                    <a:cubicBezTo>
                      <a:pt x="0" y="9"/>
                      <a:pt x="0" y="9"/>
                      <a:pt x="0" y="9"/>
                    </a:cubicBezTo>
                    <a:cubicBezTo>
                      <a:pt x="0" y="4"/>
                      <a:pt x="4" y="0"/>
                      <a:pt x="9" y="0"/>
                    </a:cubicBezTo>
                    <a:cubicBezTo>
                      <a:pt x="99" y="0"/>
                      <a:pt x="99" y="0"/>
                      <a:pt x="99" y="0"/>
                    </a:cubicBezTo>
                    <a:cubicBezTo>
                      <a:pt x="104" y="0"/>
                      <a:pt x="104" y="4"/>
                      <a:pt x="104" y="9"/>
                    </a:cubicBezTo>
                    <a:cubicBezTo>
                      <a:pt x="104" y="147"/>
                      <a:pt x="104" y="147"/>
                      <a:pt x="104" y="147"/>
                    </a:cubicBezTo>
                    <a:cubicBezTo>
                      <a:pt x="104" y="151"/>
                      <a:pt x="104" y="155"/>
                      <a:pt x="99"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8" name="Freeform 340"/>
              <p:cNvSpPr>
                <a:spLocks noEditPoints="1"/>
              </p:cNvSpPr>
              <p:nvPr/>
            </p:nvSpPr>
            <p:spPr bwMode="auto">
              <a:xfrm>
                <a:off x="2046288" y="1162051"/>
                <a:ext cx="71438" cy="82550"/>
              </a:xfrm>
              <a:custGeom>
                <a:avLst/>
                <a:gdLst>
                  <a:gd name="T0" fmla="*/ 0 w 45"/>
                  <a:gd name="T1" fmla="*/ 28 h 52"/>
                  <a:gd name="T2" fmla="*/ 0 w 45"/>
                  <a:gd name="T3" fmla="*/ 24 h 52"/>
                  <a:gd name="T4" fmla="*/ 45 w 45"/>
                  <a:gd name="T5" fmla="*/ 24 h 52"/>
                  <a:gd name="T6" fmla="*/ 45 w 45"/>
                  <a:gd name="T7" fmla="*/ 28 h 52"/>
                  <a:gd name="T8" fmla="*/ 0 w 45"/>
                  <a:gd name="T9" fmla="*/ 28 h 52"/>
                  <a:gd name="T10" fmla="*/ 0 w 45"/>
                  <a:gd name="T11" fmla="*/ 52 h 52"/>
                  <a:gd name="T12" fmla="*/ 0 w 45"/>
                  <a:gd name="T13" fmla="*/ 49 h 52"/>
                  <a:gd name="T14" fmla="*/ 45 w 45"/>
                  <a:gd name="T15" fmla="*/ 49 h 52"/>
                  <a:gd name="T16" fmla="*/ 45 w 45"/>
                  <a:gd name="T17" fmla="*/ 52 h 52"/>
                  <a:gd name="T18" fmla="*/ 0 w 45"/>
                  <a:gd name="T19" fmla="*/ 52 h 52"/>
                  <a:gd name="T20" fmla="*/ 0 w 45"/>
                  <a:gd name="T21" fmla="*/ 41 h 52"/>
                  <a:gd name="T22" fmla="*/ 0 w 45"/>
                  <a:gd name="T23" fmla="*/ 36 h 52"/>
                  <a:gd name="T24" fmla="*/ 45 w 45"/>
                  <a:gd name="T25" fmla="*/ 36 h 52"/>
                  <a:gd name="T26" fmla="*/ 45 w 45"/>
                  <a:gd name="T27" fmla="*/ 41 h 52"/>
                  <a:gd name="T28" fmla="*/ 0 w 45"/>
                  <a:gd name="T29" fmla="*/ 41 h 52"/>
                  <a:gd name="T30" fmla="*/ 0 w 45"/>
                  <a:gd name="T31" fmla="*/ 16 h 52"/>
                  <a:gd name="T32" fmla="*/ 0 w 45"/>
                  <a:gd name="T33" fmla="*/ 12 h 52"/>
                  <a:gd name="T34" fmla="*/ 45 w 45"/>
                  <a:gd name="T35" fmla="*/ 12 h 52"/>
                  <a:gd name="T36" fmla="*/ 45 w 45"/>
                  <a:gd name="T37" fmla="*/ 16 h 52"/>
                  <a:gd name="T38" fmla="*/ 0 w 45"/>
                  <a:gd name="T39" fmla="*/ 16 h 52"/>
                  <a:gd name="T40" fmla="*/ 0 w 45"/>
                  <a:gd name="T41" fmla="*/ 4 h 52"/>
                  <a:gd name="T42" fmla="*/ 0 w 45"/>
                  <a:gd name="T43" fmla="*/ 0 h 52"/>
                  <a:gd name="T44" fmla="*/ 45 w 45"/>
                  <a:gd name="T45" fmla="*/ 0 h 52"/>
                  <a:gd name="T46" fmla="*/ 45 w 45"/>
                  <a:gd name="T47" fmla="*/ 4 h 52"/>
                  <a:gd name="T48" fmla="*/ 0 w 45"/>
                  <a:gd name="T4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2">
                    <a:moveTo>
                      <a:pt x="0" y="28"/>
                    </a:moveTo>
                    <a:lnTo>
                      <a:pt x="0" y="24"/>
                    </a:lnTo>
                    <a:lnTo>
                      <a:pt x="45" y="24"/>
                    </a:lnTo>
                    <a:lnTo>
                      <a:pt x="45" y="28"/>
                    </a:lnTo>
                    <a:lnTo>
                      <a:pt x="0" y="28"/>
                    </a:lnTo>
                    <a:close/>
                    <a:moveTo>
                      <a:pt x="0" y="52"/>
                    </a:moveTo>
                    <a:lnTo>
                      <a:pt x="0" y="49"/>
                    </a:lnTo>
                    <a:lnTo>
                      <a:pt x="45" y="49"/>
                    </a:lnTo>
                    <a:lnTo>
                      <a:pt x="45" y="52"/>
                    </a:lnTo>
                    <a:lnTo>
                      <a:pt x="0" y="52"/>
                    </a:lnTo>
                    <a:close/>
                    <a:moveTo>
                      <a:pt x="0" y="41"/>
                    </a:moveTo>
                    <a:lnTo>
                      <a:pt x="0" y="36"/>
                    </a:lnTo>
                    <a:lnTo>
                      <a:pt x="45" y="36"/>
                    </a:lnTo>
                    <a:lnTo>
                      <a:pt x="45" y="41"/>
                    </a:lnTo>
                    <a:lnTo>
                      <a:pt x="0" y="41"/>
                    </a:lnTo>
                    <a:close/>
                    <a:moveTo>
                      <a:pt x="0" y="16"/>
                    </a:moveTo>
                    <a:lnTo>
                      <a:pt x="0" y="12"/>
                    </a:lnTo>
                    <a:lnTo>
                      <a:pt x="45" y="12"/>
                    </a:lnTo>
                    <a:lnTo>
                      <a:pt x="45" y="16"/>
                    </a:lnTo>
                    <a:lnTo>
                      <a:pt x="0" y="16"/>
                    </a:lnTo>
                    <a:close/>
                    <a:moveTo>
                      <a:pt x="0" y="4"/>
                    </a:moveTo>
                    <a:lnTo>
                      <a:pt x="0" y="0"/>
                    </a:lnTo>
                    <a:lnTo>
                      <a:pt x="45" y="0"/>
                    </a:lnTo>
                    <a:lnTo>
                      <a:pt x="45" y="4"/>
                    </a:lnTo>
                    <a:lnTo>
                      <a:pt x="0" y="4"/>
                    </a:lnTo>
                    <a:close/>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9" name="Freeform 341"/>
              <p:cNvSpPr>
                <a:spLocks/>
              </p:cNvSpPr>
              <p:nvPr/>
            </p:nvSpPr>
            <p:spPr bwMode="auto">
              <a:xfrm>
                <a:off x="1995488" y="1130301"/>
                <a:ext cx="88900" cy="153988"/>
              </a:xfrm>
              <a:custGeom>
                <a:avLst/>
                <a:gdLst>
                  <a:gd name="T0" fmla="*/ 56 w 56"/>
                  <a:gd name="T1" fmla="*/ 0 h 97"/>
                  <a:gd name="T2" fmla="*/ 0 w 56"/>
                  <a:gd name="T3" fmla="*/ 10 h 97"/>
                  <a:gd name="T4" fmla="*/ 0 w 56"/>
                  <a:gd name="T5" fmla="*/ 87 h 97"/>
                  <a:gd name="T6" fmla="*/ 56 w 56"/>
                  <a:gd name="T7" fmla="*/ 97 h 97"/>
                  <a:gd name="T8" fmla="*/ 56 w 56"/>
                  <a:gd name="T9" fmla="*/ 0 h 97"/>
                </a:gdLst>
                <a:ahLst/>
                <a:cxnLst>
                  <a:cxn ang="0">
                    <a:pos x="T0" y="T1"/>
                  </a:cxn>
                  <a:cxn ang="0">
                    <a:pos x="T2" y="T3"/>
                  </a:cxn>
                  <a:cxn ang="0">
                    <a:pos x="T4" y="T5"/>
                  </a:cxn>
                  <a:cxn ang="0">
                    <a:pos x="T6" y="T7"/>
                  </a:cxn>
                  <a:cxn ang="0">
                    <a:pos x="T8" y="T9"/>
                  </a:cxn>
                </a:cxnLst>
                <a:rect l="0" t="0" r="r" b="b"/>
                <a:pathLst>
                  <a:path w="56" h="97">
                    <a:moveTo>
                      <a:pt x="56" y="0"/>
                    </a:moveTo>
                    <a:lnTo>
                      <a:pt x="0" y="10"/>
                    </a:lnTo>
                    <a:lnTo>
                      <a:pt x="0" y="87"/>
                    </a:lnTo>
                    <a:lnTo>
                      <a:pt x="56" y="97"/>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1" name="Freeform 343"/>
              <p:cNvSpPr>
                <a:spLocks/>
              </p:cNvSpPr>
              <p:nvPr/>
            </p:nvSpPr>
            <p:spPr bwMode="auto">
              <a:xfrm>
                <a:off x="1150938" y="1598613"/>
                <a:ext cx="115888" cy="128588"/>
              </a:xfrm>
              <a:custGeom>
                <a:avLst/>
                <a:gdLst>
                  <a:gd name="T0" fmla="*/ 12 w 155"/>
                  <a:gd name="T1" fmla="*/ 172 h 172"/>
                  <a:gd name="T2" fmla="*/ 0 w 155"/>
                  <a:gd name="T3" fmla="*/ 160 h 172"/>
                  <a:gd name="T4" fmla="*/ 0 w 155"/>
                  <a:gd name="T5" fmla="*/ 12 h 172"/>
                  <a:gd name="T6" fmla="*/ 12 w 155"/>
                  <a:gd name="T7" fmla="*/ 0 h 172"/>
                  <a:gd name="T8" fmla="*/ 144 w 155"/>
                  <a:gd name="T9" fmla="*/ 0 h 172"/>
                  <a:gd name="T10" fmla="*/ 155 w 155"/>
                  <a:gd name="T11" fmla="*/ 12 h 172"/>
                  <a:gd name="T12" fmla="*/ 155 w 155"/>
                  <a:gd name="T13" fmla="*/ 160 h 172"/>
                  <a:gd name="T14" fmla="*/ 144 w 155"/>
                  <a:gd name="T15" fmla="*/ 172 h 172"/>
                  <a:gd name="T16" fmla="*/ 12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2" y="172"/>
                    </a:moveTo>
                    <a:cubicBezTo>
                      <a:pt x="5" y="172"/>
                      <a:pt x="0" y="167"/>
                      <a:pt x="0" y="160"/>
                    </a:cubicBezTo>
                    <a:cubicBezTo>
                      <a:pt x="0" y="12"/>
                      <a:pt x="0" y="12"/>
                      <a:pt x="0" y="12"/>
                    </a:cubicBezTo>
                    <a:cubicBezTo>
                      <a:pt x="0" y="6"/>
                      <a:pt x="5" y="0"/>
                      <a:pt x="12" y="0"/>
                    </a:cubicBezTo>
                    <a:cubicBezTo>
                      <a:pt x="144" y="0"/>
                      <a:pt x="144" y="0"/>
                      <a:pt x="144" y="0"/>
                    </a:cubicBezTo>
                    <a:cubicBezTo>
                      <a:pt x="150" y="0"/>
                      <a:pt x="155" y="6"/>
                      <a:pt x="155" y="12"/>
                    </a:cubicBezTo>
                    <a:cubicBezTo>
                      <a:pt x="155" y="160"/>
                      <a:pt x="155" y="160"/>
                      <a:pt x="155" y="160"/>
                    </a:cubicBezTo>
                    <a:cubicBezTo>
                      <a:pt x="155" y="167"/>
                      <a:pt x="150" y="172"/>
                      <a:pt x="144" y="172"/>
                    </a:cubicBezTo>
                    <a:cubicBezTo>
                      <a:pt x="12" y="172"/>
                      <a:pt x="12" y="172"/>
                      <a:pt x="12" y="1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2" name="Freeform 344"/>
              <p:cNvSpPr>
                <a:spLocks/>
              </p:cNvSpPr>
              <p:nvPr/>
            </p:nvSpPr>
            <p:spPr bwMode="auto">
              <a:xfrm>
                <a:off x="1158876" y="1604963"/>
                <a:ext cx="101600" cy="115888"/>
              </a:xfrm>
              <a:custGeom>
                <a:avLst/>
                <a:gdLst>
                  <a:gd name="T0" fmla="*/ 3 w 137"/>
                  <a:gd name="T1" fmla="*/ 0 h 155"/>
                  <a:gd name="T2" fmla="*/ 135 w 137"/>
                  <a:gd name="T3" fmla="*/ 0 h 155"/>
                  <a:gd name="T4" fmla="*/ 137 w 137"/>
                  <a:gd name="T5" fmla="*/ 3 h 155"/>
                  <a:gd name="T6" fmla="*/ 137 w 137"/>
                  <a:gd name="T7" fmla="*/ 151 h 155"/>
                  <a:gd name="T8" fmla="*/ 135 w 137"/>
                  <a:gd name="T9" fmla="*/ 155 h 155"/>
                  <a:gd name="T10" fmla="*/ 3 w 137"/>
                  <a:gd name="T11" fmla="*/ 155 h 155"/>
                  <a:gd name="T12" fmla="*/ 0 w 137"/>
                  <a:gd name="T13" fmla="*/ 151 h 155"/>
                  <a:gd name="T14" fmla="*/ 0 w 137"/>
                  <a:gd name="T15" fmla="*/ 3 h 155"/>
                  <a:gd name="T16" fmla="*/ 3 w 137"/>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55">
                    <a:moveTo>
                      <a:pt x="3" y="0"/>
                    </a:moveTo>
                    <a:cubicBezTo>
                      <a:pt x="135" y="0"/>
                      <a:pt x="135" y="0"/>
                      <a:pt x="135" y="0"/>
                    </a:cubicBezTo>
                    <a:cubicBezTo>
                      <a:pt x="136" y="0"/>
                      <a:pt x="137" y="1"/>
                      <a:pt x="137" y="3"/>
                    </a:cubicBezTo>
                    <a:cubicBezTo>
                      <a:pt x="137" y="151"/>
                      <a:pt x="137" y="151"/>
                      <a:pt x="137" y="151"/>
                    </a:cubicBezTo>
                    <a:cubicBezTo>
                      <a:pt x="137" y="153"/>
                      <a:pt x="136" y="155"/>
                      <a:pt x="135" y="155"/>
                    </a:cubicBezTo>
                    <a:cubicBezTo>
                      <a:pt x="3" y="155"/>
                      <a:pt x="3" y="155"/>
                      <a:pt x="3" y="155"/>
                    </a:cubicBezTo>
                    <a:cubicBezTo>
                      <a:pt x="1" y="155"/>
                      <a:pt x="0" y="153"/>
                      <a:pt x="0" y="151"/>
                    </a:cubicBezTo>
                    <a:cubicBezTo>
                      <a:pt x="0" y="3"/>
                      <a:pt x="0" y="3"/>
                      <a:pt x="0" y="3"/>
                    </a:cubicBezTo>
                    <a:cubicBezTo>
                      <a:pt x="0" y="1"/>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3" name="Freeform 345"/>
              <p:cNvSpPr>
                <a:spLocks noEditPoints="1"/>
              </p:cNvSpPr>
              <p:nvPr/>
            </p:nvSpPr>
            <p:spPr bwMode="auto">
              <a:xfrm>
                <a:off x="1163638" y="1617663"/>
                <a:ext cx="84138" cy="84138"/>
              </a:xfrm>
              <a:custGeom>
                <a:avLst/>
                <a:gdLst>
                  <a:gd name="T0" fmla="*/ 0 w 53"/>
                  <a:gd name="T1" fmla="*/ 53 h 53"/>
                  <a:gd name="T2" fmla="*/ 0 w 53"/>
                  <a:gd name="T3" fmla="*/ 49 h 53"/>
                  <a:gd name="T4" fmla="*/ 53 w 53"/>
                  <a:gd name="T5" fmla="*/ 49 h 53"/>
                  <a:gd name="T6" fmla="*/ 53 w 53"/>
                  <a:gd name="T7" fmla="*/ 53 h 53"/>
                  <a:gd name="T8" fmla="*/ 0 w 53"/>
                  <a:gd name="T9" fmla="*/ 53 h 53"/>
                  <a:gd name="T10" fmla="*/ 0 w 53"/>
                  <a:gd name="T11" fmla="*/ 41 h 53"/>
                  <a:gd name="T12" fmla="*/ 0 w 53"/>
                  <a:gd name="T13" fmla="*/ 36 h 53"/>
                  <a:gd name="T14" fmla="*/ 53 w 53"/>
                  <a:gd name="T15" fmla="*/ 36 h 53"/>
                  <a:gd name="T16" fmla="*/ 53 w 53"/>
                  <a:gd name="T17" fmla="*/ 41 h 53"/>
                  <a:gd name="T18" fmla="*/ 0 w 53"/>
                  <a:gd name="T19" fmla="*/ 41 h 53"/>
                  <a:gd name="T20" fmla="*/ 0 w 53"/>
                  <a:gd name="T21" fmla="*/ 28 h 53"/>
                  <a:gd name="T22" fmla="*/ 0 w 53"/>
                  <a:gd name="T23" fmla="*/ 24 h 53"/>
                  <a:gd name="T24" fmla="*/ 53 w 53"/>
                  <a:gd name="T25" fmla="*/ 24 h 53"/>
                  <a:gd name="T26" fmla="*/ 53 w 53"/>
                  <a:gd name="T27" fmla="*/ 28 h 53"/>
                  <a:gd name="T28" fmla="*/ 0 w 53"/>
                  <a:gd name="T29" fmla="*/ 28 h 53"/>
                  <a:gd name="T30" fmla="*/ 53 w 53"/>
                  <a:gd name="T31" fmla="*/ 16 h 53"/>
                  <a:gd name="T32" fmla="*/ 0 w 53"/>
                  <a:gd name="T33" fmla="*/ 16 h 53"/>
                  <a:gd name="T34" fmla="*/ 0 w 53"/>
                  <a:gd name="T35" fmla="*/ 12 h 53"/>
                  <a:gd name="T36" fmla="*/ 53 w 53"/>
                  <a:gd name="T37" fmla="*/ 12 h 53"/>
                  <a:gd name="T38" fmla="*/ 53 w 53"/>
                  <a:gd name="T39" fmla="*/ 16 h 53"/>
                  <a:gd name="T40" fmla="*/ 53 w 53"/>
                  <a:gd name="T41" fmla="*/ 4 h 53"/>
                  <a:gd name="T42" fmla="*/ 0 w 53"/>
                  <a:gd name="T43" fmla="*/ 4 h 53"/>
                  <a:gd name="T44" fmla="*/ 0 w 53"/>
                  <a:gd name="T45" fmla="*/ 0 h 53"/>
                  <a:gd name="T46" fmla="*/ 53 w 53"/>
                  <a:gd name="T47" fmla="*/ 0 h 53"/>
                  <a:gd name="T48" fmla="*/ 53 w 53"/>
                  <a:gd name="T4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53">
                    <a:moveTo>
                      <a:pt x="0" y="53"/>
                    </a:moveTo>
                    <a:lnTo>
                      <a:pt x="0" y="49"/>
                    </a:lnTo>
                    <a:lnTo>
                      <a:pt x="53" y="49"/>
                    </a:lnTo>
                    <a:lnTo>
                      <a:pt x="53" y="53"/>
                    </a:lnTo>
                    <a:lnTo>
                      <a:pt x="0" y="53"/>
                    </a:lnTo>
                    <a:close/>
                    <a:moveTo>
                      <a:pt x="0" y="41"/>
                    </a:moveTo>
                    <a:lnTo>
                      <a:pt x="0" y="36"/>
                    </a:lnTo>
                    <a:lnTo>
                      <a:pt x="53" y="36"/>
                    </a:lnTo>
                    <a:lnTo>
                      <a:pt x="53" y="41"/>
                    </a:lnTo>
                    <a:lnTo>
                      <a:pt x="0" y="41"/>
                    </a:lnTo>
                    <a:close/>
                    <a:moveTo>
                      <a:pt x="0" y="28"/>
                    </a:moveTo>
                    <a:lnTo>
                      <a:pt x="0" y="24"/>
                    </a:lnTo>
                    <a:lnTo>
                      <a:pt x="53" y="24"/>
                    </a:lnTo>
                    <a:lnTo>
                      <a:pt x="53" y="28"/>
                    </a:lnTo>
                    <a:lnTo>
                      <a:pt x="0" y="28"/>
                    </a:lnTo>
                    <a:close/>
                    <a:moveTo>
                      <a:pt x="53" y="16"/>
                    </a:moveTo>
                    <a:lnTo>
                      <a:pt x="0" y="16"/>
                    </a:lnTo>
                    <a:lnTo>
                      <a:pt x="0" y="12"/>
                    </a:lnTo>
                    <a:lnTo>
                      <a:pt x="53" y="12"/>
                    </a:lnTo>
                    <a:lnTo>
                      <a:pt x="53" y="16"/>
                    </a:lnTo>
                    <a:close/>
                    <a:moveTo>
                      <a:pt x="53" y="4"/>
                    </a:moveTo>
                    <a:lnTo>
                      <a:pt x="0" y="4"/>
                    </a:lnTo>
                    <a:lnTo>
                      <a:pt x="0" y="0"/>
                    </a:lnTo>
                    <a:lnTo>
                      <a:pt x="53" y="0"/>
                    </a:lnTo>
                    <a:lnTo>
                      <a:pt x="53"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4" name="Freeform 346"/>
              <p:cNvSpPr>
                <a:spLocks/>
              </p:cNvSpPr>
              <p:nvPr/>
            </p:nvSpPr>
            <p:spPr bwMode="auto">
              <a:xfrm>
                <a:off x="1112838" y="1585913"/>
                <a:ext cx="90488" cy="153988"/>
              </a:xfrm>
              <a:custGeom>
                <a:avLst/>
                <a:gdLst>
                  <a:gd name="T0" fmla="*/ 57 w 57"/>
                  <a:gd name="T1" fmla="*/ 0 h 97"/>
                  <a:gd name="T2" fmla="*/ 0 w 57"/>
                  <a:gd name="T3" fmla="*/ 10 h 97"/>
                  <a:gd name="T4" fmla="*/ 0 w 57"/>
                  <a:gd name="T5" fmla="*/ 87 h 97"/>
                  <a:gd name="T6" fmla="*/ 57 w 57"/>
                  <a:gd name="T7" fmla="*/ 97 h 97"/>
                  <a:gd name="T8" fmla="*/ 57 w 57"/>
                  <a:gd name="T9" fmla="*/ 0 h 97"/>
                </a:gdLst>
                <a:ahLst/>
                <a:cxnLst>
                  <a:cxn ang="0">
                    <a:pos x="T0" y="T1"/>
                  </a:cxn>
                  <a:cxn ang="0">
                    <a:pos x="T2" y="T3"/>
                  </a:cxn>
                  <a:cxn ang="0">
                    <a:pos x="T4" y="T5"/>
                  </a:cxn>
                  <a:cxn ang="0">
                    <a:pos x="T6" y="T7"/>
                  </a:cxn>
                  <a:cxn ang="0">
                    <a:pos x="T8" y="T9"/>
                  </a:cxn>
                </a:cxnLst>
                <a:rect l="0" t="0" r="r" b="b"/>
                <a:pathLst>
                  <a:path w="57" h="97">
                    <a:moveTo>
                      <a:pt x="57" y="0"/>
                    </a:moveTo>
                    <a:lnTo>
                      <a:pt x="0" y="10"/>
                    </a:lnTo>
                    <a:lnTo>
                      <a:pt x="0" y="87"/>
                    </a:lnTo>
                    <a:lnTo>
                      <a:pt x="57" y="9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6" name="Freeform 348"/>
              <p:cNvSpPr>
                <a:spLocks/>
              </p:cNvSpPr>
              <p:nvPr/>
            </p:nvSpPr>
            <p:spPr bwMode="auto">
              <a:xfrm>
                <a:off x="1912938" y="2254251"/>
                <a:ext cx="98425" cy="115888"/>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7" name="Freeform 349"/>
              <p:cNvSpPr>
                <a:spLocks/>
              </p:cNvSpPr>
              <p:nvPr/>
            </p:nvSpPr>
            <p:spPr bwMode="auto">
              <a:xfrm>
                <a:off x="1919288" y="2260601"/>
                <a:ext cx="85725" cy="103188"/>
              </a:xfrm>
              <a:custGeom>
                <a:avLst/>
                <a:gdLst>
                  <a:gd name="T0" fmla="*/ 3 w 114"/>
                  <a:gd name="T1" fmla="*/ 0 h 138"/>
                  <a:gd name="T2" fmla="*/ 111 w 114"/>
                  <a:gd name="T3" fmla="*/ 0 h 138"/>
                  <a:gd name="T4" fmla="*/ 114 w 114"/>
                  <a:gd name="T5" fmla="*/ 3 h 138"/>
                  <a:gd name="T6" fmla="*/ 114 w 114"/>
                  <a:gd name="T7" fmla="*/ 136 h 138"/>
                  <a:gd name="T8" fmla="*/ 111 w 114"/>
                  <a:gd name="T9" fmla="*/ 138 h 138"/>
                  <a:gd name="T10" fmla="*/ 3 w 114"/>
                  <a:gd name="T11" fmla="*/ 138 h 138"/>
                  <a:gd name="T12" fmla="*/ 0 w 114"/>
                  <a:gd name="T13" fmla="*/ 135 h 138"/>
                  <a:gd name="T14" fmla="*/ 0 w 114"/>
                  <a:gd name="T15" fmla="*/ 3 h 138"/>
                  <a:gd name="T16" fmla="*/ 3 w 114"/>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8">
                    <a:moveTo>
                      <a:pt x="3" y="0"/>
                    </a:moveTo>
                    <a:cubicBezTo>
                      <a:pt x="111" y="0"/>
                      <a:pt x="111" y="0"/>
                      <a:pt x="111" y="0"/>
                    </a:cubicBezTo>
                    <a:cubicBezTo>
                      <a:pt x="113" y="0"/>
                      <a:pt x="114" y="1"/>
                      <a:pt x="114" y="3"/>
                    </a:cubicBezTo>
                    <a:cubicBezTo>
                      <a:pt x="114" y="136"/>
                      <a:pt x="114" y="136"/>
                      <a:pt x="114" y="136"/>
                    </a:cubicBezTo>
                    <a:cubicBezTo>
                      <a:pt x="114" y="138"/>
                      <a:pt x="113" y="138"/>
                      <a:pt x="111" y="138"/>
                    </a:cubicBezTo>
                    <a:cubicBezTo>
                      <a:pt x="3" y="138"/>
                      <a:pt x="3" y="138"/>
                      <a:pt x="3" y="138"/>
                    </a:cubicBezTo>
                    <a:cubicBezTo>
                      <a:pt x="1" y="138"/>
                      <a:pt x="0" y="137"/>
                      <a:pt x="0" y="135"/>
                    </a:cubicBezTo>
                    <a:cubicBezTo>
                      <a:pt x="0" y="3"/>
                      <a:pt x="0" y="3"/>
                      <a:pt x="0" y="3"/>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8" name="Freeform 350"/>
              <p:cNvSpPr>
                <a:spLocks noEditPoints="1"/>
              </p:cNvSpPr>
              <p:nvPr/>
            </p:nvSpPr>
            <p:spPr bwMode="auto">
              <a:xfrm>
                <a:off x="1939926" y="2266951"/>
                <a:ext cx="58738" cy="90488"/>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9" name="Freeform 351"/>
              <p:cNvSpPr>
                <a:spLocks/>
              </p:cNvSpPr>
              <p:nvPr/>
            </p:nvSpPr>
            <p:spPr bwMode="auto">
              <a:xfrm>
                <a:off x="1857376" y="2235201"/>
                <a:ext cx="88900" cy="153988"/>
              </a:xfrm>
              <a:custGeom>
                <a:avLst/>
                <a:gdLst>
                  <a:gd name="T0" fmla="*/ 56 w 56"/>
                  <a:gd name="T1" fmla="*/ 0 h 97"/>
                  <a:gd name="T2" fmla="*/ 0 w 56"/>
                  <a:gd name="T3" fmla="*/ 10 h 97"/>
                  <a:gd name="T4" fmla="*/ 0 w 56"/>
                  <a:gd name="T5" fmla="*/ 87 h 97"/>
                  <a:gd name="T6" fmla="*/ 56 w 56"/>
                  <a:gd name="T7" fmla="*/ 97 h 97"/>
                  <a:gd name="T8" fmla="*/ 56 w 56"/>
                  <a:gd name="T9" fmla="*/ 0 h 97"/>
                </a:gdLst>
                <a:ahLst/>
                <a:cxnLst>
                  <a:cxn ang="0">
                    <a:pos x="T0" y="T1"/>
                  </a:cxn>
                  <a:cxn ang="0">
                    <a:pos x="T2" y="T3"/>
                  </a:cxn>
                  <a:cxn ang="0">
                    <a:pos x="T4" y="T5"/>
                  </a:cxn>
                  <a:cxn ang="0">
                    <a:pos x="T6" y="T7"/>
                  </a:cxn>
                  <a:cxn ang="0">
                    <a:pos x="T8" y="T9"/>
                  </a:cxn>
                </a:cxnLst>
                <a:rect l="0" t="0" r="r" b="b"/>
                <a:pathLst>
                  <a:path w="56" h="97">
                    <a:moveTo>
                      <a:pt x="56" y="0"/>
                    </a:moveTo>
                    <a:lnTo>
                      <a:pt x="0" y="10"/>
                    </a:lnTo>
                    <a:lnTo>
                      <a:pt x="0" y="87"/>
                    </a:lnTo>
                    <a:lnTo>
                      <a:pt x="56" y="97"/>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1" name="Freeform 353"/>
              <p:cNvSpPr>
                <a:spLocks/>
              </p:cNvSpPr>
              <p:nvPr/>
            </p:nvSpPr>
            <p:spPr bwMode="auto">
              <a:xfrm>
                <a:off x="1289051" y="2449513"/>
                <a:ext cx="115888" cy="128588"/>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2" name="Freeform 354"/>
              <p:cNvSpPr>
                <a:spLocks/>
              </p:cNvSpPr>
              <p:nvPr/>
            </p:nvSpPr>
            <p:spPr bwMode="auto">
              <a:xfrm>
                <a:off x="1293813" y="2455863"/>
                <a:ext cx="103188" cy="115888"/>
              </a:xfrm>
              <a:custGeom>
                <a:avLst/>
                <a:gdLst>
                  <a:gd name="T0" fmla="*/ 3 w 138"/>
                  <a:gd name="T1" fmla="*/ 0 h 155"/>
                  <a:gd name="T2" fmla="*/ 135 w 138"/>
                  <a:gd name="T3" fmla="*/ 0 h 155"/>
                  <a:gd name="T4" fmla="*/ 138 w 138"/>
                  <a:gd name="T5" fmla="*/ 4 h 155"/>
                  <a:gd name="T6" fmla="*/ 138 w 138"/>
                  <a:gd name="T7" fmla="*/ 152 h 155"/>
                  <a:gd name="T8" fmla="*/ 135 w 138"/>
                  <a:gd name="T9" fmla="*/ 155 h 155"/>
                  <a:gd name="T10" fmla="*/ 3 w 138"/>
                  <a:gd name="T11" fmla="*/ 155 h 155"/>
                  <a:gd name="T12" fmla="*/ 0 w 138"/>
                  <a:gd name="T13" fmla="*/ 152 h 155"/>
                  <a:gd name="T14" fmla="*/ 0 w 138"/>
                  <a:gd name="T15" fmla="*/ 4 h 155"/>
                  <a:gd name="T16" fmla="*/ 3 w 138"/>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55">
                    <a:moveTo>
                      <a:pt x="3" y="0"/>
                    </a:moveTo>
                    <a:cubicBezTo>
                      <a:pt x="135" y="0"/>
                      <a:pt x="135" y="0"/>
                      <a:pt x="135" y="0"/>
                    </a:cubicBezTo>
                    <a:cubicBezTo>
                      <a:pt x="137" y="0"/>
                      <a:pt x="138" y="2"/>
                      <a:pt x="138" y="4"/>
                    </a:cubicBezTo>
                    <a:cubicBezTo>
                      <a:pt x="138" y="152"/>
                      <a:pt x="138" y="152"/>
                      <a:pt x="138" y="152"/>
                    </a:cubicBezTo>
                    <a:cubicBezTo>
                      <a:pt x="138" y="154"/>
                      <a:pt x="137" y="155"/>
                      <a:pt x="135" y="155"/>
                    </a:cubicBezTo>
                    <a:cubicBezTo>
                      <a:pt x="3" y="155"/>
                      <a:pt x="3" y="155"/>
                      <a:pt x="3" y="155"/>
                    </a:cubicBezTo>
                    <a:cubicBezTo>
                      <a:pt x="2" y="155"/>
                      <a:pt x="0" y="154"/>
                      <a:pt x="0" y="152"/>
                    </a:cubicBezTo>
                    <a:cubicBezTo>
                      <a:pt x="0" y="4"/>
                      <a:pt x="0" y="4"/>
                      <a:pt x="0" y="4"/>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3" name="Freeform 355"/>
              <p:cNvSpPr>
                <a:spLocks/>
              </p:cNvSpPr>
              <p:nvPr/>
            </p:nvSpPr>
            <p:spPr bwMode="auto">
              <a:xfrm>
                <a:off x="1274763" y="2462213"/>
                <a:ext cx="115888" cy="128588"/>
              </a:xfrm>
              <a:custGeom>
                <a:avLst/>
                <a:gdLst>
                  <a:gd name="T0" fmla="*/ 12 w 155"/>
                  <a:gd name="T1" fmla="*/ 172 h 172"/>
                  <a:gd name="T2" fmla="*/ 0 w 155"/>
                  <a:gd name="T3" fmla="*/ 160 h 172"/>
                  <a:gd name="T4" fmla="*/ 0 w 155"/>
                  <a:gd name="T5" fmla="*/ 12 h 172"/>
                  <a:gd name="T6" fmla="*/ 12 w 155"/>
                  <a:gd name="T7" fmla="*/ 0 h 172"/>
                  <a:gd name="T8" fmla="*/ 144 w 155"/>
                  <a:gd name="T9" fmla="*/ 0 h 172"/>
                  <a:gd name="T10" fmla="*/ 155 w 155"/>
                  <a:gd name="T11" fmla="*/ 12 h 172"/>
                  <a:gd name="T12" fmla="*/ 155 w 155"/>
                  <a:gd name="T13" fmla="*/ 160 h 172"/>
                  <a:gd name="T14" fmla="*/ 144 w 155"/>
                  <a:gd name="T15" fmla="*/ 172 h 172"/>
                  <a:gd name="T16" fmla="*/ 12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2" y="172"/>
                    </a:moveTo>
                    <a:cubicBezTo>
                      <a:pt x="6" y="172"/>
                      <a:pt x="0" y="167"/>
                      <a:pt x="0" y="160"/>
                    </a:cubicBezTo>
                    <a:cubicBezTo>
                      <a:pt x="0" y="12"/>
                      <a:pt x="0" y="12"/>
                      <a:pt x="0" y="12"/>
                    </a:cubicBezTo>
                    <a:cubicBezTo>
                      <a:pt x="0" y="6"/>
                      <a:pt x="6" y="0"/>
                      <a:pt x="12" y="0"/>
                    </a:cubicBezTo>
                    <a:cubicBezTo>
                      <a:pt x="144" y="0"/>
                      <a:pt x="144" y="0"/>
                      <a:pt x="144" y="0"/>
                    </a:cubicBezTo>
                    <a:cubicBezTo>
                      <a:pt x="150" y="0"/>
                      <a:pt x="155" y="6"/>
                      <a:pt x="155" y="12"/>
                    </a:cubicBezTo>
                    <a:cubicBezTo>
                      <a:pt x="155" y="160"/>
                      <a:pt x="155" y="160"/>
                      <a:pt x="155" y="160"/>
                    </a:cubicBezTo>
                    <a:cubicBezTo>
                      <a:pt x="155" y="167"/>
                      <a:pt x="150" y="172"/>
                      <a:pt x="144" y="172"/>
                    </a:cubicBezTo>
                    <a:cubicBezTo>
                      <a:pt x="12" y="172"/>
                      <a:pt x="12" y="172"/>
                      <a:pt x="12"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4" name="Freeform 356"/>
              <p:cNvSpPr>
                <a:spLocks/>
              </p:cNvSpPr>
              <p:nvPr/>
            </p:nvSpPr>
            <p:spPr bwMode="auto">
              <a:xfrm>
                <a:off x="1281113" y="2468563"/>
                <a:ext cx="103188" cy="115888"/>
              </a:xfrm>
              <a:custGeom>
                <a:avLst/>
                <a:gdLst>
                  <a:gd name="T0" fmla="*/ 3 w 138"/>
                  <a:gd name="T1" fmla="*/ 0 h 154"/>
                  <a:gd name="T2" fmla="*/ 135 w 138"/>
                  <a:gd name="T3" fmla="*/ 0 h 154"/>
                  <a:gd name="T4" fmla="*/ 138 w 138"/>
                  <a:gd name="T5" fmla="*/ 3 h 154"/>
                  <a:gd name="T6" fmla="*/ 138 w 138"/>
                  <a:gd name="T7" fmla="*/ 151 h 154"/>
                  <a:gd name="T8" fmla="*/ 135 w 138"/>
                  <a:gd name="T9" fmla="*/ 154 h 154"/>
                  <a:gd name="T10" fmla="*/ 3 w 138"/>
                  <a:gd name="T11" fmla="*/ 154 h 154"/>
                  <a:gd name="T12" fmla="*/ 0 w 138"/>
                  <a:gd name="T13" fmla="*/ 151 h 154"/>
                  <a:gd name="T14" fmla="*/ 0 w 138"/>
                  <a:gd name="T15" fmla="*/ 3 h 154"/>
                  <a:gd name="T16" fmla="*/ 3 w 13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54">
                    <a:moveTo>
                      <a:pt x="3" y="0"/>
                    </a:moveTo>
                    <a:cubicBezTo>
                      <a:pt x="135" y="0"/>
                      <a:pt x="135" y="0"/>
                      <a:pt x="135" y="0"/>
                    </a:cubicBezTo>
                    <a:cubicBezTo>
                      <a:pt x="136" y="0"/>
                      <a:pt x="138" y="1"/>
                      <a:pt x="138" y="3"/>
                    </a:cubicBezTo>
                    <a:cubicBezTo>
                      <a:pt x="138" y="151"/>
                      <a:pt x="138" y="151"/>
                      <a:pt x="138" y="151"/>
                    </a:cubicBezTo>
                    <a:cubicBezTo>
                      <a:pt x="138" y="153"/>
                      <a:pt x="136" y="154"/>
                      <a:pt x="135" y="154"/>
                    </a:cubicBezTo>
                    <a:cubicBezTo>
                      <a:pt x="3" y="154"/>
                      <a:pt x="3" y="154"/>
                      <a:pt x="3" y="154"/>
                    </a:cubicBezTo>
                    <a:cubicBezTo>
                      <a:pt x="1" y="154"/>
                      <a:pt x="0" y="153"/>
                      <a:pt x="0" y="151"/>
                    </a:cubicBezTo>
                    <a:cubicBezTo>
                      <a:pt x="0" y="3"/>
                      <a:pt x="0" y="3"/>
                      <a:pt x="0" y="3"/>
                    </a:cubicBezTo>
                    <a:cubicBezTo>
                      <a:pt x="0" y="1"/>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5" name="Freeform 357"/>
              <p:cNvSpPr>
                <a:spLocks noEditPoints="1"/>
              </p:cNvSpPr>
              <p:nvPr/>
            </p:nvSpPr>
            <p:spPr bwMode="auto">
              <a:xfrm>
                <a:off x="1273176" y="2481263"/>
                <a:ext cx="92075" cy="90488"/>
              </a:xfrm>
              <a:custGeom>
                <a:avLst/>
                <a:gdLst>
                  <a:gd name="T0" fmla="*/ 2 w 123"/>
                  <a:gd name="T1" fmla="*/ 103 h 120"/>
                  <a:gd name="T2" fmla="*/ 0 w 123"/>
                  <a:gd name="T3" fmla="*/ 95 h 120"/>
                  <a:gd name="T4" fmla="*/ 123 w 123"/>
                  <a:gd name="T5" fmla="*/ 95 h 120"/>
                  <a:gd name="T6" fmla="*/ 123 w 123"/>
                  <a:gd name="T7" fmla="*/ 103 h 120"/>
                  <a:gd name="T8" fmla="*/ 2 w 123"/>
                  <a:gd name="T9" fmla="*/ 103 h 120"/>
                  <a:gd name="T10" fmla="*/ 2 w 123"/>
                  <a:gd name="T11" fmla="*/ 120 h 120"/>
                  <a:gd name="T12" fmla="*/ 0 w 123"/>
                  <a:gd name="T13" fmla="*/ 112 h 120"/>
                  <a:gd name="T14" fmla="*/ 123 w 123"/>
                  <a:gd name="T15" fmla="*/ 112 h 120"/>
                  <a:gd name="T16" fmla="*/ 123 w 123"/>
                  <a:gd name="T17" fmla="*/ 120 h 120"/>
                  <a:gd name="T18" fmla="*/ 2 w 123"/>
                  <a:gd name="T19" fmla="*/ 120 h 120"/>
                  <a:gd name="T20" fmla="*/ 89 w 123"/>
                  <a:gd name="T21" fmla="*/ 34 h 120"/>
                  <a:gd name="T22" fmla="*/ 89 w 123"/>
                  <a:gd name="T23" fmla="*/ 0 h 120"/>
                  <a:gd name="T24" fmla="*/ 123 w 123"/>
                  <a:gd name="T25" fmla="*/ 34 h 120"/>
                  <a:gd name="T26" fmla="*/ 89 w 123"/>
                  <a:gd name="T27" fmla="*/ 34 h 120"/>
                  <a:gd name="T28" fmla="*/ 80 w 123"/>
                  <a:gd name="T29" fmla="*/ 77 h 120"/>
                  <a:gd name="T30" fmla="*/ 45 w 123"/>
                  <a:gd name="T31" fmla="*/ 43 h 120"/>
                  <a:gd name="T32" fmla="*/ 80 w 123"/>
                  <a:gd name="T33" fmla="*/ 8 h 120"/>
                  <a:gd name="T34" fmla="*/ 80 w 123"/>
                  <a:gd name="T35" fmla="*/ 43 h 120"/>
                  <a:gd name="T36" fmla="*/ 114 w 123"/>
                  <a:gd name="T37" fmla="*/ 43 h 120"/>
                  <a:gd name="T38" fmla="*/ 80 w 123"/>
                  <a:gd name="T39" fmla="*/ 7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120">
                    <a:moveTo>
                      <a:pt x="2" y="103"/>
                    </a:moveTo>
                    <a:cubicBezTo>
                      <a:pt x="0" y="95"/>
                      <a:pt x="0" y="95"/>
                      <a:pt x="0" y="95"/>
                    </a:cubicBezTo>
                    <a:cubicBezTo>
                      <a:pt x="123" y="95"/>
                      <a:pt x="123" y="95"/>
                      <a:pt x="123" y="95"/>
                    </a:cubicBezTo>
                    <a:cubicBezTo>
                      <a:pt x="123" y="103"/>
                      <a:pt x="123" y="103"/>
                      <a:pt x="123" y="103"/>
                    </a:cubicBezTo>
                    <a:lnTo>
                      <a:pt x="2" y="103"/>
                    </a:lnTo>
                    <a:close/>
                    <a:moveTo>
                      <a:pt x="2" y="120"/>
                    </a:moveTo>
                    <a:cubicBezTo>
                      <a:pt x="0" y="112"/>
                      <a:pt x="0" y="112"/>
                      <a:pt x="0" y="112"/>
                    </a:cubicBezTo>
                    <a:cubicBezTo>
                      <a:pt x="123" y="112"/>
                      <a:pt x="123" y="112"/>
                      <a:pt x="123" y="112"/>
                    </a:cubicBezTo>
                    <a:cubicBezTo>
                      <a:pt x="123" y="120"/>
                      <a:pt x="123" y="120"/>
                      <a:pt x="123" y="120"/>
                    </a:cubicBezTo>
                    <a:lnTo>
                      <a:pt x="2" y="120"/>
                    </a:lnTo>
                    <a:close/>
                    <a:moveTo>
                      <a:pt x="89" y="34"/>
                    </a:moveTo>
                    <a:cubicBezTo>
                      <a:pt x="89" y="0"/>
                      <a:pt x="89" y="0"/>
                      <a:pt x="89" y="0"/>
                    </a:cubicBezTo>
                    <a:cubicBezTo>
                      <a:pt x="108" y="0"/>
                      <a:pt x="123" y="15"/>
                      <a:pt x="123" y="34"/>
                    </a:cubicBezTo>
                    <a:lnTo>
                      <a:pt x="89" y="34"/>
                    </a:lnTo>
                    <a:close/>
                    <a:moveTo>
                      <a:pt x="80" y="77"/>
                    </a:moveTo>
                    <a:cubicBezTo>
                      <a:pt x="61" y="77"/>
                      <a:pt x="45" y="62"/>
                      <a:pt x="45" y="43"/>
                    </a:cubicBezTo>
                    <a:cubicBezTo>
                      <a:pt x="45" y="24"/>
                      <a:pt x="61" y="8"/>
                      <a:pt x="80" y="8"/>
                    </a:cubicBezTo>
                    <a:cubicBezTo>
                      <a:pt x="80" y="43"/>
                      <a:pt x="80" y="43"/>
                      <a:pt x="80" y="43"/>
                    </a:cubicBezTo>
                    <a:cubicBezTo>
                      <a:pt x="114" y="43"/>
                      <a:pt x="114" y="43"/>
                      <a:pt x="114" y="43"/>
                    </a:cubicBezTo>
                    <a:cubicBezTo>
                      <a:pt x="114" y="62"/>
                      <a:pt x="99" y="77"/>
                      <a:pt x="80" y="77"/>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26" name="Freeform 358"/>
              <p:cNvSpPr>
                <a:spLocks/>
              </p:cNvSpPr>
              <p:nvPr/>
            </p:nvSpPr>
            <p:spPr bwMode="auto">
              <a:xfrm>
                <a:off x="1236663" y="2443163"/>
                <a:ext cx="90488" cy="153988"/>
              </a:xfrm>
              <a:custGeom>
                <a:avLst/>
                <a:gdLst>
                  <a:gd name="T0" fmla="*/ 57 w 57"/>
                  <a:gd name="T1" fmla="*/ 0 h 97"/>
                  <a:gd name="T2" fmla="*/ 0 w 57"/>
                  <a:gd name="T3" fmla="*/ 10 h 97"/>
                  <a:gd name="T4" fmla="*/ 0 w 57"/>
                  <a:gd name="T5" fmla="*/ 87 h 97"/>
                  <a:gd name="T6" fmla="*/ 57 w 57"/>
                  <a:gd name="T7" fmla="*/ 97 h 97"/>
                  <a:gd name="T8" fmla="*/ 57 w 57"/>
                  <a:gd name="T9" fmla="*/ 0 h 97"/>
                </a:gdLst>
                <a:ahLst/>
                <a:cxnLst>
                  <a:cxn ang="0">
                    <a:pos x="T0" y="T1"/>
                  </a:cxn>
                  <a:cxn ang="0">
                    <a:pos x="T2" y="T3"/>
                  </a:cxn>
                  <a:cxn ang="0">
                    <a:pos x="T4" y="T5"/>
                  </a:cxn>
                  <a:cxn ang="0">
                    <a:pos x="T6" y="T7"/>
                  </a:cxn>
                  <a:cxn ang="0">
                    <a:pos x="T8" y="T9"/>
                  </a:cxn>
                </a:cxnLst>
                <a:rect l="0" t="0" r="r" b="b"/>
                <a:pathLst>
                  <a:path w="57" h="97">
                    <a:moveTo>
                      <a:pt x="57" y="0"/>
                    </a:moveTo>
                    <a:lnTo>
                      <a:pt x="0" y="10"/>
                    </a:lnTo>
                    <a:lnTo>
                      <a:pt x="0" y="87"/>
                    </a:lnTo>
                    <a:lnTo>
                      <a:pt x="57" y="9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nvGrpSpPr>
          <p:cNvPr id="707" name="Group 706"/>
          <p:cNvGrpSpPr/>
          <p:nvPr/>
        </p:nvGrpSpPr>
        <p:grpSpPr>
          <a:xfrm>
            <a:off x="4660096" y="1475236"/>
            <a:ext cx="2424932" cy="1795573"/>
            <a:chOff x="4660096" y="1475236"/>
            <a:chExt cx="2424932" cy="1795573"/>
          </a:xfrm>
        </p:grpSpPr>
        <p:sp>
          <p:nvSpPr>
            <p:cNvPr id="155" name="TextBox 154"/>
            <p:cNvSpPr txBox="1"/>
            <p:nvPr/>
          </p:nvSpPr>
          <p:spPr>
            <a:xfrm>
              <a:off x="4660096" y="2347479"/>
              <a:ext cx="2424932" cy="923330"/>
            </a:xfrm>
            <a:prstGeom prst="rect">
              <a:avLst/>
            </a:prstGeom>
            <a:noFill/>
          </p:spPr>
          <p:txBody>
            <a:bodyPr wrap="square" lIns="91440" tIns="91440" rIns="91440" bIns="9144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rPr>
                <a:t>Debug U-SQL and C# code</a:t>
              </a:r>
            </a:p>
          </p:txBody>
        </p:sp>
        <p:grpSp>
          <p:nvGrpSpPr>
            <p:cNvPr id="701" name="Group 700"/>
            <p:cNvGrpSpPr/>
            <p:nvPr/>
          </p:nvGrpSpPr>
          <p:grpSpPr>
            <a:xfrm>
              <a:off x="5271978" y="1475236"/>
              <a:ext cx="1201168" cy="902550"/>
              <a:chOff x="6862620" y="6913067"/>
              <a:chExt cx="1423988" cy="1069975"/>
            </a:xfrm>
          </p:grpSpPr>
          <p:sp>
            <p:nvSpPr>
              <p:cNvPr id="637" name="Freeform 368"/>
              <p:cNvSpPr>
                <a:spLocks/>
              </p:cNvSpPr>
              <p:nvPr/>
            </p:nvSpPr>
            <p:spPr bwMode="auto">
              <a:xfrm>
                <a:off x="6862620" y="6913067"/>
                <a:ext cx="1423988" cy="1069975"/>
              </a:xfrm>
              <a:custGeom>
                <a:avLst/>
                <a:gdLst>
                  <a:gd name="T0" fmla="*/ 641 w 641"/>
                  <a:gd name="T1" fmla="*/ 13 h 482"/>
                  <a:gd name="T2" fmla="*/ 628 w 641"/>
                  <a:gd name="T3" fmla="*/ 0 h 482"/>
                  <a:gd name="T4" fmla="*/ 13 w 641"/>
                  <a:gd name="T5" fmla="*/ 0 h 482"/>
                  <a:gd name="T6" fmla="*/ 0 w 641"/>
                  <a:gd name="T7" fmla="*/ 13 h 482"/>
                  <a:gd name="T8" fmla="*/ 0 w 641"/>
                  <a:gd name="T9" fmla="*/ 432 h 482"/>
                  <a:gd name="T10" fmla="*/ 13 w 641"/>
                  <a:gd name="T11" fmla="*/ 445 h 482"/>
                  <a:gd name="T12" fmla="*/ 297 w 641"/>
                  <a:gd name="T13" fmla="*/ 445 h 482"/>
                  <a:gd name="T14" fmla="*/ 288 w 641"/>
                  <a:gd name="T15" fmla="*/ 473 h 482"/>
                  <a:gd name="T16" fmla="*/ 231 w 641"/>
                  <a:gd name="T17" fmla="*/ 473 h 482"/>
                  <a:gd name="T18" fmla="*/ 231 w 641"/>
                  <a:gd name="T19" fmla="*/ 482 h 482"/>
                  <a:gd name="T20" fmla="*/ 407 w 641"/>
                  <a:gd name="T21" fmla="*/ 482 h 482"/>
                  <a:gd name="T22" fmla="*/ 407 w 641"/>
                  <a:gd name="T23" fmla="*/ 473 h 482"/>
                  <a:gd name="T24" fmla="*/ 360 w 641"/>
                  <a:gd name="T25" fmla="*/ 473 h 482"/>
                  <a:gd name="T26" fmla="*/ 351 w 641"/>
                  <a:gd name="T27" fmla="*/ 445 h 482"/>
                  <a:gd name="T28" fmla="*/ 628 w 641"/>
                  <a:gd name="T29" fmla="*/ 445 h 482"/>
                  <a:gd name="T30" fmla="*/ 641 w 641"/>
                  <a:gd name="T31" fmla="*/ 432 h 482"/>
                  <a:gd name="T32" fmla="*/ 641 w 641"/>
                  <a:gd name="T33" fmla="*/ 1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1" h="482">
                    <a:moveTo>
                      <a:pt x="641" y="13"/>
                    </a:moveTo>
                    <a:cubicBezTo>
                      <a:pt x="641" y="6"/>
                      <a:pt x="635" y="0"/>
                      <a:pt x="628" y="0"/>
                    </a:cubicBezTo>
                    <a:cubicBezTo>
                      <a:pt x="13" y="0"/>
                      <a:pt x="13" y="0"/>
                      <a:pt x="13" y="0"/>
                    </a:cubicBezTo>
                    <a:cubicBezTo>
                      <a:pt x="6" y="0"/>
                      <a:pt x="0" y="6"/>
                      <a:pt x="0" y="13"/>
                    </a:cubicBezTo>
                    <a:cubicBezTo>
                      <a:pt x="0" y="432"/>
                      <a:pt x="0" y="432"/>
                      <a:pt x="0" y="432"/>
                    </a:cubicBezTo>
                    <a:cubicBezTo>
                      <a:pt x="0" y="439"/>
                      <a:pt x="6" y="445"/>
                      <a:pt x="13" y="445"/>
                    </a:cubicBezTo>
                    <a:cubicBezTo>
                      <a:pt x="297" y="445"/>
                      <a:pt x="297" y="445"/>
                      <a:pt x="297" y="445"/>
                    </a:cubicBezTo>
                    <a:cubicBezTo>
                      <a:pt x="288" y="473"/>
                      <a:pt x="288" y="473"/>
                      <a:pt x="288" y="473"/>
                    </a:cubicBezTo>
                    <a:cubicBezTo>
                      <a:pt x="231" y="473"/>
                      <a:pt x="231" y="473"/>
                      <a:pt x="231" y="473"/>
                    </a:cubicBezTo>
                    <a:cubicBezTo>
                      <a:pt x="231" y="482"/>
                      <a:pt x="231" y="482"/>
                      <a:pt x="231" y="482"/>
                    </a:cubicBezTo>
                    <a:cubicBezTo>
                      <a:pt x="407" y="482"/>
                      <a:pt x="407" y="482"/>
                      <a:pt x="407" y="482"/>
                    </a:cubicBezTo>
                    <a:cubicBezTo>
                      <a:pt x="407" y="473"/>
                      <a:pt x="407" y="473"/>
                      <a:pt x="407" y="473"/>
                    </a:cubicBezTo>
                    <a:cubicBezTo>
                      <a:pt x="360" y="473"/>
                      <a:pt x="360" y="473"/>
                      <a:pt x="360" y="473"/>
                    </a:cubicBezTo>
                    <a:cubicBezTo>
                      <a:pt x="351" y="445"/>
                      <a:pt x="351" y="445"/>
                      <a:pt x="351" y="445"/>
                    </a:cubicBezTo>
                    <a:cubicBezTo>
                      <a:pt x="628" y="445"/>
                      <a:pt x="628" y="445"/>
                      <a:pt x="628" y="445"/>
                    </a:cubicBezTo>
                    <a:cubicBezTo>
                      <a:pt x="635" y="445"/>
                      <a:pt x="641" y="439"/>
                      <a:pt x="641" y="432"/>
                    </a:cubicBezTo>
                    <a:lnTo>
                      <a:pt x="641" y="13"/>
                    </a:lnTo>
                    <a:close/>
                  </a:path>
                </a:pathLst>
              </a:custGeom>
              <a:solidFill>
                <a:srgbClr val="0039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38" name="Rectangle 369"/>
              <p:cNvSpPr>
                <a:spLocks noChangeArrowheads="1"/>
              </p:cNvSpPr>
              <p:nvPr/>
            </p:nvSpPr>
            <p:spPr bwMode="auto">
              <a:xfrm>
                <a:off x="6899135" y="6947992"/>
                <a:ext cx="1352550" cy="76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700" name="Group 699"/>
              <p:cNvGrpSpPr/>
              <p:nvPr/>
            </p:nvGrpSpPr>
            <p:grpSpPr>
              <a:xfrm>
                <a:off x="7423212" y="7061718"/>
                <a:ext cx="339602" cy="551760"/>
                <a:chOff x="8558213" y="6783388"/>
                <a:chExt cx="719138" cy="1168401"/>
              </a:xfrm>
            </p:grpSpPr>
            <p:sp>
              <p:nvSpPr>
                <p:cNvPr id="696" name="Freeform 428"/>
                <p:cNvSpPr>
                  <a:spLocks/>
                </p:cNvSpPr>
                <p:nvPr/>
              </p:nvSpPr>
              <p:spPr bwMode="auto">
                <a:xfrm>
                  <a:off x="8696325" y="6783388"/>
                  <a:ext cx="444500" cy="508000"/>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97" name="Rectangle 429"/>
                <p:cNvSpPr>
                  <a:spLocks noChangeArrowheads="1"/>
                </p:cNvSpPr>
                <p:nvPr/>
              </p:nvSpPr>
              <p:spPr bwMode="auto">
                <a:xfrm>
                  <a:off x="8558213" y="7273926"/>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98" name="Rectangle 430"/>
                <p:cNvSpPr>
                  <a:spLocks noChangeArrowheads="1"/>
                </p:cNvSpPr>
                <p:nvPr/>
              </p:nvSpPr>
              <p:spPr bwMode="auto">
                <a:xfrm>
                  <a:off x="8558213" y="7273926"/>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99" name="Freeform 431"/>
                <p:cNvSpPr>
                  <a:spLocks/>
                </p:cNvSpPr>
                <p:nvPr/>
              </p:nvSpPr>
              <p:spPr bwMode="auto">
                <a:xfrm>
                  <a:off x="8843963" y="7491413"/>
                  <a:ext cx="147638" cy="258763"/>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grpSp>
      <p:sp>
        <p:nvSpPr>
          <p:cNvPr id="4" name="Slide Number Placeholder 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666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wipe(left)">
                                      <p:cBhvr>
                                        <p:cTn id="7" dur="1000"/>
                                        <p:tgtEl>
                                          <p:spTgt spid="70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03"/>
                                        </p:tgtEl>
                                        <p:attrNameLst>
                                          <p:attrName>style.visibility</p:attrName>
                                        </p:attrNameLst>
                                      </p:cBhvr>
                                      <p:to>
                                        <p:strVal val="visible"/>
                                      </p:to>
                                    </p:set>
                                    <p:animEffect transition="in" filter="fade">
                                      <p:cBhvr>
                                        <p:cTn id="11" dur="750"/>
                                        <p:tgtEl>
                                          <p:spTgt spid="703"/>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707"/>
                                        </p:tgtEl>
                                        <p:attrNameLst>
                                          <p:attrName>style.visibility</p:attrName>
                                        </p:attrNameLst>
                                      </p:cBhvr>
                                      <p:to>
                                        <p:strVal val="visible"/>
                                      </p:to>
                                    </p:set>
                                    <p:animEffect transition="in" filter="fade">
                                      <p:cBhvr>
                                        <p:cTn id="15" dur="750"/>
                                        <p:tgtEl>
                                          <p:spTgt spid="70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05"/>
                                        </p:tgtEl>
                                        <p:attrNameLst>
                                          <p:attrName>style.visibility</p:attrName>
                                        </p:attrNameLst>
                                      </p:cBhvr>
                                      <p:to>
                                        <p:strVal val="visible"/>
                                      </p:to>
                                    </p:set>
                                    <p:animEffect transition="in" filter="fade">
                                      <p:cBhvr>
                                        <p:cTn id="19" dur="750"/>
                                        <p:tgtEl>
                                          <p:spTgt spid="705"/>
                                        </p:tgtEl>
                                      </p:cBhvr>
                                    </p:animEffect>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706"/>
                                        </p:tgtEl>
                                        <p:attrNameLst>
                                          <p:attrName>style.visibility</p:attrName>
                                        </p:attrNameLst>
                                      </p:cBhvr>
                                      <p:to>
                                        <p:strVal val="visible"/>
                                      </p:to>
                                    </p:set>
                                    <p:animEffect transition="in" filter="fade">
                                      <p:cBhvr>
                                        <p:cTn id="23" dur="750"/>
                                        <p:tgtEl>
                                          <p:spTgt spid="706"/>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708"/>
                                        </p:tgtEl>
                                        <p:attrNameLst>
                                          <p:attrName>style.visibility</p:attrName>
                                        </p:attrNameLst>
                                      </p:cBhvr>
                                      <p:to>
                                        <p:strVal val="visible"/>
                                      </p:to>
                                    </p:set>
                                    <p:animEffect transition="in" filter="fade">
                                      <p:cBhvr>
                                        <p:cTn id="27" dur="750"/>
                                        <p:tgtEl>
                                          <p:spTgt spid="708"/>
                                        </p:tgtEl>
                                      </p:cBhvr>
                                    </p:animEffect>
                                  </p:childTnLst>
                                </p:cTn>
                              </p:par>
                            </p:childTnLst>
                          </p:cTn>
                        </p:par>
                        <p:par>
                          <p:cTn id="28" fill="hold">
                            <p:stCondLst>
                              <p:cond delay="4750"/>
                            </p:stCondLst>
                            <p:childTnLst>
                              <p:par>
                                <p:cTn id="29" presetID="10" presetClass="entr" presetSubtype="0" fill="hold" nodeType="afterEffect">
                                  <p:stCondLst>
                                    <p:cond delay="0"/>
                                  </p:stCondLst>
                                  <p:childTnLst>
                                    <p:set>
                                      <p:cBhvr>
                                        <p:cTn id="30" dur="1" fill="hold">
                                          <p:stCondLst>
                                            <p:cond delay="0"/>
                                          </p:stCondLst>
                                        </p:cTn>
                                        <p:tgtEl>
                                          <p:spTgt spid="709"/>
                                        </p:tgtEl>
                                        <p:attrNameLst>
                                          <p:attrName>style.visibility</p:attrName>
                                        </p:attrNameLst>
                                      </p:cBhvr>
                                      <p:to>
                                        <p:strVal val="visible"/>
                                      </p:to>
                                    </p:set>
                                    <p:animEffect transition="in" filter="fade">
                                      <p:cBhvr>
                                        <p:cTn id="31" dur="750"/>
                                        <p:tgtEl>
                                          <p:spTgt spid="709"/>
                                        </p:tgtEl>
                                      </p:cBhvr>
                                    </p:animEffect>
                                  </p:childTnLst>
                                </p:cTn>
                              </p:par>
                            </p:childTnLst>
                          </p:cTn>
                        </p:par>
                        <p:par>
                          <p:cTn id="32" fill="hold">
                            <p:stCondLst>
                              <p:cond delay="5500"/>
                            </p:stCondLst>
                            <p:childTnLst>
                              <p:par>
                                <p:cTn id="33" presetID="10" presetClass="entr" presetSubtype="0" fill="hold" nodeType="afterEffect">
                                  <p:stCondLst>
                                    <p:cond delay="0"/>
                                  </p:stCondLst>
                                  <p:childTnLst>
                                    <p:set>
                                      <p:cBhvr>
                                        <p:cTn id="34" dur="1" fill="hold">
                                          <p:stCondLst>
                                            <p:cond delay="0"/>
                                          </p:stCondLst>
                                        </p:cTn>
                                        <p:tgtEl>
                                          <p:spTgt spid="710"/>
                                        </p:tgtEl>
                                        <p:attrNameLst>
                                          <p:attrName>style.visibility</p:attrName>
                                        </p:attrNameLst>
                                      </p:cBhvr>
                                      <p:to>
                                        <p:strVal val="visible"/>
                                      </p:to>
                                    </p:set>
                                    <p:animEffect transition="in" filter="fade">
                                      <p:cBhvr>
                                        <p:cTn id="35" dur="750"/>
                                        <p:tgtEl>
                                          <p:spTgt spid="710"/>
                                        </p:tgtEl>
                                      </p:cBhvr>
                                    </p:animEffect>
                                  </p:childTnLst>
                                </p:cTn>
                              </p:par>
                            </p:childTnLst>
                          </p:cTn>
                        </p:par>
                        <p:par>
                          <p:cTn id="36" fill="hold">
                            <p:stCondLst>
                              <p:cond delay="6250"/>
                            </p:stCondLst>
                            <p:childTnLst>
                              <p:par>
                                <p:cTn id="37" presetID="10" presetClass="entr" presetSubtype="0" fill="hold" nodeType="afterEffect">
                                  <p:stCondLst>
                                    <p:cond delay="0"/>
                                  </p:stCondLst>
                                  <p:childTnLst>
                                    <p:set>
                                      <p:cBhvr>
                                        <p:cTn id="38" dur="1" fill="hold">
                                          <p:stCondLst>
                                            <p:cond delay="0"/>
                                          </p:stCondLst>
                                        </p:cTn>
                                        <p:tgtEl>
                                          <p:spTgt spid="711"/>
                                        </p:tgtEl>
                                        <p:attrNameLst>
                                          <p:attrName>style.visibility</p:attrName>
                                        </p:attrNameLst>
                                      </p:cBhvr>
                                      <p:to>
                                        <p:strVal val="visible"/>
                                      </p:to>
                                    </p:set>
                                    <p:animEffect transition="in" filter="fade">
                                      <p:cBhvr>
                                        <p:cTn id="39" dur="750"/>
                                        <p:tgtEl>
                                          <p:spTgt spid="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5707" y="1402787"/>
            <a:ext cx="9439275" cy="3914775"/>
          </a:xfrm>
          <a:prstGeom prst="rect">
            <a:avLst/>
          </a:prstGeom>
        </p:spPr>
      </p:pic>
      <p:sp>
        <p:nvSpPr>
          <p:cNvPr id="2" name="Title 1"/>
          <p:cNvSpPr>
            <a:spLocks noGrp="1"/>
          </p:cNvSpPr>
          <p:nvPr>
            <p:ph type="title"/>
          </p:nvPr>
        </p:nvSpPr>
        <p:spPr>
          <a:xfrm>
            <a:off x="268927" y="286381"/>
            <a:ext cx="11923073" cy="927940"/>
          </a:xfrm>
        </p:spPr>
        <p:txBody>
          <a:bodyPr/>
          <a:lstStyle/>
          <a:p>
            <a:r>
              <a:rPr lang="en-US" sz="4400" dirty="0"/>
              <a:t>How to get going with ADL Tools for Visual Studio</a:t>
            </a:r>
          </a:p>
        </p:txBody>
      </p:sp>
      <p:pic>
        <p:nvPicPr>
          <p:cNvPr id="15" name="Picture 14"/>
          <p:cNvPicPr>
            <a:picLocks noChangeAspect="1"/>
          </p:cNvPicPr>
          <p:nvPr/>
        </p:nvPicPr>
        <p:blipFill>
          <a:blip r:embed="rId4"/>
          <a:stretch>
            <a:fillRect/>
          </a:stretch>
        </p:blipFill>
        <p:spPr>
          <a:xfrm>
            <a:off x="2528752" y="2128031"/>
            <a:ext cx="7467600" cy="4667250"/>
          </a:xfrm>
          <a:prstGeom prst="rect">
            <a:avLst/>
          </a:prstGeom>
        </p:spPr>
      </p:pic>
      <p:pic>
        <p:nvPicPr>
          <p:cNvPr id="19" name="Picture 18"/>
          <p:cNvPicPr>
            <a:picLocks noChangeAspect="1"/>
          </p:cNvPicPr>
          <p:nvPr/>
        </p:nvPicPr>
        <p:blipFill>
          <a:blip r:embed="rId5"/>
          <a:stretch>
            <a:fillRect/>
          </a:stretch>
        </p:blipFill>
        <p:spPr>
          <a:xfrm>
            <a:off x="3659675" y="3220035"/>
            <a:ext cx="7524750" cy="3495675"/>
          </a:xfrm>
          <a:prstGeom prst="rect">
            <a:avLst/>
          </a:prstGeom>
        </p:spPr>
      </p:pic>
      <p:sp>
        <p:nvSpPr>
          <p:cNvPr id="8" name="Rectangle 7"/>
          <p:cNvSpPr/>
          <p:nvPr/>
        </p:nvSpPr>
        <p:spPr bwMode="auto">
          <a:xfrm>
            <a:off x="4927772" y="4432489"/>
            <a:ext cx="2240671" cy="241112"/>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nvGrpSpPr>
          <p:cNvPr id="17" name="Group 16"/>
          <p:cNvGrpSpPr/>
          <p:nvPr/>
        </p:nvGrpSpPr>
        <p:grpSpPr>
          <a:xfrm>
            <a:off x="2589333" y="1008359"/>
            <a:ext cx="1526976" cy="874904"/>
            <a:chOff x="2589333" y="863216"/>
            <a:chExt cx="1526976" cy="874904"/>
          </a:xfrm>
        </p:grpSpPr>
        <p:sp>
          <p:nvSpPr>
            <p:cNvPr id="10" name="Rectangle 9"/>
            <p:cNvSpPr/>
            <p:nvPr/>
          </p:nvSpPr>
          <p:spPr bwMode="auto">
            <a:xfrm>
              <a:off x="2589333" y="1473788"/>
              <a:ext cx="695734" cy="264332"/>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14" name="TextBox 13"/>
            <p:cNvSpPr txBox="1"/>
            <p:nvPr/>
          </p:nvSpPr>
          <p:spPr>
            <a:xfrm>
              <a:off x="3179514" y="863216"/>
              <a:ext cx="936795" cy="51090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tx2"/>
                  </a:solidFill>
                  <a:effectLst/>
                  <a:uLnTx/>
                  <a:uFillTx/>
                </a:rPr>
                <a:t>Plug-in</a:t>
              </a:r>
            </a:p>
          </p:txBody>
        </p:sp>
        <p:cxnSp>
          <p:nvCxnSpPr>
            <p:cNvPr id="16" name="Straight Arrow Connector 15"/>
            <p:cNvCxnSpPr/>
            <p:nvPr/>
          </p:nvCxnSpPr>
          <p:spPr>
            <a:xfrm flipH="1">
              <a:off x="3179514" y="1218765"/>
              <a:ext cx="423229" cy="186897"/>
            </a:xfrm>
            <a:prstGeom prst="straightConnector1">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062123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61170" y="1399956"/>
            <a:ext cx="7461280" cy="4529407"/>
          </a:xfrm>
          <a:prstGeom prst="rect">
            <a:avLst/>
          </a:prstGeom>
        </p:spPr>
      </p:pic>
      <p:sp>
        <p:nvSpPr>
          <p:cNvPr id="2" name="Title 1"/>
          <p:cNvSpPr>
            <a:spLocks noGrp="1"/>
          </p:cNvSpPr>
          <p:nvPr>
            <p:ph type="title"/>
          </p:nvPr>
        </p:nvSpPr>
        <p:spPr>
          <a:xfrm>
            <a:off x="268927" y="286381"/>
            <a:ext cx="11653523" cy="927940"/>
          </a:xfrm>
        </p:spPr>
        <p:txBody>
          <a:bodyPr/>
          <a:lstStyle/>
          <a:p>
            <a:r>
              <a:rPr lang="en-US" dirty="0"/>
              <a:t>Authoring U-SQL queries</a:t>
            </a:r>
          </a:p>
        </p:txBody>
      </p:sp>
      <p:sp>
        <p:nvSpPr>
          <p:cNvPr id="6" name="TextBox 5"/>
          <p:cNvSpPr txBox="1"/>
          <p:nvPr/>
        </p:nvSpPr>
        <p:spPr>
          <a:xfrm>
            <a:off x="268927" y="1266604"/>
            <a:ext cx="4206913" cy="3308598"/>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1200"/>
              </a:spcBef>
              <a:spcAft>
                <a:spcPts val="0"/>
              </a:spcAft>
              <a:buClrTx/>
              <a:buSzTx/>
              <a:buFontTx/>
              <a:buNone/>
              <a:tabLst/>
              <a:defRPr/>
            </a:pPr>
            <a:r>
              <a:rPr kumimoji="0" lang="en-US" sz="2600" b="0" i="0" u="none" strike="noStrike" kern="0" cap="none" spc="0" normalizeH="0" baseline="0" noProof="0" dirty="0">
                <a:ln>
                  <a:noFill/>
                </a:ln>
                <a:solidFill>
                  <a:schemeClr val="accent2"/>
                </a:solidFill>
                <a:effectLst/>
                <a:uLnTx/>
                <a:uFillTx/>
                <a:latin typeface="+mj-lt"/>
              </a:rPr>
              <a:t>Visual Studio fully supports authoring U-SQL scripts</a:t>
            </a:r>
          </a:p>
          <a:p>
            <a:pPr marL="0" marR="0" lvl="0" indent="0" defTabSz="914400" eaLnBrk="1" fontAlgn="auto" latinLnBrk="0" hangingPunct="1">
              <a:lnSpc>
                <a:spcPct val="100000"/>
              </a:lnSpc>
              <a:spcBef>
                <a:spcPts val="1200"/>
              </a:spcBef>
              <a:spcAft>
                <a:spcPts val="0"/>
              </a:spcAft>
              <a:buClrTx/>
              <a:buSzTx/>
              <a:buFontTx/>
              <a:buNone/>
              <a:tabLst/>
              <a:defRPr/>
            </a:pPr>
            <a:r>
              <a:rPr kumimoji="0" lang="en-US" sz="2600" b="0" i="0" u="none" strike="noStrike" kern="0" cap="none" spc="0" normalizeH="0" baseline="0" noProof="0" dirty="0">
                <a:ln>
                  <a:noFill/>
                </a:ln>
                <a:solidFill>
                  <a:schemeClr val="tx1">
                    <a:lumMod val="65000"/>
                    <a:lumOff val="35000"/>
                  </a:schemeClr>
                </a:solidFill>
                <a:effectLst/>
                <a:uLnTx/>
                <a:uFillTx/>
                <a:latin typeface="+mj-lt"/>
              </a:rPr>
              <a:t>While editing, it provides:</a:t>
            </a:r>
          </a:p>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4"/>
              </a:buBlip>
              <a:tabLst/>
              <a:defRPr/>
            </a:pPr>
            <a:r>
              <a:rPr kumimoji="0" lang="en-US" sz="1900" b="0" i="0" u="none" strike="noStrike" kern="0" cap="none" spc="0" normalizeH="0" baseline="0" noProof="0" dirty="0">
                <a:ln>
                  <a:noFill/>
                </a:ln>
                <a:solidFill>
                  <a:srgbClr val="505050"/>
                </a:solidFill>
                <a:effectLst/>
                <a:uLnTx/>
                <a:uFillTx/>
                <a:latin typeface="+mj-lt"/>
              </a:rPr>
              <a:t>IntelliSense</a:t>
            </a:r>
          </a:p>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4"/>
              </a:buBlip>
              <a:tabLst/>
              <a:defRPr/>
            </a:pPr>
            <a:r>
              <a:rPr kumimoji="0" lang="en-US" sz="1900" b="0" i="0" u="none" strike="noStrike" kern="0" cap="none" spc="0" normalizeH="0" baseline="0" noProof="0" dirty="0">
                <a:ln>
                  <a:noFill/>
                </a:ln>
                <a:solidFill>
                  <a:srgbClr val="505050"/>
                </a:solidFill>
                <a:effectLst/>
                <a:uLnTx/>
                <a:uFillTx/>
                <a:latin typeface="+mj-lt"/>
              </a:rPr>
              <a:t>Syntax color coding</a:t>
            </a:r>
          </a:p>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4"/>
              </a:buBlip>
              <a:tabLst/>
              <a:defRPr/>
            </a:pPr>
            <a:r>
              <a:rPr kumimoji="0" lang="en-US" sz="1900" b="0" i="0" u="none" strike="noStrike" kern="0" cap="none" spc="0" normalizeH="0" baseline="0" noProof="0" dirty="0">
                <a:ln>
                  <a:noFill/>
                </a:ln>
                <a:solidFill>
                  <a:srgbClr val="505050"/>
                </a:solidFill>
                <a:effectLst/>
                <a:uLnTx/>
                <a:uFillTx/>
                <a:latin typeface="+mj-lt"/>
              </a:rPr>
              <a:t>Syntax checking</a:t>
            </a:r>
          </a:p>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4"/>
              </a:buBlip>
              <a:tabLst/>
              <a:defRPr/>
            </a:pPr>
            <a:r>
              <a:rPr kumimoji="0" lang="en-US" sz="1900" b="0" i="0" u="none" strike="noStrike" kern="0" cap="none" spc="0" normalizeH="0" baseline="0" noProof="0" dirty="0">
                <a:ln>
                  <a:noFill/>
                </a:ln>
                <a:solidFill>
                  <a:srgbClr val="505050"/>
                </a:solidFill>
                <a:effectLst/>
                <a:uLnTx/>
                <a:uFillTx/>
                <a:latin typeface="+mj-lt"/>
              </a:rPr>
              <a:t>…</a:t>
            </a: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Rectangular Callout 8"/>
          <p:cNvSpPr/>
          <p:nvPr/>
        </p:nvSpPr>
        <p:spPr>
          <a:xfrm>
            <a:off x="9108631" y="2603893"/>
            <a:ext cx="1277510" cy="317010"/>
          </a:xfrm>
          <a:prstGeom prst="borderCallout2">
            <a:avLst>
              <a:gd name="adj1" fmla="val 18750"/>
              <a:gd name="adj2" fmla="val -8333"/>
              <a:gd name="adj3" fmla="val 18750"/>
              <a:gd name="adj4" fmla="val -16667"/>
              <a:gd name="adj5" fmla="val -138859"/>
              <a:gd name="adj6" fmla="val -53825"/>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Contextual menu</a:t>
            </a:r>
          </a:p>
        </p:txBody>
      </p:sp>
    </p:spTree>
    <p:extLst>
      <p:ext uri="{BB962C8B-B14F-4D97-AF65-F5344CB8AC3E}">
        <p14:creationId xmlns:p14="http://schemas.microsoft.com/office/powerpoint/2010/main" val="3609722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r>
              <a:rPr lang="en-US" dirty="0"/>
              <a:t>Submitting a U-SQL job</a:t>
            </a:r>
          </a:p>
        </p:txBody>
      </p:sp>
      <p:pic>
        <p:nvPicPr>
          <p:cNvPr id="6" name="Picture 5"/>
          <p:cNvPicPr>
            <a:picLocks noChangeAspect="1"/>
          </p:cNvPicPr>
          <p:nvPr/>
        </p:nvPicPr>
        <p:blipFill>
          <a:blip r:embed="rId3"/>
          <a:stretch>
            <a:fillRect/>
          </a:stretch>
        </p:blipFill>
        <p:spPr>
          <a:xfrm>
            <a:off x="1694245" y="2189843"/>
            <a:ext cx="6833813" cy="4263662"/>
          </a:xfrm>
          <a:prstGeom prst="rect">
            <a:avLst/>
          </a:prstGeom>
          <a:ln>
            <a:solidFill>
              <a:schemeClr val="accent1">
                <a:lumMod val="75000"/>
              </a:schemeClr>
            </a:solidFill>
          </a:ln>
        </p:spPr>
      </p:pic>
      <p:pic>
        <p:nvPicPr>
          <p:cNvPr id="7" name="Picture 6"/>
          <p:cNvPicPr>
            <a:picLocks noChangeAspect="1"/>
          </p:cNvPicPr>
          <p:nvPr/>
        </p:nvPicPr>
        <p:blipFill>
          <a:blip r:embed="rId4"/>
          <a:stretch>
            <a:fillRect/>
          </a:stretch>
        </p:blipFill>
        <p:spPr>
          <a:xfrm>
            <a:off x="4908933" y="2842782"/>
            <a:ext cx="2057400" cy="923925"/>
          </a:xfrm>
          <a:prstGeom prst="rect">
            <a:avLst/>
          </a:prstGeom>
        </p:spPr>
      </p:pic>
      <p:sp>
        <p:nvSpPr>
          <p:cNvPr id="8" name="Rectangle 7"/>
          <p:cNvSpPr/>
          <p:nvPr/>
        </p:nvSpPr>
        <p:spPr bwMode="auto">
          <a:xfrm>
            <a:off x="2178028" y="3268062"/>
            <a:ext cx="869132" cy="289711"/>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9" name="Rectangle 8"/>
          <p:cNvSpPr/>
          <p:nvPr/>
        </p:nvSpPr>
        <p:spPr bwMode="auto">
          <a:xfrm>
            <a:off x="4959810" y="2458766"/>
            <a:ext cx="398352" cy="238873"/>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10" name="Rectangle 9"/>
          <p:cNvSpPr/>
          <p:nvPr/>
        </p:nvSpPr>
        <p:spPr bwMode="auto">
          <a:xfrm>
            <a:off x="4925145" y="2863119"/>
            <a:ext cx="1023373" cy="238873"/>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nvGrpSpPr>
          <p:cNvPr id="13" name="Group 12"/>
          <p:cNvGrpSpPr/>
          <p:nvPr/>
        </p:nvGrpSpPr>
        <p:grpSpPr>
          <a:xfrm>
            <a:off x="5858676" y="3871016"/>
            <a:ext cx="4826414" cy="2578770"/>
            <a:chOff x="6797971" y="3078480"/>
            <a:chExt cx="4581525" cy="2447925"/>
          </a:xfrm>
        </p:grpSpPr>
        <p:pic>
          <p:nvPicPr>
            <p:cNvPr id="5" name="Picture 4"/>
            <p:cNvPicPr>
              <a:picLocks noChangeAspect="1"/>
            </p:cNvPicPr>
            <p:nvPr/>
          </p:nvPicPr>
          <p:blipFill>
            <a:blip r:embed="rId5"/>
            <a:stretch>
              <a:fillRect/>
            </a:stretch>
          </p:blipFill>
          <p:spPr>
            <a:xfrm>
              <a:off x="6797971" y="3078480"/>
              <a:ext cx="4581525" cy="2447925"/>
            </a:xfrm>
            <a:prstGeom prst="rect">
              <a:avLst/>
            </a:prstGeom>
            <a:ln>
              <a:solidFill>
                <a:schemeClr val="accent1">
                  <a:lumMod val="75000"/>
                </a:schemeClr>
              </a:solidFill>
            </a:ln>
          </p:spPr>
        </p:pic>
        <p:sp>
          <p:nvSpPr>
            <p:cNvPr id="12" name="Rectangle 11"/>
            <p:cNvSpPr/>
            <p:nvPr/>
          </p:nvSpPr>
          <p:spPr bwMode="auto">
            <a:xfrm>
              <a:off x="8419723" y="3548958"/>
              <a:ext cx="606582" cy="1176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ts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
        <p:nvSpPr>
          <p:cNvPr id="11" name="Rectangle 10"/>
          <p:cNvSpPr/>
          <p:nvPr/>
        </p:nvSpPr>
        <p:spPr bwMode="auto">
          <a:xfrm>
            <a:off x="9730050" y="6040369"/>
            <a:ext cx="860782" cy="316870"/>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16" name="TextBox 15"/>
          <p:cNvSpPr txBox="1"/>
          <p:nvPr/>
        </p:nvSpPr>
        <p:spPr>
          <a:xfrm>
            <a:off x="434662" y="979873"/>
            <a:ext cx="11322051" cy="759182"/>
          </a:xfrm>
          <a:prstGeom prst="rect">
            <a:avLst/>
          </a:prstGeom>
          <a:noFill/>
        </p:spPr>
        <p:txBody>
          <a:bodyPr wrap="square" lIns="0" tIns="45720" rIns="0" bIns="45720" rtlCol="0">
            <a:spAutoFit/>
          </a:bodyPr>
          <a:lstStyle/>
          <a:p>
            <a:pPr marL="0" marR="0" lvl="0" indent="0" defTabSz="914400" eaLnBrk="1" fontAlgn="auto" latinLnBrk="0" hangingPunct="1">
              <a:lnSpc>
                <a:spcPct val="100000"/>
              </a:lnSpc>
              <a:spcBef>
                <a:spcPts val="200"/>
              </a:spcBef>
              <a:spcAft>
                <a:spcPts val="200"/>
              </a:spcAft>
              <a:buClrTx/>
              <a:buSzTx/>
              <a:buFontTx/>
              <a:buNone/>
              <a:tabLst/>
              <a:defRPr/>
            </a:pPr>
            <a:r>
              <a:rPr kumimoji="0" lang="en-US" sz="2000" b="0" i="0" u="none" strike="noStrike" kern="0" cap="none" spc="0" normalizeH="0" baseline="0" noProof="0" dirty="0">
                <a:ln>
                  <a:noFill/>
                </a:ln>
                <a:solidFill>
                  <a:schemeClr val="accent2"/>
                </a:solidFill>
                <a:effectLst/>
                <a:uLnTx/>
                <a:uFillTx/>
                <a:latin typeface="+mj-lt"/>
              </a:rPr>
              <a:t>Jobs can be submitted directly from Visual Studio in two ways</a:t>
            </a:r>
          </a:p>
          <a:p>
            <a:pPr marL="0" marR="0" lvl="0" indent="0" defTabSz="914400" eaLnBrk="1" fontAlgn="auto" latinLnBrk="0" hangingPunct="1">
              <a:lnSpc>
                <a:spcPct val="100000"/>
              </a:lnSpc>
              <a:spcBef>
                <a:spcPts val="200"/>
              </a:spcBef>
              <a:spcAft>
                <a:spcPts val="200"/>
              </a:spcAft>
              <a:buClrTx/>
              <a:buSzTx/>
              <a:buFontTx/>
              <a:buNone/>
              <a:tabLst/>
              <a:defRPr/>
            </a:pPr>
            <a:r>
              <a:rPr kumimoji="0" lang="en-US" sz="2000" b="0" i="0" u="none" strike="noStrike" kern="0" cap="none" spc="0" normalizeH="0" baseline="0" noProof="0" dirty="0">
                <a:ln>
                  <a:noFill/>
                </a:ln>
                <a:solidFill>
                  <a:schemeClr val="accent2"/>
                </a:solidFill>
                <a:effectLst/>
                <a:uLnTx/>
                <a:uFillTx/>
                <a:latin typeface="+mj-lt"/>
              </a:rPr>
              <a:t>You have to be logged into Azure and have to specify the target Azure Data Lake account.</a:t>
            </a: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04069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design</a:t>
            </a:r>
          </a:p>
        </p:txBody>
      </p:sp>
      <p:pic>
        <p:nvPicPr>
          <p:cNvPr id="4" name="Picture 3"/>
          <p:cNvPicPr>
            <a:picLocks noChangeAspect="1"/>
          </p:cNvPicPr>
          <p:nvPr/>
        </p:nvPicPr>
        <p:blipFill>
          <a:blip r:embed="rId3"/>
          <a:stretch>
            <a:fillRect/>
          </a:stretch>
        </p:blipFill>
        <p:spPr>
          <a:xfrm>
            <a:off x="3176561" y="1209030"/>
            <a:ext cx="8063865" cy="4877393"/>
          </a:xfrm>
          <a:prstGeom prst="rect">
            <a:avLst/>
          </a:prstGeom>
          <a:ln>
            <a:solidFill>
              <a:schemeClr val="accent1"/>
            </a:solidFill>
          </a:ln>
        </p:spPr>
      </p:pic>
      <p:sp>
        <p:nvSpPr>
          <p:cNvPr id="5" name="TextBox 4"/>
          <p:cNvSpPr txBox="1"/>
          <p:nvPr/>
        </p:nvSpPr>
        <p:spPr>
          <a:xfrm>
            <a:off x="268928" y="1694659"/>
            <a:ext cx="2688612" cy="1772793"/>
          </a:xfrm>
          <a:prstGeom prst="rect">
            <a:avLst/>
          </a:prstGeom>
          <a:noFill/>
        </p:spPr>
        <p:txBody>
          <a:bodyPr wrap="square" lIns="0" tIns="146304" rIns="0" bIns="146304" rtlCol="0">
            <a:spAutoFit/>
          </a:bodyPr>
          <a:lstStyle/>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4"/>
              </a:buBlip>
              <a:tabLst/>
              <a:defRPr/>
            </a:pPr>
            <a:r>
              <a:rPr kumimoji="0" lang="en-US" sz="2400" b="0" i="0" u="none" strike="noStrike" kern="0" cap="none" spc="0" normalizeH="0" baseline="0" noProof="0" dirty="0">
                <a:ln>
                  <a:noFill/>
                </a:ln>
                <a:solidFill>
                  <a:srgbClr val="505050"/>
                </a:solidFill>
                <a:effectLst/>
                <a:uLnTx/>
                <a:uFillTx/>
              </a:rPr>
              <a:t>U-SQL Studio lets you see the logical query design including:</a:t>
            </a:r>
          </a:p>
        </p:txBody>
      </p:sp>
      <p:sp>
        <p:nvSpPr>
          <p:cNvPr id="6" name="TextBox 5"/>
          <p:cNvSpPr txBox="1"/>
          <p:nvPr/>
        </p:nvSpPr>
        <p:spPr>
          <a:xfrm>
            <a:off x="671209" y="3574132"/>
            <a:ext cx="2116058" cy="276999"/>
          </a:xfrm>
          <a:prstGeom prst="rect">
            <a:avLst/>
          </a:prstGeom>
          <a:noFill/>
        </p:spPr>
        <p:txBody>
          <a:bodyPr wrap="square" lIns="0" tIns="0" rIns="0" bIns="0" rtlCol="0">
            <a:spAutoFit/>
          </a:bodyPr>
          <a:lstStyle/>
          <a:p>
            <a:pPr marL="0" marR="0" lvl="0" indent="0" defTabSz="913505" eaLnBrk="1" fontAlgn="base"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Schema</a:t>
            </a:r>
          </a:p>
        </p:txBody>
      </p:sp>
      <p:sp>
        <p:nvSpPr>
          <p:cNvPr id="7" name="TextBox 6"/>
          <p:cNvSpPr txBox="1"/>
          <p:nvPr/>
        </p:nvSpPr>
        <p:spPr>
          <a:xfrm>
            <a:off x="671209" y="4219018"/>
            <a:ext cx="2116058" cy="276999"/>
          </a:xfrm>
          <a:prstGeom prst="rect">
            <a:avLst/>
          </a:prstGeom>
          <a:noFill/>
        </p:spPr>
        <p:txBody>
          <a:bodyPr wrap="square" lIns="0" tIns="0" rIns="0" bIns="0" rtlCol="0">
            <a:spAutoFit/>
          </a:bodyPr>
          <a:lstStyle/>
          <a:p>
            <a:pPr marL="0" marR="0" lvl="0" indent="0" defTabSz="913505" eaLnBrk="1" fontAlgn="base"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Join conditions</a:t>
            </a:r>
          </a:p>
        </p:txBody>
      </p:sp>
      <p:sp>
        <p:nvSpPr>
          <p:cNvPr id="8" name="TextBox 7"/>
          <p:cNvSpPr txBox="1"/>
          <p:nvPr/>
        </p:nvSpPr>
        <p:spPr>
          <a:xfrm>
            <a:off x="671209" y="4863904"/>
            <a:ext cx="2116058" cy="276999"/>
          </a:xfrm>
          <a:prstGeom prst="rect">
            <a:avLst/>
          </a:prstGeom>
          <a:noFill/>
        </p:spPr>
        <p:txBody>
          <a:bodyPr wrap="square" lIns="0" tIns="0" rIns="0" bIns="0" rtlCol="0">
            <a:spAutoFit/>
          </a:bodyPr>
          <a:lstStyle/>
          <a:p>
            <a:pPr marL="0" marR="0" lvl="0" indent="0" defTabSz="913505" eaLnBrk="1" fontAlgn="base"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Filter plan</a:t>
            </a:r>
          </a:p>
        </p:txBody>
      </p:sp>
      <p:sp>
        <p:nvSpPr>
          <p:cNvPr id="9" name="TextBox 8"/>
          <p:cNvSpPr txBox="1"/>
          <p:nvPr/>
        </p:nvSpPr>
        <p:spPr>
          <a:xfrm>
            <a:off x="671209" y="5508790"/>
            <a:ext cx="2116058" cy="276999"/>
          </a:xfrm>
          <a:prstGeom prst="rect">
            <a:avLst/>
          </a:prstGeom>
          <a:noFill/>
        </p:spPr>
        <p:txBody>
          <a:bodyPr wrap="square" lIns="0" tIns="0" rIns="0" bIns="0" rtlCol="0">
            <a:spAutoFit/>
          </a:bodyPr>
          <a:lstStyle/>
          <a:p>
            <a:pPr marL="0" marR="0" lvl="0" indent="0" defTabSz="913505" eaLnBrk="1" fontAlgn="base"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Sort plan</a:t>
            </a:r>
          </a:p>
        </p:txBody>
      </p:sp>
      <p:pic>
        <p:nvPicPr>
          <p:cNvPr id="10" name="Picture 9"/>
          <p:cNvPicPr>
            <a:picLocks noChangeAspect="1"/>
          </p:cNvPicPr>
          <p:nvPr/>
        </p:nvPicPr>
        <p:blipFill>
          <a:blip r:embed="rId5"/>
          <a:stretch>
            <a:fillRect/>
          </a:stretch>
        </p:blipFill>
        <p:spPr>
          <a:xfrm>
            <a:off x="3263899" y="1243149"/>
            <a:ext cx="8062121" cy="4930219"/>
          </a:xfrm>
          <a:prstGeom prst="rect">
            <a:avLst/>
          </a:prstGeom>
          <a:ln>
            <a:solidFill>
              <a:schemeClr val="accent1"/>
            </a:solidFill>
          </a:ln>
        </p:spPr>
      </p:pic>
      <p:pic>
        <p:nvPicPr>
          <p:cNvPr id="11" name="Picture 10"/>
          <p:cNvPicPr>
            <a:picLocks noChangeAspect="1"/>
          </p:cNvPicPr>
          <p:nvPr/>
        </p:nvPicPr>
        <p:blipFill>
          <a:blip r:embed="rId6"/>
          <a:stretch>
            <a:fillRect/>
          </a:stretch>
        </p:blipFill>
        <p:spPr>
          <a:xfrm>
            <a:off x="3349493" y="1330094"/>
            <a:ext cx="8121957" cy="4930218"/>
          </a:xfrm>
          <a:prstGeom prst="rect">
            <a:avLst/>
          </a:prstGeom>
          <a:ln>
            <a:solidFill>
              <a:schemeClr val="accent1"/>
            </a:solidFill>
          </a:ln>
        </p:spPr>
      </p:pic>
      <p:pic>
        <p:nvPicPr>
          <p:cNvPr id="12" name="Picture 11"/>
          <p:cNvPicPr>
            <a:picLocks noChangeAspect="1"/>
          </p:cNvPicPr>
          <p:nvPr/>
        </p:nvPicPr>
        <p:blipFill>
          <a:blip r:embed="rId7"/>
          <a:stretch>
            <a:fillRect/>
          </a:stretch>
        </p:blipFill>
        <p:spPr>
          <a:xfrm>
            <a:off x="3469523" y="1417038"/>
            <a:ext cx="8119315" cy="4943670"/>
          </a:xfrm>
          <a:prstGeom prst="rect">
            <a:avLst/>
          </a:prstGeom>
          <a:ln>
            <a:solidFill>
              <a:schemeClr val="accent1"/>
            </a:solidFill>
          </a:ln>
        </p:spPr>
      </p:pic>
      <p:pic>
        <p:nvPicPr>
          <p:cNvPr id="13" name="Picture 12"/>
          <p:cNvPicPr>
            <a:picLocks noChangeAspect="1"/>
          </p:cNvPicPr>
          <p:nvPr/>
        </p:nvPicPr>
        <p:blipFill>
          <a:blip r:embed="rId8"/>
          <a:stretch>
            <a:fillRect/>
          </a:stretch>
        </p:blipFill>
        <p:spPr>
          <a:xfrm>
            <a:off x="3593259" y="1517434"/>
            <a:ext cx="8119315" cy="4951629"/>
          </a:xfrm>
          <a:prstGeom prst="rect">
            <a:avLst/>
          </a:prstGeom>
          <a:ln>
            <a:solidFill>
              <a:schemeClr val="accent1"/>
            </a:solidFill>
          </a:ln>
        </p:spPr>
      </p:pic>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783766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design -</a:t>
            </a:r>
            <a:r>
              <a:rPr lang="en-US" dirty="0" err="1"/>
              <a:t>RowSet</a:t>
            </a:r>
            <a:endParaRPr lang="en-US" dirty="0"/>
          </a:p>
        </p:txBody>
      </p:sp>
      <p:pic>
        <p:nvPicPr>
          <p:cNvPr id="4" name="Picture 3"/>
          <p:cNvPicPr>
            <a:picLocks noChangeAspect="1"/>
          </p:cNvPicPr>
          <p:nvPr/>
        </p:nvPicPr>
        <p:blipFill>
          <a:blip r:embed="rId3"/>
          <a:stretch>
            <a:fillRect/>
          </a:stretch>
        </p:blipFill>
        <p:spPr>
          <a:xfrm>
            <a:off x="3901444" y="1214321"/>
            <a:ext cx="7627646" cy="5254742"/>
          </a:xfrm>
          <a:prstGeom prst="rect">
            <a:avLst/>
          </a:prstGeom>
          <a:ln>
            <a:solidFill>
              <a:schemeClr val="accent1"/>
            </a:solidFill>
          </a:ln>
        </p:spPr>
      </p:pic>
      <p:sp>
        <p:nvSpPr>
          <p:cNvPr id="5" name="TextBox 4"/>
          <p:cNvSpPr txBox="1"/>
          <p:nvPr/>
        </p:nvSpPr>
        <p:spPr>
          <a:xfrm>
            <a:off x="268927" y="1410370"/>
            <a:ext cx="3485950" cy="2511457"/>
          </a:xfrm>
          <a:prstGeom prst="rect">
            <a:avLst/>
          </a:prstGeom>
          <a:noFill/>
        </p:spPr>
        <p:txBody>
          <a:bodyPr wrap="square" lIns="0" tIns="146304" rIns="0" bIns="146304" rtlCol="0">
            <a:spAutoFit/>
          </a:bodyPr>
          <a:lstStyle/>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4"/>
              </a:buBlip>
              <a:tabLst/>
              <a:defRPr/>
            </a:pPr>
            <a:r>
              <a:rPr kumimoji="0" lang="en-US" sz="2400" b="0" i="0" u="none" strike="noStrike" kern="0" cap="none" spc="0" normalizeH="0" baseline="0" noProof="0" dirty="0">
                <a:ln>
                  <a:noFill/>
                </a:ln>
                <a:solidFill>
                  <a:srgbClr val="505050"/>
                </a:solidFill>
                <a:effectLst/>
                <a:uLnTx/>
                <a:uFillTx/>
              </a:rPr>
              <a:t>The query design can also be visualized in terms of the </a:t>
            </a:r>
            <a:r>
              <a:rPr kumimoji="0" lang="en-US" sz="2400" b="0" i="0" u="none" strike="noStrike" kern="0" cap="none" spc="0" normalizeH="0" baseline="0" noProof="0" dirty="0" err="1">
                <a:ln>
                  <a:noFill/>
                </a:ln>
                <a:solidFill>
                  <a:srgbClr val="505050"/>
                </a:solidFill>
                <a:effectLst/>
                <a:uLnTx/>
                <a:uFillTx/>
              </a:rPr>
              <a:t>RowSets</a:t>
            </a:r>
            <a:r>
              <a:rPr kumimoji="0" lang="en-US" sz="2400" b="0" i="0" u="none" strike="noStrike" kern="0" cap="none" spc="0" normalizeH="0" baseline="0" noProof="0" dirty="0">
                <a:ln>
                  <a:noFill/>
                </a:ln>
                <a:solidFill>
                  <a:srgbClr val="505050"/>
                </a:solidFill>
                <a:effectLst/>
                <a:uLnTx/>
                <a:uFillTx/>
              </a:rPr>
              <a:t> and the transformation applied to them.</a:t>
            </a:r>
          </a:p>
        </p:txBody>
      </p:sp>
      <p:sp>
        <p:nvSpPr>
          <p:cNvPr id="6" name="Rectangle 5"/>
          <p:cNvSpPr/>
          <p:nvPr/>
        </p:nvSpPr>
        <p:spPr bwMode="auto">
          <a:xfrm>
            <a:off x="6228468" y="1866900"/>
            <a:ext cx="495300" cy="171450"/>
          </a:xfrm>
          <a:prstGeom prst="rect">
            <a:avLst/>
          </a:prstGeom>
          <a:noFill/>
          <a:ln w="28575">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628004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objects</a:t>
            </a:r>
          </a:p>
        </p:txBody>
      </p:sp>
      <p:sp>
        <p:nvSpPr>
          <p:cNvPr id="12" name="TextBox 11"/>
          <p:cNvSpPr txBox="1"/>
          <p:nvPr/>
        </p:nvSpPr>
        <p:spPr>
          <a:xfrm>
            <a:off x="434662" y="1108459"/>
            <a:ext cx="11322051" cy="2154436"/>
          </a:xfrm>
          <a:prstGeom prst="rect">
            <a:avLst/>
          </a:prstGeom>
          <a:noFill/>
        </p:spPr>
        <p:txBody>
          <a:bodyPr wrap="square" lIns="0" tIns="0" rIns="0" bIns="0" rtlCol="0">
            <a:spAutoFit/>
          </a:bodyPr>
          <a:lstStyle/>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3"/>
              </a:buBlip>
              <a:tabLst>
                <a:tab pos="292100" algn="l"/>
              </a:tabLst>
              <a:defRPr/>
            </a:pPr>
            <a:r>
              <a:rPr kumimoji="0" lang="en-US" sz="2400" b="0" i="0" u="none" strike="noStrike" kern="0" cap="none" spc="0" normalizeH="0" baseline="0" noProof="0" dirty="0">
                <a:ln>
                  <a:noFill/>
                </a:ln>
                <a:solidFill>
                  <a:srgbClr val="505050"/>
                </a:solidFill>
                <a:effectLst/>
                <a:uLnTx/>
                <a:uFillTx/>
              </a:rPr>
              <a:t>ADL Analytics creates and stores a set of metadata objects in a catalog maintained by a metadata service</a:t>
            </a:r>
          </a:p>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3"/>
              </a:buBlip>
              <a:tabLst>
                <a:tab pos="292100" algn="l"/>
              </a:tabLst>
              <a:defRPr/>
            </a:pPr>
            <a:r>
              <a:rPr kumimoji="0" lang="en-US" sz="2400" b="0" i="0" u="none" strike="noStrike" kern="0" cap="none" spc="0" normalizeH="0" baseline="0" noProof="0" dirty="0">
                <a:ln>
                  <a:noFill/>
                </a:ln>
                <a:solidFill>
                  <a:srgbClr val="505050"/>
                </a:solidFill>
                <a:effectLst/>
                <a:uLnTx/>
                <a:uFillTx/>
              </a:rPr>
              <a:t>Tables and TVFs are created by DDL statements</a:t>
            </a:r>
            <a:br>
              <a:rPr kumimoji="0" lang="en-US" sz="2400" b="0" i="0" u="none" strike="noStrike" kern="0" cap="none" spc="0" normalizeH="0" baseline="0" noProof="0" dirty="0">
                <a:ln>
                  <a:noFill/>
                </a:ln>
                <a:solidFill>
                  <a:srgbClr val="505050"/>
                </a:solidFill>
                <a:effectLst/>
                <a:uLnTx/>
                <a:uFillTx/>
              </a:rPr>
            </a:br>
            <a:r>
              <a:rPr kumimoji="0" lang="en-US" sz="2400" b="0" i="0" u="none" strike="noStrike" kern="0" cap="none" spc="0" normalizeH="0" baseline="0" noProof="0" dirty="0">
                <a:ln>
                  <a:noFill/>
                </a:ln>
                <a:solidFill>
                  <a:srgbClr val="505050"/>
                </a:solidFill>
                <a:effectLst/>
                <a:uLnTx/>
                <a:uFillTx/>
              </a:rPr>
              <a:t>(CREATE TABLE …)</a:t>
            </a:r>
          </a:p>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3"/>
              </a:buBlip>
              <a:tabLst>
                <a:tab pos="292100" algn="l"/>
              </a:tabLst>
              <a:defRPr/>
            </a:pPr>
            <a:r>
              <a:rPr kumimoji="0" lang="en-US" sz="2400" b="0" i="0" u="none" strike="noStrike" kern="0" cap="none" spc="0" normalizeH="0" baseline="0" noProof="0" dirty="0">
                <a:ln>
                  <a:noFill/>
                </a:ln>
                <a:solidFill>
                  <a:srgbClr val="505050"/>
                </a:solidFill>
                <a:effectLst/>
                <a:uLnTx/>
                <a:uFillTx/>
              </a:rPr>
              <a:t>Metadata objects can be created directly through the Server Explorer</a:t>
            </a:r>
          </a:p>
        </p:txBody>
      </p:sp>
      <p:sp>
        <p:nvSpPr>
          <p:cNvPr id="13" name="Rectangle 12"/>
          <p:cNvSpPr/>
          <p:nvPr/>
        </p:nvSpPr>
        <p:spPr bwMode="auto">
          <a:xfrm>
            <a:off x="4423631" y="3343031"/>
            <a:ext cx="7333394" cy="3126031"/>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2800" b="0" i="0" u="none" strike="noStrike" kern="0" cap="none" spc="0" normalizeH="0" baseline="0" noProof="0" dirty="0">
                <a:ln>
                  <a:noFill/>
                </a:ln>
                <a:solidFill>
                  <a:schemeClr val="accent2"/>
                </a:solidFill>
                <a:effectLst/>
                <a:uLnTx/>
                <a:uFillTx/>
                <a:latin typeface="Segoe UI Light"/>
              </a:rPr>
              <a:t>Azure Data Lake Analytics account</a:t>
            </a:r>
          </a:p>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3"/>
              </a:buBlip>
              <a:tabLst>
                <a:tab pos="292100" algn="l"/>
              </a:tabLst>
              <a:defRPr/>
            </a:pPr>
            <a:r>
              <a:rPr kumimoji="0" lang="en-IN" sz="2400" b="0" i="0" u="none" strike="noStrike" kern="0" cap="none" spc="0" normalizeH="0" baseline="0" noProof="0" dirty="0">
                <a:ln>
                  <a:noFill/>
                </a:ln>
                <a:solidFill>
                  <a:srgbClr val="505050"/>
                </a:solidFill>
                <a:effectLst/>
                <a:uLnTx/>
                <a:uFillTx/>
              </a:rPr>
              <a:t>Databases</a:t>
            </a:r>
          </a:p>
          <a:p>
            <a:pPr marL="685800" marR="0" lvl="0" indent="-304800" defTabSz="914400" eaLnBrk="1" fontAlgn="auto" latinLnBrk="0" hangingPunct="1">
              <a:lnSpc>
                <a:spcPct val="100000"/>
              </a:lnSpc>
              <a:spcBef>
                <a:spcPts val="0"/>
              </a:spcBef>
              <a:spcAft>
                <a:spcPts val="0"/>
              </a:spcAft>
              <a:buClr>
                <a:schemeClr val="accent2"/>
              </a:buClr>
              <a:buSzTx/>
              <a:buFont typeface="Calibri" panose="020F0502020204030204" pitchFamily="34" charset="0"/>
              <a:buChar char="–"/>
              <a:tabLst/>
              <a:defRPr/>
            </a:pPr>
            <a:r>
              <a:rPr kumimoji="0" lang="en-IN" sz="2000" b="0" i="0" u="none" strike="noStrike" kern="0" cap="none" spc="0" normalizeH="0" baseline="0" noProof="0" dirty="0">
                <a:ln>
                  <a:noFill/>
                </a:ln>
                <a:solidFill>
                  <a:srgbClr val="505050"/>
                </a:solidFill>
                <a:effectLst/>
                <a:uLnTx/>
                <a:uFillTx/>
              </a:rPr>
              <a:t>Tables</a:t>
            </a:r>
          </a:p>
          <a:p>
            <a:pPr marL="685800" marR="0" lvl="0" indent="-304800" defTabSz="914400" eaLnBrk="1" fontAlgn="auto" latinLnBrk="0" hangingPunct="1">
              <a:lnSpc>
                <a:spcPct val="100000"/>
              </a:lnSpc>
              <a:spcBef>
                <a:spcPts val="0"/>
              </a:spcBef>
              <a:spcAft>
                <a:spcPts val="0"/>
              </a:spcAft>
              <a:buClr>
                <a:schemeClr val="accent2"/>
              </a:buClr>
              <a:buSzTx/>
              <a:buFont typeface="Calibri" panose="020F0502020204030204" pitchFamily="34" charset="0"/>
              <a:buChar char="–"/>
              <a:tabLst/>
              <a:defRPr/>
            </a:pPr>
            <a:r>
              <a:rPr kumimoji="0" lang="en-IN" sz="2000" b="0" i="0" u="none" strike="noStrike" kern="0" cap="none" spc="0" normalizeH="0" baseline="0" noProof="0" dirty="0">
                <a:ln>
                  <a:noFill/>
                </a:ln>
                <a:solidFill>
                  <a:srgbClr val="505050"/>
                </a:solidFill>
                <a:effectLst/>
                <a:uLnTx/>
                <a:uFillTx/>
              </a:rPr>
              <a:t>Table valued functions</a:t>
            </a:r>
          </a:p>
          <a:p>
            <a:pPr marL="685800" marR="0" lvl="0" indent="-304800" defTabSz="914400" eaLnBrk="1" fontAlgn="auto" latinLnBrk="0" hangingPunct="1">
              <a:lnSpc>
                <a:spcPct val="100000"/>
              </a:lnSpc>
              <a:spcBef>
                <a:spcPts val="0"/>
              </a:spcBef>
              <a:spcAft>
                <a:spcPts val="0"/>
              </a:spcAft>
              <a:buClr>
                <a:schemeClr val="accent2"/>
              </a:buClr>
              <a:buSzTx/>
              <a:buFont typeface="Calibri" panose="020F0502020204030204" pitchFamily="34" charset="0"/>
              <a:buChar char="–"/>
              <a:tabLst/>
              <a:defRPr/>
            </a:pPr>
            <a:r>
              <a:rPr kumimoji="0" lang="en-IN" sz="2000" b="0" i="0" u="none" strike="noStrike" kern="0" cap="none" spc="0" normalizeH="0" baseline="0" noProof="0" dirty="0">
                <a:ln>
                  <a:noFill/>
                </a:ln>
                <a:solidFill>
                  <a:srgbClr val="505050"/>
                </a:solidFill>
                <a:effectLst/>
                <a:uLnTx/>
                <a:uFillTx/>
              </a:rPr>
              <a:t>Jobs</a:t>
            </a:r>
          </a:p>
          <a:p>
            <a:pPr marL="685800" marR="0" lvl="0" indent="-304800" defTabSz="914400" eaLnBrk="1" fontAlgn="auto" latinLnBrk="0" hangingPunct="1">
              <a:lnSpc>
                <a:spcPct val="100000"/>
              </a:lnSpc>
              <a:spcBef>
                <a:spcPts val="0"/>
              </a:spcBef>
              <a:spcAft>
                <a:spcPts val="0"/>
              </a:spcAft>
              <a:buClr>
                <a:schemeClr val="accent2"/>
              </a:buClr>
              <a:buSzTx/>
              <a:buFont typeface="Calibri" panose="020F0502020204030204" pitchFamily="34" charset="0"/>
              <a:buChar char="–"/>
              <a:tabLst/>
              <a:defRPr/>
            </a:pPr>
            <a:r>
              <a:rPr kumimoji="0" lang="en-IN" sz="2000" b="0" i="0" u="none" strike="noStrike" kern="0" cap="none" spc="0" normalizeH="0" baseline="0" noProof="0" dirty="0">
                <a:ln>
                  <a:noFill/>
                </a:ln>
                <a:solidFill>
                  <a:srgbClr val="505050"/>
                </a:solidFill>
                <a:effectLst/>
                <a:uLnTx/>
                <a:uFillTx/>
              </a:rPr>
              <a:t>Schemas</a:t>
            </a:r>
          </a:p>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3"/>
              </a:buBlip>
              <a:tabLst>
                <a:tab pos="292100" algn="l"/>
              </a:tabLst>
              <a:defRPr/>
            </a:pPr>
            <a:r>
              <a:rPr kumimoji="0" lang="en-IN" sz="2400" b="0" i="0" u="none" strike="noStrike" kern="0" cap="none" spc="0" normalizeH="0" baseline="0" noProof="0" dirty="0">
                <a:ln>
                  <a:noFill/>
                </a:ln>
                <a:solidFill>
                  <a:srgbClr val="505050"/>
                </a:solidFill>
                <a:effectLst/>
                <a:uLnTx/>
                <a:uFillTx/>
              </a:rPr>
              <a:t>Linked storage</a:t>
            </a:r>
          </a:p>
        </p:txBody>
      </p:sp>
      <p:sp>
        <p:nvSpPr>
          <p:cNvPr id="14" name="Rectangle 13"/>
          <p:cNvSpPr/>
          <p:nvPr/>
        </p:nvSpPr>
        <p:spPr bwMode="auto">
          <a:xfrm>
            <a:off x="834704" y="3628338"/>
            <a:ext cx="3400751" cy="2555415"/>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5" name="Rectangle 50"/>
          <p:cNvSpPr/>
          <p:nvPr/>
        </p:nvSpPr>
        <p:spPr>
          <a:xfrm rot="2084829">
            <a:off x="1200608" y="3940413"/>
            <a:ext cx="2504146" cy="2067456"/>
          </a:xfrm>
          <a:custGeom>
            <a:avLst/>
            <a:gdLst/>
            <a:ahLst/>
            <a:cxnLst/>
            <a:rect l="l" t="t" r="r" b="b"/>
            <a:pathLst>
              <a:path w="5132879" h="4237776">
                <a:moveTo>
                  <a:pt x="170699" y="1441288"/>
                </a:moveTo>
                <a:cubicBezTo>
                  <a:pt x="350790" y="1316368"/>
                  <a:pt x="598051" y="1361092"/>
                  <a:pt x="722971" y="1541183"/>
                </a:cubicBezTo>
                <a:cubicBezTo>
                  <a:pt x="760292" y="1594987"/>
                  <a:pt x="782471" y="1654786"/>
                  <a:pt x="788662" y="1715758"/>
                </a:cubicBezTo>
                <a:lnTo>
                  <a:pt x="1544341" y="1760309"/>
                </a:lnTo>
                <a:cubicBezTo>
                  <a:pt x="1555966" y="1535887"/>
                  <a:pt x="1669195" y="1320361"/>
                  <a:pt x="1868177" y="1182337"/>
                </a:cubicBezTo>
                <a:cubicBezTo>
                  <a:pt x="2167556" y="974672"/>
                  <a:pt x="2563258" y="1010283"/>
                  <a:pt x="2819940" y="1247757"/>
                </a:cubicBezTo>
                <a:lnTo>
                  <a:pt x="3337714" y="705728"/>
                </a:lnTo>
                <a:cubicBezTo>
                  <a:pt x="3220087" y="495123"/>
                  <a:pt x="3280513" y="225942"/>
                  <a:pt x="3483209" y="85342"/>
                </a:cubicBezTo>
                <a:cubicBezTo>
                  <a:pt x="3700277" y="-65228"/>
                  <a:pt x="3998304" y="-11320"/>
                  <a:pt x="4148874" y="205748"/>
                </a:cubicBezTo>
                <a:cubicBezTo>
                  <a:pt x="4299443" y="422815"/>
                  <a:pt x="4245536" y="720843"/>
                  <a:pt x="4028468" y="871412"/>
                </a:cubicBezTo>
                <a:cubicBezTo>
                  <a:pt x="3849201" y="995761"/>
                  <a:pt x="3614716" y="980648"/>
                  <a:pt x="3455085" y="847617"/>
                </a:cubicBezTo>
                <a:lnTo>
                  <a:pt x="2939940" y="1386894"/>
                </a:lnTo>
                <a:cubicBezTo>
                  <a:pt x="3028033" y="1517900"/>
                  <a:pt x="3069688" y="1666889"/>
                  <a:pt x="3067703" y="1814220"/>
                </a:cubicBezTo>
                <a:lnTo>
                  <a:pt x="3823204" y="1814220"/>
                </a:lnTo>
                <a:cubicBezTo>
                  <a:pt x="3860497" y="1668152"/>
                  <a:pt x="3949845" y="1535603"/>
                  <a:pt x="4083371" y="1442982"/>
                </a:cubicBezTo>
                <a:cubicBezTo>
                  <a:pt x="4386716" y="1232567"/>
                  <a:pt x="4803201" y="1307901"/>
                  <a:pt x="5013617" y="1611246"/>
                </a:cubicBezTo>
                <a:cubicBezTo>
                  <a:pt x="5224033" y="1914591"/>
                  <a:pt x="5148699" y="2331076"/>
                  <a:pt x="4845353" y="2541492"/>
                </a:cubicBezTo>
                <a:cubicBezTo>
                  <a:pt x="4542008" y="2751907"/>
                  <a:pt x="4125523" y="2676573"/>
                  <a:pt x="3915108" y="2373228"/>
                </a:cubicBezTo>
                <a:cubicBezTo>
                  <a:pt x="3853310" y="2284137"/>
                  <a:pt x="3816159" y="2185287"/>
                  <a:pt x="3805026" y="2084371"/>
                </a:cubicBezTo>
                <a:lnTo>
                  <a:pt x="3017890" y="2084371"/>
                </a:lnTo>
                <a:cubicBezTo>
                  <a:pt x="2965175" y="2223262"/>
                  <a:pt x="2871223" y="2348058"/>
                  <a:pt x="2739945" y="2439119"/>
                </a:cubicBezTo>
                <a:cubicBezTo>
                  <a:pt x="2553259" y="2568614"/>
                  <a:pt x="2329119" y="2603511"/>
                  <a:pt x="2125063" y="2551210"/>
                </a:cubicBezTo>
                <a:lnTo>
                  <a:pt x="1817988" y="3326906"/>
                </a:lnTo>
                <a:cubicBezTo>
                  <a:pt x="1870081" y="3360208"/>
                  <a:pt x="1916246" y="3404425"/>
                  <a:pt x="1953645" y="3458341"/>
                </a:cubicBezTo>
                <a:cubicBezTo>
                  <a:pt x="2109913" y="3683625"/>
                  <a:pt x="2053965" y="3992935"/>
                  <a:pt x="1828681" y="4149204"/>
                </a:cubicBezTo>
                <a:cubicBezTo>
                  <a:pt x="1603396" y="4305473"/>
                  <a:pt x="1294087" y="4249524"/>
                  <a:pt x="1137818" y="4024240"/>
                </a:cubicBezTo>
                <a:cubicBezTo>
                  <a:pt x="981549" y="3798955"/>
                  <a:pt x="1037497" y="3489646"/>
                  <a:pt x="1262782" y="3333377"/>
                </a:cubicBezTo>
                <a:cubicBezTo>
                  <a:pt x="1379987" y="3252077"/>
                  <a:pt x="1519935" y="3228218"/>
                  <a:pt x="1648985" y="3256970"/>
                </a:cubicBezTo>
                <a:lnTo>
                  <a:pt x="1953877" y="2486789"/>
                </a:lnTo>
                <a:cubicBezTo>
                  <a:pt x="1844968" y="2434491"/>
                  <a:pt x="1749293" y="2352751"/>
                  <a:pt x="1675670" y="2246612"/>
                </a:cubicBezTo>
                <a:cubicBezTo>
                  <a:pt x="1598426" y="2135253"/>
                  <a:pt x="1554841" y="2010567"/>
                  <a:pt x="1546237" y="1884283"/>
                </a:cubicBezTo>
                <a:lnTo>
                  <a:pt x="786976" y="1839520"/>
                </a:lnTo>
                <a:cubicBezTo>
                  <a:pt x="768746" y="1938904"/>
                  <a:pt x="712658" y="2031315"/>
                  <a:pt x="623075" y="2093455"/>
                </a:cubicBezTo>
                <a:cubicBezTo>
                  <a:pt x="442985" y="2218375"/>
                  <a:pt x="195724" y="2173650"/>
                  <a:pt x="70804" y="1993559"/>
                </a:cubicBezTo>
                <a:cubicBezTo>
                  <a:pt x="-54116" y="1813469"/>
                  <a:pt x="-9392" y="1566208"/>
                  <a:pt x="170699" y="14412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885110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catalog</a:t>
            </a:r>
          </a:p>
        </p:txBody>
      </p:sp>
      <p:sp>
        <p:nvSpPr>
          <p:cNvPr id="4" name="TextBox 3"/>
          <p:cNvSpPr txBox="1"/>
          <p:nvPr/>
        </p:nvSpPr>
        <p:spPr>
          <a:xfrm>
            <a:off x="434975" y="1146225"/>
            <a:ext cx="3641725" cy="1107996"/>
          </a:xfrm>
          <a:prstGeom prst="rect">
            <a:avLst/>
          </a:prstGeom>
          <a:noFill/>
        </p:spPr>
        <p:txBody>
          <a:bodyPr wrap="square" lIns="0" tIns="0" rIns="0" bIns="0" rtlCol="0">
            <a:spAutoFit/>
          </a:bodyPr>
          <a:lstStyle/>
          <a:p>
            <a:pPr marL="0" marR="0" lvl="0" indent="0" defTabSz="913505" eaLnBrk="1" fontAlgn="base" latinLnBrk="0" hangingPunct="1">
              <a:lnSpc>
                <a:spcPct val="10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chemeClr val="accent2"/>
                </a:solidFill>
                <a:effectLst/>
                <a:uLnTx/>
                <a:uFillTx/>
                <a:latin typeface="+mj-lt"/>
                <a:ea typeface="ＭＳ Ｐゴシック" charset="0"/>
                <a:cs typeface="ＭＳ Ｐゴシック" charset="0"/>
              </a:rPr>
              <a:t>The metadata catalog can be browsed with the Visual Studio Server Explorer</a:t>
            </a:r>
          </a:p>
        </p:txBody>
      </p:sp>
      <p:pic>
        <p:nvPicPr>
          <p:cNvPr id="5" name="Picture 4"/>
          <p:cNvPicPr>
            <a:picLocks noChangeAspect="1"/>
          </p:cNvPicPr>
          <p:nvPr/>
        </p:nvPicPr>
        <p:blipFill>
          <a:blip r:embed="rId3"/>
          <a:stretch>
            <a:fillRect/>
          </a:stretch>
        </p:blipFill>
        <p:spPr>
          <a:xfrm>
            <a:off x="4326017" y="1262063"/>
            <a:ext cx="3881898" cy="4649824"/>
          </a:xfrm>
          <a:prstGeom prst="rect">
            <a:avLst/>
          </a:prstGeom>
        </p:spPr>
      </p:pic>
      <p:pic>
        <p:nvPicPr>
          <p:cNvPr id="7" name="Picture 6"/>
          <p:cNvPicPr>
            <a:picLocks noChangeAspect="1"/>
          </p:cNvPicPr>
          <p:nvPr/>
        </p:nvPicPr>
        <p:blipFill>
          <a:blip r:embed="rId4"/>
          <a:stretch>
            <a:fillRect/>
          </a:stretch>
        </p:blipFill>
        <p:spPr>
          <a:xfrm>
            <a:off x="6051330" y="1624300"/>
            <a:ext cx="3859005" cy="4616773"/>
          </a:xfrm>
          <a:prstGeom prst="rect">
            <a:avLst/>
          </a:prstGeom>
          <a:ln>
            <a:solidFill>
              <a:schemeClr val="accent1">
                <a:lumMod val="50000"/>
              </a:schemeClr>
            </a:solidFill>
          </a:ln>
        </p:spPr>
      </p:pic>
      <p:pic>
        <p:nvPicPr>
          <p:cNvPr id="8" name="Picture 7"/>
          <p:cNvPicPr>
            <a:picLocks noChangeAspect="1"/>
          </p:cNvPicPr>
          <p:nvPr/>
        </p:nvPicPr>
        <p:blipFill>
          <a:blip r:embed="rId5"/>
          <a:stretch>
            <a:fillRect/>
          </a:stretch>
        </p:blipFill>
        <p:spPr>
          <a:xfrm>
            <a:off x="7753749" y="1953485"/>
            <a:ext cx="4003276" cy="4515578"/>
          </a:xfrm>
          <a:prstGeom prst="rect">
            <a:avLst/>
          </a:prstGeom>
          <a:ln>
            <a:solidFill>
              <a:schemeClr val="accent1">
                <a:lumMod val="50000"/>
              </a:schemeClr>
            </a:solidFill>
          </a:ln>
        </p:spPr>
      </p:pic>
      <p:sp>
        <p:nvSpPr>
          <p:cNvPr id="9" name="Rectangle 8"/>
          <p:cNvSpPr/>
          <p:nvPr/>
        </p:nvSpPr>
        <p:spPr>
          <a:xfrm>
            <a:off x="434974" y="2985239"/>
            <a:ext cx="3641725" cy="1356782"/>
          </a:xfrm>
          <a:prstGeom prst="rect">
            <a:avLst/>
          </a:prstGeom>
          <a:noFill/>
        </p:spPr>
        <p:txBody>
          <a:bodyPr wrap="square" lIns="0" tIns="0" rIns="0" bIns="0" rtlCol="0">
            <a:spAutoFit/>
          </a:bodyPr>
          <a:lstStyle/>
          <a:p>
            <a:pPr marL="0" marR="0" lvl="0" indent="0" defTabSz="913505" eaLnBrk="1" fontAlgn="base" latinLnBrk="0" hangingPunct="1">
              <a:lnSpc>
                <a:spcPct val="100000"/>
              </a:lnSpc>
              <a:spcBef>
                <a:spcPts val="600"/>
              </a:spcBef>
              <a:spcAft>
                <a:spcPts val="0"/>
              </a:spcAft>
              <a:buClrTx/>
              <a:buSzPct val="90000"/>
              <a:buFontTx/>
              <a:buNone/>
              <a:tabLst/>
              <a:defRPr/>
            </a:pPr>
            <a:r>
              <a:rPr kumimoji="0" lang="en-US" sz="2400"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Server Explorer </a:t>
            </a:r>
            <a:r>
              <a:rPr kumimoji="0" lang="en-US" sz="2400" b="0" i="0" u="none" strike="noStrike" kern="0" cap="none" spc="0" normalizeH="0" baseline="0" noProof="0" dirty="0">
                <a:ln>
                  <a:noFill/>
                </a:ln>
                <a:solidFill>
                  <a:schemeClr val="tx1">
                    <a:lumMod val="65000"/>
                    <a:lumOff val="35000"/>
                  </a:schemeClr>
                </a:solidFill>
                <a:effectLst/>
                <a:uLnTx/>
                <a:uFillTx/>
                <a:latin typeface="+mj-lt"/>
                <a:ea typeface="ＭＳ Ｐゴシック" charset="0"/>
                <a:cs typeface="ＭＳ Ｐゴシック" charset="0"/>
              </a:rPr>
              <a:t>lets you:</a:t>
            </a:r>
          </a:p>
          <a:p>
            <a:pPr marL="342900" marR="0" lvl="0" indent="-288925" defTabSz="913505" eaLnBrk="1" fontAlgn="base" latinLnBrk="0" hangingPunct="1">
              <a:lnSpc>
                <a:spcPct val="100000"/>
              </a:lnSpc>
              <a:spcBef>
                <a:spcPts val="100"/>
              </a:spcBef>
              <a:spcAft>
                <a:spcPts val="300"/>
              </a:spcAft>
              <a:buClr>
                <a:schemeClr val="accent2"/>
              </a:buClr>
              <a:buSzPct val="100000"/>
              <a:buFont typeface="+mj-lt"/>
              <a:buAutoNum type="arabicPeriod"/>
              <a:tabLst/>
              <a:defRPr/>
            </a:pPr>
            <a:r>
              <a:rPr kumimoji="0" lang="en-US" sz="2000" b="0" i="0" u="none" strike="noStrike" kern="0" cap="none" spc="0" normalizeH="0" baseline="0" noProof="0" dirty="0">
                <a:ln>
                  <a:noFill/>
                </a:ln>
                <a:solidFill>
                  <a:schemeClr val="tx1">
                    <a:lumMod val="65000"/>
                    <a:lumOff val="35000"/>
                  </a:schemeClr>
                </a:solidFill>
                <a:effectLst/>
                <a:uLnTx/>
                <a:uFillTx/>
                <a:latin typeface="+mj-lt"/>
                <a:ea typeface="ＭＳ Ｐゴシック" charset="0"/>
                <a:cs typeface="ＭＳ Ｐゴシック" charset="0"/>
              </a:rPr>
              <a:t>Create new tables, schemas and databases</a:t>
            </a:r>
          </a:p>
          <a:p>
            <a:pPr marL="342900" marR="0" lvl="0" indent="-288925" defTabSz="913505" eaLnBrk="1" fontAlgn="base" latinLnBrk="0" hangingPunct="1">
              <a:lnSpc>
                <a:spcPct val="100000"/>
              </a:lnSpc>
              <a:spcBef>
                <a:spcPts val="100"/>
              </a:spcBef>
              <a:spcAft>
                <a:spcPts val="300"/>
              </a:spcAft>
              <a:buClr>
                <a:schemeClr val="accent2"/>
              </a:buClr>
              <a:buSzPct val="100000"/>
              <a:buFont typeface="+mj-lt"/>
              <a:buAutoNum type="arabicPeriod"/>
              <a:tabLst/>
              <a:defRPr/>
            </a:pPr>
            <a:r>
              <a:rPr kumimoji="0" lang="en-US" sz="2000" b="0" i="0" u="none" strike="noStrike" kern="0" cap="none" spc="0" normalizeH="0" baseline="0" noProof="0" dirty="0">
                <a:ln>
                  <a:noFill/>
                </a:ln>
                <a:solidFill>
                  <a:schemeClr val="tx1">
                    <a:lumMod val="65000"/>
                    <a:lumOff val="35000"/>
                  </a:schemeClr>
                </a:solidFill>
                <a:effectLst/>
                <a:uLnTx/>
                <a:uFillTx/>
                <a:latin typeface="+mj-lt"/>
                <a:ea typeface="ＭＳ Ｐゴシック" charset="0"/>
                <a:cs typeface="ＭＳ Ｐゴシック" charset="0"/>
              </a:rPr>
              <a:t>Register assemblies</a:t>
            </a:r>
          </a:p>
        </p:txBody>
      </p:sp>
      <p:sp>
        <p:nvSpPr>
          <p:cNvPr id="6" name="Slide Number Placeholder 5"/>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82519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54885" y="0"/>
            <a:ext cx="713711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1"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43279" y="2407922"/>
            <a:ext cx="4911606" cy="237603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Key concepts</a:t>
            </a:r>
            <a:endParaRPr kumimoji="0" lang="en-US" sz="4800" b="0" i="1"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a:p>
            <a:pPr marL="0" marR="0" lvl="0" indent="0" defTabSz="914400" eaLnBrk="1" fontAlgn="auto" latinLnBrk="0" hangingPunct="1">
              <a:lnSpc>
                <a:spcPct val="90000"/>
              </a:lnSpc>
              <a:spcBef>
                <a:spcPts val="1200"/>
              </a:spcBef>
              <a:spcAft>
                <a:spcPts val="600"/>
              </a:spcAft>
              <a:buClrTx/>
              <a:buSzTx/>
              <a:buFontTx/>
              <a:buNone/>
              <a:tabLst/>
              <a:defRPr/>
            </a:pPr>
            <a:endParaRPr kumimoji="0" lang="en-US" sz="3600" b="0" i="0" u="none" strike="noStrike" kern="0" cap="none" spc="0" normalizeH="0" baseline="0" noProof="0" dirty="0">
              <a:ln>
                <a:noFill/>
              </a:ln>
              <a:solidFill>
                <a:schemeClr val="accent2"/>
              </a:solidFill>
              <a:effectLst/>
              <a:uLnTx/>
              <a:uFillTx/>
              <a:latin typeface="+mj-lt"/>
              <a:ea typeface="Segoe UI" pitchFamily="34" charset="0"/>
              <a:cs typeface="Segoe UI" pitchFamily="34" charset="0"/>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4400" b="0" i="0" u="none" strike="noStrike" kern="0" cap="none" spc="0" normalizeH="0" baseline="0" noProof="0" dirty="0">
              <a:ln>
                <a:noFill/>
              </a:ln>
              <a:solidFill>
                <a:schemeClr val="accent2"/>
              </a:solidFill>
              <a:effectLst/>
              <a:uLnTx/>
              <a:uFillTx/>
              <a:latin typeface="+mj-lt"/>
              <a:ea typeface="Segoe UI" pitchFamily="34" charset="0"/>
              <a:cs typeface="Segoe UI" pitchFamily="34" charset="0"/>
            </a:endParaRPr>
          </a:p>
        </p:txBody>
      </p:sp>
      <p:sp>
        <p:nvSpPr>
          <p:cNvPr id="6" name="Rectangle 5"/>
          <p:cNvSpPr/>
          <p:nvPr/>
        </p:nvSpPr>
        <p:spPr bwMode="auto">
          <a:xfrm>
            <a:off x="5054884" y="0"/>
            <a:ext cx="713711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85" name="Group 84"/>
          <p:cNvGrpSpPr/>
          <p:nvPr/>
        </p:nvGrpSpPr>
        <p:grpSpPr>
          <a:xfrm>
            <a:off x="7130380" y="250515"/>
            <a:ext cx="3382348" cy="6607485"/>
            <a:chOff x="7130380" y="289259"/>
            <a:chExt cx="3382348" cy="6607485"/>
          </a:xfrm>
        </p:grpSpPr>
        <p:sp>
          <p:nvSpPr>
            <p:cNvPr id="67" name="Rectangle 129"/>
            <p:cNvSpPr>
              <a:spLocks noChangeArrowheads="1"/>
            </p:cNvSpPr>
            <p:nvPr/>
          </p:nvSpPr>
          <p:spPr bwMode="auto">
            <a:xfrm>
              <a:off x="8813989" y="2762470"/>
              <a:ext cx="20168" cy="3887229"/>
            </a:xfrm>
            <a:prstGeom prst="rect">
              <a:avLst/>
            </a:prstGeom>
            <a:solidFill>
              <a:srgbClr val="C4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126"/>
            <p:cNvSpPr>
              <a:spLocks noEditPoints="1"/>
            </p:cNvSpPr>
            <p:nvPr/>
          </p:nvSpPr>
          <p:spPr bwMode="auto">
            <a:xfrm>
              <a:off x="7130380" y="289259"/>
              <a:ext cx="3382348" cy="3368342"/>
            </a:xfrm>
            <a:custGeom>
              <a:avLst/>
              <a:gdLst>
                <a:gd name="T0" fmla="*/ 129 w 258"/>
                <a:gd name="T1" fmla="*/ 220 h 258"/>
                <a:gd name="T2" fmla="*/ 37 w 258"/>
                <a:gd name="T3" fmla="*/ 129 h 258"/>
                <a:gd name="T4" fmla="*/ 129 w 258"/>
                <a:gd name="T5" fmla="*/ 37 h 258"/>
                <a:gd name="T6" fmla="*/ 220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8" y="220"/>
                    <a:pt x="37" y="179"/>
                    <a:pt x="37" y="129"/>
                  </a:cubicBezTo>
                  <a:cubicBezTo>
                    <a:pt x="37" y="78"/>
                    <a:pt x="78" y="37"/>
                    <a:pt x="129" y="37"/>
                  </a:cubicBezTo>
                  <a:cubicBezTo>
                    <a:pt x="179" y="37"/>
                    <a:pt x="220" y="78"/>
                    <a:pt x="220" y="129"/>
                  </a:cubicBezTo>
                  <a:cubicBezTo>
                    <a:pt x="220" y="179"/>
                    <a:pt x="179" y="220"/>
                    <a:pt x="129" y="220"/>
                  </a:cubicBezTo>
                  <a:moveTo>
                    <a:pt x="129" y="0"/>
                  </a:moveTo>
                  <a:cubicBezTo>
                    <a:pt x="58" y="0"/>
                    <a:pt x="0" y="57"/>
                    <a:pt x="0" y="129"/>
                  </a:cubicBezTo>
                  <a:cubicBezTo>
                    <a:pt x="0" y="200"/>
                    <a:pt x="58" y="258"/>
                    <a:pt x="129" y="258"/>
                  </a:cubicBezTo>
                  <a:cubicBezTo>
                    <a:pt x="200" y="258"/>
                    <a:pt x="258" y="200"/>
                    <a:pt x="258" y="129"/>
                  </a:cubicBezTo>
                  <a:cubicBezTo>
                    <a:pt x="258" y="57"/>
                    <a:pt x="200" y="0"/>
                    <a:pt x="129" y="0"/>
                  </a:cubicBezTo>
                </a:path>
              </a:pathLst>
            </a:custGeom>
            <a:solidFill>
              <a:schemeClr val="accent5">
                <a:alpha val="53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Oval 127"/>
            <p:cNvSpPr>
              <a:spLocks noChangeArrowheads="1"/>
            </p:cNvSpPr>
            <p:nvPr/>
          </p:nvSpPr>
          <p:spPr bwMode="auto">
            <a:xfrm>
              <a:off x="7620575" y="772447"/>
              <a:ext cx="2394949" cy="2387950"/>
            </a:xfrm>
            <a:prstGeom prst="ellipse">
              <a:avLst/>
            </a:prstGeom>
            <a:solidFill>
              <a:schemeClr val="accent5">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128"/>
            <p:cNvSpPr>
              <a:spLocks/>
            </p:cNvSpPr>
            <p:nvPr/>
          </p:nvSpPr>
          <p:spPr bwMode="auto">
            <a:xfrm>
              <a:off x="8061754" y="1199620"/>
              <a:ext cx="1519608" cy="1904758"/>
            </a:xfrm>
            <a:custGeom>
              <a:avLst/>
              <a:gdLst>
                <a:gd name="T0" fmla="*/ 116 w 116"/>
                <a:gd name="T1" fmla="*/ 57 h 146"/>
                <a:gd name="T2" fmla="*/ 58 w 116"/>
                <a:gd name="T3" fmla="*/ 0 h 146"/>
                <a:gd name="T4" fmla="*/ 0 w 116"/>
                <a:gd name="T5" fmla="*/ 57 h 146"/>
                <a:gd name="T6" fmla="*/ 17 w 116"/>
                <a:gd name="T7" fmla="*/ 99 h 146"/>
                <a:gd name="T8" fmla="*/ 35 w 116"/>
                <a:gd name="T9" fmla="*/ 136 h 146"/>
                <a:gd name="T10" fmla="*/ 57 w 116"/>
                <a:gd name="T11" fmla="*/ 145 h 146"/>
                <a:gd name="T12" fmla="*/ 57 w 116"/>
                <a:gd name="T13" fmla="*/ 146 h 146"/>
                <a:gd name="T14" fmla="*/ 58 w 116"/>
                <a:gd name="T15" fmla="*/ 146 h 146"/>
                <a:gd name="T16" fmla="*/ 59 w 116"/>
                <a:gd name="T17" fmla="*/ 146 h 146"/>
                <a:gd name="T18" fmla="*/ 59 w 116"/>
                <a:gd name="T19" fmla="*/ 145 h 146"/>
                <a:gd name="T20" fmla="*/ 80 w 116"/>
                <a:gd name="T21" fmla="*/ 136 h 146"/>
                <a:gd name="T22" fmla="*/ 98 w 116"/>
                <a:gd name="T23" fmla="*/ 100 h 146"/>
                <a:gd name="T24" fmla="*/ 116 w 116"/>
                <a:gd name="T2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6">
                  <a:moveTo>
                    <a:pt x="116" y="57"/>
                  </a:moveTo>
                  <a:cubicBezTo>
                    <a:pt x="116" y="25"/>
                    <a:pt x="90" y="0"/>
                    <a:pt x="58" y="0"/>
                  </a:cubicBezTo>
                  <a:cubicBezTo>
                    <a:pt x="26" y="0"/>
                    <a:pt x="0" y="25"/>
                    <a:pt x="0" y="57"/>
                  </a:cubicBezTo>
                  <a:cubicBezTo>
                    <a:pt x="0" y="74"/>
                    <a:pt x="7" y="88"/>
                    <a:pt x="17" y="99"/>
                  </a:cubicBezTo>
                  <a:cubicBezTo>
                    <a:pt x="35" y="116"/>
                    <a:pt x="35" y="136"/>
                    <a:pt x="35" y="136"/>
                  </a:cubicBezTo>
                  <a:cubicBezTo>
                    <a:pt x="57" y="145"/>
                    <a:pt x="57" y="145"/>
                    <a:pt x="57" y="145"/>
                  </a:cubicBezTo>
                  <a:cubicBezTo>
                    <a:pt x="57" y="146"/>
                    <a:pt x="57" y="146"/>
                    <a:pt x="57" y="146"/>
                  </a:cubicBezTo>
                  <a:cubicBezTo>
                    <a:pt x="58" y="146"/>
                    <a:pt x="58" y="146"/>
                    <a:pt x="58" y="146"/>
                  </a:cubicBezTo>
                  <a:cubicBezTo>
                    <a:pt x="59" y="146"/>
                    <a:pt x="59" y="146"/>
                    <a:pt x="59" y="146"/>
                  </a:cubicBezTo>
                  <a:cubicBezTo>
                    <a:pt x="59" y="145"/>
                    <a:pt x="59" y="145"/>
                    <a:pt x="59" y="145"/>
                  </a:cubicBezTo>
                  <a:cubicBezTo>
                    <a:pt x="80" y="136"/>
                    <a:pt x="80" y="136"/>
                    <a:pt x="80" y="136"/>
                  </a:cubicBezTo>
                  <a:cubicBezTo>
                    <a:pt x="80" y="136"/>
                    <a:pt x="81" y="117"/>
                    <a:pt x="98" y="100"/>
                  </a:cubicBezTo>
                  <a:cubicBezTo>
                    <a:pt x="109" y="89"/>
                    <a:pt x="116" y="74"/>
                    <a:pt x="116"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130"/>
            <p:cNvSpPr>
              <a:spLocks noChangeArrowheads="1"/>
            </p:cNvSpPr>
            <p:nvPr/>
          </p:nvSpPr>
          <p:spPr bwMode="auto">
            <a:xfrm>
              <a:off x="8523938" y="2964324"/>
              <a:ext cx="588232" cy="336135"/>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135"/>
            <p:cNvSpPr>
              <a:spLocks/>
            </p:cNvSpPr>
            <p:nvPr/>
          </p:nvSpPr>
          <p:spPr bwMode="auto">
            <a:xfrm>
              <a:off x="8360227" y="5016154"/>
              <a:ext cx="1220115" cy="1467167"/>
            </a:xfrm>
            <a:custGeom>
              <a:avLst/>
              <a:gdLst>
                <a:gd name="T0" fmla="*/ 2 w 129"/>
                <a:gd name="T1" fmla="*/ 46 h 156"/>
                <a:gd name="T2" fmla="*/ 2 w 129"/>
                <a:gd name="T3" fmla="*/ 54 h 156"/>
                <a:gd name="T4" fmla="*/ 18 w 129"/>
                <a:gd name="T5" fmla="*/ 71 h 156"/>
                <a:gd name="T6" fmla="*/ 10 w 129"/>
                <a:gd name="T7" fmla="*/ 64 h 156"/>
                <a:gd name="T8" fmla="*/ 3 w 129"/>
                <a:gd name="T9" fmla="*/ 66 h 156"/>
                <a:gd name="T10" fmla="*/ 5 w 129"/>
                <a:gd name="T11" fmla="*/ 75 h 156"/>
                <a:gd name="T12" fmla="*/ 19 w 129"/>
                <a:gd name="T13" fmla="*/ 86 h 156"/>
                <a:gd name="T14" fmla="*/ 73 w 129"/>
                <a:gd name="T15" fmla="*/ 116 h 156"/>
                <a:gd name="T16" fmla="*/ 91 w 129"/>
                <a:gd name="T17" fmla="*/ 156 h 156"/>
                <a:gd name="T18" fmla="*/ 129 w 129"/>
                <a:gd name="T19" fmla="*/ 132 h 156"/>
                <a:gd name="T20" fmla="*/ 116 w 129"/>
                <a:gd name="T21" fmla="*/ 96 h 156"/>
                <a:gd name="T22" fmla="*/ 98 w 129"/>
                <a:gd name="T23" fmla="*/ 40 h 156"/>
                <a:gd name="T24" fmla="*/ 94 w 129"/>
                <a:gd name="T25" fmla="*/ 33 h 156"/>
                <a:gd name="T26" fmla="*/ 90 w 129"/>
                <a:gd name="T27" fmla="*/ 27 h 156"/>
                <a:gd name="T28" fmla="*/ 55 w 129"/>
                <a:gd name="T29" fmla="*/ 5 h 156"/>
                <a:gd name="T30" fmla="*/ 51 w 129"/>
                <a:gd name="T31" fmla="*/ 6 h 156"/>
                <a:gd name="T32" fmla="*/ 56 w 129"/>
                <a:gd name="T33" fmla="*/ 23 h 156"/>
                <a:gd name="T34" fmla="*/ 67 w 129"/>
                <a:gd name="T35" fmla="*/ 26 h 156"/>
                <a:gd name="T36" fmla="*/ 73 w 129"/>
                <a:gd name="T37" fmla="*/ 54 h 156"/>
                <a:gd name="T38" fmla="*/ 46 w 129"/>
                <a:gd name="T39" fmla="*/ 45 h 156"/>
                <a:gd name="T40" fmla="*/ 33 w 129"/>
                <a:gd name="T41" fmla="*/ 25 h 156"/>
                <a:gd name="T42" fmla="*/ 39 w 129"/>
                <a:gd name="T43" fmla="*/ 18 h 156"/>
                <a:gd name="T44" fmla="*/ 45 w 129"/>
                <a:gd name="T45" fmla="*/ 3 h 156"/>
                <a:gd name="T46" fmla="*/ 40 w 129"/>
                <a:gd name="T47" fmla="*/ 1 h 156"/>
                <a:gd name="T48" fmla="*/ 23 w 129"/>
                <a:gd name="T49" fmla="*/ 13 h 156"/>
                <a:gd name="T50" fmla="*/ 19 w 129"/>
                <a:gd name="T51" fmla="*/ 27 h 156"/>
                <a:gd name="T52" fmla="*/ 33 w 129"/>
                <a:gd name="T53" fmla="*/ 54 h 156"/>
                <a:gd name="T54" fmla="*/ 19 w 129"/>
                <a:gd name="T55" fmla="*/ 32 h 156"/>
                <a:gd name="T56" fmla="*/ 10 w 129"/>
                <a:gd name="T57" fmla="*/ 31 h 156"/>
                <a:gd name="T58" fmla="*/ 10 w 129"/>
                <a:gd name="T59" fmla="*/ 31 h 156"/>
                <a:gd name="T60" fmla="*/ 9 w 129"/>
                <a:gd name="T61" fmla="*/ 39 h 156"/>
                <a:gd name="T62" fmla="*/ 25 w 129"/>
                <a:gd name="T63" fmla="*/ 62 h 156"/>
                <a:gd name="T64" fmla="*/ 12 w 129"/>
                <a:gd name="T65" fmla="*/ 45 h 156"/>
                <a:gd name="T66" fmla="*/ 2 w 129"/>
                <a:gd name="T67" fmla="*/ 4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9" h="156">
                  <a:moveTo>
                    <a:pt x="2" y="46"/>
                  </a:moveTo>
                  <a:cubicBezTo>
                    <a:pt x="0" y="48"/>
                    <a:pt x="0" y="52"/>
                    <a:pt x="2" y="54"/>
                  </a:cubicBezTo>
                  <a:cubicBezTo>
                    <a:pt x="18" y="71"/>
                    <a:pt x="18" y="71"/>
                    <a:pt x="18" y="71"/>
                  </a:cubicBezTo>
                  <a:cubicBezTo>
                    <a:pt x="10" y="64"/>
                    <a:pt x="10" y="64"/>
                    <a:pt x="10" y="64"/>
                  </a:cubicBezTo>
                  <a:cubicBezTo>
                    <a:pt x="8" y="63"/>
                    <a:pt x="4" y="64"/>
                    <a:pt x="3" y="66"/>
                  </a:cubicBezTo>
                  <a:cubicBezTo>
                    <a:pt x="0" y="69"/>
                    <a:pt x="1" y="73"/>
                    <a:pt x="5" y="75"/>
                  </a:cubicBezTo>
                  <a:cubicBezTo>
                    <a:pt x="19" y="86"/>
                    <a:pt x="19" y="86"/>
                    <a:pt x="19" y="86"/>
                  </a:cubicBezTo>
                  <a:cubicBezTo>
                    <a:pt x="37" y="100"/>
                    <a:pt x="65" y="100"/>
                    <a:pt x="73" y="116"/>
                  </a:cubicBezTo>
                  <a:cubicBezTo>
                    <a:pt x="91" y="156"/>
                    <a:pt x="91" y="156"/>
                    <a:pt x="91" y="156"/>
                  </a:cubicBezTo>
                  <a:cubicBezTo>
                    <a:pt x="129" y="132"/>
                    <a:pt x="129" y="132"/>
                    <a:pt x="129" y="132"/>
                  </a:cubicBezTo>
                  <a:cubicBezTo>
                    <a:pt x="122" y="113"/>
                    <a:pt x="117" y="100"/>
                    <a:pt x="116" y="96"/>
                  </a:cubicBezTo>
                  <a:cubicBezTo>
                    <a:pt x="101" y="43"/>
                    <a:pt x="98" y="40"/>
                    <a:pt x="98" y="40"/>
                  </a:cubicBezTo>
                  <a:cubicBezTo>
                    <a:pt x="94" y="33"/>
                    <a:pt x="94" y="33"/>
                    <a:pt x="94" y="33"/>
                  </a:cubicBezTo>
                  <a:cubicBezTo>
                    <a:pt x="93" y="30"/>
                    <a:pt x="92" y="29"/>
                    <a:pt x="90" y="27"/>
                  </a:cubicBezTo>
                  <a:cubicBezTo>
                    <a:pt x="55" y="5"/>
                    <a:pt x="55" y="5"/>
                    <a:pt x="55" y="5"/>
                  </a:cubicBezTo>
                  <a:cubicBezTo>
                    <a:pt x="54" y="4"/>
                    <a:pt x="52" y="4"/>
                    <a:pt x="51" y="6"/>
                  </a:cubicBezTo>
                  <a:cubicBezTo>
                    <a:pt x="49" y="12"/>
                    <a:pt x="51" y="19"/>
                    <a:pt x="56" y="23"/>
                  </a:cubicBezTo>
                  <a:cubicBezTo>
                    <a:pt x="62" y="28"/>
                    <a:pt x="67" y="26"/>
                    <a:pt x="67" y="26"/>
                  </a:cubicBezTo>
                  <a:cubicBezTo>
                    <a:pt x="74" y="32"/>
                    <a:pt x="79" y="49"/>
                    <a:pt x="73" y="54"/>
                  </a:cubicBezTo>
                  <a:cubicBezTo>
                    <a:pt x="58" y="65"/>
                    <a:pt x="46" y="45"/>
                    <a:pt x="46" y="45"/>
                  </a:cubicBezTo>
                  <a:cubicBezTo>
                    <a:pt x="33" y="25"/>
                    <a:pt x="33" y="25"/>
                    <a:pt x="33" y="25"/>
                  </a:cubicBezTo>
                  <a:cubicBezTo>
                    <a:pt x="34" y="22"/>
                    <a:pt x="39" y="18"/>
                    <a:pt x="39" y="18"/>
                  </a:cubicBezTo>
                  <a:cubicBezTo>
                    <a:pt x="44" y="15"/>
                    <a:pt x="46" y="9"/>
                    <a:pt x="45" y="3"/>
                  </a:cubicBezTo>
                  <a:cubicBezTo>
                    <a:pt x="44" y="1"/>
                    <a:pt x="42" y="0"/>
                    <a:pt x="40" y="1"/>
                  </a:cubicBezTo>
                  <a:cubicBezTo>
                    <a:pt x="23" y="13"/>
                    <a:pt x="23" y="13"/>
                    <a:pt x="23" y="13"/>
                  </a:cubicBezTo>
                  <a:cubicBezTo>
                    <a:pt x="18" y="16"/>
                    <a:pt x="17" y="22"/>
                    <a:pt x="19" y="27"/>
                  </a:cubicBezTo>
                  <a:cubicBezTo>
                    <a:pt x="33" y="54"/>
                    <a:pt x="33" y="54"/>
                    <a:pt x="33" y="54"/>
                  </a:cubicBezTo>
                  <a:cubicBezTo>
                    <a:pt x="19" y="32"/>
                    <a:pt x="19" y="32"/>
                    <a:pt x="19" y="32"/>
                  </a:cubicBezTo>
                  <a:cubicBezTo>
                    <a:pt x="17" y="29"/>
                    <a:pt x="13" y="28"/>
                    <a:pt x="10" y="31"/>
                  </a:cubicBezTo>
                  <a:cubicBezTo>
                    <a:pt x="10" y="31"/>
                    <a:pt x="10" y="31"/>
                    <a:pt x="10" y="31"/>
                  </a:cubicBezTo>
                  <a:cubicBezTo>
                    <a:pt x="7" y="33"/>
                    <a:pt x="7" y="37"/>
                    <a:pt x="9" y="39"/>
                  </a:cubicBezTo>
                  <a:cubicBezTo>
                    <a:pt x="25" y="62"/>
                    <a:pt x="25" y="62"/>
                    <a:pt x="25" y="62"/>
                  </a:cubicBezTo>
                  <a:cubicBezTo>
                    <a:pt x="12" y="45"/>
                    <a:pt x="12" y="45"/>
                    <a:pt x="12" y="45"/>
                  </a:cubicBezTo>
                  <a:cubicBezTo>
                    <a:pt x="9" y="43"/>
                    <a:pt x="5" y="43"/>
                    <a:pt x="2" y="46"/>
                  </a:cubicBezTo>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136"/>
            <p:cNvSpPr>
              <a:spLocks/>
            </p:cNvSpPr>
            <p:nvPr/>
          </p:nvSpPr>
          <p:spPr bwMode="auto">
            <a:xfrm>
              <a:off x="9192125" y="6221143"/>
              <a:ext cx="756269" cy="675601"/>
            </a:xfrm>
            <a:custGeom>
              <a:avLst/>
              <a:gdLst>
                <a:gd name="T0" fmla="*/ 20 w 150"/>
                <a:gd name="T1" fmla="*/ 134 h 134"/>
                <a:gd name="T2" fmla="*/ 150 w 150"/>
                <a:gd name="T3" fmla="*/ 134 h 134"/>
                <a:gd name="T4" fmla="*/ 88 w 150"/>
                <a:gd name="T5" fmla="*/ 0 h 134"/>
                <a:gd name="T6" fmla="*/ 0 w 150"/>
                <a:gd name="T7" fmla="*/ 56 h 134"/>
                <a:gd name="T8" fmla="*/ 20 w 150"/>
                <a:gd name="T9" fmla="*/ 134 h 134"/>
              </a:gdLst>
              <a:ahLst/>
              <a:cxnLst>
                <a:cxn ang="0">
                  <a:pos x="T0" y="T1"/>
                </a:cxn>
                <a:cxn ang="0">
                  <a:pos x="T2" y="T3"/>
                </a:cxn>
                <a:cxn ang="0">
                  <a:pos x="T4" y="T5"/>
                </a:cxn>
                <a:cxn ang="0">
                  <a:pos x="T6" y="T7"/>
                </a:cxn>
                <a:cxn ang="0">
                  <a:pos x="T8" y="T9"/>
                </a:cxn>
              </a:cxnLst>
              <a:rect l="0" t="0" r="r" b="b"/>
              <a:pathLst>
                <a:path w="150" h="134">
                  <a:moveTo>
                    <a:pt x="20" y="134"/>
                  </a:moveTo>
                  <a:lnTo>
                    <a:pt x="150" y="134"/>
                  </a:lnTo>
                  <a:lnTo>
                    <a:pt x="88" y="0"/>
                  </a:lnTo>
                  <a:lnTo>
                    <a:pt x="0" y="56"/>
                  </a:lnTo>
                  <a:lnTo>
                    <a:pt x="20" y="134"/>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137"/>
            <p:cNvSpPr>
              <a:spLocks/>
            </p:cNvSpPr>
            <p:nvPr/>
          </p:nvSpPr>
          <p:spPr bwMode="auto">
            <a:xfrm>
              <a:off x="8642569" y="5016154"/>
              <a:ext cx="126045" cy="95797"/>
            </a:xfrm>
            <a:custGeom>
              <a:avLst/>
              <a:gdLst>
                <a:gd name="T0" fmla="*/ 13 w 13"/>
                <a:gd name="T1" fmla="*/ 2 h 10"/>
                <a:gd name="T2" fmla="*/ 4 w 13"/>
                <a:gd name="T3" fmla="*/ 9 h 10"/>
                <a:gd name="T4" fmla="*/ 0 w 13"/>
                <a:gd name="T5" fmla="*/ 8 h 10"/>
                <a:gd name="T6" fmla="*/ 13 w 13"/>
                <a:gd name="T7" fmla="*/ 0 h 10"/>
                <a:gd name="T8" fmla="*/ 13 w 13"/>
                <a:gd name="T9" fmla="*/ 2 h 10"/>
              </a:gdLst>
              <a:ahLst/>
              <a:cxnLst>
                <a:cxn ang="0">
                  <a:pos x="T0" y="T1"/>
                </a:cxn>
                <a:cxn ang="0">
                  <a:pos x="T2" y="T3"/>
                </a:cxn>
                <a:cxn ang="0">
                  <a:pos x="T4" y="T5"/>
                </a:cxn>
                <a:cxn ang="0">
                  <a:pos x="T6" y="T7"/>
                </a:cxn>
                <a:cxn ang="0">
                  <a:pos x="T8" y="T9"/>
                </a:cxn>
              </a:cxnLst>
              <a:rect l="0" t="0" r="r" b="b"/>
              <a:pathLst>
                <a:path w="13" h="10">
                  <a:moveTo>
                    <a:pt x="13" y="2"/>
                  </a:moveTo>
                  <a:cubicBezTo>
                    <a:pt x="4" y="9"/>
                    <a:pt x="4" y="9"/>
                    <a:pt x="4" y="9"/>
                  </a:cubicBezTo>
                  <a:cubicBezTo>
                    <a:pt x="3" y="10"/>
                    <a:pt x="1" y="9"/>
                    <a:pt x="0" y="8"/>
                  </a:cubicBezTo>
                  <a:cubicBezTo>
                    <a:pt x="13" y="0"/>
                    <a:pt x="13" y="0"/>
                    <a:pt x="13" y="0"/>
                  </a:cubicBezTo>
                  <a:cubicBezTo>
                    <a:pt x="13" y="0"/>
                    <a:pt x="13" y="1"/>
                    <a:pt x="13" y="2"/>
                  </a:cubicBezTo>
                  <a:close/>
                </a:path>
              </a:pathLst>
            </a:custGeom>
            <a:solidFill>
              <a:srgbClr val="FDE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138"/>
            <p:cNvSpPr>
              <a:spLocks/>
            </p:cNvSpPr>
            <p:nvPr/>
          </p:nvSpPr>
          <p:spPr bwMode="auto">
            <a:xfrm>
              <a:off x="8849283" y="5046405"/>
              <a:ext cx="146213" cy="110920"/>
            </a:xfrm>
            <a:custGeom>
              <a:avLst/>
              <a:gdLst>
                <a:gd name="T0" fmla="*/ 0 w 15"/>
                <a:gd name="T1" fmla="*/ 3 h 12"/>
                <a:gd name="T2" fmla="*/ 9 w 15"/>
                <a:gd name="T3" fmla="*/ 11 h 12"/>
                <a:gd name="T4" fmla="*/ 15 w 15"/>
                <a:gd name="T5" fmla="*/ 9 h 12"/>
                <a:gd name="T6" fmla="*/ 0 w 15"/>
                <a:gd name="T7" fmla="*/ 0 h 12"/>
                <a:gd name="T8" fmla="*/ 0 w 15"/>
                <a:gd name="T9" fmla="*/ 3 h 12"/>
              </a:gdLst>
              <a:ahLst/>
              <a:cxnLst>
                <a:cxn ang="0">
                  <a:pos x="T0" y="T1"/>
                </a:cxn>
                <a:cxn ang="0">
                  <a:pos x="T2" y="T3"/>
                </a:cxn>
                <a:cxn ang="0">
                  <a:pos x="T4" y="T5"/>
                </a:cxn>
                <a:cxn ang="0">
                  <a:pos x="T6" y="T7"/>
                </a:cxn>
                <a:cxn ang="0">
                  <a:pos x="T8" y="T9"/>
                </a:cxn>
              </a:cxnLst>
              <a:rect l="0" t="0" r="r" b="b"/>
              <a:pathLst>
                <a:path w="15" h="12">
                  <a:moveTo>
                    <a:pt x="0" y="3"/>
                  </a:moveTo>
                  <a:cubicBezTo>
                    <a:pt x="9" y="11"/>
                    <a:pt x="9" y="11"/>
                    <a:pt x="9" y="11"/>
                  </a:cubicBezTo>
                  <a:cubicBezTo>
                    <a:pt x="11" y="12"/>
                    <a:pt x="14" y="11"/>
                    <a:pt x="15" y="9"/>
                  </a:cubicBezTo>
                  <a:cubicBezTo>
                    <a:pt x="0" y="0"/>
                    <a:pt x="0" y="0"/>
                    <a:pt x="0" y="0"/>
                  </a:cubicBezTo>
                  <a:cubicBezTo>
                    <a:pt x="0" y="1"/>
                    <a:pt x="0" y="2"/>
                    <a:pt x="0" y="3"/>
                  </a:cubicBezTo>
                  <a:close/>
                </a:path>
              </a:pathLst>
            </a:custGeom>
            <a:solidFill>
              <a:srgbClr val="FDE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139"/>
            <p:cNvSpPr>
              <a:spLocks/>
            </p:cNvSpPr>
            <p:nvPr/>
          </p:nvSpPr>
          <p:spPr bwMode="auto">
            <a:xfrm>
              <a:off x="9146748" y="6095101"/>
              <a:ext cx="489056" cy="398304"/>
            </a:xfrm>
            <a:custGeom>
              <a:avLst/>
              <a:gdLst>
                <a:gd name="T0" fmla="*/ 0 w 97"/>
                <a:gd name="T1" fmla="*/ 53 h 79"/>
                <a:gd name="T2" fmla="*/ 11 w 97"/>
                <a:gd name="T3" fmla="*/ 79 h 79"/>
                <a:gd name="T4" fmla="*/ 97 w 97"/>
                <a:gd name="T5" fmla="*/ 26 h 79"/>
                <a:gd name="T6" fmla="*/ 86 w 97"/>
                <a:gd name="T7" fmla="*/ 0 h 79"/>
                <a:gd name="T8" fmla="*/ 0 w 97"/>
                <a:gd name="T9" fmla="*/ 53 h 79"/>
              </a:gdLst>
              <a:ahLst/>
              <a:cxnLst>
                <a:cxn ang="0">
                  <a:pos x="T0" y="T1"/>
                </a:cxn>
                <a:cxn ang="0">
                  <a:pos x="T2" y="T3"/>
                </a:cxn>
                <a:cxn ang="0">
                  <a:pos x="T4" y="T5"/>
                </a:cxn>
                <a:cxn ang="0">
                  <a:pos x="T6" y="T7"/>
                </a:cxn>
                <a:cxn ang="0">
                  <a:pos x="T8" y="T9"/>
                </a:cxn>
              </a:cxnLst>
              <a:rect l="0" t="0" r="r" b="b"/>
              <a:pathLst>
                <a:path w="97" h="79">
                  <a:moveTo>
                    <a:pt x="0" y="53"/>
                  </a:moveTo>
                  <a:lnTo>
                    <a:pt x="11" y="79"/>
                  </a:lnTo>
                  <a:lnTo>
                    <a:pt x="97" y="26"/>
                  </a:lnTo>
                  <a:lnTo>
                    <a:pt x="86" y="0"/>
                  </a:lnTo>
                  <a:lnTo>
                    <a:pt x="0" y="53"/>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140"/>
            <p:cNvSpPr>
              <a:spLocks/>
            </p:cNvSpPr>
            <p:nvPr/>
          </p:nvSpPr>
          <p:spPr bwMode="auto">
            <a:xfrm>
              <a:off x="9287919" y="6145517"/>
              <a:ext cx="75629" cy="45377"/>
            </a:xfrm>
            <a:custGeom>
              <a:avLst/>
              <a:gdLst>
                <a:gd name="T0" fmla="*/ 7 w 8"/>
                <a:gd name="T1" fmla="*/ 0 h 5"/>
                <a:gd name="T2" fmla="*/ 0 w 8"/>
                <a:gd name="T3" fmla="*/ 4 h 5"/>
                <a:gd name="T4" fmla="*/ 0 w 8"/>
                <a:gd name="T5" fmla="*/ 4 h 5"/>
                <a:gd name="T6" fmla="*/ 0 w 8"/>
                <a:gd name="T7" fmla="*/ 5 h 5"/>
                <a:gd name="T8" fmla="*/ 8 w 8"/>
                <a:gd name="T9" fmla="*/ 1 h 5"/>
                <a:gd name="T10" fmla="*/ 8 w 8"/>
                <a:gd name="T11" fmla="*/ 1 h 5"/>
                <a:gd name="T12" fmla="*/ 7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7" y="0"/>
                  </a:moveTo>
                  <a:cubicBezTo>
                    <a:pt x="5" y="2"/>
                    <a:pt x="2" y="3"/>
                    <a:pt x="0" y="4"/>
                  </a:cubicBezTo>
                  <a:cubicBezTo>
                    <a:pt x="0" y="4"/>
                    <a:pt x="0" y="4"/>
                    <a:pt x="0" y="4"/>
                  </a:cubicBezTo>
                  <a:cubicBezTo>
                    <a:pt x="0" y="5"/>
                    <a:pt x="0" y="5"/>
                    <a:pt x="0" y="5"/>
                  </a:cubicBezTo>
                  <a:cubicBezTo>
                    <a:pt x="3" y="3"/>
                    <a:pt x="5" y="2"/>
                    <a:pt x="8" y="1"/>
                  </a:cubicBezTo>
                  <a:cubicBezTo>
                    <a:pt x="8" y="1"/>
                    <a:pt x="8" y="1"/>
                    <a:pt x="8" y="1"/>
                  </a:cubicBezTo>
                  <a:cubicBezTo>
                    <a:pt x="7" y="0"/>
                    <a:pt x="7" y="0"/>
                    <a:pt x="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141"/>
            <p:cNvSpPr>
              <a:spLocks/>
            </p:cNvSpPr>
            <p:nvPr/>
          </p:nvSpPr>
          <p:spPr bwMode="auto">
            <a:xfrm>
              <a:off x="9378671" y="6125352"/>
              <a:ext cx="30252" cy="20168"/>
            </a:xfrm>
            <a:custGeom>
              <a:avLst/>
              <a:gdLst>
                <a:gd name="T0" fmla="*/ 3 w 3"/>
                <a:gd name="T1" fmla="*/ 0 h 2"/>
                <a:gd name="T2" fmla="*/ 0 w 3"/>
                <a:gd name="T3" fmla="*/ 1 h 2"/>
                <a:gd name="T4" fmla="*/ 0 w 3"/>
                <a:gd name="T5" fmla="*/ 2 h 2"/>
                <a:gd name="T6" fmla="*/ 0 w 3"/>
                <a:gd name="T7" fmla="*/ 2 h 2"/>
                <a:gd name="T8" fmla="*/ 3 w 3"/>
                <a:gd name="T9" fmla="*/ 1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1" y="1"/>
                    <a:pt x="0" y="1"/>
                  </a:cubicBezTo>
                  <a:cubicBezTo>
                    <a:pt x="0" y="2"/>
                    <a:pt x="0" y="2"/>
                    <a:pt x="0" y="2"/>
                  </a:cubicBezTo>
                  <a:cubicBezTo>
                    <a:pt x="0" y="2"/>
                    <a:pt x="0" y="2"/>
                    <a:pt x="0" y="2"/>
                  </a:cubicBezTo>
                  <a:cubicBezTo>
                    <a:pt x="1" y="2"/>
                    <a:pt x="2" y="1"/>
                    <a:pt x="3" y="1"/>
                  </a:cubicBezTo>
                  <a:cubicBezTo>
                    <a:pt x="3" y="0"/>
                    <a:pt x="3" y="0"/>
                    <a:pt x="3" y="0"/>
                  </a:cubicBezTo>
                  <a:cubicBezTo>
                    <a:pt x="3" y="0"/>
                    <a:pt x="3" y="0"/>
                    <a:pt x="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142"/>
            <p:cNvSpPr>
              <a:spLocks/>
            </p:cNvSpPr>
            <p:nvPr/>
          </p:nvSpPr>
          <p:spPr bwMode="auto">
            <a:xfrm>
              <a:off x="9071122" y="6105184"/>
              <a:ext cx="131087" cy="191587"/>
            </a:xfrm>
            <a:custGeom>
              <a:avLst/>
              <a:gdLst>
                <a:gd name="T0" fmla="*/ 1 w 14"/>
                <a:gd name="T1" fmla="*/ 6 h 20"/>
                <a:gd name="T2" fmla="*/ 9 w 14"/>
                <a:gd name="T3" fmla="*/ 0 h 20"/>
                <a:gd name="T4" fmla="*/ 14 w 14"/>
                <a:gd name="T5" fmla="*/ 13 h 20"/>
                <a:gd name="T6" fmla="*/ 6 w 14"/>
                <a:gd name="T7" fmla="*/ 20 h 20"/>
                <a:gd name="T8" fmla="*/ 4 w 14"/>
                <a:gd name="T9" fmla="*/ 19 h 20"/>
                <a:gd name="T10" fmla="*/ 0 w 14"/>
                <a:gd name="T11" fmla="*/ 8 h 20"/>
                <a:gd name="T12" fmla="*/ 1 w 14"/>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1" y="6"/>
                  </a:moveTo>
                  <a:cubicBezTo>
                    <a:pt x="3" y="4"/>
                    <a:pt x="6" y="2"/>
                    <a:pt x="9" y="0"/>
                  </a:cubicBezTo>
                  <a:cubicBezTo>
                    <a:pt x="14" y="13"/>
                    <a:pt x="14" y="13"/>
                    <a:pt x="14" y="13"/>
                  </a:cubicBezTo>
                  <a:cubicBezTo>
                    <a:pt x="10" y="16"/>
                    <a:pt x="8" y="17"/>
                    <a:pt x="6" y="20"/>
                  </a:cubicBezTo>
                  <a:cubicBezTo>
                    <a:pt x="5" y="20"/>
                    <a:pt x="4" y="20"/>
                    <a:pt x="4" y="19"/>
                  </a:cubicBezTo>
                  <a:cubicBezTo>
                    <a:pt x="0" y="8"/>
                    <a:pt x="0" y="8"/>
                    <a:pt x="0" y="8"/>
                  </a:cubicBezTo>
                  <a:cubicBezTo>
                    <a:pt x="0" y="8"/>
                    <a:pt x="0" y="7"/>
                    <a:pt x="1" y="6"/>
                  </a:cubicBez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143"/>
            <p:cNvSpPr>
              <a:spLocks/>
            </p:cNvSpPr>
            <p:nvPr/>
          </p:nvSpPr>
          <p:spPr bwMode="auto">
            <a:xfrm>
              <a:off x="9429090" y="5964013"/>
              <a:ext cx="110920" cy="141171"/>
            </a:xfrm>
            <a:custGeom>
              <a:avLst/>
              <a:gdLst>
                <a:gd name="T0" fmla="*/ 0 w 12"/>
                <a:gd name="T1" fmla="*/ 3 h 15"/>
                <a:gd name="T2" fmla="*/ 6 w 12"/>
                <a:gd name="T3" fmla="*/ 1 h 15"/>
                <a:gd name="T4" fmla="*/ 9 w 12"/>
                <a:gd name="T5" fmla="*/ 2 h 15"/>
                <a:gd name="T6" fmla="*/ 12 w 12"/>
                <a:gd name="T7" fmla="*/ 11 h 15"/>
                <a:gd name="T8" fmla="*/ 11 w 12"/>
                <a:gd name="T9" fmla="*/ 13 h 15"/>
                <a:gd name="T10" fmla="*/ 4 w 12"/>
                <a:gd name="T11" fmla="*/ 15 h 15"/>
                <a:gd name="T12" fmla="*/ 0 w 12"/>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0" y="3"/>
                  </a:moveTo>
                  <a:cubicBezTo>
                    <a:pt x="2" y="2"/>
                    <a:pt x="4" y="1"/>
                    <a:pt x="6" y="1"/>
                  </a:cubicBezTo>
                  <a:cubicBezTo>
                    <a:pt x="7" y="0"/>
                    <a:pt x="8" y="1"/>
                    <a:pt x="9" y="2"/>
                  </a:cubicBezTo>
                  <a:cubicBezTo>
                    <a:pt x="12" y="11"/>
                    <a:pt x="12" y="11"/>
                    <a:pt x="12" y="11"/>
                  </a:cubicBezTo>
                  <a:cubicBezTo>
                    <a:pt x="12" y="12"/>
                    <a:pt x="12" y="13"/>
                    <a:pt x="11" y="13"/>
                  </a:cubicBezTo>
                  <a:cubicBezTo>
                    <a:pt x="9" y="14"/>
                    <a:pt x="7" y="14"/>
                    <a:pt x="4" y="15"/>
                  </a:cubicBezTo>
                  <a:lnTo>
                    <a:pt x="0" y="3"/>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144"/>
            <p:cNvSpPr>
              <a:spLocks/>
            </p:cNvSpPr>
            <p:nvPr/>
          </p:nvSpPr>
          <p:spPr bwMode="auto">
            <a:xfrm>
              <a:off x="9151793" y="5994265"/>
              <a:ext cx="312591" cy="231923"/>
            </a:xfrm>
            <a:custGeom>
              <a:avLst/>
              <a:gdLst>
                <a:gd name="T0" fmla="*/ 29 w 33"/>
                <a:gd name="T1" fmla="*/ 0 h 25"/>
                <a:gd name="T2" fmla="*/ 33 w 33"/>
                <a:gd name="T3" fmla="*/ 12 h 25"/>
                <a:gd name="T4" fmla="*/ 5 w 33"/>
                <a:gd name="T5" fmla="*/ 25 h 25"/>
                <a:gd name="T6" fmla="*/ 0 w 33"/>
                <a:gd name="T7" fmla="*/ 12 h 25"/>
                <a:gd name="T8" fmla="*/ 29 w 33"/>
                <a:gd name="T9" fmla="*/ 0 h 25"/>
              </a:gdLst>
              <a:ahLst/>
              <a:cxnLst>
                <a:cxn ang="0">
                  <a:pos x="T0" y="T1"/>
                </a:cxn>
                <a:cxn ang="0">
                  <a:pos x="T2" y="T3"/>
                </a:cxn>
                <a:cxn ang="0">
                  <a:pos x="T4" y="T5"/>
                </a:cxn>
                <a:cxn ang="0">
                  <a:pos x="T6" y="T7"/>
                </a:cxn>
                <a:cxn ang="0">
                  <a:pos x="T8" y="T9"/>
                </a:cxn>
              </a:cxnLst>
              <a:rect l="0" t="0" r="r" b="b"/>
              <a:pathLst>
                <a:path w="33" h="25">
                  <a:moveTo>
                    <a:pt x="29" y="0"/>
                  </a:moveTo>
                  <a:cubicBezTo>
                    <a:pt x="33" y="12"/>
                    <a:pt x="33" y="12"/>
                    <a:pt x="33" y="12"/>
                  </a:cubicBezTo>
                  <a:cubicBezTo>
                    <a:pt x="23" y="16"/>
                    <a:pt x="12" y="21"/>
                    <a:pt x="5" y="25"/>
                  </a:cubicBezTo>
                  <a:cubicBezTo>
                    <a:pt x="0" y="12"/>
                    <a:pt x="0" y="12"/>
                    <a:pt x="0" y="12"/>
                  </a:cubicBezTo>
                  <a:cubicBezTo>
                    <a:pt x="11" y="6"/>
                    <a:pt x="20" y="3"/>
                    <a:pt x="2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145"/>
            <p:cNvSpPr>
              <a:spLocks/>
            </p:cNvSpPr>
            <p:nvPr/>
          </p:nvSpPr>
          <p:spPr bwMode="auto">
            <a:xfrm>
              <a:off x="9192125" y="6019472"/>
              <a:ext cx="236965" cy="181504"/>
            </a:xfrm>
            <a:custGeom>
              <a:avLst/>
              <a:gdLst>
                <a:gd name="T0" fmla="*/ 4 w 25"/>
                <a:gd name="T1" fmla="*/ 19 h 19"/>
                <a:gd name="T2" fmla="*/ 0 w 25"/>
                <a:gd name="T3" fmla="*/ 9 h 19"/>
                <a:gd name="T4" fmla="*/ 21 w 25"/>
                <a:gd name="T5" fmla="*/ 0 h 19"/>
                <a:gd name="T6" fmla="*/ 25 w 25"/>
                <a:gd name="T7" fmla="*/ 9 h 19"/>
                <a:gd name="T8" fmla="*/ 4 w 25"/>
                <a:gd name="T9" fmla="*/ 19 h 19"/>
              </a:gdLst>
              <a:ahLst/>
              <a:cxnLst>
                <a:cxn ang="0">
                  <a:pos x="T0" y="T1"/>
                </a:cxn>
                <a:cxn ang="0">
                  <a:pos x="T2" y="T3"/>
                </a:cxn>
                <a:cxn ang="0">
                  <a:pos x="T4" y="T5"/>
                </a:cxn>
                <a:cxn ang="0">
                  <a:pos x="T6" y="T7"/>
                </a:cxn>
                <a:cxn ang="0">
                  <a:pos x="T8" y="T9"/>
                </a:cxn>
              </a:cxnLst>
              <a:rect l="0" t="0" r="r" b="b"/>
              <a:pathLst>
                <a:path w="25" h="19">
                  <a:moveTo>
                    <a:pt x="4" y="19"/>
                  </a:moveTo>
                  <a:cubicBezTo>
                    <a:pt x="0" y="9"/>
                    <a:pt x="0" y="9"/>
                    <a:pt x="0" y="9"/>
                  </a:cubicBezTo>
                  <a:cubicBezTo>
                    <a:pt x="8" y="4"/>
                    <a:pt x="15" y="2"/>
                    <a:pt x="21" y="0"/>
                  </a:cubicBezTo>
                  <a:cubicBezTo>
                    <a:pt x="25" y="9"/>
                    <a:pt x="25" y="9"/>
                    <a:pt x="25" y="9"/>
                  </a:cubicBezTo>
                  <a:cubicBezTo>
                    <a:pt x="18" y="12"/>
                    <a:pt x="10" y="15"/>
                    <a:pt x="4" y="19"/>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Shape 8"/>
            <p:cNvSpPr/>
            <p:nvPr/>
          </p:nvSpPr>
          <p:spPr bwMode="auto">
            <a:xfrm>
              <a:off x="8803239" y="367724"/>
              <a:ext cx="1536288" cy="1361708"/>
            </a:xfrm>
            <a:custGeom>
              <a:avLst/>
              <a:gdLst>
                <a:gd name="connsiteX0" fmla="*/ 0 w 1311965"/>
                <a:gd name="connsiteY0" fmla="*/ 993913 h 1162878"/>
                <a:gd name="connsiteX1" fmla="*/ 894522 w 1311965"/>
                <a:gd name="connsiteY1" fmla="*/ 0 h 1162878"/>
                <a:gd name="connsiteX2" fmla="*/ 1311965 w 1311965"/>
                <a:gd name="connsiteY2" fmla="*/ 516835 h 1162878"/>
                <a:gd name="connsiteX3" fmla="*/ 1232452 w 1311965"/>
                <a:gd name="connsiteY3" fmla="*/ 268357 h 1162878"/>
                <a:gd name="connsiteX4" fmla="*/ 457200 w 1311965"/>
                <a:gd name="connsiteY4" fmla="*/ 1162878 h 1162878"/>
                <a:gd name="connsiteX5" fmla="*/ 457200 w 1311965"/>
                <a:gd name="connsiteY5" fmla="*/ 1162878 h 1162878"/>
                <a:gd name="connsiteX6" fmla="*/ 0 w 1311965"/>
                <a:gd name="connsiteY6" fmla="*/ 993913 h 116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965" h="1162878">
                  <a:moveTo>
                    <a:pt x="0" y="993913"/>
                  </a:moveTo>
                  <a:lnTo>
                    <a:pt x="894522" y="0"/>
                  </a:lnTo>
                  <a:lnTo>
                    <a:pt x="1311965" y="516835"/>
                  </a:lnTo>
                  <a:lnTo>
                    <a:pt x="1232452" y="268357"/>
                  </a:lnTo>
                  <a:lnTo>
                    <a:pt x="457200" y="1162878"/>
                  </a:lnTo>
                  <a:lnTo>
                    <a:pt x="457200" y="1162878"/>
                  </a:lnTo>
                  <a:lnTo>
                    <a:pt x="0" y="99391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0" name="Freeform 21"/>
            <p:cNvSpPr>
              <a:spLocks noEditPoints="1"/>
            </p:cNvSpPr>
            <p:nvPr/>
          </p:nvSpPr>
          <p:spPr bwMode="auto">
            <a:xfrm rot="18766581">
              <a:off x="8336717" y="1189874"/>
              <a:ext cx="1676768" cy="737128"/>
            </a:xfrm>
            <a:custGeom>
              <a:avLst/>
              <a:gdLst>
                <a:gd name="T0" fmla="*/ 21 w 108"/>
                <a:gd name="T1" fmla="*/ 24 h 48"/>
                <a:gd name="T2" fmla="*/ 15 w 108"/>
                <a:gd name="T3" fmla="*/ 32 h 48"/>
                <a:gd name="T4" fmla="*/ 8 w 108"/>
                <a:gd name="T5" fmla="*/ 24 h 48"/>
                <a:gd name="T6" fmla="*/ 15 w 108"/>
                <a:gd name="T7" fmla="*/ 17 h 48"/>
                <a:gd name="T8" fmla="*/ 21 w 108"/>
                <a:gd name="T9" fmla="*/ 24 h 48"/>
                <a:gd name="T10" fmla="*/ 0 w 108"/>
                <a:gd name="T11" fmla="*/ 24 h 48"/>
                <a:gd name="T12" fmla="*/ 10 w 108"/>
                <a:gd name="T13" fmla="*/ 44 h 48"/>
                <a:gd name="T14" fmla="*/ 25 w 108"/>
                <a:gd name="T15" fmla="*/ 48 h 48"/>
                <a:gd name="T16" fmla="*/ 47 w 108"/>
                <a:gd name="T17" fmla="*/ 34 h 48"/>
                <a:gd name="T18" fmla="*/ 55 w 108"/>
                <a:gd name="T19" fmla="*/ 34 h 48"/>
                <a:gd name="T20" fmla="*/ 55 w 108"/>
                <a:gd name="T21" fmla="*/ 29 h 48"/>
                <a:gd name="T22" fmla="*/ 60 w 108"/>
                <a:gd name="T23" fmla="*/ 32 h 48"/>
                <a:gd name="T24" fmla="*/ 67 w 108"/>
                <a:gd name="T25" fmla="*/ 28 h 48"/>
                <a:gd name="T26" fmla="*/ 72 w 108"/>
                <a:gd name="T27" fmla="*/ 32 h 48"/>
                <a:gd name="T28" fmla="*/ 77 w 108"/>
                <a:gd name="T29" fmla="*/ 28 h 48"/>
                <a:gd name="T30" fmla="*/ 82 w 108"/>
                <a:gd name="T31" fmla="*/ 32 h 48"/>
                <a:gd name="T32" fmla="*/ 92 w 108"/>
                <a:gd name="T33" fmla="*/ 27 h 48"/>
                <a:gd name="T34" fmla="*/ 95 w 108"/>
                <a:gd name="T35" fmla="*/ 32 h 48"/>
                <a:gd name="T36" fmla="*/ 99 w 108"/>
                <a:gd name="T37" fmla="*/ 32 h 48"/>
                <a:gd name="T38" fmla="*/ 108 w 108"/>
                <a:gd name="T39" fmla="*/ 19 h 48"/>
                <a:gd name="T40" fmla="*/ 108 w 108"/>
                <a:gd name="T41" fmla="*/ 14 h 48"/>
                <a:gd name="T42" fmla="*/ 47 w 108"/>
                <a:gd name="T43" fmla="*/ 14 h 48"/>
                <a:gd name="T44" fmla="*/ 46 w 108"/>
                <a:gd name="T45" fmla="*/ 12 h 48"/>
                <a:gd name="T46" fmla="*/ 25 w 108"/>
                <a:gd name="T47" fmla="*/ 0 h 48"/>
                <a:gd name="T48" fmla="*/ 0 w 108"/>
                <a:gd name="T4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48">
                  <a:moveTo>
                    <a:pt x="21" y="24"/>
                  </a:moveTo>
                  <a:cubicBezTo>
                    <a:pt x="21" y="28"/>
                    <a:pt x="18" y="32"/>
                    <a:pt x="15" y="32"/>
                  </a:cubicBezTo>
                  <a:cubicBezTo>
                    <a:pt x="11" y="32"/>
                    <a:pt x="8" y="28"/>
                    <a:pt x="8" y="24"/>
                  </a:cubicBezTo>
                  <a:cubicBezTo>
                    <a:pt x="8" y="21"/>
                    <a:pt x="11" y="17"/>
                    <a:pt x="15" y="17"/>
                  </a:cubicBezTo>
                  <a:cubicBezTo>
                    <a:pt x="18" y="17"/>
                    <a:pt x="21" y="21"/>
                    <a:pt x="21" y="24"/>
                  </a:cubicBezTo>
                  <a:close/>
                  <a:moveTo>
                    <a:pt x="0" y="24"/>
                  </a:moveTo>
                  <a:cubicBezTo>
                    <a:pt x="0" y="32"/>
                    <a:pt x="4" y="40"/>
                    <a:pt x="10" y="44"/>
                  </a:cubicBezTo>
                  <a:cubicBezTo>
                    <a:pt x="14" y="47"/>
                    <a:pt x="19" y="48"/>
                    <a:pt x="25" y="48"/>
                  </a:cubicBezTo>
                  <a:cubicBezTo>
                    <a:pt x="35" y="48"/>
                    <a:pt x="43" y="43"/>
                    <a:pt x="47" y="34"/>
                  </a:cubicBezTo>
                  <a:cubicBezTo>
                    <a:pt x="55" y="34"/>
                    <a:pt x="55" y="34"/>
                    <a:pt x="55" y="34"/>
                  </a:cubicBezTo>
                  <a:cubicBezTo>
                    <a:pt x="55" y="29"/>
                    <a:pt x="55" y="29"/>
                    <a:pt x="55" y="29"/>
                  </a:cubicBezTo>
                  <a:cubicBezTo>
                    <a:pt x="60" y="32"/>
                    <a:pt x="60" y="32"/>
                    <a:pt x="60" y="32"/>
                  </a:cubicBezTo>
                  <a:cubicBezTo>
                    <a:pt x="67" y="28"/>
                    <a:pt x="67" y="28"/>
                    <a:pt x="67" y="28"/>
                  </a:cubicBezTo>
                  <a:cubicBezTo>
                    <a:pt x="72" y="32"/>
                    <a:pt x="72" y="32"/>
                    <a:pt x="72" y="32"/>
                  </a:cubicBezTo>
                  <a:cubicBezTo>
                    <a:pt x="77" y="28"/>
                    <a:pt x="77" y="28"/>
                    <a:pt x="77" y="28"/>
                  </a:cubicBezTo>
                  <a:cubicBezTo>
                    <a:pt x="82" y="32"/>
                    <a:pt x="82" y="32"/>
                    <a:pt x="82" y="32"/>
                  </a:cubicBezTo>
                  <a:cubicBezTo>
                    <a:pt x="92" y="27"/>
                    <a:pt x="92" y="27"/>
                    <a:pt x="92" y="27"/>
                  </a:cubicBezTo>
                  <a:cubicBezTo>
                    <a:pt x="95" y="32"/>
                    <a:pt x="95" y="32"/>
                    <a:pt x="95" y="32"/>
                  </a:cubicBezTo>
                  <a:cubicBezTo>
                    <a:pt x="99" y="32"/>
                    <a:pt x="99" y="32"/>
                    <a:pt x="99" y="32"/>
                  </a:cubicBezTo>
                  <a:cubicBezTo>
                    <a:pt x="108" y="19"/>
                    <a:pt x="108" y="19"/>
                    <a:pt x="108" y="19"/>
                  </a:cubicBezTo>
                  <a:cubicBezTo>
                    <a:pt x="108" y="14"/>
                    <a:pt x="108" y="14"/>
                    <a:pt x="108" y="14"/>
                  </a:cubicBezTo>
                  <a:cubicBezTo>
                    <a:pt x="47" y="14"/>
                    <a:pt x="47" y="14"/>
                    <a:pt x="47" y="14"/>
                  </a:cubicBezTo>
                  <a:cubicBezTo>
                    <a:pt x="46" y="14"/>
                    <a:pt x="46" y="13"/>
                    <a:pt x="46" y="12"/>
                  </a:cubicBezTo>
                  <a:cubicBezTo>
                    <a:pt x="41" y="5"/>
                    <a:pt x="33" y="0"/>
                    <a:pt x="25" y="0"/>
                  </a:cubicBezTo>
                  <a:cubicBezTo>
                    <a:pt x="11" y="0"/>
                    <a:pt x="0" y="11"/>
                    <a:pt x="0" y="24"/>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1908991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703165"/>
            <a:ext cx="5146887" cy="5146887"/>
          </a:xfrm>
          <a:prstGeom prst="rect">
            <a:avLst/>
          </a:prstGeom>
        </p:spPr>
      </p:pic>
      <p:sp>
        <p:nvSpPr>
          <p:cNvPr id="20" name="Freeform: Shape 19"/>
          <p:cNvSpPr/>
          <p:nvPr/>
        </p:nvSpPr>
        <p:spPr>
          <a:xfrm>
            <a:off x="0" y="1703165"/>
            <a:ext cx="5146887" cy="5154835"/>
          </a:xfrm>
          <a:custGeom>
            <a:avLst/>
            <a:gdLst>
              <a:gd name="connsiteX0" fmla="*/ 1697336 w 5146887"/>
              <a:gd name="connsiteY0" fmla="*/ 2605805 h 5154835"/>
              <a:gd name="connsiteX1" fmla="*/ 1697336 w 5146887"/>
              <a:gd name="connsiteY1" fmla="*/ 3825005 h 5154835"/>
              <a:gd name="connsiteX2" fmla="*/ 5055048 w 5146887"/>
              <a:gd name="connsiteY2" fmla="*/ 3825005 h 5154835"/>
              <a:gd name="connsiteX3" fmla="*/ 5055048 w 5146887"/>
              <a:gd name="connsiteY3" fmla="*/ 2605805 h 5154835"/>
              <a:gd name="connsiteX4" fmla="*/ 0 w 5146887"/>
              <a:gd name="connsiteY4" fmla="*/ 0 h 5154835"/>
              <a:gd name="connsiteX5" fmla="*/ 5146887 w 5146887"/>
              <a:gd name="connsiteY5" fmla="*/ 0 h 5154835"/>
              <a:gd name="connsiteX6" fmla="*/ 5146887 w 5146887"/>
              <a:gd name="connsiteY6" fmla="*/ 5154835 h 5154835"/>
              <a:gd name="connsiteX7" fmla="*/ 0 w 5146887"/>
              <a:gd name="connsiteY7" fmla="*/ 5154835 h 515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6887" h="5154835">
                <a:moveTo>
                  <a:pt x="1697336" y="2605805"/>
                </a:moveTo>
                <a:lnTo>
                  <a:pt x="1697336" y="3825005"/>
                </a:lnTo>
                <a:lnTo>
                  <a:pt x="5055048" y="3825005"/>
                </a:lnTo>
                <a:lnTo>
                  <a:pt x="5055048" y="2605805"/>
                </a:lnTo>
                <a:close/>
                <a:moveTo>
                  <a:pt x="0" y="0"/>
                </a:moveTo>
                <a:lnTo>
                  <a:pt x="5146887" y="0"/>
                </a:lnTo>
                <a:lnTo>
                  <a:pt x="5146887" y="5154835"/>
                </a:lnTo>
                <a:lnTo>
                  <a:pt x="0" y="5154835"/>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500" y="305243"/>
            <a:ext cx="11811001" cy="863478"/>
          </a:xfrm>
        </p:spPr>
        <p:txBody>
          <a:bodyPr/>
          <a:lstStyle/>
          <a:p>
            <a:r>
              <a:rPr lang="en-US" dirty="0"/>
              <a:t>Analytics Account Properties</a:t>
            </a:r>
          </a:p>
        </p:txBody>
      </p:sp>
      <p:cxnSp>
        <p:nvCxnSpPr>
          <p:cNvPr id="9" name="Straight Connector 8"/>
          <p:cNvCxnSpPr>
            <a:stCxn id="20" idx="0"/>
          </p:cNvCxnSpPr>
          <p:nvPr/>
        </p:nvCxnSpPr>
        <p:spPr>
          <a:xfrm flipV="1">
            <a:off x="1697336" y="3827055"/>
            <a:ext cx="4227210" cy="48191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55048" y="5528170"/>
            <a:ext cx="6392369" cy="409911"/>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97336" y="4308970"/>
            <a:ext cx="3357712" cy="1219200"/>
          </a:xfrm>
          <a:prstGeom prst="rect">
            <a:avLst/>
          </a:prstGeom>
          <a:ln w="31750" cap="sq">
            <a:solidFill>
              <a:schemeClr val="accent4"/>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19" name="Straight Connector 18"/>
          <p:cNvCxnSpPr/>
          <p:nvPr/>
        </p:nvCxnSpPr>
        <p:spPr>
          <a:xfrm flipV="1">
            <a:off x="5055048" y="3861672"/>
            <a:ext cx="6392369" cy="447299"/>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0" idx="1"/>
          </p:cNvCxnSpPr>
          <p:nvPr/>
        </p:nvCxnSpPr>
        <p:spPr>
          <a:xfrm>
            <a:off x="1697336" y="5528170"/>
            <a:ext cx="4227210" cy="434827"/>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90500" y="1019809"/>
            <a:ext cx="756689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accent1"/>
                </a:solidFill>
                <a:effectLst/>
                <a:uLnTx/>
                <a:uFillTx/>
                <a:latin typeface="+mj-lt"/>
              </a:rPr>
              <a:t>Azure Data Lake Analytics Unit</a:t>
            </a:r>
          </a:p>
        </p:txBody>
      </p:sp>
      <p:sp>
        <p:nvSpPr>
          <p:cNvPr id="27" name="Rectangle 26"/>
          <p:cNvSpPr/>
          <p:nvPr/>
        </p:nvSpPr>
        <p:spPr>
          <a:xfrm>
            <a:off x="5924546" y="1756527"/>
            <a:ext cx="560788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Parallelism of </a:t>
            </a:r>
            <a:r>
              <a:rPr kumimoji="0" lang="en-US" sz="1800" b="0" i="0" u="none" strike="noStrike" kern="0" cap="none" spc="0" normalizeH="0" baseline="0" noProof="0" dirty="0">
                <a:ln>
                  <a:noFill/>
                </a:ln>
                <a:solidFill>
                  <a:schemeClr val="accent4"/>
                </a:solidFill>
                <a:effectLst/>
                <a:uLnTx/>
                <a:uFillTx/>
              </a:rPr>
              <a:t>N</a:t>
            </a:r>
            <a:r>
              <a:rPr kumimoji="0" lang="en-US" sz="1800" b="0" i="0" u="none" strike="noStrike" kern="0" cap="none" spc="0" normalizeH="0" baseline="0" noProof="0" dirty="0">
                <a:ln>
                  <a:noFill/>
                </a:ln>
                <a:solidFill>
                  <a:schemeClr val="tx1"/>
                </a:solidFill>
                <a:effectLst/>
                <a:uLnTx/>
                <a:uFillTx/>
              </a:rPr>
              <a:t> = </a:t>
            </a:r>
            <a:r>
              <a:rPr kumimoji="0" lang="en-US" sz="1800" b="0" i="0" u="none" strike="noStrike" kern="0" cap="none" spc="0" normalizeH="0" baseline="0" noProof="0" dirty="0">
                <a:ln>
                  <a:noFill/>
                </a:ln>
                <a:solidFill>
                  <a:schemeClr val="accent4"/>
                </a:solidFill>
                <a:effectLst/>
                <a:uLnTx/>
                <a:uFillTx/>
              </a:rPr>
              <a:t>N</a:t>
            </a:r>
            <a:r>
              <a:rPr kumimoji="0" lang="en-US" sz="1800" b="0" i="0" u="none" strike="noStrike" kern="0" cap="none" spc="0" normalizeH="0" baseline="0" noProof="0" dirty="0">
                <a:ln>
                  <a:noFill/>
                </a:ln>
                <a:solidFill>
                  <a:schemeClr val="tx1"/>
                </a:solidFill>
                <a:effectLst/>
                <a:uLnTx/>
                <a:uFillTx/>
              </a:rPr>
              <a:t> ADLAUs</a:t>
            </a:r>
          </a:p>
          <a:p>
            <a:pPr marL="0" marR="0" lvl="0" indent="0" defTabSz="76183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1 ADLAU ≈ a Container, 2 cores and 6 GB of memory</a:t>
            </a:r>
          </a:p>
        </p:txBody>
      </p:sp>
      <p:pic>
        <p:nvPicPr>
          <p:cNvPr id="16" name="Picture 15"/>
          <p:cNvPicPr>
            <a:picLocks noChangeAspect="1"/>
          </p:cNvPicPr>
          <p:nvPr/>
        </p:nvPicPr>
        <p:blipFill rotWithShape="1">
          <a:blip r:embed="rId2"/>
          <a:srcRect l="32625" t="50422" r="708" b="23229"/>
          <a:stretch/>
        </p:blipFill>
        <p:spPr>
          <a:xfrm>
            <a:off x="5924546" y="3794294"/>
            <a:ext cx="5569967" cy="2201463"/>
          </a:xfrm>
          <a:prstGeom prst="rect">
            <a:avLst/>
          </a:prstGeom>
          <a:ln w="31750">
            <a:solidFill>
              <a:schemeClr val="accent4"/>
            </a:solidFill>
          </a:ln>
        </p:spPr>
      </p:pic>
      <p:sp>
        <p:nvSpPr>
          <p:cNvPr id="32" name="Rectangular Callout 31"/>
          <p:cNvSpPr/>
          <p:nvPr/>
        </p:nvSpPr>
        <p:spPr>
          <a:xfrm flipH="1">
            <a:off x="9098583" y="2934766"/>
            <a:ext cx="2395930" cy="486287"/>
          </a:xfrm>
          <a:prstGeom prst="borderCallout2">
            <a:avLst>
              <a:gd name="adj1" fmla="val 79937"/>
              <a:gd name="adj2" fmla="val -4395"/>
              <a:gd name="adj3" fmla="val 79190"/>
              <a:gd name="adj4" fmla="val -13335"/>
              <a:gd name="adj5" fmla="val 323669"/>
              <a:gd name="adj6" fmla="val 16638"/>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This is the number of ADLAUs for the account.</a:t>
            </a:r>
          </a:p>
        </p:txBody>
      </p:sp>
      <p:sp>
        <p:nvSpPr>
          <p:cNvPr id="31" name="Rectangular Callout 30"/>
          <p:cNvSpPr/>
          <p:nvPr/>
        </p:nvSpPr>
        <p:spPr>
          <a:xfrm flipH="1">
            <a:off x="9488713" y="6290693"/>
            <a:ext cx="1321745" cy="317010"/>
          </a:xfrm>
          <a:prstGeom prst="borderCallout2">
            <a:avLst>
              <a:gd name="adj1" fmla="val 18750"/>
              <a:gd name="adj2" fmla="val -8333"/>
              <a:gd name="adj3" fmla="val 18750"/>
              <a:gd name="adj4" fmla="val -16667"/>
              <a:gd name="adj5" fmla="val -157631"/>
              <a:gd name="adj6" fmla="val -4664"/>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IGNORE THIS</a:t>
            </a:r>
          </a:p>
        </p:txBody>
      </p:sp>
    </p:spTree>
    <p:extLst>
      <p:ext uri="{BB962C8B-B14F-4D97-AF65-F5344CB8AC3E}">
        <p14:creationId xmlns:p14="http://schemas.microsoft.com/office/powerpoint/2010/main" val="2781536284"/>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a:spLocks/>
          </p:cNvSpPr>
          <p:nvPr/>
        </p:nvSpPr>
        <p:spPr>
          <a:xfrm>
            <a:off x="2667000" y="4095480"/>
            <a:ext cx="6858000" cy="1017857"/>
          </a:xfrm>
          <a:prstGeom prst="rect">
            <a:avLst/>
          </a:prstGeom>
          <a:solidFill>
            <a:schemeClr val="accent2"/>
          </a:solidFill>
          <a:ln w="9525" cap="flat" cmpd="sng" algn="ctr">
            <a:noFill/>
            <a:prstDash val="solid"/>
          </a:ln>
          <a:effectLst/>
        </p:spPr>
        <p:txBody>
          <a:bodyPr lIns="152400" tIns="0" rIns="15240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mn-ea"/>
                <a:cs typeface="Arial"/>
              </a:rPr>
              <a:t>WebHDFS</a:t>
            </a:r>
            <a:endParaRPr kumimoji="0" lang="en-US" sz="1400" b="0" i="0" u="none" strike="noStrike" kern="1200" cap="none" spc="0" normalizeH="0" baseline="0" noProof="0" dirty="0">
              <a:ln>
                <a:noFill/>
              </a:ln>
              <a:solidFill>
                <a:prstClr val="white"/>
              </a:solidFill>
              <a:effectLst/>
              <a:uLnTx/>
              <a:uFillTx/>
              <a:latin typeface="+mn-lt"/>
              <a:ea typeface="+mn-ea"/>
              <a:cs typeface="Arial"/>
            </a:endParaRPr>
          </a:p>
        </p:txBody>
      </p:sp>
      <p:sp>
        <p:nvSpPr>
          <p:cNvPr id="69" name="Freeform 68"/>
          <p:cNvSpPr/>
          <p:nvPr/>
        </p:nvSpPr>
        <p:spPr bwMode="auto">
          <a:xfrm rot="10800000" flipV="1">
            <a:off x="2667000" y="4431191"/>
            <a:ext cx="6858000" cy="1850733"/>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marL="0" marR="0" lvl="0" indent="0" algn="ctr" defTabSz="761719" eaLnBrk="1" fontAlgn="base" latinLnBrk="0" hangingPunct="1">
              <a:lnSpc>
                <a:spcPct val="100000"/>
              </a:lnSpc>
              <a:spcBef>
                <a:spcPct val="0"/>
              </a:spcBef>
              <a:spcAft>
                <a:spcPct val="0"/>
              </a:spcAft>
              <a:buClrTx/>
              <a:buSzTx/>
              <a:buFontTx/>
              <a:buNone/>
              <a:tabLst/>
              <a:defRPr/>
            </a:pPr>
            <a:endParaRPr kumimoji="0" lang="en-US" sz="1500" b="0" i="0" u="none" strike="noStrike" kern="0" cap="none" spc="-42"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p:cNvSpPr>
            <a:spLocks/>
          </p:cNvSpPr>
          <p:nvPr/>
        </p:nvSpPr>
        <p:spPr>
          <a:xfrm>
            <a:off x="2667000" y="1916581"/>
            <a:ext cx="6858000" cy="1935679"/>
          </a:xfrm>
          <a:prstGeom prst="rect">
            <a:avLst/>
          </a:prstGeom>
          <a:solidFill>
            <a:schemeClr val="accent1">
              <a:lumMod val="90000"/>
              <a:lumOff val="10000"/>
            </a:schemeClr>
          </a:solidFill>
          <a:ln w="9525" cap="flat" cmpd="sng" algn="ctr">
            <a:noFill/>
            <a:prstDash val="solid"/>
          </a:ln>
          <a:effectLst/>
        </p:spPr>
        <p:txBody>
          <a:bodyPr lIns="152400" tIns="0" rIns="152400" bIns="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n-lt"/>
                <a:ea typeface="+mn-ea"/>
                <a:cs typeface="Arial"/>
              </a:rPr>
              <a:t>YARN</a:t>
            </a:r>
            <a:endParaRPr kumimoji="0" lang="en-US" sz="1400" b="0" i="0" u="none" strike="noStrike" kern="1200" cap="none" spc="0" normalizeH="0" baseline="0" noProof="0" dirty="0">
              <a:ln>
                <a:noFill/>
              </a:ln>
              <a:solidFill>
                <a:prstClr val="white"/>
              </a:solidFill>
              <a:effectLst/>
              <a:uLnTx/>
              <a:uFillTx/>
              <a:latin typeface="+mn-lt"/>
              <a:ea typeface="+mn-ea"/>
              <a:cs typeface="Arial"/>
            </a:endParaRPr>
          </a:p>
        </p:txBody>
      </p:sp>
      <p:sp>
        <p:nvSpPr>
          <p:cNvPr id="6" name="Freeform 5"/>
          <p:cNvSpPr/>
          <p:nvPr/>
        </p:nvSpPr>
        <p:spPr bwMode="auto">
          <a:xfrm rot="10800000">
            <a:off x="2667000" y="1578260"/>
            <a:ext cx="6858000" cy="1848081"/>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marL="0" marR="0" lvl="0" indent="0" algn="ctr" defTabSz="761719" eaLnBrk="1" fontAlgn="base" latinLnBrk="0" hangingPunct="1">
              <a:lnSpc>
                <a:spcPct val="100000"/>
              </a:lnSpc>
              <a:spcBef>
                <a:spcPct val="0"/>
              </a:spcBef>
              <a:spcAft>
                <a:spcPct val="0"/>
              </a:spcAft>
              <a:buClrTx/>
              <a:buSzTx/>
              <a:buFontTx/>
              <a:buNone/>
              <a:tabLst/>
              <a:defRPr/>
            </a:pPr>
            <a:endParaRPr kumimoji="0" lang="en-US" sz="1500" b="0" i="0" u="none" strike="noStrike" kern="0" cap="none" spc="-42"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extBox 8"/>
          <p:cNvSpPr txBox="1"/>
          <p:nvPr/>
        </p:nvSpPr>
        <p:spPr>
          <a:xfrm>
            <a:off x="3450238" y="2393804"/>
            <a:ext cx="2093211" cy="500137"/>
          </a:xfrm>
          <a:prstGeom prst="rect">
            <a:avLst/>
          </a:prstGeom>
          <a:noFill/>
        </p:spPr>
        <p:txBody>
          <a:bodyPr wrap="square" rtlCol="0">
            <a:spAutoFit/>
          </a:bodyPr>
          <a:lstStyle/>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rPr>
              <a:t>U-SQL</a:t>
            </a:r>
          </a:p>
          <a:p>
            <a:pPr marL="0" marR="0" lvl="0" indent="0" algn="ctr" defTabSz="76197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prstClr val="white"/>
                </a:solidFill>
                <a:effectLst/>
                <a:uLnTx/>
                <a:uFillTx/>
              </a:rPr>
              <a:t>(extensible by C#, R and Python)</a:t>
            </a:r>
          </a:p>
        </p:txBody>
      </p:sp>
      <p:sp>
        <p:nvSpPr>
          <p:cNvPr id="10" name="TextBox 9"/>
          <p:cNvSpPr txBox="1"/>
          <p:nvPr/>
        </p:nvSpPr>
        <p:spPr>
          <a:xfrm>
            <a:off x="3027934" y="1719924"/>
            <a:ext cx="3257278" cy="369332"/>
          </a:xfrm>
          <a:prstGeom prst="rect">
            <a:avLst/>
          </a:prstGeom>
          <a:noFill/>
        </p:spPr>
        <p:txBody>
          <a:bodyPr wrap="square" rtlCol="0">
            <a:spAutoFit/>
          </a:bodyPr>
          <a:lstStyle/>
          <a:p>
            <a:pPr marL="0" marR="0" lvl="0" indent="0" defTabSz="76197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Analytics</a:t>
            </a:r>
          </a:p>
        </p:txBody>
      </p:sp>
      <p:sp>
        <p:nvSpPr>
          <p:cNvPr id="11" name="TextBox 10"/>
          <p:cNvSpPr txBox="1"/>
          <p:nvPr/>
        </p:nvSpPr>
        <p:spPr>
          <a:xfrm>
            <a:off x="6287707" y="1735514"/>
            <a:ext cx="2943968" cy="369332"/>
          </a:xfrm>
          <a:prstGeom prst="rect">
            <a:avLst/>
          </a:prstGeom>
          <a:noFill/>
        </p:spPr>
        <p:txBody>
          <a:bodyPr wrap="square" rtlCol="0">
            <a:spAutoFit/>
          </a:bodyPr>
          <a:lstStyle/>
          <a:p>
            <a:pPr marL="0" marR="0" lvl="1" indent="0" algn="r" defTabSz="76197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HDInsight</a:t>
            </a:r>
          </a:p>
        </p:txBody>
      </p:sp>
      <p:grpSp>
        <p:nvGrpSpPr>
          <p:cNvPr id="2" name="Group 1"/>
          <p:cNvGrpSpPr/>
          <p:nvPr/>
        </p:nvGrpSpPr>
        <p:grpSpPr>
          <a:xfrm>
            <a:off x="3975356" y="5219121"/>
            <a:ext cx="4358496" cy="957020"/>
            <a:chOff x="5226398" y="6112562"/>
            <a:chExt cx="4284412" cy="1104729"/>
          </a:xfrm>
        </p:grpSpPr>
        <p:sp>
          <p:nvSpPr>
            <p:cNvPr id="14" name="Rounded Rectangle 13"/>
            <p:cNvSpPr>
              <a:spLocks/>
            </p:cNvSpPr>
            <p:nvPr/>
          </p:nvSpPr>
          <p:spPr>
            <a:xfrm>
              <a:off x="5226398"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15" name="Freeform 5"/>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37351" tIns="37351" rIns="0" bIns="37351" numCol="1" anchor="t" anchorCtr="0" compatLnSpc="1">
              <a:prstTxWarp prst="textNoShape">
                <a:avLst/>
              </a:prstTxWarp>
            </a:bodyPr>
            <a:lstStyle/>
            <a:p>
              <a:pPr marL="0" marR="0" lvl="0" indent="0" defTabSz="761970"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prstClr val="black"/>
                </a:solidFill>
                <a:effectLst/>
                <a:uLnTx/>
                <a:uFillTx/>
              </a:endParaRPr>
            </a:p>
          </p:txBody>
        </p:sp>
        <p:sp>
          <p:nvSpPr>
            <p:cNvPr id="16" name="Rounded Rectangle 15"/>
            <p:cNvSpPr>
              <a:spLocks/>
            </p:cNvSpPr>
            <p:nvPr/>
          </p:nvSpPr>
          <p:spPr>
            <a:xfrm>
              <a:off x="5236532"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17" name="Rounded Rectangle 16"/>
            <p:cNvSpPr>
              <a:spLocks/>
            </p:cNvSpPr>
            <p:nvPr/>
          </p:nvSpPr>
          <p:spPr>
            <a:xfrm>
              <a:off x="5946007"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grpSp>
          <p:nvGrpSpPr>
            <p:cNvPr id="18" name="Group 17"/>
            <p:cNvGrpSpPr/>
            <p:nvPr/>
          </p:nvGrpSpPr>
          <p:grpSpPr>
            <a:xfrm>
              <a:off x="6036098" y="6229818"/>
              <a:ext cx="545497" cy="343276"/>
              <a:chOff x="2769908" y="1409697"/>
              <a:chExt cx="1965320" cy="1055586"/>
            </a:xfrm>
            <a:solidFill>
              <a:schemeClr val="bg1"/>
            </a:solidFill>
          </p:grpSpPr>
          <p:sp>
            <p:nvSpPr>
              <p:cNvPr id="6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7351" rIns="0" rtlCol="0" anchor="ctr"/>
              <a:lstStyle/>
              <a:p>
                <a:pPr marL="0" marR="0" lvl="0" indent="0" defTabSz="746958"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srgbClr val="008272"/>
                  </a:solidFill>
                  <a:effectLst/>
                  <a:uLnTx/>
                  <a:uFillTx/>
                </a:endParaRPr>
              </a:p>
            </p:txBody>
          </p:sp>
          <p:sp>
            <p:nvSpPr>
              <p:cNvPr id="6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37351" tIns="37351" rIns="0" bIns="74702" numCol="1" spcCol="0" rtlCol="0" fromWordArt="0" anchor="b" anchorCtr="0" forceAA="0" compatLnSpc="1">
                <a:prstTxWarp prst="textNoShape">
                  <a:avLst/>
                </a:prstTxWarp>
                <a:noAutofit/>
              </a:bodyPr>
              <a:lstStyle/>
              <a:p>
                <a:pPr marL="0" marR="0" lvl="0" indent="0" defTabSz="746713" eaLnBrk="1" fontAlgn="base" latinLnBrk="0" hangingPunct="1">
                  <a:lnSpc>
                    <a:spcPct val="100000"/>
                  </a:lnSpc>
                  <a:spcBef>
                    <a:spcPct val="0"/>
                  </a:spcBef>
                  <a:spcAft>
                    <a:spcPct val="0"/>
                  </a:spcAft>
                  <a:buClrTx/>
                  <a:buSzTx/>
                  <a:buFontTx/>
                  <a:buNone/>
                  <a:tabLst/>
                  <a:defRPr/>
                </a:pPr>
                <a:endParaRPr kumimoji="0" lang="en-US" sz="408" b="0" i="0" u="none" strike="noStrike" kern="0" cap="none" spc="-41"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7351" tIns="37349" rIns="0" bIns="37349" numCol="1" rtlCol="0" anchor="ctr" anchorCtr="0" compatLnSpc="1">
                <a:prstTxWarp prst="textNoShape">
                  <a:avLst/>
                </a:prstTxWarp>
              </a:bodyPr>
              <a:lstStyle/>
              <a:p>
                <a:pPr marL="0" marR="0" lvl="0" indent="0" defTabSz="672257" eaLnBrk="1" fontAlgn="auto" latinLnBrk="0" hangingPunct="1">
                  <a:lnSpc>
                    <a:spcPct val="100000"/>
                  </a:lnSpc>
                  <a:spcBef>
                    <a:spcPts val="0"/>
                  </a:spcBef>
                  <a:spcAft>
                    <a:spcPts val="0"/>
                  </a:spcAft>
                  <a:buClrTx/>
                  <a:buSzTx/>
                  <a:buFontTx/>
                  <a:buNone/>
                  <a:tabLst/>
                  <a:defRPr/>
                </a:pPr>
                <a:endParaRPr kumimoji="0" lang="en-US" sz="408" b="0" i="0" u="none" strike="noStrike" kern="0" cap="none" spc="-110" normalizeH="0" baseline="0" noProof="0" dirty="0">
                  <a:ln>
                    <a:noFill/>
                  </a:ln>
                  <a:gradFill>
                    <a:gsLst>
                      <a:gs pos="0">
                        <a:srgbClr val="FFFFFF"/>
                      </a:gs>
                      <a:gs pos="100000">
                        <a:srgbClr val="FFFFFF"/>
                      </a:gs>
                    </a:gsLst>
                    <a:lin ang="5400000" scaled="0"/>
                  </a:gradFill>
                  <a:effectLst/>
                  <a:uLnTx/>
                  <a:uFillTx/>
                </a:endParaRPr>
              </a:p>
            </p:txBody>
          </p:sp>
        </p:grpSp>
        <p:sp>
          <p:nvSpPr>
            <p:cNvPr id="19" name="Rounded Rectangle 18"/>
            <p:cNvSpPr>
              <a:spLocks/>
            </p:cNvSpPr>
            <p:nvPr/>
          </p:nvSpPr>
          <p:spPr>
            <a:xfrm>
              <a:off x="5950999"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0" name="Rounded Rectangle 19"/>
            <p:cNvSpPr>
              <a:spLocks/>
            </p:cNvSpPr>
            <p:nvPr/>
          </p:nvSpPr>
          <p:spPr>
            <a:xfrm>
              <a:off x="6668494"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1" name="Rounded Rectangle 20"/>
            <p:cNvSpPr>
              <a:spLocks/>
            </p:cNvSpPr>
            <p:nvPr/>
          </p:nvSpPr>
          <p:spPr>
            <a:xfrm>
              <a:off x="6678628"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2" name="Rounded Rectangle 21"/>
            <p:cNvSpPr>
              <a:spLocks/>
            </p:cNvSpPr>
            <p:nvPr/>
          </p:nvSpPr>
          <p:spPr>
            <a:xfrm>
              <a:off x="7393095"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3" name="Rounded Rectangle 22"/>
            <p:cNvSpPr>
              <a:spLocks/>
            </p:cNvSpPr>
            <p:nvPr/>
          </p:nvSpPr>
          <p:spPr>
            <a:xfrm>
              <a:off x="8103190"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4" name="Rounded Rectangle 23"/>
            <p:cNvSpPr>
              <a:spLocks/>
            </p:cNvSpPr>
            <p:nvPr/>
          </p:nvSpPr>
          <p:spPr>
            <a:xfrm>
              <a:off x="8113324"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5" name="Rounded Rectangle 24"/>
            <p:cNvSpPr>
              <a:spLocks/>
            </p:cNvSpPr>
            <p:nvPr/>
          </p:nvSpPr>
          <p:spPr>
            <a:xfrm>
              <a:off x="8822799"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6" name="Rounded Rectangle 25"/>
            <p:cNvSpPr>
              <a:spLocks/>
            </p:cNvSpPr>
            <p:nvPr/>
          </p:nvSpPr>
          <p:spPr>
            <a:xfrm>
              <a:off x="8827791"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7" name="Rounded Rectangle 26"/>
            <p:cNvSpPr>
              <a:spLocks/>
            </p:cNvSpPr>
            <p:nvPr/>
          </p:nvSpPr>
          <p:spPr>
            <a:xfrm>
              <a:off x="7393095"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mn-lt"/>
                  <a:ea typeface="+mn-ea"/>
                  <a:cs typeface="Arial"/>
                </a:rPr>
                <a:t>1</a:t>
              </a:r>
            </a:p>
          </p:txBody>
        </p:sp>
        <p:sp>
          <p:nvSpPr>
            <p:cNvPr id="28" name="Rounded Rectangle 18"/>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37351" rIns="0" bIns="74702" numCol="1" spcCol="0" rtlCol="0" fromWordArt="0" anchor="b" anchorCtr="0" forceAA="0" compatLnSpc="1">
              <a:prstTxWarp prst="textNoShape">
                <a:avLst/>
              </a:prstTxWarp>
              <a:noAutofit/>
            </a:bodyPr>
            <a:lstStyle/>
            <a:p>
              <a:pPr marL="0" marR="0" lvl="0" indent="0" defTabSz="746713" eaLnBrk="1" fontAlgn="base" latinLnBrk="0" hangingPunct="1">
                <a:lnSpc>
                  <a:spcPct val="100000"/>
                </a:lnSpc>
                <a:spcBef>
                  <a:spcPct val="0"/>
                </a:spcBef>
                <a:spcAft>
                  <a:spcPct val="0"/>
                </a:spcAft>
                <a:buClrTx/>
                <a:buSzTx/>
                <a:buFontTx/>
                <a:buNone/>
                <a:tabLst/>
                <a:defRPr/>
              </a:pPr>
              <a:endParaRPr kumimoji="0" lang="en-US" sz="408" b="0" i="0" u="none" strike="noStrike" kern="0" cap="none" spc="-41"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Freeform 28"/>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119523" rIns="0" bIns="119523" numCol="1" spcCol="0" rtlCol="0" fromWordArt="0" anchor="t" anchorCtr="0" forceAA="0" compatLnSpc="1">
              <a:prstTxWarp prst="textNoShape">
                <a:avLst/>
              </a:prstTxWarp>
              <a:noAutofit/>
            </a:bodyPr>
            <a:lstStyle/>
            <a:p>
              <a:pPr marL="0" marR="0" lvl="0" indent="0" defTabSz="761721"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Freeform 67"/>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37351" rIns="0" rtlCol="0" anchor="ctr">
              <a:noAutofit/>
            </a:bodyPr>
            <a:lstStyle/>
            <a:p>
              <a:pPr marL="0" marR="0" lvl="0" indent="0" defTabSz="761605"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srgbClr val="505050"/>
                </a:solidFill>
                <a:effectLst/>
                <a:uLnTx/>
                <a:uFillTx/>
              </a:endParaRPr>
            </a:p>
          </p:txBody>
        </p:sp>
        <p:sp>
          <p:nvSpPr>
            <p:cNvPr id="32" name="Freeform 7"/>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37351" tIns="37349" rIns="0" bIns="37349" numCol="1" rtlCol="0" anchor="ctr" anchorCtr="0" compatLnSpc="1">
              <a:prstTxWarp prst="textNoShape">
                <a:avLst/>
              </a:prstTxWarp>
            </a:bodyPr>
            <a:lstStyle/>
            <a:p>
              <a:pPr marL="0" marR="0" lvl="0" indent="0" defTabSz="672257" eaLnBrk="1" fontAlgn="auto" latinLnBrk="0" hangingPunct="1">
                <a:lnSpc>
                  <a:spcPct val="100000"/>
                </a:lnSpc>
                <a:spcBef>
                  <a:spcPts val="0"/>
                </a:spcBef>
                <a:spcAft>
                  <a:spcPts val="0"/>
                </a:spcAft>
                <a:buClrTx/>
                <a:buSzTx/>
                <a:buFontTx/>
                <a:buNone/>
                <a:tabLst/>
                <a:defRPr/>
              </a:pPr>
              <a:endParaRPr kumimoji="0" lang="en-US" sz="408" b="0" i="0" u="none" strike="noStrike" kern="0" cap="none" spc="-110" normalizeH="0" baseline="0" noProof="0" dirty="0">
                <a:ln>
                  <a:noFill/>
                </a:ln>
                <a:solidFill>
                  <a:srgbClr val="008272"/>
                </a:solidFill>
                <a:effectLst/>
                <a:uLnTx/>
                <a:uFillTx/>
              </a:endParaRPr>
            </a:p>
          </p:txBody>
        </p:sp>
        <p:sp>
          <p:nvSpPr>
            <p:cNvPr id="33" name="Frame 5"/>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43934" rIns="0" bIns="87868" numCol="1" spcCol="0" rtlCol="0" fromWordArt="0" anchor="b" anchorCtr="0" forceAA="0" compatLnSpc="1">
              <a:prstTxWarp prst="textNoShape">
                <a:avLst/>
              </a:prstTxWarp>
              <a:noAutofit/>
            </a:bodyPr>
            <a:lstStyle/>
            <a:p>
              <a:pPr marL="0" marR="0" lvl="0" indent="0" defTabSz="878234" eaLnBrk="1" fontAlgn="base" latinLnBrk="0" hangingPunct="1">
                <a:lnSpc>
                  <a:spcPct val="100000"/>
                </a:lnSpc>
                <a:spcBef>
                  <a:spcPct val="0"/>
                </a:spcBef>
                <a:spcAft>
                  <a:spcPct val="0"/>
                </a:spcAft>
                <a:buClrTx/>
                <a:buSzTx/>
                <a:buFontTx/>
                <a:buNone/>
                <a:tabLst/>
                <a:defRPr/>
              </a:pPr>
              <a:endParaRPr kumimoji="0" lang="en-US" sz="408" b="0" i="0" u="none" strike="noStrike" kern="0" cap="none" spc="-48"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Freeform 34"/>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35" name="Freeform 53"/>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36" name="Freeform 16"/>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grpSp>
          <p:nvGrpSpPr>
            <p:cNvPr id="37" name="Group 36"/>
            <p:cNvGrpSpPr/>
            <p:nvPr/>
          </p:nvGrpSpPr>
          <p:grpSpPr>
            <a:xfrm>
              <a:off x="8305897" y="6746334"/>
              <a:ext cx="240369" cy="391933"/>
              <a:chOff x="8597110" y="4718972"/>
              <a:chExt cx="361215" cy="561776"/>
            </a:xfrm>
            <a:solidFill>
              <a:schemeClr val="bg1"/>
            </a:solidFill>
          </p:grpSpPr>
          <p:sp>
            <p:nvSpPr>
              <p:cNvPr id="59"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60"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61"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defTabSz="77695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ea typeface="MS PGothic" panose="020B0600070205080204" pitchFamily="34" charset="-128"/>
                </a:endParaRPr>
              </a:p>
            </p:txBody>
          </p:sp>
        </p:grpSp>
        <p:grpSp>
          <p:nvGrpSpPr>
            <p:cNvPr id="38" name="Group 37"/>
            <p:cNvGrpSpPr/>
            <p:nvPr/>
          </p:nvGrpSpPr>
          <p:grpSpPr>
            <a:xfrm>
              <a:off x="8956831" y="6763755"/>
              <a:ext cx="471736" cy="351615"/>
              <a:chOff x="4746174" y="1443592"/>
              <a:chExt cx="4626425" cy="3905619"/>
            </a:xfrm>
            <a:solidFill>
              <a:schemeClr val="bg1"/>
            </a:solidFill>
          </p:grpSpPr>
          <p:grpSp>
            <p:nvGrpSpPr>
              <p:cNvPr id="45" name="Group 386"/>
              <p:cNvGrpSpPr>
                <a:grpSpLocks noChangeAspect="1"/>
              </p:cNvGrpSpPr>
              <p:nvPr/>
            </p:nvGrpSpPr>
            <p:grpSpPr bwMode="auto">
              <a:xfrm>
                <a:off x="4746174" y="2973316"/>
                <a:ext cx="1414644" cy="2318435"/>
                <a:chOff x="-1261" y="1888"/>
                <a:chExt cx="576" cy="944"/>
              </a:xfrm>
              <a:grpFill/>
            </p:grpSpPr>
            <p:sp>
              <p:nvSpPr>
                <p:cNvPr id="56"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57"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58"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defTabSz="761792"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ea typeface="MS PGothic" panose="020B0600070205080204" pitchFamily="34" charset="-128"/>
                  </a:endParaRPr>
                </a:p>
              </p:txBody>
            </p:sp>
          </p:grpSp>
          <p:grpSp>
            <p:nvGrpSpPr>
              <p:cNvPr id="46" name="Group 45"/>
              <p:cNvGrpSpPr/>
              <p:nvPr/>
            </p:nvGrpSpPr>
            <p:grpSpPr>
              <a:xfrm>
                <a:off x="5345484" y="1443592"/>
                <a:ext cx="1381398" cy="1269128"/>
                <a:chOff x="5345480" y="1443592"/>
                <a:chExt cx="1381394" cy="1269128"/>
              </a:xfrm>
              <a:grpFill/>
            </p:grpSpPr>
            <p:sp>
              <p:nvSpPr>
                <p:cNvPr id="54" name="Bent Arrow 53"/>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Isosceles Triangle 54"/>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7" name="Group 46"/>
              <p:cNvGrpSpPr/>
              <p:nvPr/>
            </p:nvGrpSpPr>
            <p:grpSpPr>
              <a:xfrm rot="10800000">
                <a:off x="7049746" y="4080083"/>
                <a:ext cx="1381398" cy="1269128"/>
                <a:chOff x="5345480" y="1443592"/>
                <a:chExt cx="1381394" cy="1269128"/>
              </a:xfrm>
              <a:grpFill/>
            </p:grpSpPr>
            <p:sp>
              <p:nvSpPr>
                <p:cNvPr id="52" name="Bent Arrow 51"/>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Isosceles Triangle 52"/>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8" name="Freeform 47"/>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Rectangle 48"/>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Rectangle 49"/>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Rectangle 50"/>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72" name="TextBox 71"/>
          <p:cNvSpPr txBox="1"/>
          <p:nvPr/>
        </p:nvSpPr>
        <p:spPr>
          <a:xfrm>
            <a:off x="5344323" y="4474677"/>
            <a:ext cx="1452708" cy="45134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333"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Store</a:t>
            </a:r>
          </a:p>
        </p:txBody>
      </p:sp>
      <p:sp>
        <p:nvSpPr>
          <p:cNvPr id="65" name="Title 1"/>
          <p:cNvSpPr txBox="1">
            <a:spLocks/>
          </p:cNvSpPr>
          <p:nvPr/>
        </p:nvSpPr>
        <p:spPr>
          <a:xfrm>
            <a:off x="268927" y="286381"/>
            <a:ext cx="11653523" cy="927940"/>
          </a:xfrm>
          <a:prstGeom prst="rect">
            <a:avLst/>
          </a:prstGeom>
        </p:spPr>
        <p:txBody>
          <a:bodyPr/>
          <a:lst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100" normalizeH="0" baseline="0" noProof="0">
                <a:ln w="3175">
                  <a:noFill/>
                </a:ln>
                <a:solidFill>
                  <a:schemeClr val="tx2"/>
                </a:solidFill>
                <a:effectLst/>
                <a:uLnTx/>
                <a:uFillTx/>
                <a:latin typeface="+mj-lt"/>
                <a:ea typeface="ＭＳ Ｐゴシック" charset="0"/>
                <a:cs typeface="Segoe UI" pitchFamily="34" charset="0"/>
              </a:rPr>
              <a:t>Azure Data Lake</a:t>
            </a:r>
          </a:p>
        </p:txBody>
      </p:sp>
      <p:cxnSp>
        <p:nvCxnSpPr>
          <p:cNvPr id="4" name="Straight Connector 3"/>
          <p:cNvCxnSpPr/>
          <p:nvPr/>
        </p:nvCxnSpPr>
        <p:spPr>
          <a:xfrm>
            <a:off x="6120722" y="1616283"/>
            <a:ext cx="0" cy="180171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2873440" y="2278314"/>
            <a:ext cx="545948" cy="544441"/>
            <a:chOff x="2148168" y="645460"/>
            <a:chExt cx="2587625" cy="2576512"/>
          </a:xfrm>
        </p:grpSpPr>
        <p:sp>
          <p:nvSpPr>
            <p:cNvPr id="7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3"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4"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5"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6"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7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grpSp>
        <p:nvGrpSpPr>
          <p:cNvPr id="30" name="Group 29"/>
          <p:cNvGrpSpPr/>
          <p:nvPr/>
        </p:nvGrpSpPr>
        <p:grpSpPr>
          <a:xfrm>
            <a:off x="6642482" y="2294351"/>
            <a:ext cx="2535029" cy="514808"/>
            <a:chOff x="6643948" y="2257161"/>
            <a:chExt cx="2535029" cy="514808"/>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43948" y="2257161"/>
              <a:ext cx="500430" cy="514808"/>
            </a:xfrm>
            <a:prstGeom prst="rect">
              <a:avLst/>
            </a:prstGeom>
            <a:ln>
              <a:no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2217" y="2355961"/>
              <a:ext cx="676962" cy="317207"/>
            </a:xfrm>
            <a:prstGeom prst="rect">
              <a:avLst/>
            </a:prstGeom>
            <a:noFill/>
            <a:ln>
              <a:noFill/>
            </a:ln>
          </p:spPr>
        </p:pic>
        <p:pic>
          <p:nvPicPr>
            <p:cNvPr id="79" name="Picture 7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243410" y="2408469"/>
              <a:ext cx="935567" cy="323045"/>
            </a:xfrm>
            <a:prstGeom prst="rect">
              <a:avLst/>
            </a:prstGeom>
          </p:spPr>
        </p:pic>
      </p:grpSp>
    </p:spTree>
    <p:extLst>
      <p:ext uri="{BB962C8B-B14F-4D97-AF65-F5344CB8AC3E}">
        <p14:creationId xmlns:p14="http://schemas.microsoft.com/office/powerpoint/2010/main" val="684314667"/>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05243"/>
            <a:ext cx="11811001" cy="863478"/>
          </a:xfrm>
        </p:spPr>
        <p:txBody>
          <a:bodyPr/>
          <a:lstStyle/>
          <a:p>
            <a:r>
              <a:rPr lang="en-US" dirty="0"/>
              <a:t>Data Lake account configuration</a:t>
            </a:r>
          </a:p>
        </p:txBody>
      </p:sp>
      <p:sp>
        <p:nvSpPr>
          <p:cNvPr id="11" name="Rectangle 10"/>
          <p:cNvSpPr/>
          <p:nvPr/>
        </p:nvSpPr>
        <p:spPr>
          <a:xfrm>
            <a:off x="8483791" y="6596390"/>
            <a:ext cx="3708209"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1"/>
                </a:solidFill>
                <a:effectLst/>
                <a:uLnTx/>
                <a:uFillTx/>
              </a:rPr>
              <a:t>An ADL Store IS REQUIRED for ADL Analytics to function.</a:t>
            </a:r>
          </a:p>
        </p:txBody>
      </p:sp>
      <p:sp>
        <p:nvSpPr>
          <p:cNvPr id="27" name="Rectangle 26"/>
          <p:cNvSpPr/>
          <p:nvPr/>
        </p:nvSpPr>
        <p:spPr>
          <a:xfrm>
            <a:off x="6880861" y="1461577"/>
            <a:ext cx="5120640" cy="4731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rPr>
              <a:t>ADL Store account </a:t>
            </a:r>
            <a:r>
              <a:rPr kumimoji="0" lang="en-US" sz="1800" b="1"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(the default one)</a:t>
            </a:r>
          </a:p>
        </p:txBody>
      </p:sp>
      <p:sp>
        <p:nvSpPr>
          <p:cNvPr id="6" name="Rectangle 5"/>
          <p:cNvSpPr/>
          <p:nvPr/>
        </p:nvSpPr>
        <p:spPr>
          <a:xfrm>
            <a:off x="190500" y="1461578"/>
            <a:ext cx="5120640" cy="4731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rPr>
              <a:t>ADL Analytics account</a:t>
            </a:r>
          </a:p>
        </p:txBody>
      </p:sp>
      <p:sp>
        <p:nvSpPr>
          <p:cNvPr id="26" name="Rectangle 25"/>
          <p:cNvSpPr/>
          <p:nvPr/>
        </p:nvSpPr>
        <p:spPr>
          <a:xfrm>
            <a:off x="1480457" y="2045963"/>
            <a:ext cx="3599405" cy="3890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1"/>
                </a:solidFill>
                <a:effectLst/>
                <a:uLnTx/>
                <a:uFillTx/>
              </a:rPr>
              <a:t>Links to ADL Stores</a:t>
            </a:r>
          </a:p>
        </p:txBody>
      </p:sp>
      <p:sp>
        <p:nvSpPr>
          <p:cNvPr id="28" name="Rectangle 27"/>
          <p:cNvSpPr/>
          <p:nvPr/>
        </p:nvSpPr>
        <p:spPr>
          <a:xfrm>
            <a:off x="1480457" y="4896426"/>
            <a:ext cx="3599405" cy="3890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1"/>
                </a:solidFill>
                <a:effectLst/>
                <a:uLnTx/>
                <a:uFillTx/>
              </a:rPr>
              <a:t>Job Queue</a:t>
            </a:r>
          </a:p>
        </p:txBody>
      </p:sp>
      <p:cxnSp>
        <p:nvCxnSpPr>
          <p:cNvPr id="4" name="Straight Connector 3"/>
          <p:cNvCxnSpPr/>
          <p:nvPr/>
        </p:nvCxnSpPr>
        <p:spPr>
          <a:xfrm flipV="1">
            <a:off x="5079862" y="2240471"/>
            <a:ext cx="1800999" cy="0"/>
          </a:xfrm>
          <a:prstGeom prst="line">
            <a:avLst/>
          </a:prstGeom>
          <a:ln w="285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480457" y="2681170"/>
            <a:ext cx="3599405" cy="3890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1"/>
                </a:solidFill>
                <a:effectLst/>
                <a:uLnTx/>
                <a:uFillTx/>
              </a:rPr>
              <a:t>Links to Azure Blob Stores</a:t>
            </a:r>
          </a:p>
        </p:txBody>
      </p:sp>
      <p:sp>
        <p:nvSpPr>
          <p:cNvPr id="16" name="Rectangle 15"/>
          <p:cNvSpPr/>
          <p:nvPr/>
        </p:nvSpPr>
        <p:spPr>
          <a:xfrm>
            <a:off x="1480457" y="3528042"/>
            <a:ext cx="3599405" cy="9105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1"/>
                </a:solidFill>
                <a:effectLst/>
                <a:uLnTx/>
                <a:uFillTx/>
              </a:rPr>
              <a:t>U-SQL Catalog</a:t>
            </a:r>
          </a:p>
        </p:txBody>
      </p:sp>
      <p:sp>
        <p:nvSpPr>
          <p:cNvPr id="18" name="Rectangle 17"/>
          <p:cNvSpPr/>
          <p:nvPr/>
        </p:nvSpPr>
        <p:spPr>
          <a:xfrm>
            <a:off x="1618343" y="3905316"/>
            <a:ext cx="3291840" cy="389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1"/>
                </a:solidFill>
                <a:effectLst/>
                <a:uLnTx/>
                <a:uFillTx/>
              </a:rPr>
              <a:t>Metadata</a:t>
            </a:r>
          </a:p>
        </p:txBody>
      </p:sp>
      <p:sp>
        <p:nvSpPr>
          <p:cNvPr id="20" name="Rectangle 19"/>
          <p:cNvSpPr/>
          <p:nvPr/>
        </p:nvSpPr>
        <p:spPr>
          <a:xfrm>
            <a:off x="8176226" y="3528042"/>
            <a:ext cx="3599405" cy="9105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chemeClr val="bg1"/>
                </a:solidFill>
                <a:effectLst/>
                <a:uLnTx/>
                <a:uFillTx/>
              </a:rPr>
              <a:t>U-SQL Catalog</a:t>
            </a:r>
            <a:endParaRPr kumimoji="0" lang="en-US" sz="1568" b="0" i="0" u="none" strike="noStrike" kern="0" cap="none" spc="0" normalizeH="0" baseline="0" noProof="0" dirty="0">
              <a:ln>
                <a:noFill/>
              </a:ln>
              <a:solidFill>
                <a:schemeClr val="bg1"/>
              </a:solidFill>
              <a:effectLst/>
              <a:uLnTx/>
              <a:uFillTx/>
            </a:endParaRPr>
          </a:p>
        </p:txBody>
      </p:sp>
      <p:cxnSp>
        <p:nvCxnSpPr>
          <p:cNvPr id="21" name="Straight Connector 20"/>
          <p:cNvCxnSpPr>
            <a:stCxn id="16" idx="3"/>
            <a:endCxn id="20" idx="1"/>
          </p:cNvCxnSpPr>
          <p:nvPr/>
        </p:nvCxnSpPr>
        <p:spPr>
          <a:xfrm>
            <a:off x="5079862" y="3983306"/>
            <a:ext cx="3096364" cy="0"/>
          </a:xfrm>
          <a:prstGeom prst="line">
            <a:avLst/>
          </a:prstGeom>
          <a:ln w="28575">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30008" y="3905316"/>
            <a:ext cx="3291840" cy="389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1"/>
                </a:solidFill>
                <a:effectLst/>
                <a:uLnTx/>
                <a:uFillTx/>
              </a:rPr>
              <a:t>Data</a:t>
            </a:r>
          </a:p>
        </p:txBody>
      </p:sp>
      <p:sp>
        <p:nvSpPr>
          <p:cNvPr id="31" name="Rectangle 30"/>
          <p:cNvSpPr/>
          <p:nvPr/>
        </p:nvSpPr>
        <p:spPr>
          <a:xfrm>
            <a:off x="1480457" y="5525501"/>
            <a:ext cx="3599405" cy="3890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1"/>
                </a:solidFill>
                <a:effectLst/>
                <a:uLnTx/>
                <a:uFillTx/>
              </a:rPr>
              <a:t>Query Store</a:t>
            </a:r>
          </a:p>
        </p:txBody>
      </p:sp>
      <p:grpSp>
        <p:nvGrpSpPr>
          <p:cNvPr id="32" name="Group 31"/>
          <p:cNvGrpSpPr/>
          <p:nvPr/>
        </p:nvGrpSpPr>
        <p:grpSpPr>
          <a:xfrm>
            <a:off x="345840" y="5207452"/>
            <a:ext cx="855217" cy="851544"/>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grpSp>
        <p:nvGrpSpPr>
          <p:cNvPr id="24" name="Group 23"/>
          <p:cNvGrpSpPr/>
          <p:nvPr/>
        </p:nvGrpSpPr>
        <p:grpSpPr>
          <a:xfrm>
            <a:off x="7035686" y="5312649"/>
            <a:ext cx="817846" cy="641150"/>
            <a:chOff x="8588655" y="3482322"/>
            <a:chExt cx="2571750" cy="2016125"/>
          </a:xfrm>
          <a:solidFill>
            <a:srgbClr val="59B4D9"/>
          </a:solidFill>
        </p:grpSpPr>
        <p:sp>
          <p:nvSpPr>
            <p:cNvPr id="25"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ysClr val="windowText" lastClr="000000"/>
                </a:solidFill>
                <a:effectLst/>
                <a:uLnTx/>
                <a:uFillTx/>
              </a:endParaRPr>
            </a:p>
          </p:txBody>
        </p:sp>
        <p:sp>
          <p:nvSpPr>
            <p:cNvPr id="30"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746774097"/>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0" y="305243"/>
            <a:ext cx="11811001" cy="863478"/>
          </a:xfrm>
        </p:spPr>
        <p:txBody>
          <a:bodyPr/>
          <a:lstStyle/>
          <a:p>
            <a:r>
              <a:rPr lang="en-US"/>
              <a:t>Simplified job workflow</a:t>
            </a:r>
            <a:endParaRPr lang="en-US" dirty="0"/>
          </a:p>
        </p:txBody>
      </p:sp>
      <p:sp>
        <p:nvSpPr>
          <p:cNvPr id="6" name="Rectangle 5"/>
          <p:cNvSpPr/>
          <p:nvPr/>
        </p:nvSpPr>
        <p:spPr>
          <a:xfrm>
            <a:off x="3153229" y="2092499"/>
            <a:ext cx="3523342" cy="5714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Job Front End</a:t>
            </a:r>
          </a:p>
          <a:p>
            <a:pPr marL="0" marR="0" lvl="0" indent="0" defTabSz="76183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REST API</a:t>
            </a:r>
          </a:p>
        </p:txBody>
      </p:sp>
      <p:sp>
        <p:nvSpPr>
          <p:cNvPr id="7" name="Rectangle 6"/>
          <p:cNvSpPr/>
          <p:nvPr/>
        </p:nvSpPr>
        <p:spPr>
          <a:xfrm>
            <a:off x="3162915" y="3386662"/>
            <a:ext cx="3523342" cy="5714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Job Scheduler</a:t>
            </a:r>
          </a:p>
        </p:txBody>
      </p:sp>
      <p:sp>
        <p:nvSpPr>
          <p:cNvPr id="8" name="Rectangle 7"/>
          <p:cNvSpPr/>
          <p:nvPr/>
        </p:nvSpPr>
        <p:spPr>
          <a:xfrm>
            <a:off x="7515079" y="3386662"/>
            <a:ext cx="1828800" cy="5714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rPr>
              <a:t>Compiler Service</a:t>
            </a:r>
          </a:p>
        </p:txBody>
      </p:sp>
      <p:cxnSp>
        <p:nvCxnSpPr>
          <p:cNvPr id="10" name="Straight Arrow Connector 9"/>
          <p:cNvCxnSpPr>
            <a:stCxn id="43" idx="2"/>
          </p:cNvCxnSpPr>
          <p:nvPr/>
        </p:nvCxnSpPr>
        <p:spPr>
          <a:xfrm>
            <a:off x="4914900" y="1523642"/>
            <a:ext cx="0" cy="568857"/>
          </a:xfrm>
          <a:prstGeom prst="straightConnector1">
            <a:avLst/>
          </a:prstGeom>
          <a:ln w="28575">
            <a:solidFill>
              <a:schemeClr val="accent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7" idx="0"/>
          </p:cNvCxnSpPr>
          <p:nvPr/>
        </p:nvCxnSpPr>
        <p:spPr>
          <a:xfrm>
            <a:off x="4914900" y="2663918"/>
            <a:ext cx="9686" cy="722744"/>
          </a:xfrm>
          <a:prstGeom prst="straightConnector1">
            <a:avLst/>
          </a:prstGeom>
          <a:ln w="28575">
            <a:solidFill>
              <a:schemeClr val="accent1"/>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90500" y="2739581"/>
            <a:ext cx="1828800" cy="5714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rPr>
              <a:t>Job Queue</a:t>
            </a:r>
          </a:p>
        </p:txBody>
      </p:sp>
      <p:cxnSp>
        <p:nvCxnSpPr>
          <p:cNvPr id="14" name="Straight Arrow Connector 13"/>
          <p:cNvCxnSpPr>
            <a:stCxn id="13" idx="3"/>
            <a:endCxn id="7" idx="1"/>
          </p:cNvCxnSpPr>
          <p:nvPr/>
        </p:nvCxnSpPr>
        <p:spPr>
          <a:xfrm>
            <a:off x="2019300" y="3025291"/>
            <a:ext cx="1143615" cy="647081"/>
          </a:xfrm>
          <a:prstGeom prst="straightConnector1">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a:endCxn id="8" idx="1"/>
          </p:cNvCxnSpPr>
          <p:nvPr/>
        </p:nvCxnSpPr>
        <p:spPr>
          <a:xfrm>
            <a:off x="6686257" y="3672372"/>
            <a:ext cx="828822" cy="0"/>
          </a:xfrm>
          <a:prstGeom prst="straightConnector1">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153229" y="4680825"/>
            <a:ext cx="3523342" cy="5714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Job Manager</a:t>
            </a:r>
          </a:p>
        </p:txBody>
      </p:sp>
      <p:cxnSp>
        <p:nvCxnSpPr>
          <p:cNvPr id="21" name="Straight Arrow Connector 20"/>
          <p:cNvCxnSpPr>
            <a:stCxn id="7" idx="2"/>
            <a:endCxn id="20" idx="0"/>
          </p:cNvCxnSpPr>
          <p:nvPr/>
        </p:nvCxnSpPr>
        <p:spPr>
          <a:xfrm flipH="1">
            <a:off x="4914900" y="3958081"/>
            <a:ext cx="9686" cy="722744"/>
          </a:xfrm>
          <a:prstGeom prst="straightConnector1">
            <a:avLst/>
          </a:prstGeom>
          <a:ln w="28575">
            <a:solidFill>
              <a:schemeClr val="accent1"/>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172701" y="3386661"/>
            <a:ext cx="1828800" cy="5714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rPr>
              <a:t>U-SQL Catalog</a:t>
            </a:r>
          </a:p>
        </p:txBody>
      </p:sp>
      <p:cxnSp>
        <p:nvCxnSpPr>
          <p:cNvPr id="30" name="Straight Arrow Connector 29"/>
          <p:cNvCxnSpPr>
            <a:stCxn id="8" idx="3"/>
            <a:endCxn id="28" idx="1"/>
          </p:cNvCxnSpPr>
          <p:nvPr/>
        </p:nvCxnSpPr>
        <p:spPr>
          <a:xfrm flipV="1">
            <a:off x="9343879" y="3672371"/>
            <a:ext cx="828822" cy="1"/>
          </a:xfrm>
          <a:prstGeom prst="straightConnector1">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90500" y="4033744"/>
            <a:ext cx="1828800" cy="5714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rPr>
              <a:t>YARN</a:t>
            </a:r>
          </a:p>
        </p:txBody>
      </p:sp>
      <p:cxnSp>
        <p:nvCxnSpPr>
          <p:cNvPr id="33" name="Straight Arrow Connector 32"/>
          <p:cNvCxnSpPr>
            <a:stCxn id="32" idx="3"/>
            <a:endCxn id="7" idx="1"/>
          </p:cNvCxnSpPr>
          <p:nvPr/>
        </p:nvCxnSpPr>
        <p:spPr>
          <a:xfrm flipV="1">
            <a:off x="2019300" y="3672372"/>
            <a:ext cx="1143615" cy="647082"/>
          </a:xfrm>
          <a:prstGeom prst="straightConnector1">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4169283" y="1215865"/>
            <a:ext cx="149123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Job submission</a:t>
            </a:r>
          </a:p>
        </p:txBody>
      </p:sp>
      <p:cxnSp>
        <p:nvCxnSpPr>
          <p:cNvPr id="44" name="Straight Arrow Connector 43"/>
          <p:cNvCxnSpPr>
            <a:stCxn id="20" idx="2"/>
            <a:endCxn id="47" idx="0"/>
          </p:cNvCxnSpPr>
          <p:nvPr/>
        </p:nvCxnSpPr>
        <p:spPr>
          <a:xfrm>
            <a:off x="4914900" y="5252244"/>
            <a:ext cx="9686" cy="722745"/>
          </a:xfrm>
          <a:prstGeom prst="straightConnector1">
            <a:avLst/>
          </a:prstGeom>
          <a:ln w="28575">
            <a:solidFill>
              <a:schemeClr val="accent1"/>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162915" y="4373342"/>
            <a:ext cx="149123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Job execution</a:t>
            </a:r>
          </a:p>
        </p:txBody>
      </p:sp>
      <p:sp>
        <p:nvSpPr>
          <p:cNvPr id="47" name="Rectangle 46"/>
          <p:cNvSpPr/>
          <p:nvPr/>
        </p:nvSpPr>
        <p:spPr>
          <a:xfrm>
            <a:off x="3162915" y="5974989"/>
            <a:ext cx="3523342" cy="5714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U-SQL Runtime</a:t>
            </a:r>
          </a:p>
        </p:txBody>
      </p:sp>
      <p:sp>
        <p:nvSpPr>
          <p:cNvPr id="48" name="Rectangle 47"/>
          <p:cNvSpPr/>
          <p:nvPr/>
        </p:nvSpPr>
        <p:spPr>
          <a:xfrm>
            <a:off x="3162915" y="5667212"/>
            <a:ext cx="155308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Vertex execution</a:t>
            </a:r>
          </a:p>
        </p:txBody>
      </p:sp>
      <p:cxnSp>
        <p:nvCxnSpPr>
          <p:cNvPr id="25" name="Straight Arrow Connector 24"/>
          <p:cNvCxnSpPr>
            <a:stCxn id="32" idx="3"/>
            <a:endCxn id="20" idx="1"/>
          </p:cNvCxnSpPr>
          <p:nvPr/>
        </p:nvCxnSpPr>
        <p:spPr>
          <a:xfrm>
            <a:off x="2019300" y="4319454"/>
            <a:ext cx="1133929" cy="647081"/>
          </a:xfrm>
          <a:prstGeom prst="straightConnector1">
            <a:avLst/>
          </a:prstGeom>
          <a:ln w="28575">
            <a:solidFill>
              <a:schemeClr val="accent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977807"/>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15" name="Freeform: Shape 14"/>
          <p:cNvSpPr/>
          <p:nvPr/>
        </p:nvSpPr>
        <p:spPr>
          <a:xfrm>
            <a:off x="2" y="0"/>
            <a:ext cx="12191999" cy="6858000"/>
          </a:xfrm>
          <a:custGeom>
            <a:avLst/>
            <a:gdLst>
              <a:gd name="connsiteX0" fmla="*/ 300492 w 12191999"/>
              <a:gd name="connsiteY0" fmla="*/ 5118792 h 6858000"/>
              <a:gd name="connsiteX1" fmla="*/ 300492 w 12191999"/>
              <a:gd name="connsiteY1" fmla="*/ 5270650 h 6858000"/>
              <a:gd name="connsiteX2" fmla="*/ 1395042 w 12191999"/>
              <a:gd name="connsiteY2" fmla="*/ 5270650 h 6858000"/>
              <a:gd name="connsiteX3" fmla="*/ 1395042 w 12191999"/>
              <a:gd name="connsiteY3" fmla="*/ 5118792 h 6858000"/>
              <a:gd name="connsiteX4" fmla="*/ 300492 w 12191999"/>
              <a:gd name="connsiteY4" fmla="*/ 4380682 h 6858000"/>
              <a:gd name="connsiteX5" fmla="*/ 300492 w 12191999"/>
              <a:gd name="connsiteY5" fmla="*/ 4532540 h 6858000"/>
              <a:gd name="connsiteX6" fmla="*/ 1395042 w 12191999"/>
              <a:gd name="connsiteY6" fmla="*/ 4532540 h 6858000"/>
              <a:gd name="connsiteX7" fmla="*/ 1395042 w 12191999"/>
              <a:gd name="connsiteY7" fmla="*/ 4380682 h 6858000"/>
              <a:gd name="connsiteX8" fmla="*/ 2634343 w 12191999"/>
              <a:gd name="connsiteY8" fmla="*/ 1422400 h 6858000"/>
              <a:gd name="connsiteX9" fmla="*/ 2634343 w 12191999"/>
              <a:gd name="connsiteY9" fmla="*/ 6027057 h 6858000"/>
              <a:gd name="connsiteX10" fmla="*/ 11981542 w 12191999"/>
              <a:gd name="connsiteY10" fmla="*/ 6027057 h 6858000"/>
              <a:gd name="connsiteX11" fmla="*/ 11981542 w 12191999"/>
              <a:gd name="connsiteY11" fmla="*/ 1422400 h 6858000"/>
              <a:gd name="connsiteX12" fmla="*/ 0 w 12191999"/>
              <a:gd name="connsiteY12" fmla="*/ 0 h 6858000"/>
              <a:gd name="connsiteX13" fmla="*/ 12191999 w 12191999"/>
              <a:gd name="connsiteY13" fmla="*/ 0 h 6858000"/>
              <a:gd name="connsiteX14" fmla="*/ 12191999 w 12191999"/>
              <a:gd name="connsiteY14" fmla="*/ 6858000 h 6858000"/>
              <a:gd name="connsiteX15" fmla="*/ 0 w 12191999"/>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6858000">
                <a:moveTo>
                  <a:pt x="300492" y="5118792"/>
                </a:moveTo>
                <a:lnTo>
                  <a:pt x="300492" y="5270650"/>
                </a:lnTo>
                <a:lnTo>
                  <a:pt x="1395042" y="5270650"/>
                </a:lnTo>
                <a:lnTo>
                  <a:pt x="1395042" y="5118792"/>
                </a:lnTo>
                <a:close/>
                <a:moveTo>
                  <a:pt x="300492" y="4380682"/>
                </a:moveTo>
                <a:lnTo>
                  <a:pt x="300492" y="4532540"/>
                </a:lnTo>
                <a:lnTo>
                  <a:pt x="1395042" y="4532540"/>
                </a:lnTo>
                <a:lnTo>
                  <a:pt x="1395042" y="4380682"/>
                </a:lnTo>
                <a:close/>
                <a:moveTo>
                  <a:pt x="2634343" y="1422400"/>
                </a:moveTo>
                <a:lnTo>
                  <a:pt x="2634343" y="6027057"/>
                </a:lnTo>
                <a:lnTo>
                  <a:pt x="11981542" y="6027057"/>
                </a:lnTo>
                <a:lnTo>
                  <a:pt x="11981542" y="1422400"/>
                </a:lnTo>
                <a:close/>
                <a:moveTo>
                  <a:pt x="0" y="0"/>
                </a:moveTo>
                <a:lnTo>
                  <a:pt x="12191999" y="0"/>
                </a:lnTo>
                <a:lnTo>
                  <a:pt x="12191999"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300493" y="4380682"/>
            <a:ext cx="1094550" cy="151858"/>
          </a:xfrm>
          <a:prstGeom prst="rect">
            <a:avLst/>
          </a:prstGeom>
          <a:noFill/>
          <a:ln w="31750">
            <a:solidFill>
              <a:schemeClr val="accent4"/>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40" eaLnBrk="1" fontAlgn="base" latinLnBrk="0" hangingPunct="1">
              <a:lnSpc>
                <a:spcPct val="100000"/>
              </a:lnSpc>
              <a:spcBef>
                <a:spcPct val="0"/>
              </a:spcBef>
              <a:spcAft>
                <a:spcPct val="0"/>
              </a:spcAft>
              <a:buClrTx/>
              <a:buSzTx/>
              <a:buFontTx/>
              <a:buNone/>
              <a:tabLst/>
              <a:defRPr/>
            </a:pPr>
            <a:endParaRPr kumimoji="0" lang="en-US" sz="233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Rectangular Callout 5"/>
          <p:cNvSpPr/>
          <p:nvPr/>
        </p:nvSpPr>
        <p:spPr>
          <a:xfrm>
            <a:off x="2150289" y="3454560"/>
            <a:ext cx="1942739" cy="486287"/>
          </a:xfrm>
          <a:prstGeom prst="borderCallout2">
            <a:avLst>
              <a:gd name="adj1" fmla="val 18750"/>
              <a:gd name="adj2" fmla="val -8333"/>
              <a:gd name="adj3" fmla="val 18750"/>
              <a:gd name="adj4" fmla="val -16667"/>
              <a:gd name="adj5" fmla="val 188610"/>
              <a:gd name="adj6" fmla="val -40877"/>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How does the Parallelism number relate to Vertices?</a:t>
            </a:r>
          </a:p>
        </p:txBody>
      </p:sp>
      <p:sp>
        <p:nvSpPr>
          <p:cNvPr id="7" name="Rectangle 6"/>
          <p:cNvSpPr/>
          <p:nvPr/>
        </p:nvSpPr>
        <p:spPr bwMode="auto">
          <a:xfrm>
            <a:off x="300493" y="5118792"/>
            <a:ext cx="1094550" cy="151858"/>
          </a:xfrm>
          <a:prstGeom prst="rect">
            <a:avLst/>
          </a:prstGeom>
          <a:noFill/>
          <a:ln w="31750">
            <a:solidFill>
              <a:schemeClr val="accent4"/>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40" eaLnBrk="1" fontAlgn="base" latinLnBrk="0" hangingPunct="1">
              <a:lnSpc>
                <a:spcPct val="100000"/>
              </a:lnSpc>
              <a:spcBef>
                <a:spcPct val="0"/>
              </a:spcBef>
              <a:spcAft>
                <a:spcPct val="0"/>
              </a:spcAft>
              <a:buClrTx/>
              <a:buSzTx/>
              <a:buFontTx/>
              <a:buNone/>
              <a:tabLst/>
              <a:defRPr/>
            </a:pPr>
            <a:endParaRPr kumimoji="0" lang="en-US" sz="233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Rectangular Callout 7"/>
          <p:cNvSpPr/>
          <p:nvPr/>
        </p:nvSpPr>
        <p:spPr>
          <a:xfrm>
            <a:off x="2095861" y="5681157"/>
            <a:ext cx="2029623" cy="317010"/>
          </a:xfrm>
          <a:prstGeom prst="borderCallout2">
            <a:avLst>
              <a:gd name="adj1" fmla="val 18750"/>
              <a:gd name="adj2" fmla="val -8333"/>
              <a:gd name="adj3" fmla="val 18750"/>
              <a:gd name="adj4" fmla="val -16667"/>
              <a:gd name="adj5" fmla="val -130160"/>
              <a:gd name="adj6" fmla="val -35583"/>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What does Vertices mean?</a:t>
            </a:r>
          </a:p>
        </p:txBody>
      </p:sp>
      <p:sp>
        <p:nvSpPr>
          <p:cNvPr id="9" name="Rectangular Callout 8"/>
          <p:cNvSpPr/>
          <p:nvPr/>
        </p:nvSpPr>
        <p:spPr>
          <a:xfrm>
            <a:off x="8882743" y="2012323"/>
            <a:ext cx="1051882" cy="317010"/>
          </a:xfrm>
          <a:prstGeom prst="borderCallout2">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What is this?</a:t>
            </a:r>
          </a:p>
        </p:txBody>
      </p:sp>
    </p:spTree>
    <p:extLst>
      <p:ext uri="{BB962C8B-B14F-4D97-AF65-F5344CB8AC3E}">
        <p14:creationId xmlns:p14="http://schemas.microsoft.com/office/powerpoint/2010/main" val="3256310648"/>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4274" y="1989798"/>
            <a:ext cx="2225327" cy="3754178"/>
            <a:chOff x="394274" y="1989798"/>
            <a:chExt cx="2225327" cy="3754178"/>
          </a:xfrm>
        </p:grpSpPr>
        <p:sp>
          <p:nvSpPr>
            <p:cNvPr id="15" name="Rectangle 14"/>
            <p:cNvSpPr/>
            <p:nvPr/>
          </p:nvSpPr>
          <p:spPr bwMode="auto">
            <a:xfrm>
              <a:off x="394274"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Start in seconds Scale instantly</a:t>
              </a:r>
            </a:p>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Pay per job</a:t>
              </a:r>
            </a:p>
          </p:txBody>
        </p:sp>
        <p:sp>
          <p:nvSpPr>
            <p:cNvPr id="5" name="Freeform 5"/>
            <p:cNvSpPr>
              <a:spLocks/>
            </p:cNvSpPr>
            <p:nvPr/>
          </p:nvSpPr>
          <p:spPr bwMode="auto">
            <a:xfrm>
              <a:off x="568043" y="4060221"/>
              <a:ext cx="1841783" cy="1485017"/>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5" name="Isosceles Triangle 554"/>
            <p:cNvSpPr/>
            <p:nvPr/>
          </p:nvSpPr>
          <p:spPr bwMode="auto">
            <a:xfrm rot="2530879">
              <a:off x="2295489" y="3957556"/>
              <a:ext cx="278116" cy="305300"/>
            </a:xfrm>
            <a:prstGeom prst="triangl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58" name="Freeform 557"/>
            <p:cNvSpPr/>
            <p:nvPr/>
          </p:nvSpPr>
          <p:spPr bwMode="auto">
            <a:xfrm>
              <a:off x="558415" y="3806579"/>
              <a:ext cx="1853370" cy="1744794"/>
            </a:xfrm>
            <a:custGeom>
              <a:avLst/>
              <a:gdLst>
                <a:gd name="connsiteX0" fmla="*/ 0 w 4470400"/>
                <a:gd name="connsiteY0" fmla="*/ 0 h 1866900"/>
                <a:gd name="connsiteX1" fmla="*/ 0 w 4470400"/>
                <a:gd name="connsiteY1" fmla="*/ 1866900 h 1866900"/>
                <a:gd name="connsiteX2" fmla="*/ 4470400 w 4470400"/>
                <a:gd name="connsiteY2" fmla="*/ 1866900 h 1866900"/>
              </a:gdLst>
              <a:ahLst/>
              <a:cxnLst>
                <a:cxn ang="0">
                  <a:pos x="connsiteX0" y="connsiteY0"/>
                </a:cxn>
                <a:cxn ang="0">
                  <a:pos x="connsiteX1" y="connsiteY1"/>
                </a:cxn>
                <a:cxn ang="0">
                  <a:pos x="connsiteX2" y="connsiteY2"/>
                </a:cxn>
              </a:cxnLst>
              <a:rect l="l" t="t" r="r" b="b"/>
              <a:pathLst>
                <a:path w="4470400" h="1866900">
                  <a:moveTo>
                    <a:pt x="0" y="0"/>
                  </a:moveTo>
                  <a:lnTo>
                    <a:pt x="0" y="1866900"/>
                  </a:lnTo>
                  <a:lnTo>
                    <a:pt x="4470400" y="1866900"/>
                  </a:lnTo>
                </a:path>
              </a:pathLst>
            </a:custGeom>
            <a:ln w="38100">
              <a:solidFill>
                <a:srgbClr val="FFB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pic>
          <p:nvPicPr>
            <p:cNvPr id="72" name="Picture 71"/>
            <p:cNvPicPr>
              <a:picLocks noChangeAspect="1"/>
            </p:cNvPicPr>
            <p:nvPr/>
          </p:nvPicPr>
          <p:blipFill>
            <a:blip r:embed="rId3"/>
            <a:stretch>
              <a:fillRect/>
            </a:stretch>
          </p:blipFill>
          <p:spPr>
            <a:xfrm>
              <a:off x="1305584" y="5051599"/>
              <a:ext cx="860768" cy="478026"/>
            </a:xfrm>
            <a:prstGeom prst="rect">
              <a:avLst/>
            </a:prstGeom>
          </p:spPr>
        </p:pic>
        <p:sp>
          <p:nvSpPr>
            <p:cNvPr id="73" name="Freeform 15"/>
            <p:cNvSpPr/>
            <p:nvPr/>
          </p:nvSpPr>
          <p:spPr>
            <a:xfrm>
              <a:off x="1072986" y="5162939"/>
              <a:ext cx="587123" cy="377380"/>
            </a:xfrm>
            <a:custGeom>
              <a:avLst/>
              <a:gdLst/>
              <a:ahLst/>
              <a:cxnLst/>
              <a:rect l="l" t="t" r="r" b="b"/>
              <a:pathLst>
                <a:path w="4369237" h="2818280">
                  <a:moveTo>
                    <a:pt x="0" y="1653849"/>
                  </a:moveTo>
                  <a:lnTo>
                    <a:pt x="505854" y="1653849"/>
                  </a:lnTo>
                  <a:cubicBezTo>
                    <a:pt x="540151" y="1653849"/>
                    <a:pt x="567954" y="1681652"/>
                    <a:pt x="567954" y="1715949"/>
                  </a:cubicBezTo>
                  <a:lnTo>
                    <a:pt x="567954" y="2563099"/>
                  </a:lnTo>
                  <a:cubicBezTo>
                    <a:pt x="567954" y="2597396"/>
                    <a:pt x="540151" y="2625199"/>
                    <a:pt x="505854" y="2625199"/>
                  </a:cubicBezTo>
                  <a:lnTo>
                    <a:pt x="0" y="2625199"/>
                  </a:lnTo>
                  <a:close/>
                  <a:moveTo>
                    <a:pt x="1471058" y="1564552"/>
                  </a:moveTo>
                  <a:cubicBezTo>
                    <a:pt x="1628088" y="1562633"/>
                    <a:pt x="1785714" y="1589291"/>
                    <a:pt x="1911787" y="1628449"/>
                  </a:cubicBezTo>
                  <a:cubicBezTo>
                    <a:pt x="2274001" y="1753861"/>
                    <a:pt x="2536204" y="1617337"/>
                    <a:pt x="2817456" y="1592731"/>
                  </a:cubicBezTo>
                  <a:cubicBezTo>
                    <a:pt x="3066032" y="1586248"/>
                    <a:pt x="3195281" y="1704650"/>
                    <a:pt x="3188931" y="1768150"/>
                  </a:cubicBezTo>
                  <a:cubicBezTo>
                    <a:pt x="3206393" y="1829269"/>
                    <a:pt x="3037720" y="2011170"/>
                    <a:pt x="2781737" y="1968968"/>
                  </a:cubicBezTo>
                  <a:cubicBezTo>
                    <a:pt x="2491226" y="1948595"/>
                    <a:pt x="2319775" y="1942510"/>
                    <a:pt x="2150706" y="2050724"/>
                  </a:cubicBezTo>
                  <a:lnTo>
                    <a:pt x="2098318" y="2072949"/>
                  </a:lnTo>
                  <a:cubicBezTo>
                    <a:pt x="2265271" y="2125337"/>
                    <a:pt x="2436985" y="2213443"/>
                    <a:pt x="2584887" y="2301549"/>
                  </a:cubicBezTo>
                  <a:cubicBezTo>
                    <a:pt x="2693101" y="2260538"/>
                    <a:pt x="3006103" y="2288585"/>
                    <a:pt x="3247668" y="2309487"/>
                  </a:cubicBezTo>
                  <a:cubicBezTo>
                    <a:pt x="3392130" y="2262920"/>
                    <a:pt x="3555644" y="2183015"/>
                    <a:pt x="3712012" y="2176930"/>
                  </a:cubicBezTo>
                  <a:cubicBezTo>
                    <a:pt x="3817580" y="2092528"/>
                    <a:pt x="3932674" y="1996220"/>
                    <a:pt x="4035862" y="1961824"/>
                  </a:cubicBezTo>
                  <a:cubicBezTo>
                    <a:pt x="4189055" y="1899911"/>
                    <a:pt x="4287481" y="1985636"/>
                    <a:pt x="4369237" y="2066599"/>
                  </a:cubicBezTo>
                  <a:lnTo>
                    <a:pt x="4185087" y="2199949"/>
                  </a:lnTo>
                  <a:cubicBezTo>
                    <a:pt x="4165507" y="2247838"/>
                    <a:pt x="4153073" y="2245722"/>
                    <a:pt x="4140637" y="2250749"/>
                  </a:cubicBezTo>
                  <a:cubicBezTo>
                    <a:pt x="4040095" y="2342294"/>
                    <a:pt x="3949079" y="2419553"/>
                    <a:pt x="3867587" y="2482524"/>
                  </a:cubicBezTo>
                  <a:cubicBezTo>
                    <a:pt x="3694550" y="2512686"/>
                    <a:pt x="3454837" y="2640480"/>
                    <a:pt x="3334187" y="2701599"/>
                  </a:cubicBezTo>
                  <a:cubicBezTo>
                    <a:pt x="3037589" y="2687312"/>
                    <a:pt x="2705273" y="2758748"/>
                    <a:pt x="2453918" y="2818280"/>
                  </a:cubicBezTo>
                  <a:cubicBezTo>
                    <a:pt x="2197933" y="2781768"/>
                    <a:pt x="1984416" y="2797776"/>
                    <a:pt x="1445856" y="2680169"/>
                  </a:cubicBezTo>
                  <a:cubicBezTo>
                    <a:pt x="1150184" y="2614950"/>
                    <a:pt x="861523" y="2543908"/>
                    <a:pt x="679887" y="2498399"/>
                  </a:cubicBezTo>
                  <a:lnTo>
                    <a:pt x="679887" y="1837999"/>
                  </a:lnTo>
                  <a:cubicBezTo>
                    <a:pt x="817735" y="1813657"/>
                    <a:pt x="922245" y="1736928"/>
                    <a:pt x="1033899" y="1672105"/>
                  </a:cubicBezTo>
                  <a:cubicBezTo>
                    <a:pt x="1157592" y="1596963"/>
                    <a:pt x="1314027" y="1566470"/>
                    <a:pt x="1471058" y="1564552"/>
                  </a:cubicBezTo>
                  <a:close/>
                  <a:moveTo>
                    <a:pt x="2769181" y="0"/>
                  </a:moveTo>
                  <a:lnTo>
                    <a:pt x="2946494" y="0"/>
                  </a:lnTo>
                  <a:lnTo>
                    <a:pt x="2946494" y="143415"/>
                  </a:lnTo>
                  <a:cubicBezTo>
                    <a:pt x="3029067" y="145588"/>
                    <a:pt x="3090779" y="156887"/>
                    <a:pt x="3162921" y="177313"/>
                  </a:cubicBezTo>
                  <a:lnTo>
                    <a:pt x="3162921" y="445891"/>
                  </a:lnTo>
                  <a:cubicBezTo>
                    <a:pt x="3039932" y="380702"/>
                    <a:pt x="2886955" y="350715"/>
                    <a:pt x="2836977" y="383310"/>
                  </a:cubicBezTo>
                  <a:cubicBezTo>
                    <a:pt x="2787868" y="402867"/>
                    <a:pt x="2792214" y="469359"/>
                    <a:pt x="2826547" y="492827"/>
                  </a:cubicBezTo>
                  <a:cubicBezTo>
                    <a:pt x="2869572" y="553235"/>
                    <a:pt x="3243756" y="612339"/>
                    <a:pt x="3209857" y="896997"/>
                  </a:cubicBezTo>
                  <a:cubicBezTo>
                    <a:pt x="3193343" y="1095171"/>
                    <a:pt x="3017767" y="1159056"/>
                    <a:pt x="2949102" y="1178613"/>
                  </a:cubicBezTo>
                  <a:lnTo>
                    <a:pt x="2949102" y="1345496"/>
                  </a:lnTo>
                  <a:lnTo>
                    <a:pt x="2771788" y="1345496"/>
                  </a:lnTo>
                  <a:lnTo>
                    <a:pt x="2771788" y="1199473"/>
                  </a:lnTo>
                  <a:cubicBezTo>
                    <a:pt x="2667051" y="1196865"/>
                    <a:pt x="2540151" y="1168182"/>
                    <a:pt x="2492780" y="1136892"/>
                  </a:cubicBezTo>
                  <a:lnTo>
                    <a:pt x="2492780" y="857884"/>
                  </a:lnTo>
                  <a:cubicBezTo>
                    <a:pt x="2589694" y="941325"/>
                    <a:pt x="2732240" y="975224"/>
                    <a:pt x="2810901" y="967401"/>
                  </a:cubicBezTo>
                  <a:cubicBezTo>
                    <a:pt x="2887390" y="959144"/>
                    <a:pt x="2889563" y="876571"/>
                    <a:pt x="2852622" y="844846"/>
                  </a:cubicBezTo>
                  <a:cubicBezTo>
                    <a:pt x="2801341" y="772269"/>
                    <a:pt x="2418899" y="746628"/>
                    <a:pt x="2487565" y="396348"/>
                  </a:cubicBezTo>
                  <a:cubicBezTo>
                    <a:pt x="2518421" y="217730"/>
                    <a:pt x="2697907" y="160364"/>
                    <a:pt x="2771788" y="15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chemeClr val="lt1"/>
                </a:solidFill>
                <a:effectLst/>
                <a:uLnTx/>
                <a:uFillTx/>
                <a:latin typeface="+mn-lt"/>
                <a:ea typeface="+mn-ea"/>
                <a:cs typeface="+mn-cs"/>
              </a:endParaRPr>
            </a:p>
          </p:txBody>
        </p:sp>
      </p:grpSp>
      <p:grpSp>
        <p:nvGrpSpPr>
          <p:cNvPr id="8" name="Group 7"/>
          <p:cNvGrpSpPr/>
          <p:nvPr/>
        </p:nvGrpSpPr>
        <p:grpSpPr>
          <a:xfrm>
            <a:off x="9543859" y="1989798"/>
            <a:ext cx="2637872" cy="3766588"/>
            <a:chOff x="9543859" y="1989798"/>
            <a:chExt cx="2637872" cy="3766588"/>
          </a:xfrm>
        </p:grpSpPr>
        <p:sp>
          <p:nvSpPr>
            <p:cNvPr id="42" name="Rectangle 41"/>
            <p:cNvSpPr/>
            <p:nvPr/>
          </p:nvSpPr>
          <p:spPr bwMode="auto">
            <a:xfrm>
              <a:off x="9543859"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Enterprise-grade security, auditing and support</a:t>
              </a:r>
            </a:p>
          </p:txBody>
        </p:sp>
        <p:pic>
          <p:nvPicPr>
            <p:cNvPr id="610" name="Picture 609"/>
            <p:cNvPicPr>
              <a:picLocks noChangeAspect="1"/>
            </p:cNvPicPr>
            <p:nvPr/>
          </p:nvPicPr>
          <p:blipFill>
            <a:blip r:embed="rId4"/>
            <a:stretch>
              <a:fillRect/>
            </a:stretch>
          </p:blipFill>
          <p:spPr>
            <a:xfrm>
              <a:off x="10179925" y="3754580"/>
              <a:ext cx="2001806" cy="2001806"/>
            </a:xfrm>
            <a:prstGeom prst="rect">
              <a:avLst/>
            </a:prstGeom>
          </p:spPr>
        </p:pic>
        <p:pic>
          <p:nvPicPr>
            <p:cNvPr id="611" name="Picture 610"/>
            <p:cNvPicPr>
              <a:picLocks noChangeAspect="1"/>
            </p:cNvPicPr>
            <p:nvPr/>
          </p:nvPicPr>
          <p:blipFill>
            <a:blip r:embed="rId5"/>
            <a:stretch>
              <a:fillRect/>
            </a:stretch>
          </p:blipFill>
          <p:spPr>
            <a:xfrm>
              <a:off x="9702960" y="4898805"/>
              <a:ext cx="800927" cy="548003"/>
            </a:xfrm>
            <a:prstGeom prst="rect">
              <a:avLst/>
            </a:prstGeom>
          </p:spPr>
        </p:pic>
      </p:grpSp>
      <p:grpSp>
        <p:nvGrpSpPr>
          <p:cNvPr id="4" name="Group 3"/>
          <p:cNvGrpSpPr/>
          <p:nvPr/>
        </p:nvGrpSpPr>
        <p:grpSpPr>
          <a:xfrm>
            <a:off x="2693753" y="1989798"/>
            <a:ext cx="2225327" cy="3754178"/>
            <a:chOff x="2693753" y="1989798"/>
            <a:chExt cx="2225327" cy="3754178"/>
          </a:xfrm>
        </p:grpSpPr>
        <p:sp>
          <p:nvSpPr>
            <p:cNvPr id="16" name="Rectangle 15"/>
            <p:cNvSpPr/>
            <p:nvPr/>
          </p:nvSpPr>
          <p:spPr bwMode="auto">
            <a:xfrm>
              <a:off x="2693753"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Develop massively parallel programs with simplicity</a:t>
              </a:r>
              <a:endParaRPr kumimoji="0" lang="en-US" sz="24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endParaRPr>
            </a:p>
          </p:txBody>
        </p:sp>
        <p:pic>
          <p:nvPicPr>
            <p:cNvPr id="820" name="Picture 2" descr="https://issues.jboss.org/secure/attachment/12358227/modeshape-scale-out.png"/>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04029" y="4349663"/>
              <a:ext cx="2012182" cy="117489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183993" y="1989798"/>
            <a:ext cx="2388120" cy="3754178"/>
            <a:chOff x="7183993" y="1989798"/>
            <a:chExt cx="2388120" cy="3754178"/>
          </a:xfrm>
        </p:grpSpPr>
        <p:sp>
          <p:nvSpPr>
            <p:cNvPr id="36" name="Rectangle 35"/>
            <p:cNvSpPr/>
            <p:nvPr/>
          </p:nvSpPr>
          <p:spPr bwMode="auto">
            <a:xfrm>
              <a:off x="7265390"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Virtualize your analytics</a:t>
              </a:r>
              <a:endParaRPr kumimoji="0" lang="en-US" sz="24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endParaRPr>
            </a:p>
          </p:txBody>
        </p:sp>
        <p:sp>
          <p:nvSpPr>
            <p:cNvPr id="819" name="Rectangle 818"/>
            <p:cNvSpPr/>
            <p:nvPr/>
          </p:nvSpPr>
          <p:spPr>
            <a:xfrm>
              <a:off x="7183993" y="3958872"/>
              <a:ext cx="2388120" cy="1785104"/>
            </a:xfrm>
            <a:prstGeom prst="rect">
              <a:avLst/>
            </a:prstGeom>
          </p:spPr>
          <p:txBody>
            <a:bodyPr wrap="square">
              <a:spAutoFit/>
            </a:bodyPr>
            <a:lstStyle/>
            <a:p>
              <a:pPr marL="0" marR="0" lvl="0" indent="0" defTabSz="913698"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accent1">
                      <a:lumMod val="75000"/>
                      <a:lumOff val="25000"/>
                    </a:schemeClr>
                  </a:solidFill>
                  <a:effectLst/>
                  <a:uLnTx/>
                  <a:uFillTx/>
                  <a:latin typeface="Segoe UI Semibold" panose="020B0702040204020203" pitchFamily="34" charset="0"/>
                  <a:cs typeface="Segoe UI Semibold" panose="020B0702040204020203" pitchFamily="34" charset="0"/>
                </a:rPr>
                <a:t>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a:t>
              </a:r>
            </a:p>
          </p:txBody>
        </p:sp>
        <p:grpSp>
          <p:nvGrpSpPr>
            <p:cNvPr id="711" name="Group 710"/>
            <p:cNvGrpSpPr/>
            <p:nvPr/>
          </p:nvGrpSpPr>
          <p:grpSpPr>
            <a:xfrm>
              <a:off x="8717199" y="4149475"/>
              <a:ext cx="638976" cy="445613"/>
              <a:chOff x="6942579" y="498882"/>
              <a:chExt cx="287338" cy="255587"/>
            </a:xfrm>
          </p:grpSpPr>
          <p:sp>
            <p:nvSpPr>
              <p:cNvPr id="640" name="Freeform 96"/>
              <p:cNvSpPr>
                <a:spLocks/>
              </p:cNvSpPr>
              <p:nvPr/>
            </p:nvSpPr>
            <p:spPr bwMode="auto">
              <a:xfrm>
                <a:off x="7006079" y="605244"/>
                <a:ext cx="153988" cy="57150"/>
              </a:xfrm>
              <a:custGeom>
                <a:avLst/>
                <a:gdLst>
                  <a:gd name="T0" fmla="*/ 100 w 206"/>
                  <a:gd name="T1" fmla="*/ 0 h 77"/>
                  <a:gd name="T2" fmla="*/ 0 w 206"/>
                  <a:gd name="T3" fmla="*/ 40 h 77"/>
                  <a:gd name="T4" fmla="*/ 24 w 206"/>
                  <a:gd name="T5" fmla="*/ 72 h 77"/>
                  <a:gd name="T6" fmla="*/ 100 w 206"/>
                  <a:gd name="T7" fmla="*/ 40 h 77"/>
                  <a:gd name="T8" fmla="*/ 180 w 206"/>
                  <a:gd name="T9" fmla="*/ 77 h 77"/>
                  <a:gd name="T10" fmla="*/ 206 w 206"/>
                  <a:gd name="T11" fmla="*/ 46 h 77"/>
                  <a:gd name="T12" fmla="*/ 100 w 20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06" h="77">
                    <a:moveTo>
                      <a:pt x="100" y="0"/>
                    </a:moveTo>
                    <a:cubicBezTo>
                      <a:pt x="61" y="0"/>
                      <a:pt x="26" y="15"/>
                      <a:pt x="0" y="40"/>
                    </a:cubicBezTo>
                    <a:cubicBezTo>
                      <a:pt x="24" y="72"/>
                      <a:pt x="24" y="72"/>
                      <a:pt x="24" y="72"/>
                    </a:cubicBezTo>
                    <a:cubicBezTo>
                      <a:pt x="43" y="53"/>
                      <a:pt x="70" y="40"/>
                      <a:pt x="100" y="40"/>
                    </a:cubicBezTo>
                    <a:cubicBezTo>
                      <a:pt x="132" y="40"/>
                      <a:pt x="160" y="55"/>
                      <a:pt x="180" y="77"/>
                    </a:cubicBezTo>
                    <a:cubicBezTo>
                      <a:pt x="206" y="46"/>
                      <a:pt x="206" y="46"/>
                      <a:pt x="206" y="46"/>
                    </a:cubicBezTo>
                    <a:cubicBezTo>
                      <a:pt x="179" y="18"/>
                      <a:pt x="142" y="0"/>
                      <a:pt x="1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1" name="Freeform 97"/>
              <p:cNvSpPr>
                <a:spLocks/>
              </p:cNvSpPr>
              <p:nvPr/>
            </p:nvSpPr>
            <p:spPr bwMode="auto">
              <a:xfrm>
                <a:off x="6974329" y="551269"/>
                <a:ext cx="220663" cy="71438"/>
              </a:xfrm>
              <a:custGeom>
                <a:avLst/>
                <a:gdLst>
                  <a:gd name="T0" fmla="*/ 0 w 295"/>
                  <a:gd name="T1" fmla="*/ 53 h 94"/>
                  <a:gd name="T2" fmla="*/ 24 w 295"/>
                  <a:gd name="T3" fmla="*/ 85 h 94"/>
                  <a:gd name="T4" fmla="*/ 142 w 295"/>
                  <a:gd name="T5" fmla="*/ 40 h 94"/>
                  <a:gd name="T6" fmla="*/ 269 w 295"/>
                  <a:gd name="T7" fmla="*/ 94 h 94"/>
                  <a:gd name="T8" fmla="*/ 295 w 295"/>
                  <a:gd name="T9" fmla="*/ 64 h 94"/>
                  <a:gd name="T10" fmla="*/ 142 w 295"/>
                  <a:gd name="T11" fmla="*/ 0 h 94"/>
                  <a:gd name="T12" fmla="*/ 0 w 295"/>
                  <a:gd name="T13" fmla="*/ 53 h 94"/>
                </a:gdLst>
                <a:ahLst/>
                <a:cxnLst>
                  <a:cxn ang="0">
                    <a:pos x="T0" y="T1"/>
                  </a:cxn>
                  <a:cxn ang="0">
                    <a:pos x="T2" y="T3"/>
                  </a:cxn>
                  <a:cxn ang="0">
                    <a:pos x="T4" y="T5"/>
                  </a:cxn>
                  <a:cxn ang="0">
                    <a:pos x="T6" y="T7"/>
                  </a:cxn>
                  <a:cxn ang="0">
                    <a:pos x="T8" y="T9"/>
                  </a:cxn>
                  <a:cxn ang="0">
                    <a:pos x="T10" y="T11"/>
                  </a:cxn>
                  <a:cxn ang="0">
                    <a:pos x="T12" y="T13"/>
                  </a:cxn>
                </a:cxnLst>
                <a:rect l="0" t="0" r="r" b="b"/>
                <a:pathLst>
                  <a:path w="295" h="94">
                    <a:moveTo>
                      <a:pt x="0" y="53"/>
                    </a:moveTo>
                    <a:cubicBezTo>
                      <a:pt x="24" y="85"/>
                      <a:pt x="24" y="85"/>
                      <a:pt x="24" y="85"/>
                    </a:cubicBezTo>
                    <a:cubicBezTo>
                      <a:pt x="55" y="57"/>
                      <a:pt x="96" y="40"/>
                      <a:pt x="142" y="40"/>
                    </a:cubicBezTo>
                    <a:cubicBezTo>
                      <a:pt x="192" y="40"/>
                      <a:pt x="237" y="61"/>
                      <a:pt x="269" y="94"/>
                    </a:cubicBezTo>
                    <a:cubicBezTo>
                      <a:pt x="295" y="64"/>
                      <a:pt x="295" y="64"/>
                      <a:pt x="295" y="64"/>
                    </a:cubicBezTo>
                    <a:cubicBezTo>
                      <a:pt x="256" y="25"/>
                      <a:pt x="201" y="0"/>
                      <a:pt x="142" y="0"/>
                    </a:cubicBezTo>
                    <a:cubicBezTo>
                      <a:pt x="88" y="0"/>
                      <a:pt x="38" y="20"/>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2" name="Freeform 98"/>
              <p:cNvSpPr>
                <a:spLocks/>
              </p:cNvSpPr>
              <p:nvPr/>
            </p:nvSpPr>
            <p:spPr bwMode="auto">
              <a:xfrm>
                <a:off x="6942579" y="498882"/>
                <a:ext cx="287338" cy="82550"/>
              </a:xfrm>
              <a:custGeom>
                <a:avLst/>
                <a:gdLst>
                  <a:gd name="T0" fmla="*/ 184 w 384"/>
                  <a:gd name="T1" fmla="*/ 40 h 111"/>
                  <a:gd name="T2" fmla="*/ 358 w 384"/>
                  <a:gd name="T3" fmla="*/ 111 h 111"/>
                  <a:gd name="T4" fmla="*/ 384 w 384"/>
                  <a:gd name="T5" fmla="*/ 81 h 111"/>
                  <a:gd name="T6" fmla="*/ 184 w 384"/>
                  <a:gd name="T7" fmla="*/ 0 h 111"/>
                  <a:gd name="T8" fmla="*/ 0 w 384"/>
                  <a:gd name="T9" fmla="*/ 66 h 111"/>
                  <a:gd name="T10" fmla="*/ 24 w 384"/>
                  <a:gd name="T11" fmla="*/ 99 h 111"/>
                  <a:gd name="T12" fmla="*/ 184 w 384"/>
                  <a:gd name="T13" fmla="*/ 40 h 111"/>
                </a:gdLst>
                <a:ahLst/>
                <a:cxnLst>
                  <a:cxn ang="0">
                    <a:pos x="T0" y="T1"/>
                  </a:cxn>
                  <a:cxn ang="0">
                    <a:pos x="T2" y="T3"/>
                  </a:cxn>
                  <a:cxn ang="0">
                    <a:pos x="T4" y="T5"/>
                  </a:cxn>
                  <a:cxn ang="0">
                    <a:pos x="T6" y="T7"/>
                  </a:cxn>
                  <a:cxn ang="0">
                    <a:pos x="T8" y="T9"/>
                  </a:cxn>
                  <a:cxn ang="0">
                    <a:pos x="T10" y="T11"/>
                  </a:cxn>
                  <a:cxn ang="0">
                    <a:pos x="T12" y="T13"/>
                  </a:cxn>
                </a:cxnLst>
                <a:rect l="0" t="0" r="r" b="b"/>
                <a:pathLst>
                  <a:path w="384" h="111">
                    <a:moveTo>
                      <a:pt x="184" y="40"/>
                    </a:moveTo>
                    <a:cubicBezTo>
                      <a:pt x="251" y="40"/>
                      <a:pt x="313" y="67"/>
                      <a:pt x="358" y="111"/>
                    </a:cubicBezTo>
                    <a:cubicBezTo>
                      <a:pt x="384" y="81"/>
                      <a:pt x="384" y="81"/>
                      <a:pt x="384" y="81"/>
                    </a:cubicBezTo>
                    <a:cubicBezTo>
                      <a:pt x="332" y="31"/>
                      <a:pt x="261" y="0"/>
                      <a:pt x="184" y="0"/>
                    </a:cubicBezTo>
                    <a:cubicBezTo>
                      <a:pt x="114" y="0"/>
                      <a:pt x="50" y="25"/>
                      <a:pt x="0" y="66"/>
                    </a:cubicBezTo>
                    <a:cubicBezTo>
                      <a:pt x="24" y="99"/>
                      <a:pt x="24" y="99"/>
                      <a:pt x="24" y="99"/>
                    </a:cubicBezTo>
                    <a:cubicBezTo>
                      <a:pt x="67" y="62"/>
                      <a:pt x="123" y="40"/>
                      <a:pt x="184"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3" name="Oval 99"/>
              <p:cNvSpPr>
                <a:spLocks noChangeArrowheads="1"/>
              </p:cNvSpPr>
              <p:nvPr/>
            </p:nvSpPr>
            <p:spPr bwMode="auto">
              <a:xfrm>
                <a:off x="7039416" y="675094"/>
                <a:ext cx="80963" cy="793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5" name="Group 764"/>
            <p:cNvGrpSpPr/>
            <p:nvPr/>
          </p:nvGrpSpPr>
          <p:grpSpPr>
            <a:xfrm>
              <a:off x="7389720" y="4217647"/>
              <a:ext cx="766485" cy="1333220"/>
              <a:chOff x="844550" y="3381375"/>
              <a:chExt cx="523875" cy="911225"/>
            </a:xfrm>
          </p:grpSpPr>
          <p:sp>
            <p:nvSpPr>
              <p:cNvPr id="716" name="Freeform 171"/>
              <p:cNvSpPr>
                <a:spLocks noEditPoints="1"/>
              </p:cNvSpPr>
              <p:nvPr/>
            </p:nvSpPr>
            <p:spPr bwMode="auto">
              <a:xfrm>
                <a:off x="920750" y="3443288"/>
                <a:ext cx="195262" cy="198437"/>
              </a:xfrm>
              <a:custGeom>
                <a:avLst/>
                <a:gdLst>
                  <a:gd name="T0" fmla="*/ 34 w 69"/>
                  <a:gd name="T1" fmla="*/ 70 h 70"/>
                  <a:gd name="T2" fmla="*/ 0 w 69"/>
                  <a:gd name="T3" fmla="*/ 35 h 70"/>
                  <a:gd name="T4" fmla="*/ 34 w 69"/>
                  <a:gd name="T5" fmla="*/ 0 h 70"/>
                  <a:gd name="T6" fmla="*/ 69 w 69"/>
                  <a:gd name="T7" fmla="*/ 35 h 70"/>
                  <a:gd name="T8" fmla="*/ 34 w 69"/>
                  <a:gd name="T9" fmla="*/ 70 h 70"/>
                  <a:gd name="T10" fmla="*/ 34 w 69"/>
                  <a:gd name="T11" fmla="*/ 4 h 70"/>
                  <a:gd name="T12" fmla="*/ 3 w 69"/>
                  <a:gd name="T13" fmla="*/ 35 h 70"/>
                  <a:gd name="T14" fmla="*/ 34 w 69"/>
                  <a:gd name="T15" fmla="*/ 66 h 70"/>
                  <a:gd name="T16" fmla="*/ 65 w 69"/>
                  <a:gd name="T17" fmla="*/ 35 h 70"/>
                  <a:gd name="T18" fmla="*/ 34 w 69"/>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15" y="70"/>
                      <a:pt x="0" y="54"/>
                      <a:pt x="0" y="35"/>
                    </a:cubicBezTo>
                    <a:cubicBezTo>
                      <a:pt x="0" y="16"/>
                      <a:pt x="15" y="0"/>
                      <a:pt x="34" y="0"/>
                    </a:cubicBezTo>
                    <a:cubicBezTo>
                      <a:pt x="53" y="0"/>
                      <a:pt x="69" y="16"/>
                      <a:pt x="69" y="35"/>
                    </a:cubicBezTo>
                    <a:cubicBezTo>
                      <a:pt x="69" y="54"/>
                      <a:pt x="53" y="70"/>
                      <a:pt x="34" y="70"/>
                    </a:cubicBezTo>
                    <a:close/>
                    <a:moveTo>
                      <a:pt x="34" y="4"/>
                    </a:moveTo>
                    <a:cubicBezTo>
                      <a:pt x="17" y="4"/>
                      <a:pt x="3" y="18"/>
                      <a:pt x="3" y="35"/>
                    </a:cubicBezTo>
                    <a:cubicBezTo>
                      <a:pt x="3" y="52"/>
                      <a:pt x="17" y="66"/>
                      <a:pt x="34" y="66"/>
                    </a:cubicBezTo>
                    <a:cubicBezTo>
                      <a:pt x="51" y="66"/>
                      <a:pt x="65" y="52"/>
                      <a:pt x="65" y="35"/>
                    </a:cubicBezTo>
                    <a:cubicBezTo>
                      <a:pt x="65" y="18"/>
                      <a:pt x="51" y="4"/>
                      <a:pt x="3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7" name="Freeform 172"/>
              <p:cNvSpPr>
                <a:spLocks noEditPoints="1"/>
              </p:cNvSpPr>
              <p:nvPr/>
            </p:nvSpPr>
            <p:spPr bwMode="auto">
              <a:xfrm>
                <a:off x="855663" y="3381375"/>
                <a:ext cx="325437" cy="322262"/>
              </a:xfrm>
              <a:custGeom>
                <a:avLst/>
                <a:gdLst>
                  <a:gd name="T0" fmla="*/ 57 w 115"/>
                  <a:gd name="T1" fmla="*/ 114 h 114"/>
                  <a:gd name="T2" fmla="*/ 0 w 115"/>
                  <a:gd name="T3" fmla="*/ 57 h 114"/>
                  <a:gd name="T4" fmla="*/ 57 w 115"/>
                  <a:gd name="T5" fmla="*/ 0 h 114"/>
                  <a:gd name="T6" fmla="*/ 115 w 115"/>
                  <a:gd name="T7" fmla="*/ 57 h 114"/>
                  <a:gd name="T8" fmla="*/ 57 w 115"/>
                  <a:gd name="T9" fmla="*/ 114 h 114"/>
                  <a:gd name="T10" fmla="*/ 57 w 115"/>
                  <a:gd name="T11" fmla="*/ 3 h 114"/>
                  <a:gd name="T12" fmla="*/ 3 w 115"/>
                  <a:gd name="T13" fmla="*/ 57 h 114"/>
                  <a:gd name="T14" fmla="*/ 57 w 115"/>
                  <a:gd name="T15" fmla="*/ 111 h 114"/>
                  <a:gd name="T16" fmla="*/ 111 w 115"/>
                  <a:gd name="T17" fmla="*/ 57 h 114"/>
                  <a:gd name="T18" fmla="*/ 57 w 115"/>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4">
                    <a:moveTo>
                      <a:pt x="57" y="114"/>
                    </a:moveTo>
                    <a:cubicBezTo>
                      <a:pt x="26" y="114"/>
                      <a:pt x="0" y="89"/>
                      <a:pt x="0" y="57"/>
                    </a:cubicBezTo>
                    <a:cubicBezTo>
                      <a:pt x="0" y="25"/>
                      <a:pt x="26" y="0"/>
                      <a:pt x="57" y="0"/>
                    </a:cubicBezTo>
                    <a:cubicBezTo>
                      <a:pt x="89" y="0"/>
                      <a:pt x="115" y="25"/>
                      <a:pt x="115" y="57"/>
                    </a:cubicBezTo>
                    <a:cubicBezTo>
                      <a:pt x="115" y="89"/>
                      <a:pt x="89" y="114"/>
                      <a:pt x="57" y="114"/>
                    </a:cubicBezTo>
                    <a:close/>
                    <a:moveTo>
                      <a:pt x="57" y="3"/>
                    </a:moveTo>
                    <a:cubicBezTo>
                      <a:pt x="28" y="3"/>
                      <a:pt x="3" y="27"/>
                      <a:pt x="3" y="57"/>
                    </a:cubicBezTo>
                    <a:cubicBezTo>
                      <a:pt x="3" y="87"/>
                      <a:pt x="28" y="111"/>
                      <a:pt x="57" y="111"/>
                    </a:cubicBezTo>
                    <a:cubicBezTo>
                      <a:pt x="87" y="111"/>
                      <a:pt x="111" y="87"/>
                      <a:pt x="111" y="57"/>
                    </a:cubicBezTo>
                    <a:cubicBezTo>
                      <a:pt x="111" y="27"/>
                      <a:pt x="87" y="3"/>
                      <a:pt x="5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8" name="Freeform 173"/>
              <p:cNvSpPr>
                <a:spLocks/>
              </p:cNvSpPr>
              <p:nvPr/>
            </p:nvSpPr>
            <p:spPr bwMode="auto">
              <a:xfrm>
                <a:off x="844550" y="3497263"/>
                <a:ext cx="523875" cy="795337"/>
              </a:xfrm>
              <a:custGeom>
                <a:avLst/>
                <a:gdLst>
                  <a:gd name="T0" fmla="*/ 184 w 185"/>
                  <a:gd name="T1" fmla="*/ 196 h 281"/>
                  <a:gd name="T2" fmla="*/ 185 w 185"/>
                  <a:gd name="T3" fmla="*/ 189 h 281"/>
                  <a:gd name="T4" fmla="*/ 184 w 185"/>
                  <a:gd name="T5" fmla="*/ 189 h 281"/>
                  <a:gd name="T6" fmla="*/ 184 w 185"/>
                  <a:gd name="T7" fmla="*/ 159 h 281"/>
                  <a:gd name="T8" fmla="*/ 184 w 185"/>
                  <a:gd name="T9" fmla="*/ 121 h 281"/>
                  <a:gd name="T10" fmla="*/ 184 w 185"/>
                  <a:gd name="T11" fmla="*/ 121 h 281"/>
                  <a:gd name="T12" fmla="*/ 167 w 185"/>
                  <a:gd name="T13" fmla="*/ 103 h 281"/>
                  <a:gd name="T14" fmla="*/ 149 w 185"/>
                  <a:gd name="T15" fmla="*/ 121 h 281"/>
                  <a:gd name="T16" fmla="*/ 149 w 185"/>
                  <a:gd name="T17" fmla="*/ 112 h 281"/>
                  <a:gd name="T18" fmla="*/ 131 w 185"/>
                  <a:gd name="T19" fmla="*/ 94 h 281"/>
                  <a:gd name="T20" fmla="*/ 114 w 185"/>
                  <a:gd name="T21" fmla="*/ 112 h 281"/>
                  <a:gd name="T22" fmla="*/ 114 w 185"/>
                  <a:gd name="T23" fmla="*/ 103 h 281"/>
                  <a:gd name="T24" fmla="*/ 96 w 185"/>
                  <a:gd name="T25" fmla="*/ 85 h 281"/>
                  <a:gd name="T26" fmla="*/ 78 w 185"/>
                  <a:gd name="T27" fmla="*/ 103 h 281"/>
                  <a:gd name="T28" fmla="*/ 78 w 185"/>
                  <a:gd name="T29" fmla="*/ 17 h 281"/>
                  <a:gd name="T30" fmla="*/ 61 w 185"/>
                  <a:gd name="T31" fmla="*/ 0 h 281"/>
                  <a:gd name="T32" fmla="*/ 43 w 185"/>
                  <a:gd name="T33" fmla="*/ 17 h 281"/>
                  <a:gd name="T34" fmla="*/ 43 w 185"/>
                  <a:gd name="T35" fmla="*/ 121 h 281"/>
                  <a:gd name="T36" fmla="*/ 43 w 185"/>
                  <a:gd name="T37" fmla="*/ 171 h 281"/>
                  <a:gd name="T38" fmla="*/ 35 w 185"/>
                  <a:gd name="T39" fmla="*/ 180 h 281"/>
                  <a:gd name="T40" fmla="*/ 35 w 185"/>
                  <a:gd name="T41" fmla="*/ 137 h 281"/>
                  <a:gd name="T42" fmla="*/ 18 w 185"/>
                  <a:gd name="T43" fmla="*/ 119 h 281"/>
                  <a:gd name="T44" fmla="*/ 0 w 185"/>
                  <a:gd name="T45" fmla="*/ 119 h 281"/>
                  <a:gd name="T46" fmla="*/ 0 w 185"/>
                  <a:gd name="T47" fmla="*/ 137 h 281"/>
                  <a:gd name="T48" fmla="*/ 0 w 185"/>
                  <a:gd name="T49" fmla="*/ 189 h 281"/>
                  <a:gd name="T50" fmla="*/ 0 w 185"/>
                  <a:gd name="T51" fmla="*/ 189 h 281"/>
                  <a:gd name="T52" fmla="*/ 0 w 185"/>
                  <a:gd name="T53" fmla="*/ 189 h 281"/>
                  <a:gd name="T54" fmla="*/ 92 w 185"/>
                  <a:gd name="T55" fmla="*/ 281 h 281"/>
                  <a:gd name="T56" fmla="*/ 184 w 185"/>
                  <a:gd name="T57" fmla="*/ 199 h 281"/>
                  <a:gd name="T58" fmla="*/ 184 w 185"/>
                  <a:gd name="T59" fmla="*/ 199 h 281"/>
                  <a:gd name="T60" fmla="*/ 184 w 185"/>
                  <a:gd name="T61" fmla="*/ 19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81">
                    <a:moveTo>
                      <a:pt x="184" y="196"/>
                    </a:moveTo>
                    <a:cubicBezTo>
                      <a:pt x="185" y="194"/>
                      <a:pt x="185" y="191"/>
                      <a:pt x="185" y="189"/>
                    </a:cubicBezTo>
                    <a:cubicBezTo>
                      <a:pt x="184" y="189"/>
                      <a:pt x="184" y="189"/>
                      <a:pt x="184" y="189"/>
                    </a:cubicBezTo>
                    <a:cubicBezTo>
                      <a:pt x="184" y="159"/>
                      <a:pt x="184" y="159"/>
                      <a:pt x="184" y="159"/>
                    </a:cubicBezTo>
                    <a:cubicBezTo>
                      <a:pt x="184" y="121"/>
                      <a:pt x="184" y="121"/>
                      <a:pt x="184" y="121"/>
                    </a:cubicBezTo>
                    <a:cubicBezTo>
                      <a:pt x="184" y="121"/>
                      <a:pt x="184" y="121"/>
                      <a:pt x="184" y="121"/>
                    </a:cubicBezTo>
                    <a:cubicBezTo>
                      <a:pt x="184" y="111"/>
                      <a:pt x="177" y="103"/>
                      <a:pt x="167" y="103"/>
                    </a:cubicBezTo>
                    <a:cubicBezTo>
                      <a:pt x="157" y="103"/>
                      <a:pt x="149" y="111"/>
                      <a:pt x="149" y="121"/>
                    </a:cubicBezTo>
                    <a:cubicBezTo>
                      <a:pt x="149" y="112"/>
                      <a:pt x="149" y="112"/>
                      <a:pt x="149" y="112"/>
                    </a:cubicBezTo>
                    <a:cubicBezTo>
                      <a:pt x="149" y="102"/>
                      <a:pt x="141" y="94"/>
                      <a:pt x="131" y="94"/>
                    </a:cubicBezTo>
                    <a:cubicBezTo>
                      <a:pt x="122" y="94"/>
                      <a:pt x="114" y="102"/>
                      <a:pt x="114" y="112"/>
                    </a:cubicBezTo>
                    <a:cubicBezTo>
                      <a:pt x="114" y="103"/>
                      <a:pt x="114" y="103"/>
                      <a:pt x="114" y="103"/>
                    </a:cubicBezTo>
                    <a:cubicBezTo>
                      <a:pt x="114" y="93"/>
                      <a:pt x="106" y="85"/>
                      <a:pt x="96" y="85"/>
                    </a:cubicBezTo>
                    <a:cubicBezTo>
                      <a:pt x="86" y="85"/>
                      <a:pt x="78" y="93"/>
                      <a:pt x="78" y="103"/>
                    </a:cubicBezTo>
                    <a:cubicBezTo>
                      <a:pt x="78" y="17"/>
                      <a:pt x="78" y="17"/>
                      <a:pt x="78" y="17"/>
                    </a:cubicBezTo>
                    <a:cubicBezTo>
                      <a:pt x="78" y="8"/>
                      <a:pt x="70" y="0"/>
                      <a:pt x="61" y="0"/>
                    </a:cubicBezTo>
                    <a:cubicBezTo>
                      <a:pt x="51" y="0"/>
                      <a:pt x="43" y="8"/>
                      <a:pt x="43" y="17"/>
                    </a:cubicBezTo>
                    <a:cubicBezTo>
                      <a:pt x="43" y="121"/>
                      <a:pt x="43" y="121"/>
                      <a:pt x="43" y="121"/>
                    </a:cubicBezTo>
                    <a:cubicBezTo>
                      <a:pt x="43" y="171"/>
                      <a:pt x="43" y="171"/>
                      <a:pt x="43" y="171"/>
                    </a:cubicBezTo>
                    <a:cubicBezTo>
                      <a:pt x="43" y="175"/>
                      <a:pt x="41" y="180"/>
                      <a:pt x="35" y="180"/>
                    </a:cubicBezTo>
                    <a:cubicBezTo>
                      <a:pt x="35" y="137"/>
                      <a:pt x="35" y="137"/>
                      <a:pt x="35" y="137"/>
                    </a:cubicBezTo>
                    <a:cubicBezTo>
                      <a:pt x="35" y="127"/>
                      <a:pt x="28" y="119"/>
                      <a:pt x="18" y="119"/>
                    </a:cubicBezTo>
                    <a:cubicBezTo>
                      <a:pt x="0" y="119"/>
                      <a:pt x="0" y="119"/>
                      <a:pt x="0" y="119"/>
                    </a:cubicBezTo>
                    <a:cubicBezTo>
                      <a:pt x="0" y="137"/>
                      <a:pt x="0" y="137"/>
                      <a:pt x="0" y="137"/>
                    </a:cubicBezTo>
                    <a:cubicBezTo>
                      <a:pt x="0" y="189"/>
                      <a:pt x="0" y="189"/>
                      <a:pt x="0" y="189"/>
                    </a:cubicBezTo>
                    <a:cubicBezTo>
                      <a:pt x="0" y="189"/>
                      <a:pt x="0" y="189"/>
                      <a:pt x="0" y="189"/>
                    </a:cubicBezTo>
                    <a:cubicBezTo>
                      <a:pt x="0" y="189"/>
                      <a:pt x="0" y="189"/>
                      <a:pt x="0" y="189"/>
                    </a:cubicBezTo>
                    <a:cubicBezTo>
                      <a:pt x="0" y="240"/>
                      <a:pt x="41" y="281"/>
                      <a:pt x="92" y="281"/>
                    </a:cubicBezTo>
                    <a:cubicBezTo>
                      <a:pt x="140" y="281"/>
                      <a:pt x="179" y="245"/>
                      <a:pt x="184" y="199"/>
                    </a:cubicBezTo>
                    <a:cubicBezTo>
                      <a:pt x="184" y="199"/>
                      <a:pt x="184" y="199"/>
                      <a:pt x="184" y="199"/>
                    </a:cubicBezTo>
                    <a:lnTo>
                      <a:pt x="184" y="19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4" name="Group 763"/>
            <p:cNvGrpSpPr/>
            <p:nvPr/>
          </p:nvGrpSpPr>
          <p:grpSpPr>
            <a:xfrm>
              <a:off x="9044496" y="5135995"/>
              <a:ext cx="362661" cy="467300"/>
              <a:chOff x="1752600" y="4260851"/>
              <a:chExt cx="657225" cy="957262"/>
            </a:xfrm>
          </p:grpSpPr>
          <p:sp>
            <p:nvSpPr>
              <p:cNvPr id="723" name="Freeform 178"/>
              <p:cNvSpPr>
                <a:spLocks/>
              </p:cNvSpPr>
              <p:nvPr/>
            </p:nvSpPr>
            <p:spPr bwMode="auto">
              <a:xfrm>
                <a:off x="1752600" y="4479926"/>
                <a:ext cx="112713" cy="130175"/>
              </a:xfrm>
              <a:custGeom>
                <a:avLst/>
                <a:gdLst>
                  <a:gd name="T0" fmla="*/ 8 w 40"/>
                  <a:gd name="T1" fmla="*/ 46 h 46"/>
                  <a:gd name="T2" fmla="*/ 40 w 40"/>
                  <a:gd name="T3" fmla="*/ 46 h 46"/>
                  <a:gd name="T4" fmla="*/ 40 w 40"/>
                  <a:gd name="T5" fmla="*/ 0 h 46"/>
                  <a:gd name="T6" fmla="*/ 8 w 40"/>
                  <a:gd name="T7" fmla="*/ 0 h 46"/>
                  <a:gd name="T8" fmla="*/ 0 w 40"/>
                  <a:gd name="T9" fmla="*/ 8 h 46"/>
                  <a:gd name="T10" fmla="*/ 0 w 40"/>
                  <a:gd name="T11" fmla="*/ 38 h 46"/>
                  <a:gd name="T12" fmla="*/ 8 w 40"/>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8" y="46"/>
                    </a:moveTo>
                    <a:cubicBezTo>
                      <a:pt x="40" y="46"/>
                      <a:pt x="40" y="46"/>
                      <a:pt x="40" y="46"/>
                    </a:cubicBezTo>
                    <a:cubicBezTo>
                      <a:pt x="40" y="0"/>
                      <a:pt x="40" y="0"/>
                      <a:pt x="40" y="0"/>
                    </a:cubicBezTo>
                    <a:cubicBezTo>
                      <a:pt x="8" y="0"/>
                      <a:pt x="8" y="0"/>
                      <a:pt x="8" y="0"/>
                    </a:cubicBezTo>
                    <a:cubicBezTo>
                      <a:pt x="4" y="0"/>
                      <a:pt x="0" y="4"/>
                      <a:pt x="0" y="8"/>
                    </a:cubicBezTo>
                    <a:cubicBezTo>
                      <a:pt x="0" y="38"/>
                      <a:pt x="0" y="38"/>
                      <a:pt x="0" y="38"/>
                    </a:cubicBezTo>
                    <a:cubicBezTo>
                      <a:pt x="0" y="42"/>
                      <a:pt x="4" y="46"/>
                      <a:pt x="8"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4" name="Rectangle 179"/>
              <p:cNvSpPr>
                <a:spLocks noChangeArrowheads="1"/>
              </p:cNvSpPr>
              <p:nvPr/>
            </p:nvSpPr>
            <p:spPr bwMode="auto">
              <a:xfrm>
                <a:off x="1792288" y="4610101"/>
                <a:ext cx="44450"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5" name="Rectangle 180"/>
              <p:cNvSpPr>
                <a:spLocks noChangeArrowheads="1"/>
              </p:cNvSpPr>
              <p:nvPr/>
            </p:nvSpPr>
            <p:spPr bwMode="auto">
              <a:xfrm>
                <a:off x="1792288" y="4610101"/>
                <a:ext cx="44450"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6" name="Rectangle 181"/>
              <p:cNvSpPr>
                <a:spLocks noChangeArrowheads="1"/>
              </p:cNvSpPr>
              <p:nvPr/>
            </p:nvSpPr>
            <p:spPr bwMode="auto">
              <a:xfrm>
                <a:off x="1792288" y="4821238"/>
                <a:ext cx="44450"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7" name="Rectangle 182"/>
              <p:cNvSpPr>
                <a:spLocks noChangeArrowheads="1"/>
              </p:cNvSpPr>
              <p:nvPr/>
            </p:nvSpPr>
            <p:spPr bwMode="auto">
              <a:xfrm>
                <a:off x="1792288" y="4821238"/>
                <a:ext cx="44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8" name="Freeform 183"/>
              <p:cNvSpPr>
                <a:spLocks/>
              </p:cNvSpPr>
              <p:nvPr/>
            </p:nvSpPr>
            <p:spPr bwMode="auto">
              <a:xfrm>
                <a:off x="1766888" y="4686301"/>
                <a:ext cx="96838" cy="134938"/>
              </a:xfrm>
              <a:custGeom>
                <a:avLst/>
                <a:gdLst>
                  <a:gd name="T0" fmla="*/ 34 w 34"/>
                  <a:gd name="T1" fmla="*/ 38 h 48"/>
                  <a:gd name="T2" fmla="*/ 24 w 34"/>
                  <a:gd name="T3" fmla="*/ 48 h 48"/>
                  <a:gd name="T4" fmla="*/ 10 w 34"/>
                  <a:gd name="T5" fmla="*/ 48 h 48"/>
                  <a:gd name="T6" fmla="*/ 0 w 34"/>
                  <a:gd name="T7" fmla="*/ 38 h 48"/>
                  <a:gd name="T8" fmla="*/ 0 w 34"/>
                  <a:gd name="T9" fmla="*/ 10 h 48"/>
                  <a:gd name="T10" fmla="*/ 10 w 34"/>
                  <a:gd name="T11" fmla="*/ 0 h 48"/>
                  <a:gd name="T12" fmla="*/ 24 w 34"/>
                  <a:gd name="T13" fmla="*/ 0 h 48"/>
                  <a:gd name="T14" fmla="*/ 34 w 34"/>
                  <a:gd name="T15" fmla="*/ 10 h 48"/>
                  <a:gd name="T16" fmla="*/ 34 w 34"/>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34" y="38"/>
                    </a:moveTo>
                    <a:cubicBezTo>
                      <a:pt x="34" y="43"/>
                      <a:pt x="29" y="48"/>
                      <a:pt x="24" y="48"/>
                    </a:cubicBezTo>
                    <a:cubicBezTo>
                      <a:pt x="10" y="48"/>
                      <a:pt x="10" y="48"/>
                      <a:pt x="10" y="48"/>
                    </a:cubicBezTo>
                    <a:cubicBezTo>
                      <a:pt x="5" y="48"/>
                      <a:pt x="0" y="43"/>
                      <a:pt x="0" y="38"/>
                    </a:cubicBezTo>
                    <a:cubicBezTo>
                      <a:pt x="0" y="10"/>
                      <a:pt x="0" y="10"/>
                      <a:pt x="0" y="10"/>
                    </a:cubicBezTo>
                    <a:cubicBezTo>
                      <a:pt x="0" y="5"/>
                      <a:pt x="5" y="0"/>
                      <a:pt x="10" y="0"/>
                    </a:cubicBezTo>
                    <a:cubicBezTo>
                      <a:pt x="24" y="0"/>
                      <a:pt x="24" y="0"/>
                      <a:pt x="24" y="0"/>
                    </a:cubicBezTo>
                    <a:cubicBezTo>
                      <a:pt x="29" y="0"/>
                      <a:pt x="34" y="5"/>
                      <a:pt x="34" y="10"/>
                    </a:cubicBezTo>
                    <a:lnTo>
                      <a:pt x="34"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9" name="Rectangle 184"/>
              <p:cNvSpPr>
                <a:spLocks noChangeArrowheads="1"/>
              </p:cNvSpPr>
              <p:nvPr/>
            </p:nvSpPr>
            <p:spPr bwMode="auto">
              <a:xfrm>
                <a:off x="1968500" y="4676776"/>
                <a:ext cx="236538"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0" name="Rectangle 185"/>
              <p:cNvSpPr>
                <a:spLocks noChangeArrowheads="1"/>
              </p:cNvSpPr>
              <p:nvPr/>
            </p:nvSpPr>
            <p:spPr bwMode="auto">
              <a:xfrm>
                <a:off x="1968500" y="4651376"/>
                <a:ext cx="2365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1" name="Rectangle 186"/>
              <p:cNvSpPr>
                <a:spLocks noChangeArrowheads="1"/>
              </p:cNvSpPr>
              <p:nvPr/>
            </p:nvSpPr>
            <p:spPr bwMode="auto">
              <a:xfrm>
                <a:off x="1865313" y="4433888"/>
                <a:ext cx="433388" cy="2206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2" name="Freeform 187"/>
              <p:cNvSpPr>
                <a:spLocks/>
              </p:cNvSpPr>
              <p:nvPr/>
            </p:nvSpPr>
            <p:spPr bwMode="auto">
              <a:xfrm>
                <a:off x="1944688" y="4297363"/>
                <a:ext cx="284163" cy="142875"/>
              </a:xfrm>
              <a:custGeom>
                <a:avLst/>
                <a:gdLst>
                  <a:gd name="T0" fmla="*/ 50 w 100"/>
                  <a:gd name="T1" fmla="*/ 0 h 50"/>
                  <a:gd name="T2" fmla="*/ 0 w 100"/>
                  <a:gd name="T3" fmla="*/ 50 h 50"/>
                  <a:gd name="T4" fmla="*/ 100 w 100"/>
                  <a:gd name="T5" fmla="*/ 50 h 50"/>
                  <a:gd name="T6" fmla="*/ 50 w 100"/>
                  <a:gd name="T7" fmla="*/ 0 h 50"/>
                </a:gdLst>
                <a:ahLst/>
                <a:cxnLst>
                  <a:cxn ang="0">
                    <a:pos x="T0" y="T1"/>
                  </a:cxn>
                  <a:cxn ang="0">
                    <a:pos x="T2" y="T3"/>
                  </a:cxn>
                  <a:cxn ang="0">
                    <a:pos x="T4" y="T5"/>
                  </a:cxn>
                  <a:cxn ang="0">
                    <a:pos x="T6" y="T7"/>
                  </a:cxn>
                </a:cxnLst>
                <a:rect l="0" t="0" r="r" b="b"/>
                <a:pathLst>
                  <a:path w="100" h="50">
                    <a:moveTo>
                      <a:pt x="50" y="0"/>
                    </a:moveTo>
                    <a:cubicBezTo>
                      <a:pt x="22" y="0"/>
                      <a:pt x="0" y="22"/>
                      <a:pt x="0" y="50"/>
                    </a:cubicBezTo>
                    <a:cubicBezTo>
                      <a:pt x="100" y="50"/>
                      <a:pt x="100" y="50"/>
                      <a:pt x="100" y="50"/>
                    </a:cubicBezTo>
                    <a:cubicBezTo>
                      <a:pt x="100" y="22"/>
                      <a:pt x="77" y="0"/>
                      <a:pt x="5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3" name="Oval 188"/>
              <p:cNvSpPr>
                <a:spLocks noChangeArrowheads="1"/>
              </p:cNvSpPr>
              <p:nvPr/>
            </p:nvSpPr>
            <p:spPr bwMode="auto">
              <a:xfrm>
                <a:off x="19986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4" name="Oval 189"/>
              <p:cNvSpPr>
                <a:spLocks noChangeArrowheads="1"/>
              </p:cNvSpPr>
              <p:nvPr/>
            </p:nvSpPr>
            <p:spPr bwMode="auto">
              <a:xfrm>
                <a:off x="21383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5" name="Freeform 190"/>
              <p:cNvSpPr>
                <a:spLocks/>
              </p:cNvSpPr>
              <p:nvPr/>
            </p:nvSpPr>
            <p:spPr bwMode="auto">
              <a:xfrm>
                <a:off x="1958975" y="4498976"/>
                <a:ext cx="246063" cy="90488"/>
              </a:xfrm>
              <a:custGeom>
                <a:avLst/>
                <a:gdLst>
                  <a:gd name="T0" fmla="*/ 87 w 87"/>
                  <a:gd name="T1" fmla="*/ 16 h 32"/>
                  <a:gd name="T2" fmla="*/ 71 w 87"/>
                  <a:gd name="T3" fmla="*/ 32 h 32"/>
                  <a:gd name="T4" fmla="*/ 16 w 87"/>
                  <a:gd name="T5" fmla="*/ 32 h 32"/>
                  <a:gd name="T6" fmla="*/ 0 w 87"/>
                  <a:gd name="T7" fmla="*/ 16 h 32"/>
                  <a:gd name="T8" fmla="*/ 0 w 87"/>
                  <a:gd name="T9" fmla="*/ 16 h 32"/>
                  <a:gd name="T10" fmla="*/ 16 w 87"/>
                  <a:gd name="T11" fmla="*/ 0 h 32"/>
                  <a:gd name="T12" fmla="*/ 71 w 87"/>
                  <a:gd name="T13" fmla="*/ 0 h 32"/>
                  <a:gd name="T14" fmla="*/ 87 w 87"/>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2">
                    <a:moveTo>
                      <a:pt x="87" y="16"/>
                    </a:moveTo>
                    <a:cubicBezTo>
                      <a:pt x="87" y="25"/>
                      <a:pt x="79" y="32"/>
                      <a:pt x="71" y="32"/>
                    </a:cubicBezTo>
                    <a:cubicBezTo>
                      <a:pt x="16" y="32"/>
                      <a:pt x="16" y="32"/>
                      <a:pt x="16" y="32"/>
                    </a:cubicBezTo>
                    <a:cubicBezTo>
                      <a:pt x="7" y="32"/>
                      <a:pt x="0" y="25"/>
                      <a:pt x="0" y="16"/>
                    </a:cubicBezTo>
                    <a:cubicBezTo>
                      <a:pt x="0" y="16"/>
                      <a:pt x="0" y="16"/>
                      <a:pt x="0" y="16"/>
                    </a:cubicBezTo>
                    <a:cubicBezTo>
                      <a:pt x="0" y="7"/>
                      <a:pt x="7" y="0"/>
                      <a:pt x="16" y="0"/>
                    </a:cubicBezTo>
                    <a:cubicBezTo>
                      <a:pt x="71" y="0"/>
                      <a:pt x="71" y="0"/>
                      <a:pt x="71" y="0"/>
                    </a:cubicBezTo>
                    <a:cubicBezTo>
                      <a:pt x="79" y="0"/>
                      <a:pt x="87" y="7"/>
                      <a:pt x="8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6" name="Freeform 191"/>
              <p:cNvSpPr>
                <a:spLocks/>
              </p:cNvSpPr>
              <p:nvPr/>
            </p:nvSpPr>
            <p:spPr bwMode="auto">
              <a:xfrm>
                <a:off x="207486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7" name="Freeform 192"/>
              <p:cNvSpPr>
                <a:spLocks/>
              </p:cNvSpPr>
              <p:nvPr/>
            </p:nvSpPr>
            <p:spPr bwMode="auto">
              <a:xfrm>
                <a:off x="2049463" y="4521201"/>
                <a:ext cx="9525" cy="53975"/>
              </a:xfrm>
              <a:custGeom>
                <a:avLst/>
                <a:gdLst>
                  <a:gd name="T0" fmla="*/ 3 w 3"/>
                  <a:gd name="T1" fmla="*/ 17 h 19"/>
                  <a:gd name="T2" fmla="*/ 2 w 3"/>
                  <a:gd name="T3" fmla="*/ 19 h 19"/>
                  <a:gd name="T4" fmla="*/ 2 w 3"/>
                  <a:gd name="T5" fmla="*/ 19 h 19"/>
                  <a:gd name="T6" fmla="*/ 0 w 3"/>
                  <a:gd name="T7" fmla="*/ 17 h 19"/>
                  <a:gd name="T8" fmla="*/ 0 w 3"/>
                  <a:gd name="T9" fmla="*/ 1 h 19"/>
                  <a:gd name="T10" fmla="*/ 2 w 3"/>
                  <a:gd name="T11" fmla="*/ 0 h 19"/>
                  <a:gd name="T12" fmla="*/ 2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8" name="Freeform 193"/>
              <p:cNvSpPr>
                <a:spLocks/>
              </p:cNvSpPr>
              <p:nvPr/>
            </p:nvSpPr>
            <p:spPr bwMode="auto">
              <a:xfrm>
                <a:off x="2020888" y="4521201"/>
                <a:ext cx="12700"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9" name="Freeform 194"/>
              <p:cNvSpPr>
                <a:spLocks/>
              </p:cNvSpPr>
              <p:nvPr/>
            </p:nvSpPr>
            <p:spPr bwMode="auto">
              <a:xfrm>
                <a:off x="1995488" y="4521201"/>
                <a:ext cx="9525" cy="53975"/>
              </a:xfrm>
              <a:custGeom>
                <a:avLst/>
                <a:gdLst>
                  <a:gd name="T0" fmla="*/ 3 w 3"/>
                  <a:gd name="T1" fmla="*/ 17 h 19"/>
                  <a:gd name="T2" fmla="*/ 1 w 3"/>
                  <a:gd name="T3" fmla="*/ 19 h 19"/>
                  <a:gd name="T4" fmla="*/ 1 w 3"/>
                  <a:gd name="T5" fmla="*/ 19 h 19"/>
                  <a:gd name="T6" fmla="*/ 0 w 3"/>
                  <a:gd name="T7" fmla="*/ 17 h 19"/>
                  <a:gd name="T8" fmla="*/ 0 w 3"/>
                  <a:gd name="T9" fmla="*/ 1 h 19"/>
                  <a:gd name="T10" fmla="*/ 1 w 3"/>
                  <a:gd name="T11" fmla="*/ 0 h 19"/>
                  <a:gd name="T12" fmla="*/ 1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2" y="19"/>
                      <a:pt x="1" y="19"/>
                    </a:cubicBezTo>
                    <a:cubicBezTo>
                      <a:pt x="1" y="19"/>
                      <a:pt x="1" y="19"/>
                      <a:pt x="1" y="19"/>
                    </a:cubicBezTo>
                    <a:cubicBezTo>
                      <a:pt x="0" y="19"/>
                      <a:pt x="0" y="18"/>
                      <a:pt x="0" y="17"/>
                    </a:cubicBezTo>
                    <a:cubicBezTo>
                      <a:pt x="0" y="1"/>
                      <a:pt x="0" y="1"/>
                      <a:pt x="0" y="1"/>
                    </a:cubicBezTo>
                    <a:cubicBezTo>
                      <a:pt x="0" y="0"/>
                      <a:pt x="0" y="0"/>
                      <a:pt x="1" y="0"/>
                    </a:cubicBezTo>
                    <a:cubicBezTo>
                      <a:pt x="1" y="0"/>
                      <a:pt x="1" y="0"/>
                      <a:pt x="1" y="0"/>
                    </a:cubicBezTo>
                    <a:cubicBezTo>
                      <a:pt x="2"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0" name="Freeform 195"/>
              <p:cNvSpPr>
                <a:spLocks/>
              </p:cNvSpPr>
              <p:nvPr/>
            </p:nvSpPr>
            <p:spPr bwMode="auto">
              <a:xfrm>
                <a:off x="215741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1" name="Freeform 196"/>
              <p:cNvSpPr>
                <a:spLocks/>
              </p:cNvSpPr>
              <p:nvPr/>
            </p:nvSpPr>
            <p:spPr bwMode="auto">
              <a:xfrm>
                <a:off x="21288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2" name="Freeform 197"/>
              <p:cNvSpPr>
                <a:spLocks/>
              </p:cNvSpPr>
              <p:nvPr/>
            </p:nvSpPr>
            <p:spPr bwMode="auto">
              <a:xfrm>
                <a:off x="21034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3" name="Freeform 198"/>
              <p:cNvSpPr>
                <a:spLocks/>
              </p:cNvSpPr>
              <p:nvPr/>
            </p:nvSpPr>
            <p:spPr bwMode="auto">
              <a:xfrm>
                <a:off x="1914525" y="4794251"/>
                <a:ext cx="333375" cy="92075"/>
              </a:xfrm>
              <a:custGeom>
                <a:avLst/>
                <a:gdLst>
                  <a:gd name="T0" fmla="*/ 10 w 118"/>
                  <a:gd name="T1" fmla="*/ 33 h 33"/>
                  <a:gd name="T2" fmla="*/ 0 w 118"/>
                  <a:gd name="T3" fmla="*/ 23 h 33"/>
                  <a:gd name="T4" fmla="*/ 0 w 118"/>
                  <a:gd name="T5" fmla="*/ 9 h 33"/>
                  <a:gd name="T6" fmla="*/ 10 w 118"/>
                  <a:gd name="T7" fmla="*/ 0 h 33"/>
                  <a:gd name="T8" fmla="*/ 109 w 118"/>
                  <a:gd name="T9" fmla="*/ 0 h 33"/>
                  <a:gd name="T10" fmla="*/ 118 w 118"/>
                  <a:gd name="T11" fmla="*/ 9 h 33"/>
                  <a:gd name="T12" fmla="*/ 118 w 118"/>
                  <a:gd name="T13" fmla="*/ 23 h 33"/>
                  <a:gd name="T14" fmla="*/ 109 w 118"/>
                  <a:gd name="T15" fmla="*/ 33 h 33"/>
                  <a:gd name="T16" fmla="*/ 10 w 11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
                    <a:moveTo>
                      <a:pt x="10" y="33"/>
                    </a:moveTo>
                    <a:cubicBezTo>
                      <a:pt x="5" y="33"/>
                      <a:pt x="0" y="28"/>
                      <a:pt x="0" y="23"/>
                    </a:cubicBezTo>
                    <a:cubicBezTo>
                      <a:pt x="0" y="9"/>
                      <a:pt x="0" y="9"/>
                      <a:pt x="0" y="9"/>
                    </a:cubicBezTo>
                    <a:cubicBezTo>
                      <a:pt x="0" y="4"/>
                      <a:pt x="5" y="0"/>
                      <a:pt x="10" y="0"/>
                    </a:cubicBezTo>
                    <a:cubicBezTo>
                      <a:pt x="109" y="0"/>
                      <a:pt x="109" y="0"/>
                      <a:pt x="109" y="0"/>
                    </a:cubicBezTo>
                    <a:cubicBezTo>
                      <a:pt x="114" y="0"/>
                      <a:pt x="118" y="4"/>
                      <a:pt x="118" y="9"/>
                    </a:cubicBezTo>
                    <a:cubicBezTo>
                      <a:pt x="118" y="23"/>
                      <a:pt x="118" y="23"/>
                      <a:pt x="118" y="23"/>
                    </a:cubicBezTo>
                    <a:cubicBezTo>
                      <a:pt x="118" y="28"/>
                      <a:pt x="114" y="33"/>
                      <a:pt x="109" y="33"/>
                    </a:cubicBezTo>
                    <a:lnTo>
                      <a:pt x="1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4" name="Rectangle 199"/>
              <p:cNvSpPr>
                <a:spLocks noChangeArrowheads="1"/>
              </p:cNvSpPr>
              <p:nvPr/>
            </p:nvSpPr>
            <p:spPr bwMode="auto">
              <a:xfrm>
                <a:off x="1973263" y="4886326"/>
                <a:ext cx="42863"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5" name="Rectangle 200"/>
              <p:cNvSpPr>
                <a:spLocks noChangeArrowheads="1"/>
              </p:cNvSpPr>
              <p:nvPr/>
            </p:nvSpPr>
            <p:spPr bwMode="auto">
              <a:xfrm>
                <a:off x="1973263" y="4886326"/>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6" name="Rectangle 201"/>
              <p:cNvSpPr>
                <a:spLocks noChangeArrowheads="1"/>
              </p:cNvSpPr>
              <p:nvPr/>
            </p:nvSpPr>
            <p:spPr bwMode="auto">
              <a:xfrm>
                <a:off x="2163763" y="4886326"/>
                <a:ext cx="412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7" name="Rectangle 202"/>
              <p:cNvSpPr>
                <a:spLocks noChangeArrowheads="1"/>
              </p:cNvSpPr>
              <p:nvPr/>
            </p:nvSpPr>
            <p:spPr bwMode="auto">
              <a:xfrm>
                <a:off x="2163763" y="4886326"/>
                <a:ext cx="412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8" name="Freeform 203"/>
              <p:cNvSpPr>
                <a:spLocks/>
              </p:cNvSpPr>
              <p:nvPr/>
            </p:nvSpPr>
            <p:spPr bwMode="auto">
              <a:xfrm>
                <a:off x="2236788" y="4368801"/>
                <a:ext cx="25400" cy="47625"/>
              </a:xfrm>
              <a:custGeom>
                <a:avLst/>
                <a:gdLst>
                  <a:gd name="T0" fmla="*/ 0 w 9"/>
                  <a:gd name="T1" fmla="*/ 0 h 17"/>
                  <a:gd name="T2" fmla="*/ 0 w 9"/>
                  <a:gd name="T3" fmla="*/ 0 h 17"/>
                  <a:gd name="T4" fmla="*/ 0 w 9"/>
                  <a:gd name="T5" fmla="*/ 17 h 17"/>
                  <a:gd name="T6" fmla="*/ 0 w 9"/>
                  <a:gd name="T7" fmla="*/ 17 h 17"/>
                  <a:gd name="T8" fmla="*/ 9 w 9"/>
                  <a:gd name="T9" fmla="*/ 8 h 17"/>
                  <a:gd name="T10" fmla="*/ 0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0" y="0"/>
                    </a:moveTo>
                    <a:cubicBezTo>
                      <a:pt x="0" y="0"/>
                      <a:pt x="0" y="0"/>
                      <a:pt x="0" y="0"/>
                    </a:cubicBezTo>
                    <a:cubicBezTo>
                      <a:pt x="0" y="17"/>
                      <a:pt x="0" y="17"/>
                      <a:pt x="0" y="17"/>
                    </a:cubicBezTo>
                    <a:cubicBezTo>
                      <a:pt x="0" y="17"/>
                      <a:pt x="0" y="17"/>
                      <a:pt x="0" y="17"/>
                    </a:cubicBezTo>
                    <a:cubicBezTo>
                      <a:pt x="5" y="17"/>
                      <a:pt x="9" y="13"/>
                      <a:pt x="9" y="8"/>
                    </a:cubicBezTo>
                    <a:cubicBezTo>
                      <a:pt x="9" y="4"/>
                      <a:pt x="5"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9" name="Rectangle 204"/>
              <p:cNvSpPr>
                <a:spLocks noChangeArrowheads="1"/>
              </p:cNvSpPr>
              <p:nvPr/>
            </p:nvSpPr>
            <p:spPr bwMode="auto">
              <a:xfrm>
                <a:off x="2236788"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0" name="Freeform 205"/>
              <p:cNvSpPr>
                <a:spLocks/>
              </p:cNvSpPr>
              <p:nvPr/>
            </p:nvSpPr>
            <p:spPr bwMode="auto">
              <a:xfrm>
                <a:off x="1911350" y="4368801"/>
                <a:ext cx="25400" cy="47625"/>
              </a:xfrm>
              <a:custGeom>
                <a:avLst/>
                <a:gdLst>
                  <a:gd name="T0" fmla="*/ 9 w 9"/>
                  <a:gd name="T1" fmla="*/ 0 h 17"/>
                  <a:gd name="T2" fmla="*/ 9 w 9"/>
                  <a:gd name="T3" fmla="*/ 0 h 17"/>
                  <a:gd name="T4" fmla="*/ 9 w 9"/>
                  <a:gd name="T5" fmla="*/ 17 h 17"/>
                  <a:gd name="T6" fmla="*/ 9 w 9"/>
                  <a:gd name="T7" fmla="*/ 17 h 17"/>
                  <a:gd name="T8" fmla="*/ 0 w 9"/>
                  <a:gd name="T9" fmla="*/ 8 h 17"/>
                  <a:gd name="T10" fmla="*/ 9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9" y="0"/>
                    </a:moveTo>
                    <a:cubicBezTo>
                      <a:pt x="9" y="0"/>
                      <a:pt x="9" y="0"/>
                      <a:pt x="9" y="0"/>
                    </a:cubicBezTo>
                    <a:cubicBezTo>
                      <a:pt x="9" y="17"/>
                      <a:pt x="9" y="17"/>
                      <a:pt x="9" y="17"/>
                    </a:cubicBezTo>
                    <a:cubicBezTo>
                      <a:pt x="9" y="17"/>
                      <a:pt x="9" y="17"/>
                      <a:pt x="9" y="17"/>
                    </a:cubicBezTo>
                    <a:cubicBezTo>
                      <a:pt x="4" y="17"/>
                      <a:pt x="0" y="13"/>
                      <a:pt x="0" y="8"/>
                    </a:cubicBezTo>
                    <a:cubicBezTo>
                      <a:pt x="0" y="4"/>
                      <a:pt x="4" y="0"/>
                      <a:pt x="9"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1" name="Rectangle 206"/>
              <p:cNvSpPr>
                <a:spLocks noChangeArrowheads="1"/>
              </p:cNvSpPr>
              <p:nvPr/>
            </p:nvSpPr>
            <p:spPr bwMode="auto">
              <a:xfrm>
                <a:off x="1930400"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2" name="Freeform 207"/>
              <p:cNvSpPr>
                <a:spLocks/>
              </p:cNvSpPr>
              <p:nvPr/>
            </p:nvSpPr>
            <p:spPr bwMode="auto">
              <a:xfrm>
                <a:off x="1928813" y="5145088"/>
                <a:ext cx="131763"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3" name="Rectangle 208"/>
              <p:cNvSpPr>
                <a:spLocks noChangeArrowheads="1"/>
              </p:cNvSpPr>
              <p:nvPr/>
            </p:nvSpPr>
            <p:spPr bwMode="auto">
              <a:xfrm>
                <a:off x="1928813" y="5192713"/>
                <a:ext cx="1317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4" name="Freeform 209"/>
              <p:cNvSpPr>
                <a:spLocks/>
              </p:cNvSpPr>
              <p:nvPr/>
            </p:nvSpPr>
            <p:spPr bwMode="auto">
              <a:xfrm>
                <a:off x="2117725" y="5145088"/>
                <a:ext cx="133350"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5" name="Rectangle 210"/>
              <p:cNvSpPr>
                <a:spLocks noChangeArrowheads="1"/>
              </p:cNvSpPr>
              <p:nvPr/>
            </p:nvSpPr>
            <p:spPr bwMode="auto">
              <a:xfrm>
                <a:off x="2117725" y="5192713"/>
                <a:ext cx="133350"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6" name="Freeform 211"/>
              <p:cNvSpPr>
                <a:spLocks/>
              </p:cNvSpPr>
              <p:nvPr/>
            </p:nvSpPr>
            <p:spPr bwMode="auto">
              <a:xfrm>
                <a:off x="1752600" y="4899026"/>
                <a:ext cx="127000" cy="106363"/>
              </a:xfrm>
              <a:custGeom>
                <a:avLst/>
                <a:gdLst>
                  <a:gd name="T0" fmla="*/ 14 w 45"/>
                  <a:gd name="T1" fmla="*/ 30 h 38"/>
                  <a:gd name="T2" fmla="*/ 11 w 45"/>
                  <a:gd name="T3" fmla="*/ 23 h 38"/>
                  <a:gd name="T4" fmla="*/ 22 w 45"/>
                  <a:gd name="T5" fmla="*/ 11 h 38"/>
                  <a:gd name="T6" fmla="*/ 33 w 45"/>
                  <a:gd name="T7" fmla="*/ 23 h 38"/>
                  <a:gd name="T8" fmla="*/ 30 w 45"/>
                  <a:gd name="T9" fmla="*/ 30 h 38"/>
                  <a:gd name="T10" fmla="*/ 38 w 45"/>
                  <a:gd name="T11" fmla="*/ 38 h 38"/>
                  <a:gd name="T12" fmla="*/ 45 w 45"/>
                  <a:gd name="T13" fmla="*/ 23 h 38"/>
                  <a:gd name="T14" fmla="*/ 22 w 45"/>
                  <a:gd name="T15" fmla="*/ 0 h 38"/>
                  <a:gd name="T16" fmla="*/ 0 w 45"/>
                  <a:gd name="T17" fmla="*/ 23 h 38"/>
                  <a:gd name="T18" fmla="*/ 6 w 45"/>
                  <a:gd name="T19" fmla="*/ 38 h 38"/>
                  <a:gd name="T20" fmla="*/ 14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14" y="30"/>
                    </a:moveTo>
                    <a:cubicBezTo>
                      <a:pt x="12" y="28"/>
                      <a:pt x="11" y="26"/>
                      <a:pt x="11" y="23"/>
                    </a:cubicBezTo>
                    <a:cubicBezTo>
                      <a:pt x="11" y="16"/>
                      <a:pt x="16" y="11"/>
                      <a:pt x="22" y="11"/>
                    </a:cubicBezTo>
                    <a:cubicBezTo>
                      <a:pt x="28" y="11"/>
                      <a:pt x="33" y="16"/>
                      <a:pt x="33" y="23"/>
                    </a:cubicBezTo>
                    <a:cubicBezTo>
                      <a:pt x="33" y="26"/>
                      <a:pt x="32" y="28"/>
                      <a:pt x="30" y="30"/>
                    </a:cubicBezTo>
                    <a:cubicBezTo>
                      <a:pt x="38" y="38"/>
                      <a:pt x="38" y="38"/>
                      <a:pt x="38" y="38"/>
                    </a:cubicBezTo>
                    <a:cubicBezTo>
                      <a:pt x="42" y="34"/>
                      <a:pt x="45" y="29"/>
                      <a:pt x="45" y="23"/>
                    </a:cubicBezTo>
                    <a:cubicBezTo>
                      <a:pt x="45" y="10"/>
                      <a:pt x="34" y="0"/>
                      <a:pt x="22" y="0"/>
                    </a:cubicBezTo>
                    <a:cubicBezTo>
                      <a:pt x="10" y="0"/>
                      <a:pt x="0" y="10"/>
                      <a:pt x="0" y="23"/>
                    </a:cubicBezTo>
                    <a:cubicBezTo>
                      <a:pt x="0" y="29"/>
                      <a:pt x="2" y="34"/>
                      <a:pt x="6" y="38"/>
                    </a:cubicBezTo>
                    <a:lnTo>
                      <a:pt x="14"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7" name="Freeform 212"/>
              <p:cNvSpPr>
                <a:spLocks/>
              </p:cNvSpPr>
              <p:nvPr/>
            </p:nvSpPr>
            <p:spPr bwMode="auto">
              <a:xfrm>
                <a:off x="2295525" y="4479926"/>
                <a:ext cx="111125" cy="130175"/>
              </a:xfrm>
              <a:custGeom>
                <a:avLst/>
                <a:gdLst>
                  <a:gd name="T0" fmla="*/ 31 w 39"/>
                  <a:gd name="T1" fmla="*/ 46 h 46"/>
                  <a:gd name="T2" fmla="*/ 0 w 39"/>
                  <a:gd name="T3" fmla="*/ 46 h 46"/>
                  <a:gd name="T4" fmla="*/ 0 w 39"/>
                  <a:gd name="T5" fmla="*/ 0 h 46"/>
                  <a:gd name="T6" fmla="*/ 31 w 39"/>
                  <a:gd name="T7" fmla="*/ 0 h 46"/>
                  <a:gd name="T8" fmla="*/ 39 w 39"/>
                  <a:gd name="T9" fmla="*/ 8 h 46"/>
                  <a:gd name="T10" fmla="*/ 39 w 39"/>
                  <a:gd name="T11" fmla="*/ 38 h 46"/>
                  <a:gd name="T12" fmla="*/ 31 w 39"/>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9" h="46">
                    <a:moveTo>
                      <a:pt x="31" y="46"/>
                    </a:moveTo>
                    <a:cubicBezTo>
                      <a:pt x="0" y="46"/>
                      <a:pt x="0" y="46"/>
                      <a:pt x="0" y="46"/>
                    </a:cubicBezTo>
                    <a:cubicBezTo>
                      <a:pt x="0" y="0"/>
                      <a:pt x="0" y="0"/>
                      <a:pt x="0" y="0"/>
                    </a:cubicBezTo>
                    <a:cubicBezTo>
                      <a:pt x="31" y="0"/>
                      <a:pt x="31" y="0"/>
                      <a:pt x="31" y="0"/>
                    </a:cubicBezTo>
                    <a:cubicBezTo>
                      <a:pt x="36" y="0"/>
                      <a:pt x="39" y="4"/>
                      <a:pt x="39" y="8"/>
                    </a:cubicBezTo>
                    <a:cubicBezTo>
                      <a:pt x="39" y="38"/>
                      <a:pt x="39" y="38"/>
                      <a:pt x="39" y="38"/>
                    </a:cubicBezTo>
                    <a:cubicBezTo>
                      <a:pt x="39" y="42"/>
                      <a:pt x="36" y="46"/>
                      <a:pt x="31"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8" name="Rectangle 213"/>
              <p:cNvSpPr>
                <a:spLocks noChangeArrowheads="1"/>
              </p:cNvSpPr>
              <p:nvPr/>
            </p:nvSpPr>
            <p:spPr bwMode="auto">
              <a:xfrm>
                <a:off x="2324100" y="4610101"/>
                <a:ext cx="42863"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9" name="Rectangle 214"/>
              <p:cNvSpPr>
                <a:spLocks noChangeArrowheads="1"/>
              </p:cNvSpPr>
              <p:nvPr/>
            </p:nvSpPr>
            <p:spPr bwMode="auto">
              <a:xfrm>
                <a:off x="2324100" y="4610101"/>
                <a:ext cx="42863"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0" name="Rectangle 215"/>
              <p:cNvSpPr>
                <a:spLocks noChangeArrowheads="1"/>
              </p:cNvSpPr>
              <p:nvPr/>
            </p:nvSpPr>
            <p:spPr bwMode="auto">
              <a:xfrm>
                <a:off x="2324100" y="4821238"/>
                <a:ext cx="42863"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1" name="Rectangle 216"/>
              <p:cNvSpPr>
                <a:spLocks noChangeArrowheads="1"/>
              </p:cNvSpPr>
              <p:nvPr/>
            </p:nvSpPr>
            <p:spPr bwMode="auto">
              <a:xfrm>
                <a:off x="2324100" y="4821238"/>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2" name="Freeform 217"/>
              <p:cNvSpPr>
                <a:spLocks/>
              </p:cNvSpPr>
              <p:nvPr/>
            </p:nvSpPr>
            <p:spPr bwMode="auto">
              <a:xfrm>
                <a:off x="2298700" y="4686301"/>
                <a:ext cx="93663" cy="134938"/>
              </a:xfrm>
              <a:custGeom>
                <a:avLst/>
                <a:gdLst>
                  <a:gd name="T0" fmla="*/ 0 w 33"/>
                  <a:gd name="T1" fmla="*/ 38 h 48"/>
                  <a:gd name="T2" fmla="*/ 9 w 33"/>
                  <a:gd name="T3" fmla="*/ 48 h 48"/>
                  <a:gd name="T4" fmla="*/ 24 w 33"/>
                  <a:gd name="T5" fmla="*/ 48 h 48"/>
                  <a:gd name="T6" fmla="*/ 33 w 33"/>
                  <a:gd name="T7" fmla="*/ 38 h 48"/>
                  <a:gd name="T8" fmla="*/ 33 w 33"/>
                  <a:gd name="T9" fmla="*/ 10 h 48"/>
                  <a:gd name="T10" fmla="*/ 24 w 33"/>
                  <a:gd name="T11" fmla="*/ 0 h 48"/>
                  <a:gd name="T12" fmla="*/ 9 w 33"/>
                  <a:gd name="T13" fmla="*/ 0 h 48"/>
                  <a:gd name="T14" fmla="*/ 0 w 33"/>
                  <a:gd name="T15" fmla="*/ 10 h 48"/>
                  <a:gd name="T16" fmla="*/ 0 w 33"/>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8">
                    <a:moveTo>
                      <a:pt x="0" y="38"/>
                    </a:moveTo>
                    <a:cubicBezTo>
                      <a:pt x="0" y="43"/>
                      <a:pt x="4" y="48"/>
                      <a:pt x="9" y="48"/>
                    </a:cubicBezTo>
                    <a:cubicBezTo>
                      <a:pt x="24" y="48"/>
                      <a:pt x="24" y="48"/>
                      <a:pt x="24" y="48"/>
                    </a:cubicBezTo>
                    <a:cubicBezTo>
                      <a:pt x="29" y="48"/>
                      <a:pt x="33" y="43"/>
                      <a:pt x="33" y="38"/>
                    </a:cubicBezTo>
                    <a:cubicBezTo>
                      <a:pt x="33" y="10"/>
                      <a:pt x="33" y="10"/>
                      <a:pt x="33" y="10"/>
                    </a:cubicBezTo>
                    <a:cubicBezTo>
                      <a:pt x="33" y="5"/>
                      <a:pt x="29" y="0"/>
                      <a:pt x="24" y="0"/>
                    </a:cubicBezTo>
                    <a:cubicBezTo>
                      <a:pt x="9" y="0"/>
                      <a:pt x="9" y="0"/>
                      <a:pt x="9" y="0"/>
                    </a:cubicBezTo>
                    <a:cubicBezTo>
                      <a:pt x="4" y="0"/>
                      <a:pt x="0" y="5"/>
                      <a:pt x="0" y="10"/>
                    </a:cubicBezTo>
                    <a:lnTo>
                      <a:pt x="0"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3" name="Freeform 218"/>
              <p:cNvSpPr>
                <a:spLocks/>
              </p:cNvSpPr>
              <p:nvPr/>
            </p:nvSpPr>
            <p:spPr bwMode="auto">
              <a:xfrm>
                <a:off x="2282825" y="4899026"/>
                <a:ext cx="127000" cy="106363"/>
              </a:xfrm>
              <a:custGeom>
                <a:avLst/>
                <a:gdLst>
                  <a:gd name="T0" fmla="*/ 30 w 45"/>
                  <a:gd name="T1" fmla="*/ 30 h 38"/>
                  <a:gd name="T2" fmla="*/ 34 w 45"/>
                  <a:gd name="T3" fmla="*/ 23 h 38"/>
                  <a:gd name="T4" fmla="*/ 22 w 45"/>
                  <a:gd name="T5" fmla="*/ 11 h 38"/>
                  <a:gd name="T6" fmla="*/ 11 w 45"/>
                  <a:gd name="T7" fmla="*/ 23 h 38"/>
                  <a:gd name="T8" fmla="*/ 14 w 45"/>
                  <a:gd name="T9" fmla="*/ 30 h 38"/>
                  <a:gd name="T10" fmla="*/ 6 w 45"/>
                  <a:gd name="T11" fmla="*/ 38 h 38"/>
                  <a:gd name="T12" fmla="*/ 0 w 45"/>
                  <a:gd name="T13" fmla="*/ 23 h 38"/>
                  <a:gd name="T14" fmla="*/ 22 w 45"/>
                  <a:gd name="T15" fmla="*/ 0 h 38"/>
                  <a:gd name="T16" fmla="*/ 45 w 45"/>
                  <a:gd name="T17" fmla="*/ 23 h 38"/>
                  <a:gd name="T18" fmla="*/ 38 w 45"/>
                  <a:gd name="T19" fmla="*/ 38 h 38"/>
                  <a:gd name="T20" fmla="*/ 30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30" y="30"/>
                    </a:moveTo>
                    <a:cubicBezTo>
                      <a:pt x="32" y="28"/>
                      <a:pt x="34" y="26"/>
                      <a:pt x="34" y="23"/>
                    </a:cubicBezTo>
                    <a:cubicBezTo>
                      <a:pt x="34" y="16"/>
                      <a:pt x="29" y="11"/>
                      <a:pt x="22" y="11"/>
                    </a:cubicBezTo>
                    <a:cubicBezTo>
                      <a:pt x="16" y="11"/>
                      <a:pt x="11" y="16"/>
                      <a:pt x="11" y="23"/>
                    </a:cubicBezTo>
                    <a:cubicBezTo>
                      <a:pt x="11" y="26"/>
                      <a:pt x="12" y="28"/>
                      <a:pt x="14" y="30"/>
                    </a:cubicBezTo>
                    <a:cubicBezTo>
                      <a:pt x="6" y="38"/>
                      <a:pt x="6" y="38"/>
                      <a:pt x="6" y="38"/>
                    </a:cubicBezTo>
                    <a:cubicBezTo>
                      <a:pt x="2" y="34"/>
                      <a:pt x="0" y="29"/>
                      <a:pt x="0" y="23"/>
                    </a:cubicBezTo>
                    <a:cubicBezTo>
                      <a:pt x="0" y="10"/>
                      <a:pt x="10" y="0"/>
                      <a:pt x="22" y="0"/>
                    </a:cubicBezTo>
                    <a:cubicBezTo>
                      <a:pt x="35" y="0"/>
                      <a:pt x="45" y="10"/>
                      <a:pt x="45" y="23"/>
                    </a:cubicBezTo>
                    <a:cubicBezTo>
                      <a:pt x="45" y="29"/>
                      <a:pt x="42" y="34"/>
                      <a:pt x="38" y="38"/>
                    </a:cubicBezTo>
                    <a:lnTo>
                      <a:pt x="3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9" name="Picture 68"/>
            <p:cNvPicPr>
              <a:picLocks noChangeAspect="1"/>
            </p:cNvPicPr>
            <p:nvPr/>
          </p:nvPicPr>
          <p:blipFill>
            <a:blip r:embed="rId7"/>
            <a:stretch>
              <a:fillRect/>
            </a:stretch>
          </p:blipFill>
          <p:spPr>
            <a:xfrm>
              <a:off x="7934045" y="4240811"/>
              <a:ext cx="1376001" cy="1376001"/>
            </a:xfrm>
            <a:prstGeom prst="rect">
              <a:avLst/>
            </a:prstGeom>
          </p:spPr>
        </p:pic>
      </p:grpSp>
      <p:sp>
        <p:nvSpPr>
          <p:cNvPr id="2" name="Slide Number Placeholder 1"/>
          <p:cNvSpPr>
            <a:spLocks noGrp="1"/>
          </p:cNvSpPr>
          <p:nvPr>
            <p:ph type="sldNum" sz="quarter" idx="4294967295"/>
          </p:nvPr>
        </p:nvSpPr>
        <p:spPr>
          <a:xfrm>
            <a:off x="11367165" y="6629335"/>
            <a:ext cx="555597" cy="13386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sz="1800" b="0" i="0" u="none" strike="noStrike" kern="0" cap="none" spc="0" normalizeH="0" baseline="0" noProof="0" dirty="0">
              <a:ln>
                <a:noFill/>
              </a:ln>
              <a:solidFill>
                <a:sysClr val="windowText" lastClr="000000"/>
              </a:solidFill>
              <a:effectLst/>
              <a:uLnTx/>
              <a:uFillTx/>
            </a:endParaRPr>
          </a:p>
        </p:txBody>
      </p:sp>
      <p:pic>
        <p:nvPicPr>
          <p:cNvPr id="592" name="Picture 591"/>
          <p:cNvPicPr>
            <a:picLocks noChangeAspect="1"/>
          </p:cNvPicPr>
          <p:nvPr/>
        </p:nvPicPr>
        <p:blipFill>
          <a:blip r:embed="rId8"/>
          <a:stretch>
            <a:fillRect/>
          </a:stretch>
        </p:blipFill>
        <p:spPr>
          <a:xfrm>
            <a:off x="9146254" y="3334672"/>
            <a:ext cx="1747012" cy="1747012"/>
          </a:xfrm>
          <a:prstGeom prst="rect">
            <a:avLst/>
          </a:prstGeom>
        </p:spPr>
      </p:pic>
      <p:grpSp>
        <p:nvGrpSpPr>
          <p:cNvPr id="6" name="Group 5"/>
          <p:cNvGrpSpPr/>
          <p:nvPr/>
        </p:nvGrpSpPr>
        <p:grpSpPr>
          <a:xfrm>
            <a:off x="4867081" y="1989798"/>
            <a:ext cx="2560320" cy="3969338"/>
            <a:chOff x="4867081" y="1989798"/>
            <a:chExt cx="2560320" cy="3969338"/>
          </a:xfrm>
        </p:grpSpPr>
        <p:sp>
          <p:nvSpPr>
            <p:cNvPr id="38" name="Rectangle 37"/>
            <p:cNvSpPr/>
            <p:nvPr/>
          </p:nvSpPr>
          <p:spPr bwMode="auto">
            <a:xfrm>
              <a:off x="4986922"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Debug and optimize your Big Data programs with ease</a:t>
              </a:r>
            </a:p>
          </p:txBody>
        </p:sp>
        <p:pic>
          <p:nvPicPr>
            <p:cNvPr id="620" name="Picture 619"/>
            <p:cNvPicPr>
              <a:picLocks noChangeAspect="1"/>
            </p:cNvPicPr>
            <p:nvPr/>
          </p:nvPicPr>
          <p:blipFill>
            <a:blip r:embed="rId9"/>
            <a:stretch>
              <a:fillRect/>
            </a:stretch>
          </p:blipFill>
          <p:spPr>
            <a:xfrm>
              <a:off x="4867081" y="3398816"/>
              <a:ext cx="2560320" cy="2560320"/>
            </a:xfrm>
            <a:prstGeom prst="rect">
              <a:avLst/>
            </a:prstGeom>
          </p:spPr>
        </p:pic>
      </p:grpSp>
      <p:sp>
        <p:nvSpPr>
          <p:cNvPr id="71" name="Title 1"/>
          <p:cNvSpPr>
            <a:spLocks noGrp="1"/>
          </p:cNvSpPr>
          <p:nvPr>
            <p:ph type="title"/>
          </p:nvPr>
        </p:nvSpPr>
        <p:spPr>
          <a:xfrm>
            <a:off x="268927" y="286381"/>
            <a:ext cx="11653523" cy="927940"/>
          </a:xfrm>
        </p:spPr>
        <p:txBody>
          <a:bodyPr/>
          <a:lstStyle/>
          <a:p>
            <a:r>
              <a:rPr lang="en-US" dirty="0"/>
              <a:t>Azure Data Lake Analytics</a:t>
            </a:r>
            <a:endParaRPr lang="en-US" sz="3600" dirty="0">
              <a:solidFill>
                <a:schemeClr val="accent2"/>
              </a:solidFill>
            </a:endParaRPr>
          </a:p>
        </p:txBody>
      </p:sp>
    </p:spTree>
    <p:extLst>
      <p:ext uri="{BB962C8B-B14F-4D97-AF65-F5344CB8AC3E}">
        <p14:creationId xmlns:p14="http://schemas.microsoft.com/office/powerpoint/2010/main" val="2170998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par>
                                <p:cTn id="7" presetID="9" presetClass="emph" presetSubtype="0" nodeType="withEffect">
                                  <p:stCondLst>
                                    <p:cond delay="0"/>
                                  </p:stCondLst>
                                  <p:childTnLst>
                                    <p:set>
                                      <p:cBhvr>
                                        <p:cTn id="8" dur="indefinite"/>
                                        <p:tgtEl>
                                          <p:spTgt spid="4"/>
                                        </p:tgtEl>
                                        <p:attrNameLst>
                                          <p:attrName>style.opacity</p:attrName>
                                        </p:attrNameLst>
                                      </p:cBhvr>
                                      <p:to>
                                        <p:strVal val="0.5"/>
                                      </p:to>
                                    </p:set>
                                    <p:animEffect filter="image" prLst="opacity: 0.5">
                                      <p:cBhvr rctx="IE">
                                        <p:cTn id="9" dur="indefinite"/>
                                        <p:tgtEl>
                                          <p:spTgt spid="4"/>
                                        </p:tgtEl>
                                      </p:cBhvr>
                                    </p:animEffect>
                                  </p:childTnLst>
                                </p:cTn>
                              </p:par>
                              <p:par>
                                <p:cTn id="10" presetID="9" presetClass="emph" presetSubtype="0" nodeType="withEffect">
                                  <p:stCondLst>
                                    <p:cond delay="0"/>
                                  </p:stCondLst>
                                  <p:childTnLst>
                                    <p:set>
                                      <p:cBhvr>
                                        <p:cTn id="11" dur="indefinite"/>
                                        <p:tgtEl>
                                          <p:spTgt spid="7"/>
                                        </p:tgtEl>
                                        <p:attrNameLst>
                                          <p:attrName>style.opacity</p:attrName>
                                        </p:attrNameLst>
                                      </p:cBhvr>
                                      <p:to>
                                        <p:strVal val="0.5"/>
                                      </p:to>
                                    </p:set>
                                    <p:animEffect filter="image" prLst="opacity: 0.5">
                                      <p:cBhvr rctx="IE">
                                        <p:cTn id="12" dur="indefinite"/>
                                        <p:tgtEl>
                                          <p:spTgt spid="7"/>
                                        </p:tgtEl>
                                      </p:cBhvr>
                                    </p:animEffect>
                                  </p:childTnLst>
                                </p:cTn>
                              </p:par>
                              <p:par>
                                <p:cTn id="13" presetID="9" presetClass="emph" presetSubtype="0" nodeType="withEffect">
                                  <p:stCondLst>
                                    <p:cond delay="0"/>
                                  </p:stCondLst>
                                  <p:childTnLst>
                                    <p:set>
                                      <p:cBhvr>
                                        <p:cTn id="14" dur="indefinite"/>
                                        <p:tgtEl>
                                          <p:spTgt spid="8"/>
                                        </p:tgtEl>
                                        <p:attrNameLst>
                                          <p:attrName>style.opacity</p:attrName>
                                        </p:attrNameLst>
                                      </p:cBhvr>
                                      <p:to>
                                        <p:strVal val="0.5"/>
                                      </p:to>
                                    </p:set>
                                    <p:animEffect filter="image" prLst="opacity: 0.5">
                                      <p:cBhvr rctx="IE">
                                        <p:cTn id="15" dur="indefinite"/>
                                        <p:tgtEl>
                                          <p:spTgt spid="8"/>
                                        </p:tgtEl>
                                      </p:cBhvr>
                                    </p:animEffect>
                                  </p:childTnLst>
                                </p:cTn>
                              </p:par>
                              <p:par>
                                <p:cTn id="16" presetID="9" presetClass="emph" presetSubtype="0" nodeType="withEffect">
                                  <p:stCondLst>
                                    <p:cond delay="0"/>
                                  </p:stCondLst>
                                  <p:childTnLst>
                                    <p:set>
                                      <p:cBhvr>
                                        <p:cTn id="17" dur="indefinite"/>
                                        <p:tgtEl>
                                          <p:spTgt spid="3"/>
                                        </p:tgtEl>
                                        <p:attrNameLst>
                                          <p:attrName>style.opacity</p:attrName>
                                        </p:attrNameLst>
                                      </p:cBhvr>
                                      <p:to>
                                        <p:strVal val="0.5"/>
                                      </p:to>
                                    </p:set>
                                    <p:animEffect filter="image" prLst="opacity: 0.5">
                                      <p:cBhvr rctx="IE">
                                        <p:cTn id="18"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jobs, stages and vertices</a:t>
            </a:r>
          </a:p>
        </p:txBody>
      </p:sp>
      <p:sp>
        <p:nvSpPr>
          <p:cNvPr id="4" name="TextBox 3"/>
          <p:cNvSpPr txBox="1"/>
          <p:nvPr/>
        </p:nvSpPr>
        <p:spPr>
          <a:xfrm>
            <a:off x="434975" y="1631841"/>
            <a:ext cx="4128764" cy="1323439"/>
          </a:xfrm>
          <a:prstGeom prst="rect">
            <a:avLst/>
          </a:prstGeom>
          <a:noFill/>
        </p:spPr>
        <p:txBody>
          <a:bodyPr wrap="square" lIns="0" tIns="0" rIns="0" bIns="0" rtlCol="0">
            <a:spAutoFit/>
          </a:bodyPr>
          <a:lstStyle/>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3"/>
              </a:buBlip>
              <a:tabLst/>
              <a:defRPr/>
            </a:pPr>
            <a:r>
              <a:rPr kumimoji="0" lang="en-US" sz="1900" b="0" i="0" u="none" strike="noStrike" kern="0" cap="none" spc="0" normalizeH="0" baseline="0" noProof="0" dirty="0">
                <a:ln>
                  <a:noFill/>
                </a:ln>
                <a:solidFill>
                  <a:srgbClr val="505050"/>
                </a:solidFill>
                <a:effectLst/>
                <a:uLnTx/>
                <a:uFillTx/>
              </a:rPr>
              <a:t>Each job is broken into ‘n’ number of </a:t>
            </a:r>
            <a:r>
              <a:rPr kumimoji="0" lang="en-US" sz="1900" b="0" i="0" u="none" strike="noStrike" kern="0" cap="none" spc="0" normalizeH="0" baseline="0" noProof="0" dirty="0">
                <a:ln>
                  <a:noFill/>
                </a:ln>
                <a:solidFill>
                  <a:schemeClr val="accent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vertexes</a:t>
            </a:r>
          </a:p>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3"/>
              </a:buBlip>
              <a:tabLst/>
              <a:defRPr/>
            </a:pPr>
            <a:r>
              <a:rPr kumimoji="0" lang="en-US" sz="1900" b="0" i="0" u="none" strike="noStrike" kern="0" cap="none" spc="0" normalizeH="0" baseline="0" noProof="0" dirty="0">
                <a:ln>
                  <a:noFill/>
                </a:ln>
                <a:solidFill>
                  <a:srgbClr val="505050"/>
                </a:solidFill>
                <a:effectLst/>
                <a:uLnTx/>
                <a:uFillTx/>
              </a:rPr>
              <a:t>Each vertex is some work that needs to be done</a:t>
            </a:r>
          </a:p>
        </p:txBody>
      </p:sp>
      <p:grpSp>
        <p:nvGrpSpPr>
          <p:cNvPr id="92" name="Group 91"/>
          <p:cNvGrpSpPr/>
          <p:nvPr/>
        </p:nvGrpSpPr>
        <p:grpSpPr>
          <a:xfrm>
            <a:off x="5679931" y="1662812"/>
            <a:ext cx="5553363" cy="1733794"/>
            <a:chOff x="5648037" y="1259207"/>
            <a:chExt cx="5719128" cy="1785547"/>
          </a:xfrm>
        </p:grpSpPr>
        <p:pic>
          <p:nvPicPr>
            <p:cNvPr id="48" name="Picture 47"/>
            <p:cNvPicPr>
              <a:picLocks noChangeAspect="1"/>
            </p:cNvPicPr>
            <p:nvPr/>
          </p:nvPicPr>
          <p:blipFill>
            <a:blip r:embed="rId4"/>
            <a:stretch>
              <a:fillRect/>
            </a:stretch>
          </p:blipFill>
          <p:spPr>
            <a:xfrm>
              <a:off x="5648037" y="1259207"/>
              <a:ext cx="2430328" cy="1785547"/>
            </a:xfrm>
            <a:prstGeom prst="rect">
              <a:avLst/>
            </a:prstGeom>
            <a:ln>
              <a:solidFill>
                <a:schemeClr val="accent1">
                  <a:lumMod val="50000"/>
                </a:schemeClr>
              </a:solidFill>
            </a:ln>
          </p:spPr>
        </p:pic>
        <p:grpSp>
          <p:nvGrpSpPr>
            <p:cNvPr id="49" name="Group 48"/>
            <p:cNvGrpSpPr/>
            <p:nvPr/>
          </p:nvGrpSpPr>
          <p:grpSpPr>
            <a:xfrm>
              <a:off x="8703176" y="1259207"/>
              <a:ext cx="2663989" cy="1785547"/>
              <a:chOff x="3403798" y="4385865"/>
              <a:chExt cx="2393987" cy="1604577"/>
            </a:xfrm>
          </p:grpSpPr>
          <p:sp>
            <p:nvSpPr>
              <p:cNvPr id="50" name="Rectangle 49"/>
              <p:cNvSpPr/>
              <p:nvPr/>
            </p:nvSpPr>
            <p:spPr bwMode="auto">
              <a:xfrm>
                <a:off x="3403798" y="4385865"/>
                <a:ext cx="2393987" cy="16045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51" name="Group 50"/>
              <p:cNvGrpSpPr/>
              <p:nvPr/>
            </p:nvGrpSpPr>
            <p:grpSpPr>
              <a:xfrm>
                <a:off x="3511670" y="4483811"/>
                <a:ext cx="2178243" cy="1408685"/>
                <a:chOff x="3494434" y="4487588"/>
                <a:chExt cx="2178243" cy="1408685"/>
              </a:xfrm>
            </p:grpSpPr>
            <p:sp>
              <p:nvSpPr>
                <p:cNvPr id="52" name="Rounded Rectangle 51"/>
                <p:cNvSpPr/>
                <p:nvPr/>
              </p:nvSpPr>
              <p:spPr bwMode="auto">
                <a:xfrm>
                  <a:off x="3494434" y="4487588"/>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3" name="Rounded Rectangle 52"/>
                <p:cNvSpPr/>
                <p:nvPr/>
              </p:nvSpPr>
              <p:spPr bwMode="auto">
                <a:xfrm>
                  <a:off x="3920926" y="5010789"/>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4" name="Rounded Rectangle 53"/>
                <p:cNvSpPr/>
                <p:nvPr/>
              </p:nvSpPr>
              <p:spPr bwMode="auto">
                <a:xfrm>
                  <a:off x="4347418" y="4488931"/>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5" name="Rounded Rectangle 54"/>
                <p:cNvSpPr/>
                <p:nvPr/>
              </p:nvSpPr>
              <p:spPr bwMode="auto">
                <a:xfrm>
                  <a:off x="3494434"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6" name="Rounded Rectangle 55"/>
                <p:cNvSpPr/>
                <p:nvPr/>
              </p:nvSpPr>
              <p:spPr bwMode="auto">
                <a:xfrm>
                  <a:off x="4347420"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7" name="Rounded Rectangle 56"/>
                <p:cNvSpPr/>
                <p:nvPr/>
              </p:nvSpPr>
              <p:spPr bwMode="auto">
                <a:xfrm>
                  <a:off x="5200404" y="4487588"/>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8" name="Rounded Rectangle 57"/>
                <p:cNvSpPr/>
                <p:nvPr/>
              </p:nvSpPr>
              <p:spPr bwMode="auto">
                <a:xfrm>
                  <a:off x="4773910" y="5010789"/>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 name="Rounded Rectangle 58"/>
                <p:cNvSpPr/>
                <p:nvPr/>
              </p:nvSpPr>
              <p:spPr bwMode="auto">
                <a:xfrm>
                  <a:off x="5200404"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sp>
          <p:nvSpPr>
            <p:cNvPr id="60" name="Right Arrow 59"/>
            <p:cNvSpPr/>
            <p:nvPr/>
          </p:nvSpPr>
          <p:spPr bwMode="auto">
            <a:xfrm>
              <a:off x="8232124" y="1940251"/>
              <a:ext cx="317295" cy="423459"/>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103" name="Group 102"/>
          <p:cNvGrpSpPr/>
          <p:nvPr/>
        </p:nvGrpSpPr>
        <p:grpSpPr>
          <a:xfrm>
            <a:off x="409638" y="3909085"/>
            <a:ext cx="10721912" cy="2478108"/>
            <a:chOff x="409638" y="3909085"/>
            <a:chExt cx="10721912" cy="2478108"/>
          </a:xfrm>
        </p:grpSpPr>
        <p:grpSp>
          <p:nvGrpSpPr>
            <p:cNvPr id="100" name="Group 99"/>
            <p:cNvGrpSpPr/>
            <p:nvPr/>
          </p:nvGrpSpPr>
          <p:grpSpPr>
            <a:xfrm>
              <a:off x="5915025" y="3984973"/>
              <a:ext cx="5216525" cy="2402220"/>
              <a:chOff x="5800300" y="3373413"/>
              <a:chExt cx="5956707" cy="3095655"/>
            </a:xfrm>
          </p:grpSpPr>
          <p:sp>
            <p:nvSpPr>
              <p:cNvPr id="63" name="Rectangle 62"/>
              <p:cNvSpPr/>
              <p:nvPr/>
            </p:nvSpPr>
            <p:spPr bwMode="auto">
              <a:xfrm>
                <a:off x="8571853" y="3373413"/>
                <a:ext cx="156116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Input</a:t>
                </a:r>
              </a:p>
            </p:txBody>
          </p:sp>
          <p:sp>
            <p:nvSpPr>
              <p:cNvPr id="64" name="Rectangle 63"/>
              <p:cNvSpPr/>
              <p:nvPr/>
            </p:nvSpPr>
            <p:spPr bwMode="auto">
              <a:xfrm>
                <a:off x="7762743" y="3988878"/>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5" name="Rectangle 64"/>
              <p:cNvSpPr/>
              <p:nvPr/>
            </p:nvSpPr>
            <p:spPr bwMode="auto">
              <a:xfrm>
                <a:off x="6953635"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6" name="Rectangle 65"/>
              <p:cNvSpPr/>
              <p:nvPr/>
            </p:nvSpPr>
            <p:spPr bwMode="auto">
              <a:xfrm>
                <a:off x="8571853"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7" name="Rectangle 66"/>
              <p:cNvSpPr/>
              <p:nvPr/>
            </p:nvSpPr>
            <p:spPr bwMode="auto">
              <a:xfrm>
                <a:off x="10190072"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8" name="Rectangle 67"/>
              <p:cNvSpPr/>
              <p:nvPr/>
            </p:nvSpPr>
            <p:spPr bwMode="auto">
              <a:xfrm>
                <a:off x="7762743" y="5550508"/>
                <a:ext cx="156693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9" name="Rectangle 68"/>
              <p:cNvSpPr/>
              <p:nvPr/>
            </p:nvSpPr>
            <p:spPr bwMode="auto">
              <a:xfrm>
                <a:off x="9380963" y="3988878"/>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70" name="Rectangle 69"/>
              <p:cNvSpPr/>
              <p:nvPr/>
            </p:nvSpPr>
            <p:spPr bwMode="auto">
              <a:xfrm>
                <a:off x="7762744" y="6184945"/>
                <a:ext cx="156116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Output</a:t>
                </a:r>
              </a:p>
            </p:txBody>
          </p:sp>
          <p:sp>
            <p:nvSpPr>
              <p:cNvPr id="71" name="Rectangle 70"/>
              <p:cNvSpPr/>
              <p:nvPr/>
            </p:nvSpPr>
            <p:spPr bwMode="auto">
              <a:xfrm>
                <a:off x="10190071" y="5581950"/>
                <a:ext cx="156693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Output</a:t>
                </a:r>
              </a:p>
            </p:txBody>
          </p:sp>
          <p:cxnSp>
            <p:nvCxnSpPr>
              <p:cNvPr id="72" name="Elbow Connector 71"/>
              <p:cNvCxnSpPr>
                <a:stCxn id="64" idx="0"/>
                <a:endCxn id="69" idx="0"/>
              </p:cNvCxnSpPr>
              <p:nvPr/>
            </p:nvCxnSpPr>
            <p:spPr>
              <a:xfrm rot="5400000" flipH="1" flipV="1">
                <a:off x="9353185" y="3179766"/>
                <a:ext cx="8951" cy="1618219"/>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3" idx="2"/>
              </p:cNvCxnSpPr>
              <p:nvPr/>
            </p:nvCxnSpPr>
            <p:spPr>
              <a:xfrm>
                <a:off x="9352437" y="3657535"/>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543326" y="4448739"/>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61547" y="4448739"/>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6" name="Elbow Connector 75"/>
              <p:cNvCxnSpPr/>
              <p:nvPr/>
            </p:nvCxnSpPr>
            <p:spPr>
              <a:xfrm rot="5400000" flipH="1" flipV="1">
                <a:off x="8544076" y="4025388"/>
                <a:ext cx="8951" cy="1513736"/>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7" name="Elbow Connector 76"/>
              <p:cNvCxnSpPr/>
              <p:nvPr/>
            </p:nvCxnSpPr>
            <p:spPr>
              <a:xfrm rot="5400000" flipH="1" flipV="1">
                <a:off x="10193639" y="4056731"/>
                <a:ext cx="8951" cy="1451048"/>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7" idx="2"/>
                <a:endCxn id="71" idx="0"/>
              </p:cNvCxnSpPr>
              <p:nvPr/>
            </p:nvCxnSpPr>
            <p:spPr>
              <a:xfrm>
                <a:off x="10970655" y="5244291"/>
                <a:ext cx="0" cy="337658"/>
              </a:xfrm>
              <a:prstGeom prst="line">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65" idx="2"/>
                <a:endCxn id="66" idx="2"/>
              </p:cNvCxnSpPr>
              <p:nvPr/>
            </p:nvCxnSpPr>
            <p:spPr>
              <a:xfrm rot="16200000" flipH="1">
                <a:off x="8544075" y="4435181"/>
                <a:ext cx="8951" cy="1618218"/>
              </a:xfrm>
              <a:prstGeom prst="bentConnector3">
                <a:avLst>
                  <a:gd name="adj1" fmla="val 1800000"/>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68" idx="0"/>
              </p:cNvCxnSpPr>
              <p:nvPr/>
            </p:nvCxnSpPr>
            <p:spPr>
              <a:xfrm>
                <a:off x="8543326" y="5406444"/>
                <a:ext cx="0" cy="144064"/>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8" idx="2"/>
                <a:endCxn id="70" idx="0"/>
              </p:cNvCxnSpPr>
              <p:nvPr/>
            </p:nvCxnSpPr>
            <p:spPr>
              <a:xfrm flipH="1">
                <a:off x="8543327" y="6012545"/>
                <a:ext cx="0" cy="172403"/>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7874922" y="4066485"/>
                <a:ext cx="1336812" cy="306821"/>
                <a:chOff x="1580613" y="2819756"/>
                <a:chExt cx="1561017" cy="386337"/>
              </a:xfrm>
              <a:solidFill>
                <a:schemeClr val="accent2"/>
              </a:solidFill>
            </p:grpSpPr>
            <p:sp>
              <p:nvSpPr>
                <p:cNvPr id="90" name="Rectangle 89"/>
                <p:cNvSpPr/>
                <p:nvPr/>
              </p:nvSpPr>
              <p:spPr bwMode="auto">
                <a:xfrm>
                  <a:off x="1580613"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91" name="Rectangle 90"/>
                <p:cNvSpPr/>
                <p:nvPr/>
              </p:nvSpPr>
              <p:spPr bwMode="auto">
                <a:xfrm>
                  <a:off x="2467647"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83" name="Group 82"/>
              <p:cNvGrpSpPr/>
              <p:nvPr/>
            </p:nvGrpSpPr>
            <p:grpSpPr>
              <a:xfrm>
                <a:off x="9493142" y="4066485"/>
                <a:ext cx="1336810" cy="306821"/>
                <a:chOff x="1580613" y="2819756"/>
                <a:chExt cx="1561015" cy="386337"/>
              </a:xfrm>
              <a:solidFill>
                <a:schemeClr val="accent2"/>
              </a:solidFill>
            </p:grpSpPr>
            <p:sp>
              <p:nvSpPr>
                <p:cNvPr id="88" name="Rectangle 87"/>
                <p:cNvSpPr/>
                <p:nvPr/>
              </p:nvSpPr>
              <p:spPr bwMode="auto">
                <a:xfrm>
                  <a:off x="1580613"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9" name="Rectangle 88"/>
                <p:cNvSpPr/>
                <p:nvPr/>
              </p:nvSpPr>
              <p:spPr bwMode="auto">
                <a:xfrm>
                  <a:off x="2467645"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
            <p:nvSpPr>
              <p:cNvPr id="84" name="Rectangle 83"/>
              <p:cNvSpPr/>
              <p:nvPr/>
            </p:nvSpPr>
            <p:spPr bwMode="auto">
              <a:xfrm>
                <a:off x="744694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5" name="Rectangle 84"/>
              <p:cNvSpPr/>
              <p:nvPr/>
            </p:nvSpPr>
            <p:spPr bwMode="auto">
              <a:xfrm>
                <a:off x="906516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6" name="Rectangle 85"/>
              <p:cNvSpPr/>
              <p:nvPr/>
            </p:nvSpPr>
            <p:spPr bwMode="auto">
              <a:xfrm>
                <a:off x="1068338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7" name="Rectangle 86"/>
              <p:cNvSpPr/>
              <p:nvPr/>
            </p:nvSpPr>
            <p:spPr bwMode="auto">
              <a:xfrm>
                <a:off x="8258937" y="5628115"/>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93" name="TextBox 92"/>
              <p:cNvSpPr txBox="1"/>
              <p:nvPr/>
            </p:nvSpPr>
            <p:spPr>
              <a:xfrm>
                <a:off x="5800300" y="3823632"/>
                <a:ext cx="1325324" cy="89239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6 Stages</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8 Vertexes</a:t>
                </a:r>
              </a:p>
            </p:txBody>
          </p:sp>
          <p:sp>
            <p:nvSpPr>
              <p:cNvPr id="94" name="Right Arrow 93"/>
              <p:cNvSpPr/>
              <p:nvPr/>
            </p:nvSpPr>
            <p:spPr bwMode="auto">
              <a:xfrm>
                <a:off x="7163663" y="4092193"/>
                <a:ext cx="341380" cy="3165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
          <p:nvSpPr>
            <p:cNvPr id="102" name="Rectangle 101"/>
            <p:cNvSpPr/>
            <p:nvPr/>
          </p:nvSpPr>
          <p:spPr>
            <a:xfrm>
              <a:off x="409638" y="3909085"/>
              <a:ext cx="4648324" cy="2272417"/>
            </a:xfrm>
            <a:prstGeom prst="rect">
              <a:avLst/>
            </a:prstGeom>
          </p:spPr>
          <p:txBody>
            <a:bodyPr wrap="square" tIns="0" bIns="0">
              <a:spAutoFit/>
            </a:bodyPr>
            <a:lstStyle/>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3"/>
                </a:buBlip>
                <a:tabLst/>
                <a:defRPr/>
              </a:pPr>
              <a:r>
                <a:rPr kumimoji="0" lang="en-US" sz="1900" b="0" i="0" u="none" strike="noStrike" kern="0" cap="none" spc="0" normalizeH="0" baseline="0" noProof="0" dirty="0">
                  <a:ln>
                    <a:noFill/>
                  </a:ln>
                  <a:solidFill>
                    <a:srgbClr val="505050"/>
                  </a:solidFill>
                  <a:effectLst/>
                  <a:uLnTx/>
                  <a:uFillTx/>
                </a:rPr>
                <a:t>Vertexes are organized into </a:t>
              </a:r>
              <a:r>
                <a:rPr kumimoji="0" lang="en-US" sz="1900" b="0" i="0" u="none" strike="noStrike" kern="0" cap="none" spc="0" normalizeH="0" baseline="0" noProof="0" dirty="0">
                  <a:ln>
                    <a:noFill/>
                  </a:ln>
                  <a:solidFill>
                    <a:schemeClr val="accent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stages</a:t>
              </a:r>
            </a:p>
            <a:p>
              <a:pPr marL="688975" marR="0" lvl="1" indent="-295275" defTabSz="914400" eaLnBrk="1" fontAlgn="auto" latinLnBrk="0" hangingPunct="1">
                <a:lnSpc>
                  <a:spcPct val="100000"/>
                </a:lnSpc>
                <a:spcBef>
                  <a:spcPts val="100"/>
                </a:spcBef>
                <a:spcAft>
                  <a:spcPts val="300"/>
                </a:spcAft>
                <a:buClr>
                  <a:schemeClr val="accent2"/>
                </a:buClr>
                <a:buSzTx/>
                <a:buFont typeface="Calibri" panose="020F0502020204030204" pitchFamily="34" charset="0"/>
                <a:buChar char="–"/>
                <a:tabLst/>
                <a:defRPr/>
              </a:pPr>
              <a:r>
                <a:rPr kumimoji="0" lang="en-US" sz="1800" b="0" i="0" u="none" strike="noStrike" kern="0" cap="none" spc="0" normalizeH="0" baseline="0" noProof="0" dirty="0">
                  <a:ln>
                    <a:noFill/>
                  </a:ln>
                  <a:solidFill>
                    <a:srgbClr val="505050"/>
                  </a:solidFill>
                  <a:effectLst/>
                  <a:uLnTx/>
                  <a:uFillTx/>
                </a:rPr>
                <a:t>Vertexes in each stage do the same work on the same data</a:t>
              </a:r>
            </a:p>
            <a:p>
              <a:pPr marL="688975" marR="0" lvl="1" indent="-295275" defTabSz="914400" eaLnBrk="1" fontAlgn="auto" latinLnBrk="0" hangingPunct="1">
                <a:lnSpc>
                  <a:spcPct val="100000"/>
                </a:lnSpc>
                <a:spcBef>
                  <a:spcPts val="100"/>
                </a:spcBef>
                <a:spcAft>
                  <a:spcPts val="300"/>
                </a:spcAft>
                <a:buClr>
                  <a:schemeClr val="accent2"/>
                </a:buClr>
                <a:buSzTx/>
                <a:buFont typeface="Calibri" panose="020F0502020204030204" pitchFamily="34" charset="0"/>
                <a:buChar char="–"/>
                <a:tabLst/>
                <a:defRPr/>
              </a:pPr>
              <a:r>
                <a:rPr kumimoji="0" lang="en-US" sz="1800" b="0" i="0" u="none" strike="noStrike" kern="0" cap="none" spc="0" normalizeH="0" baseline="0" noProof="0" dirty="0">
                  <a:ln>
                    <a:noFill/>
                  </a:ln>
                  <a:solidFill>
                    <a:srgbClr val="505050"/>
                  </a:solidFill>
                  <a:effectLst/>
                  <a:uLnTx/>
                  <a:uFillTx/>
                </a:rPr>
                <a:t>Vertex in one stage may depend on a vertex in a earlier stage</a:t>
              </a:r>
            </a:p>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3"/>
                </a:buBlip>
                <a:tabLst/>
                <a:defRPr/>
              </a:pPr>
              <a:r>
                <a:rPr kumimoji="0" lang="en-US" sz="1900" b="0" i="0" u="none" strike="noStrike" kern="0" cap="none" spc="0" normalizeH="0" baseline="0" noProof="0" dirty="0">
                  <a:ln>
                    <a:noFill/>
                  </a:ln>
                  <a:solidFill>
                    <a:srgbClr val="505050"/>
                  </a:solidFill>
                  <a:effectLst/>
                  <a:uLnTx/>
                  <a:uFillTx/>
                </a:rPr>
                <a:t>Stages themselves are organized into an acyclic graph </a:t>
              </a:r>
            </a:p>
          </p:txBody>
        </p:sp>
      </p:gr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377770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execution graph </a:t>
            </a:r>
          </a:p>
        </p:txBody>
      </p:sp>
      <p:pic>
        <p:nvPicPr>
          <p:cNvPr id="6" name="Picture 5"/>
          <p:cNvPicPr>
            <a:picLocks/>
          </p:cNvPicPr>
          <p:nvPr/>
        </p:nvPicPr>
        <p:blipFill>
          <a:blip r:embed="rId3"/>
          <a:stretch>
            <a:fillRect/>
          </a:stretch>
        </p:blipFill>
        <p:spPr>
          <a:xfrm>
            <a:off x="4769371" y="1365690"/>
            <a:ext cx="6995160" cy="4572000"/>
          </a:xfrm>
          <a:prstGeom prst="rect">
            <a:avLst/>
          </a:prstGeom>
          <a:ln>
            <a:solidFill>
              <a:schemeClr val="accent1">
                <a:lumMod val="75000"/>
              </a:schemeClr>
            </a:solidFill>
          </a:ln>
        </p:spPr>
      </p:pic>
      <p:grpSp>
        <p:nvGrpSpPr>
          <p:cNvPr id="29" name="Group 28"/>
          <p:cNvGrpSpPr/>
          <p:nvPr/>
        </p:nvGrpSpPr>
        <p:grpSpPr>
          <a:xfrm>
            <a:off x="4769371" y="1365690"/>
            <a:ext cx="6995160" cy="4572000"/>
            <a:chOff x="5860477" y="55690"/>
            <a:chExt cx="6995160" cy="4572000"/>
          </a:xfrm>
        </p:grpSpPr>
        <p:pic>
          <p:nvPicPr>
            <p:cNvPr id="7" name="Picture 6"/>
            <p:cNvPicPr>
              <a:picLocks/>
            </p:cNvPicPr>
            <p:nvPr/>
          </p:nvPicPr>
          <p:blipFill>
            <a:blip r:embed="rId4"/>
            <a:stretch>
              <a:fillRect/>
            </a:stretch>
          </p:blipFill>
          <p:spPr>
            <a:xfrm>
              <a:off x="5860477" y="55690"/>
              <a:ext cx="6995160" cy="4572000"/>
            </a:xfrm>
            <a:prstGeom prst="rect">
              <a:avLst/>
            </a:prstGeom>
            <a:ln>
              <a:solidFill>
                <a:schemeClr val="accent1">
                  <a:lumMod val="75000"/>
                </a:schemeClr>
              </a:solidFill>
            </a:ln>
          </p:spPr>
        </p:pic>
        <p:sp>
          <p:nvSpPr>
            <p:cNvPr id="28" name="Rectangle 27"/>
            <p:cNvSpPr/>
            <p:nvPr/>
          </p:nvSpPr>
          <p:spPr bwMode="auto">
            <a:xfrm>
              <a:off x="6956784" y="2768009"/>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23" name="Group 22"/>
          <p:cNvGrpSpPr/>
          <p:nvPr/>
        </p:nvGrpSpPr>
        <p:grpSpPr>
          <a:xfrm>
            <a:off x="4769371" y="1350217"/>
            <a:ext cx="6995160" cy="4602947"/>
            <a:chOff x="3868316" y="1524558"/>
            <a:chExt cx="6995160" cy="4602947"/>
          </a:xfrm>
        </p:grpSpPr>
        <p:pic>
          <p:nvPicPr>
            <p:cNvPr id="8" name="Picture 7"/>
            <p:cNvPicPr>
              <a:picLocks/>
            </p:cNvPicPr>
            <p:nvPr/>
          </p:nvPicPr>
          <p:blipFill>
            <a:blip r:embed="rId5"/>
            <a:stretch>
              <a:fillRect/>
            </a:stretch>
          </p:blipFill>
          <p:spPr>
            <a:xfrm>
              <a:off x="3868316" y="1524558"/>
              <a:ext cx="6995160" cy="4602947"/>
            </a:xfrm>
            <a:prstGeom prst="rect">
              <a:avLst/>
            </a:prstGeom>
            <a:ln>
              <a:solidFill>
                <a:schemeClr val="accent1">
                  <a:lumMod val="75000"/>
                </a:schemeClr>
              </a:solidFill>
            </a:ln>
          </p:spPr>
        </p:pic>
        <p:sp>
          <p:nvSpPr>
            <p:cNvPr id="16" name="Rectangle 15"/>
            <p:cNvSpPr/>
            <p:nvPr/>
          </p:nvSpPr>
          <p:spPr bwMode="auto">
            <a:xfrm>
              <a:off x="5147499" y="4143983"/>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31" name="Group 30"/>
          <p:cNvGrpSpPr/>
          <p:nvPr/>
        </p:nvGrpSpPr>
        <p:grpSpPr>
          <a:xfrm>
            <a:off x="4769371" y="1365690"/>
            <a:ext cx="6995160" cy="4572000"/>
            <a:chOff x="7942133" y="3844545"/>
            <a:chExt cx="6995160" cy="4572000"/>
          </a:xfrm>
        </p:grpSpPr>
        <p:pic>
          <p:nvPicPr>
            <p:cNvPr id="9" name="Picture 8"/>
            <p:cNvPicPr>
              <a:picLocks/>
            </p:cNvPicPr>
            <p:nvPr/>
          </p:nvPicPr>
          <p:blipFill>
            <a:blip r:embed="rId6"/>
            <a:stretch>
              <a:fillRect/>
            </a:stretch>
          </p:blipFill>
          <p:spPr>
            <a:xfrm>
              <a:off x="7942133" y="3844545"/>
              <a:ext cx="6995160" cy="4572000"/>
            </a:xfrm>
            <a:prstGeom prst="rect">
              <a:avLst/>
            </a:prstGeom>
            <a:ln>
              <a:solidFill>
                <a:schemeClr val="accent1">
                  <a:lumMod val="75000"/>
                </a:schemeClr>
              </a:solidFill>
            </a:ln>
          </p:spPr>
        </p:pic>
        <p:sp>
          <p:nvSpPr>
            <p:cNvPr id="30" name="Rectangle 29"/>
            <p:cNvSpPr/>
            <p:nvPr/>
          </p:nvSpPr>
          <p:spPr bwMode="auto">
            <a:xfrm>
              <a:off x="9232597" y="6477799"/>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27" name="Group 26"/>
          <p:cNvGrpSpPr/>
          <p:nvPr/>
        </p:nvGrpSpPr>
        <p:grpSpPr>
          <a:xfrm>
            <a:off x="4769371" y="1365690"/>
            <a:ext cx="6995160" cy="4572000"/>
            <a:chOff x="12559461" y="878481"/>
            <a:chExt cx="6995160" cy="4572000"/>
          </a:xfrm>
        </p:grpSpPr>
        <p:pic>
          <p:nvPicPr>
            <p:cNvPr id="10" name="Picture 9"/>
            <p:cNvPicPr>
              <a:picLocks/>
            </p:cNvPicPr>
            <p:nvPr/>
          </p:nvPicPr>
          <p:blipFill>
            <a:blip r:embed="rId7"/>
            <a:stretch>
              <a:fillRect/>
            </a:stretch>
          </p:blipFill>
          <p:spPr>
            <a:xfrm>
              <a:off x="12559461" y="878481"/>
              <a:ext cx="6995160" cy="4572000"/>
            </a:xfrm>
            <a:prstGeom prst="rect">
              <a:avLst/>
            </a:prstGeom>
            <a:ln>
              <a:solidFill>
                <a:schemeClr val="accent1">
                  <a:lumMod val="75000"/>
                </a:schemeClr>
              </a:solidFill>
            </a:ln>
          </p:spPr>
        </p:pic>
        <p:sp>
          <p:nvSpPr>
            <p:cNvPr id="21" name="Rectangle 20"/>
            <p:cNvSpPr/>
            <p:nvPr/>
          </p:nvSpPr>
          <p:spPr bwMode="auto">
            <a:xfrm>
              <a:off x="13834303" y="3508705"/>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25" name="Group 24"/>
          <p:cNvGrpSpPr/>
          <p:nvPr/>
        </p:nvGrpSpPr>
        <p:grpSpPr>
          <a:xfrm>
            <a:off x="4769371" y="1365690"/>
            <a:ext cx="6995160" cy="4572000"/>
            <a:chOff x="6919559" y="140026"/>
            <a:chExt cx="6995160" cy="4572000"/>
          </a:xfrm>
        </p:grpSpPr>
        <p:pic>
          <p:nvPicPr>
            <p:cNvPr id="11" name="Picture 10"/>
            <p:cNvPicPr>
              <a:picLocks/>
            </p:cNvPicPr>
            <p:nvPr/>
          </p:nvPicPr>
          <p:blipFill>
            <a:blip r:embed="rId8"/>
            <a:stretch>
              <a:fillRect/>
            </a:stretch>
          </p:blipFill>
          <p:spPr>
            <a:xfrm>
              <a:off x="6919559" y="140026"/>
              <a:ext cx="6995160" cy="4572000"/>
            </a:xfrm>
            <a:prstGeom prst="rect">
              <a:avLst/>
            </a:prstGeom>
            <a:ln>
              <a:solidFill>
                <a:schemeClr val="accent1">
                  <a:lumMod val="75000"/>
                </a:schemeClr>
              </a:solidFill>
            </a:ln>
          </p:spPr>
        </p:pic>
        <p:sp>
          <p:nvSpPr>
            <p:cNvPr id="20" name="Rectangle 19"/>
            <p:cNvSpPr/>
            <p:nvPr/>
          </p:nvSpPr>
          <p:spPr bwMode="auto">
            <a:xfrm>
              <a:off x="8168573" y="2779515"/>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26" name="Group 25"/>
          <p:cNvGrpSpPr/>
          <p:nvPr/>
        </p:nvGrpSpPr>
        <p:grpSpPr>
          <a:xfrm>
            <a:off x="4769371" y="1265377"/>
            <a:ext cx="6995160" cy="4572000"/>
            <a:chOff x="11363693" y="1446476"/>
            <a:chExt cx="6995160" cy="4572000"/>
          </a:xfrm>
        </p:grpSpPr>
        <p:pic>
          <p:nvPicPr>
            <p:cNvPr id="12" name="Picture 11"/>
            <p:cNvPicPr>
              <a:picLocks/>
            </p:cNvPicPr>
            <p:nvPr/>
          </p:nvPicPr>
          <p:blipFill>
            <a:blip r:embed="rId9"/>
            <a:stretch>
              <a:fillRect/>
            </a:stretch>
          </p:blipFill>
          <p:spPr>
            <a:xfrm>
              <a:off x="11363693" y="1446476"/>
              <a:ext cx="6995160" cy="4572000"/>
            </a:xfrm>
            <a:prstGeom prst="rect">
              <a:avLst/>
            </a:prstGeom>
            <a:ln>
              <a:solidFill>
                <a:schemeClr val="accent1">
                  <a:lumMod val="75000"/>
                </a:schemeClr>
              </a:solidFill>
            </a:ln>
          </p:spPr>
        </p:pic>
        <p:sp>
          <p:nvSpPr>
            <p:cNvPr id="22" name="Rectangle 21"/>
            <p:cNvSpPr/>
            <p:nvPr/>
          </p:nvSpPr>
          <p:spPr bwMode="auto">
            <a:xfrm>
              <a:off x="12614110" y="4373274"/>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
        <p:nvSpPr>
          <p:cNvPr id="4" name="Rectangle 3"/>
          <p:cNvSpPr/>
          <p:nvPr/>
        </p:nvSpPr>
        <p:spPr bwMode="auto">
          <a:xfrm>
            <a:off x="4984001" y="4796149"/>
            <a:ext cx="481915" cy="221063"/>
          </a:xfrm>
          <a:prstGeom prst="rect">
            <a:avLst/>
          </a:prstGeom>
          <a:no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5" name="Rectangle 14"/>
          <p:cNvSpPr/>
          <p:nvPr/>
        </p:nvSpPr>
        <p:spPr bwMode="auto">
          <a:xfrm>
            <a:off x="5002341" y="2945277"/>
            <a:ext cx="781694" cy="180104"/>
          </a:xfrm>
          <a:prstGeom prst="rect">
            <a:avLst/>
          </a:prstGeom>
          <a:no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3" name="Text Placeholder 1"/>
          <p:cNvSpPr txBox="1">
            <a:spLocks/>
          </p:cNvSpPr>
          <p:nvPr/>
        </p:nvSpPr>
        <p:spPr>
          <a:xfrm>
            <a:off x="269239" y="1265377"/>
            <a:ext cx="3955519" cy="4336572"/>
          </a:xfrm>
          <a:prstGeom prst="rect">
            <a:avLst/>
          </a:prstGeom>
        </p:spPr>
        <p:txBody>
          <a:bodyPr lIns="182880" tIns="91440" rIns="182880" bIns="91440"/>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800"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5288" marR="0" lvl="0" indent="-282575" algn="l" defTabSz="914400" rtl="0" eaLnBrk="1" fontAlgn="auto" latinLnBrk="0" hangingPunct="1">
              <a:lnSpc>
                <a:spcPct val="100000"/>
              </a:lnSpc>
              <a:spcBef>
                <a:spcPts val="600"/>
              </a:spcBef>
              <a:spcAft>
                <a:spcPts val="600"/>
              </a:spcAft>
              <a:buClr>
                <a:schemeClr val="accent2"/>
              </a:buClr>
              <a:buSzPct val="100000"/>
              <a:buFont typeface="Arial" charset="0"/>
              <a:buBlip>
                <a:blip r:embed="rId10"/>
              </a:buBlip>
              <a:tabLst/>
              <a:defRPr/>
            </a:pPr>
            <a:r>
              <a:rPr kumimoji="0" lang="en-US" sz="2400" b="0" i="0" u="none" strike="noStrike" kern="1200" cap="none" spc="0" normalizeH="0" baseline="0" noProof="0" dirty="0">
                <a:ln>
                  <a:noFill/>
                </a:ln>
                <a:solidFill>
                  <a:srgbClr val="505050"/>
                </a:solidFill>
                <a:effectLst/>
                <a:uLnTx/>
                <a:uFillTx/>
                <a:latin typeface="+mn-lt"/>
                <a:ea typeface="+mn-ea"/>
                <a:cs typeface="+mn-cs"/>
              </a:rPr>
              <a:t>After a job is submitted the progress of the execution of the job as it goes through the different stages is shown and updated continuously</a:t>
            </a:r>
          </a:p>
          <a:p>
            <a:pPr marL="395288" marR="0" lvl="0" indent="-282575" algn="l" defTabSz="914400" rtl="0" eaLnBrk="1" fontAlgn="auto" latinLnBrk="0" hangingPunct="1">
              <a:lnSpc>
                <a:spcPct val="100000"/>
              </a:lnSpc>
              <a:spcBef>
                <a:spcPts val="600"/>
              </a:spcBef>
              <a:spcAft>
                <a:spcPts val="600"/>
              </a:spcAft>
              <a:buClr>
                <a:schemeClr val="accent2"/>
              </a:buClr>
              <a:buSzPct val="100000"/>
              <a:buFont typeface="Arial" charset="0"/>
              <a:buBlip>
                <a:blip r:embed="rId10"/>
              </a:buBlip>
              <a:tabLst/>
              <a:defRPr/>
            </a:pPr>
            <a:r>
              <a:rPr kumimoji="0" lang="en-US" sz="2400" b="0" i="0" u="none" strike="noStrike" kern="1200" cap="none" spc="0" normalizeH="0" baseline="0" noProof="0" dirty="0">
                <a:ln>
                  <a:noFill/>
                </a:ln>
                <a:solidFill>
                  <a:srgbClr val="505050"/>
                </a:solidFill>
                <a:effectLst/>
                <a:uLnTx/>
                <a:uFillTx/>
                <a:latin typeface="+mn-lt"/>
                <a:ea typeface="+mn-ea"/>
                <a:cs typeface="+mn-cs"/>
              </a:rPr>
              <a:t>Important stats about the job are also displayed and updated continuously </a:t>
            </a:r>
          </a:p>
        </p:txBody>
      </p:sp>
      <p:sp>
        <p:nvSpPr>
          <p:cNvPr id="34" name="Right Arrow 33"/>
          <p:cNvSpPr/>
          <p:nvPr/>
        </p:nvSpPr>
        <p:spPr bwMode="auto">
          <a:xfrm>
            <a:off x="4129224" y="2895998"/>
            <a:ext cx="533400" cy="263071"/>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5" name="Right Arrow 34"/>
          <p:cNvSpPr/>
          <p:nvPr/>
        </p:nvSpPr>
        <p:spPr bwMode="auto">
          <a:xfrm>
            <a:off x="4118428" y="4775144"/>
            <a:ext cx="533400" cy="263071"/>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857351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fade">
                                      <p:cBhvr>
                                        <p:cTn id="11" dur="500"/>
                                        <p:tgtEl>
                                          <p:spTgt spid="3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3">
                                            <p:txEl>
                                              <p:pRg st="1" end="1"/>
                                            </p:txEl>
                                          </p:spTgt>
                                        </p:tgtEl>
                                        <p:attrNameLst>
                                          <p:attrName>style.visibility</p:attrName>
                                        </p:attrNameLst>
                                      </p:cBhvr>
                                      <p:to>
                                        <p:strVal val="visible"/>
                                      </p:to>
                                    </p:set>
                                    <p:animEffect transition="in" filter="fade">
                                      <p:cBhvr>
                                        <p:cTn id="49" dur="500"/>
                                        <p:tgtEl>
                                          <p:spTgt spid="33">
                                            <p:txEl>
                                              <p:pRg st="1" end="1"/>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34" grpId="0" animBg="1"/>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execution graph (video)</a:t>
            </a:r>
          </a:p>
        </p:txBody>
      </p:sp>
      <p:pic>
        <p:nvPicPr>
          <p:cNvPr id="4" name="JobExe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17869" y="1148062"/>
            <a:ext cx="7238956" cy="5295900"/>
          </a:xfrm>
          <a:prstGeom prst="rect">
            <a:avLst/>
          </a:prstGeom>
          <a:ln>
            <a:solidFill>
              <a:schemeClr val="accent1"/>
            </a:solidFill>
          </a:ln>
        </p:spPr>
      </p:pic>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044139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75" name="think-cell Slide" r:id="rId5" imgW="378" imgH="379" progId="TCLayout.ActiveDocument.1">
                  <p:embed/>
                </p:oleObj>
              </mc:Choice>
              <mc:Fallback>
                <p:oleObj name="think-cell Slide" r:id="rId5" imgW="378" imgH="379"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4" name="Picture 13"/>
          <p:cNvPicPr>
            <a:picLocks noChangeAspect="1"/>
          </p:cNvPicPr>
          <p:nvPr/>
        </p:nvPicPr>
        <p:blipFill>
          <a:blip r:embed="rId7"/>
          <a:stretch>
            <a:fillRect/>
          </a:stretch>
        </p:blipFill>
        <p:spPr>
          <a:xfrm>
            <a:off x="479291" y="1262063"/>
            <a:ext cx="5868535" cy="4052666"/>
          </a:xfrm>
          <a:prstGeom prst="rect">
            <a:avLst/>
          </a:prstGeom>
          <a:ln w="3175">
            <a:solidFill>
              <a:srgbClr val="003C6C"/>
            </a:solidFill>
          </a:ln>
        </p:spPr>
      </p:pic>
      <p:pic>
        <p:nvPicPr>
          <p:cNvPr id="18" name="Picture 17"/>
          <p:cNvPicPr>
            <a:picLocks noChangeAspect="1"/>
          </p:cNvPicPr>
          <p:nvPr/>
        </p:nvPicPr>
        <p:blipFill>
          <a:blip r:embed="rId8"/>
          <a:stretch>
            <a:fillRect/>
          </a:stretch>
        </p:blipFill>
        <p:spPr>
          <a:xfrm>
            <a:off x="1769213" y="2436974"/>
            <a:ext cx="5837956" cy="4024835"/>
          </a:xfrm>
          <a:prstGeom prst="rect">
            <a:avLst/>
          </a:prstGeom>
          <a:ln w="3175">
            <a:solidFill>
              <a:srgbClr val="003C6C"/>
            </a:solidFill>
          </a:ln>
        </p:spPr>
      </p:pic>
      <p:sp>
        <p:nvSpPr>
          <p:cNvPr id="2" name="Title 1"/>
          <p:cNvSpPr>
            <a:spLocks noGrp="1"/>
          </p:cNvSpPr>
          <p:nvPr>
            <p:ph type="title"/>
          </p:nvPr>
        </p:nvSpPr>
        <p:spPr/>
        <p:txBody>
          <a:bodyPr/>
          <a:lstStyle/>
          <a:p>
            <a:r>
              <a:rPr lang="en-US" dirty="0"/>
              <a:t>Job execution graph – node details</a:t>
            </a:r>
          </a:p>
        </p:txBody>
      </p:sp>
      <p:sp>
        <p:nvSpPr>
          <p:cNvPr id="15" name="TextBox 14"/>
          <p:cNvSpPr txBox="1"/>
          <p:nvPr/>
        </p:nvSpPr>
        <p:spPr>
          <a:xfrm>
            <a:off x="9029700" y="3875325"/>
            <a:ext cx="2727325" cy="1723549"/>
          </a:xfrm>
          <a:prstGeom prst="rect">
            <a:avLst/>
          </a:prstGeom>
          <a:noFill/>
        </p:spPr>
        <p:txBody>
          <a:bodyPr wrap="square" lIns="0" tIns="0" rIns="0" bIns="0" rtlCol="0">
            <a:spAutoFit/>
          </a:bodyPr>
          <a:lstStyle/>
          <a:p>
            <a:pPr marL="0" marR="0" lvl="0" indent="0" defTabSz="913505" eaLnBrk="1" fontAlgn="base" latinLnBrk="0" hangingPunct="1">
              <a:lnSpc>
                <a:spcPct val="100000"/>
              </a:lnSpc>
              <a:spcBef>
                <a:spcPts val="0"/>
              </a:spcBef>
              <a:spcAft>
                <a:spcPts val="0"/>
              </a:spcAft>
              <a:buClrTx/>
              <a:buSzPct val="90000"/>
              <a:buFontTx/>
              <a:buNone/>
              <a:tabLst/>
              <a:defRPr/>
            </a:pPr>
            <a:r>
              <a:rPr kumimoji="0" lang="en-US" sz="2800" b="0" i="0" u="none" strike="noStrike" kern="0" cap="none" spc="0" normalizeH="0" baseline="0" noProof="0" dirty="0">
                <a:ln>
                  <a:noFill/>
                </a:ln>
                <a:solidFill>
                  <a:schemeClr val="tx1">
                    <a:lumMod val="65000"/>
                    <a:lumOff val="35000"/>
                  </a:schemeClr>
                </a:solidFill>
                <a:effectLst/>
                <a:uLnTx/>
                <a:uFillTx/>
                <a:ea typeface="ＭＳ Ｐゴシック" charset="0"/>
                <a:cs typeface="ＭＳ Ｐゴシック" charset="0"/>
              </a:rPr>
              <a:t>Hovering over them, you can get details about the nodes.</a:t>
            </a:r>
          </a:p>
        </p:txBody>
      </p:sp>
      <p:sp>
        <p:nvSpPr>
          <p:cNvPr id="16" name="Right Arrow 15"/>
          <p:cNvSpPr/>
          <p:nvPr/>
        </p:nvSpPr>
        <p:spPr bwMode="auto">
          <a:xfrm>
            <a:off x="7939339" y="4575877"/>
            <a:ext cx="957752" cy="322446"/>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43656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execution “progress” playback (video)</a:t>
            </a:r>
          </a:p>
        </p:txBody>
      </p:sp>
      <p:pic>
        <p:nvPicPr>
          <p:cNvPr id="4" name="ProgRepla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20457" y="1280928"/>
            <a:ext cx="7736568" cy="5188136"/>
          </a:xfrm>
          <a:prstGeom prst="rect">
            <a:avLst/>
          </a:prstGeom>
          <a:ln>
            <a:solidFill>
              <a:schemeClr val="accent1"/>
            </a:solidFill>
          </a:ln>
        </p:spPr>
      </p:pic>
      <p:sp>
        <p:nvSpPr>
          <p:cNvPr id="5" name="TextBox 4"/>
          <p:cNvSpPr txBox="1"/>
          <p:nvPr/>
        </p:nvSpPr>
        <p:spPr>
          <a:xfrm>
            <a:off x="268927" y="1510474"/>
            <a:ext cx="3255025" cy="2511457"/>
          </a:xfrm>
          <a:prstGeom prst="rect">
            <a:avLst/>
          </a:prstGeom>
          <a:noFill/>
        </p:spPr>
        <p:txBody>
          <a:bodyPr wrap="square" lIns="0" tIns="146304" rIns="0" bIns="146304" rtlCol="0">
            <a:spAutoFit/>
          </a:bodyPr>
          <a:lstStyle/>
          <a:p>
            <a:pPr marL="395288" marR="0" lvl="0" indent="-282575" defTabSz="914400" eaLnBrk="1" fontAlgn="auto" latinLnBrk="0" hangingPunct="1">
              <a:lnSpc>
                <a:spcPct val="100000"/>
              </a:lnSpc>
              <a:spcBef>
                <a:spcPts val="600"/>
              </a:spcBef>
              <a:spcAft>
                <a:spcPts val="600"/>
              </a:spcAft>
              <a:buClr>
                <a:schemeClr val="accent2"/>
              </a:buClr>
              <a:buSzPct val="100000"/>
              <a:buFontTx/>
              <a:buBlip>
                <a:blip r:embed="rId6"/>
              </a:buBlip>
              <a:tabLst/>
              <a:defRPr/>
            </a:pPr>
            <a:r>
              <a:rPr kumimoji="0" lang="en-US" sz="2400" b="0" i="0" u="none" strike="noStrike" kern="0" cap="none" spc="0" normalizeH="0" baseline="0" noProof="0" dirty="0">
                <a:ln>
                  <a:noFill/>
                </a:ln>
                <a:solidFill>
                  <a:srgbClr val="505050"/>
                </a:solidFill>
                <a:effectLst/>
                <a:uLnTx/>
                <a:uFillTx/>
              </a:rPr>
              <a:t>For performance tuning, identify bottlenecks and debugging, you can playback the job execution graph</a:t>
            </a: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21336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ataRea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20457" y="1280928"/>
            <a:ext cx="7726108" cy="5181121"/>
          </a:xfrm>
          <a:prstGeom prst="rect">
            <a:avLst/>
          </a:prstGeom>
          <a:ln>
            <a:solidFill>
              <a:schemeClr val="accent1"/>
            </a:solidFill>
          </a:ln>
        </p:spPr>
      </p:pic>
      <p:sp>
        <p:nvSpPr>
          <p:cNvPr id="2" name="Title 1"/>
          <p:cNvSpPr>
            <a:spLocks noGrp="1"/>
          </p:cNvSpPr>
          <p:nvPr>
            <p:ph type="title"/>
          </p:nvPr>
        </p:nvSpPr>
        <p:spPr/>
        <p:txBody>
          <a:bodyPr/>
          <a:lstStyle/>
          <a:p>
            <a:r>
              <a:rPr lang="en-US" dirty="0"/>
              <a:t>“Data read” playback (video) </a:t>
            </a:r>
          </a:p>
        </p:txBody>
      </p:sp>
      <p:sp>
        <p:nvSpPr>
          <p:cNvPr id="7" name="TextBox 6"/>
          <p:cNvSpPr txBox="1"/>
          <p:nvPr/>
        </p:nvSpPr>
        <p:spPr>
          <a:xfrm>
            <a:off x="268927" y="1494525"/>
            <a:ext cx="3255025" cy="2511457"/>
          </a:xfrm>
          <a:prstGeom prst="rect">
            <a:avLst/>
          </a:prstGeom>
          <a:noFill/>
        </p:spPr>
        <p:txBody>
          <a:bodyPr wrap="square" lIns="0" tIns="146304" rIns="0" bIns="146304" rtlCol="0">
            <a:spAutoFit/>
          </a:bodyPr>
          <a:lstStyle/>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6"/>
              </a:buBlip>
              <a:tabLst/>
              <a:defRPr/>
            </a:pPr>
            <a:r>
              <a:rPr kumimoji="0" lang="en-US" sz="2400" b="0" i="0" u="none" strike="noStrike" kern="0" cap="none" spc="0" normalizeH="0" baseline="0" noProof="0" dirty="0">
                <a:ln>
                  <a:noFill/>
                </a:ln>
                <a:solidFill>
                  <a:srgbClr val="505050"/>
                </a:solidFill>
                <a:effectLst/>
                <a:uLnTx/>
                <a:uFillTx/>
              </a:rPr>
              <a:t>For performance tuning, identify bottlenecks and debugging, you can playback the job execution graph</a:t>
            </a: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0449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3"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20758" y="2519347"/>
            <a:ext cx="7703314" cy="1795462"/>
          </a:xfrm>
        </p:spPr>
        <p:txBody>
          <a:bodyPr/>
          <a:lstStyle/>
          <a:p>
            <a:r>
              <a:rPr lang="en-IN" sz="5400" dirty="0">
                <a:solidFill>
                  <a:schemeClr val="bg1"/>
                </a:solidFill>
              </a:rPr>
              <a:t>Azure Data Lake Analytics</a:t>
            </a:r>
            <a:endParaRPr lang="en-US" sz="5400" dirty="0">
              <a:solidFill>
                <a:schemeClr val="bg1"/>
              </a:solidFill>
            </a:endParaRPr>
          </a:p>
        </p:txBody>
      </p:sp>
      <p:grpSp>
        <p:nvGrpSpPr>
          <p:cNvPr id="53" name="Group 52"/>
          <p:cNvGrpSpPr/>
          <p:nvPr/>
        </p:nvGrpSpPr>
        <p:grpSpPr>
          <a:xfrm>
            <a:off x="7305686" y="738598"/>
            <a:ext cx="4716174" cy="1862603"/>
            <a:chOff x="7305686" y="738598"/>
            <a:chExt cx="4716174" cy="1862603"/>
          </a:xfrm>
        </p:grpSpPr>
        <p:pic>
          <p:nvPicPr>
            <p:cNvPr id="513" name="Picture 512"/>
            <p:cNvPicPr>
              <a:picLocks noChangeAspect="1"/>
            </p:cNvPicPr>
            <p:nvPr/>
          </p:nvPicPr>
          <p:blipFill>
            <a:blip r:embed="rId7"/>
            <a:stretch>
              <a:fillRect/>
            </a:stretch>
          </p:blipFill>
          <p:spPr>
            <a:xfrm rot="4867791" flipH="1">
              <a:off x="8609467" y="1804838"/>
              <a:ext cx="615563" cy="785372"/>
            </a:xfrm>
            <a:prstGeom prst="rect">
              <a:avLst/>
            </a:prstGeom>
          </p:spPr>
        </p:pic>
        <p:sp>
          <p:nvSpPr>
            <p:cNvPr id="46" name="Freeform 37"/>
            <p:cNvSpPr>
              <a:spLocks noEditPoints="1"/>
            </p:cNvSpPr>
            <p:nvPr/>
          </p:nvSpPr>
          <p:spPr bwMode="auto">
            <a:xfrm>
              <a:off x="9368832" y="875428"/>
              <a:ext cx="542697" cy="54166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38"/>
            <p:cNvSpPr>
              <a:spLocks noEditPoints="1"/>
            </p:cNvSpPr>
            <p:nvPr/>
          </p:nvSpPr>
          <p:spPr bwMode="auto">
            <a:xfrm>
              <a:off x="8512612" y="1052180"/>
              <a:ext cx="740891" cy="74296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39"/>
            <p:cNvSpPr>
              <a:spLocks noEditPoints="1"/>
            </p:cNvSpPr>
            <p:nvPr/>
          </p:nvSpPr>
          <p:spPr bwMode="auto">
            <a:xfrm>
              <a:off x="9580870" y="1423663"/>
              <a:ext cx="1082281" cy="1085394"/>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0"/>
            <p:cNvSpPr>
              <a:spLocks/>
            </p:cNvSpPr>
            <p:nvPr/>
          </p:nvSpPr>
          <p:spPr bwMode="auto">
            <a:xfrm>
              <a:off x="7305686" y="1038482"/>
              <a:ext cx="1475556" cy="1562719"/>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1"/>
            <p:cNvSpPr>
              <a:spLocks/>
            </p:cNvSpPr>
            <p:nvPr/>
          </p:nvSpPr>
          <p:spPr bwMode="auto">
            <a:xfrm>
              <a:off x="10210102" y="738598"/>
              <a:ext cx="1811758" cy="1862603"/>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8157600" y="2820553"/>
            <a:ext cx="3010822" cy="4037447"/>
            <a:chOff x="8157600" y="2820553"/>
            <a:chExt cx="3010822" cy="4037447"/>
          </a:xfrm>
        </p:grpSpPr>
        <p:grpSp>
          <p:nvGrpSpPr>
            <p:cNvPr id="35" name="Group 34"/>
            <p:cNvGrpSpPr/>
            <p:nvPr/>
          </p:nvGrpSpPr>
          <p:grpSpPr>
            <a:xfrm>
              <a:off x="8159124" y="2820553"/>
              <a:ext cx="3009298" cy="4037447"/>
              <a:chOff x="7135469" y="1887273"/>
              <a:chExt cx="3009298" cy="4037447"/>
            </a:xfrm>
          </p:grpSpPr>
          <p:sp>
            <p:nvSpPr>
              <p:cNvPr id="523" name="Freeform 98"/>
              <p:cNvSpPr>
                <a:spLocks noEditPoints="1"/>
              </p:cNvSpPr>
              <p:nvPr/>
            </p:nvSpPr>
            <p:spPr bwMode="auto">
              <a:xfrm>
                <a:off x="9868676" y="5423015"/>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Freeform 72"/>
              <p:cNvSpPr>
                <a:spLocks/>
              </p:cNvSpPr>
              <p:nvPr/>
            </p:nvSpPr>
            <p:spPr bwMode="auto">
              <a:xfrm>
                <a:off x="7137056"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Freeform 73"/>
              <p:cNvSpPr>
                <a:spLocks/>
              </p:cNvSpPr>
              <p:nvPr/>
            </p:nvSpPr>
            <p:spPr bwMode="auto">
              <a:xfrm>
                <a:off x="7137056" y="542624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Freeform 74"/>
              <p:cNvSpPr>
                <a:spLocks/>
              </p:cNvSpPr>
              <p:nvPr/>
            </p:nvSpPr>
            <p:spPr bwMode="auto">
              <a:xfrm>
                <a:off x="7137056"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Freeform 76"/>
              <p:cNvSpPr>
                <a:spLocks noEditPoints="1"/>
              </p:cNvSpPr>
              <p:nvPr/>
            </p:nvSpPr>
            <p:spPr bwMode="auto">
              <a:xfrm>
                <a:off x="725135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Freeform 77"/>
              <p:cNvSpPr>
                <a:spLocks noEditPoints="1"/>
              </p:cNvSpPr>
              <p:nvPr/>
            </p:nvSpPr>
            <p:spPr bwMode="auto">
              <a:xfrm>
                <a:off x="7254531"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Freeform 78"/>
              <p:cNvSpPr>
                <a:spLocks/>
              </p:cNvSpPr>
              <p:nvPr/>
            </p:nvSpPr>
            <p:spPr bwMode="auto">
              <a:xfrm>
                <a:off x="743391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Freeform 79"/>
              <p:cNvSpPr>
                <a:spLocks/>
              </p:cNvSpPr>
              <p:nvPr/>
            </p:nvSpPr>
            <p:spPr bwMode="auto">
              <a:xfrm>
                <a:off x="7433918" y="5426245"/>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Freeform 81"/>
              <p:cNvSpPr>
                <a:spLocks noEditPoints="1"/>
              </p:cNvSpPr>
              <p:nvPr/>
            </p:nvSpPr>
            <p:spPr bwMode="auto">
              <a:xfrm>
                <a:off x="754980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82"/>
              <p:cNvSpPr>
                <a:spLocks noEditPoints="1"/>
              </p:cNvSpPr>
              <p:nvPr/>
            </p:nvSpPr>
            <p:spPr bwMode="auto">
              <a:xfrm>
                <a:off x="7551393" y="5416720"/>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Freeform 84"/>
              <p:cNvSpPr>
                <a:spLocks/>
              </p:cNvSpPr>
              <p:nvPr/>
            </p:nvSpPr>
            <p:spPr bwMode="auto">
              <a:xfrm>
                <a:off x="7135469"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Freeform 88"/>
              <p:cNvSpPr>
                <a:spLocks/>
              </p:cNvSpPr>
              <p:nvPr/>
            </p:nvSpPr>
            <p:spPr bwMode="auto">
              <a:xfrm>
                <a:off x="774400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Freeform 89"/>
              <p:cNvSpPr>
                <a:spLocks/>
              </p:cNvSpPr>
              <p:nvPr/>
            </p:nvSpPr>
            <p:spPr bwMode="auto">
              <a:xfrm>
                <a:off x="774400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91"/>
              <p:cNvSpPr>
                <a:spLocks/>
              </p:cNvSpPr>
              <p:nvPr/>
            </p:nvSpPr>
            <p:spPr bwMode="auto">
              <a:xfrm>
                <a:off x="7896409"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Freeform 92"/>
              <p:cNvSpPr>
                <a:spLocks noEditPoints="1"/>
              </p:cNvSpPr>
              <p:nvPr/>
            </p:nvSpPr>
            <p:spPr bwMode="auto">
              <a:xfrm>
                <a:off x="7859897"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Freeform 93"/>
              <p:cNvSpPr>
                <a:spLocks noEditPoints="1"/>
              </p:cNvSpPr>
              <p:nvPr/>
            </p:nvSpPr>
            <p:spPr bwMode="auto">
              <a:xfrm>
                <a:off x="7863072"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Freeform 94"/>
              <p:cNvSpPr>
                <a:spLocks/>
              </p:cNvSpPr>
              <p:nvPr/>
            </p:nvSpPr>
            <p:spPr bwMode="auto">
              <a:xfrm>
                <a:off x="804245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Freeform 95"/>
              <p:cNvSpPr>
                <a:spLocks/>
              </p:cNvSpPr>
              <p:nvPr/>
            </p:nvSpPr>
            <p:spPr bwMode="auto">
              <a:xfrm>
                <a:off x="804245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Freeform 96"/>
              <p:cNvSpPr>
                <a:spLocks/>
              </p:cNvSpPr>
              <p:nvPr/>
            </p:nvSpPr>
            <p:spPr bwMode="auto">
              <a:xfrm>
                <a:off x="8042459" y="514525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Freeform 97"/>
              <p:cNvSpPr>
                <a:spLocks noEditPoints="1"/>
              </p:cNvSpPr>
              <p:nvPr/>
            </p:nvSpPr>
            <p:spPr bwMode="auto">
              <a:xfrm>
                <a:off x="8158347" y="5694532"/>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Freeform 98"/>
              <p:cNvSpPr>
                <a:spLocks noEditPoints="1"/>
              </p:cNvSpPr>
              <p:nvPr/>
            </p:nvSpPr>
            <p:spPr bwMode="auto">
              <a:xfrm>
                <a:off x="8159934" y="541672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Freeform 99"/>
              <p:cNvSpPr>
                <a:spLocks noEditPoints="1"/>
              </p:cNvSpPr>
              <p:nvPr/>
            </p:nvSpPr>
            <p:spPr bwMode="auto">
              <a:xfrm>
                <a:off x="8159934" y="513890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Freeform 100"/>
              <p:cNvSpPr>
                <a:spLocks/>
              </p:cNvSpPr>
              <p:nvPr/>
            </p:nvSpPr>
            <p:spPr bwMode="auto">
              <a:xfrm>
                <a:off x="774400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Freeform 101"/>
              <p:cNvSpPr>
                <a:spLocks/>
              </p:cNvSpPr>
              <p:nvPr/>
            </p:nvSpPr>
            <p:spPr bwMode="auto">
              <a:xfrm>
                <a:off x="7896409" y="486109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Freeform 102"/>
              <p:cNvSpPr>
                <a:spLocks/>
              </p:cNvSpPr>
              <p:nvPr/>
            </p:nvSpPr>
            <p:spPr bwMode="auto">
              <a:xfrm>
                <a:off x="804245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Freeform 103"/>
              <p:cNvSpPr>
                <a:spLocks noEditPoints="1"/>
              </p:cNvSpPr>
              <p:nvPr/>
            </p:nvSpPr>
            <p:spPr bwMode="auto">
              <a:xfrm>
                <a:off x="8159934" y="485474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84"/>
              <p:cNvSpPr>
                <a:spLocks/>
              </p:cNvSpPr>
              <p:nvPr/>
            </p:nvSpPr>
            <p:spPr bwMode="auto">
              <a:xfrm>
                <a:off x="7135469"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Freeform 85"/>
              <p:cNvSpPr>
                <a:spLocks noEditPoints="1"/>
              </p:cNvSpPr>
              <p:nvPr/>
            </p:nvSpPr>
            <p:spPr bwMode="auto">
              <a:xfrm>
                <a:off x="7251356"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Freeform 86"/>
              <p:cNvSpPr>
                <a:spLocks/>
              </p:cNvSpPr>
              <p:nvPr/>
            </p:nvSpPr>
            <p:spPr bwMode="auto">
              <a:xfrm>
                <a:off x="7433919" y="457798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Freeform 87"/>
              <p:cNvSpPr>
                <a:spLocks noEditPoints="1"/>
              </p:cNvSpPr>
              <p:nvPr/>
            </p:nvSpPr>
            <p:spPr bwMode="auto">
              <a:xfrm>
                <a:off x="7549806" y="457322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100"/>
              <p:cNvSpPr>
                <a:spLocks/>
              </p:cNvSpPr>
              <p:nvPr/>
            </p:nvSpPr>
            <p:spPr bwMode="auto">
              <a:xfrm>
                <a:off x="774400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101"/>
              <p:cNvSpPr>
                <a:spLocks/>
              </p:cNvSpPr>
              <p:nvPr/>
            </p:nvSpPr>
            <p:spPr bwMode="auto">
              <a:xfrm>
                <a:off x="7896409" y="4579576"/>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102"/>
              <p:cNvSpPr>
                <a:spLocks/>
              </p:cNvSpPr>
              <p:nvPr/>
            </p:nvSpPr>
            <p:spPr bwMode="auto">
              <a:xfrm>
                <a:off x="804245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Freeform 103"/>
              <p:cNvSpPr>
                <a:spLocks noEditPoints="1"/>
              </p:cNvSpPr>
              <p:nvPr/>
            </p:nvSpPr>
            <p:spPr bwMode="auto">
              <a:xfrm>
                <a:off x="8159934" y="457322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Freeform 72"/>
              <p:cNvSpPr>
                <a:spLocks/>
              </p:cNvSpPr>
              <p:nvPr/>
            </p:nvSpPr>
            <p:spPr bwMode="auto">
              <a:xfrm>
                <a:off x="8355063"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75"/>
              <p:cNvSpPr>
                <a:spLocks/>
              </p:cNvSpPr>
              <p:nvPr/>
            </p:nvSpPr>
            <p:spPr bwMode="auto">
              <a:xfrm>
                <a:off x="8505875" y="5145257"/>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Freeform 76"/>
              <p:cNvSpPr>
                <a:spLocks noEditPoints="1"/>
              </p:cNvSpPr>
              <p:nvPr/>
            </p:nvSpPr>
            <p:spPr bwMode="auto">
              <a:xfrm>
                <a:off x="8469363"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Freeform 77"/>
              <p:cNvSpPr>
                <a:spLocks noEditPoints="1"/>
              </p:cNvSpPr>
              <p:nvPr/>
            </p:nvSpPr>
            <p:spPr bwMode="auto">
              <a:xfrm>
                <a:off x="8472538"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84"/>
              <p:cNvSpPr>
                <a:spLocks/>
              </p:cNvSpPr>
              <p:nvPr/>
            </p:nvSpPr>
            <p:spPr bwMode="auto">
              <a:xfrm>
                <a:off x="8353476"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Freeform 85"/>
              <p:cNvSpPr>
                <a:spLocks noEditPoints="1"/>
              </p:cNvSpPr>
              <p:nvPr/>
            </p:nvSpPr>
            <p:spPr bwMode="auto">
              <a:xfrm>
                <a:off x="8469363" y="485474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Freeform 84"/>
              <p:cNvSpPr>
                <a:spLocks/>
              </p:cNvSpPr>
              <p:nvPr/>
            </p:nvSpPr>
            <p:spPr bwMode="auto">
              <a:xfrm>
                <a:off x="8353476"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Freeform 85"/>
              <p:cNvSpPr>
                <a:spLocks noEditPoints="1"/>
              </p:cNvSpPr>
              <p:nvPr/>
            </p:nvSpPr>
            <p:spPr bwMode="auto">
              <a:xfrm>
                <a:off x="8469363"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Freeform 72"/>
              <p:cNvSpPr>
                <a:spLocks/>
              </p:cNvSpPr>
              <p:nvPr/>
            </p:nvSpPr>
            <p:spPr bwMode="auto">
              <a:xfrm>
                <a:off x="7137056"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Freeform 73"/>
              <p:cNvSpPr>
                <a:spLocks/>
              </p:cNvSpPr>
              <p:nvPr/>
            </p:nvSpPr>
            <p:spPr bwMode="auto">
              <a:xfrm>
                <a:off x="7137056"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Freeform 74"/>
              <p:cNvSpPr>
                <a:spLocks/>
              </p:cNvSpPr>
              <p:nvPr/>
            </p:nvSpPr>
            <p:spPr bwMode="auto">
              <a:xfrm>
                <a:off x="7137056"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Freeform 75"/>
              <p:cNvSpPr>
                <a:spLocks/>
              </p:cNvSpPr>
              <p:nvPr/>
            </p:nvSpPr>
            <p:spPr bwMode="auto">
              <a:xfrm>
                <a:off x="7287868"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Freeform 76"/>
              <p:cNvSpPr>
                <a:spLocks noEditPoints="1"/>
              </p:cNvSpPr>
              <p:nvPr/>
            </p:nvSpPr>
            <p:spPr bwMode="auto">
              <a:xfrm>
                <a:off x="725135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Freeform 77"/>
              <p:cNvSpPr>
                <a:spLocks noEditPoints="1"/>
              </p:cNvSpPr>
              <p:nvPr/>
            </p:nvSpPr>
            <p:spPr bwMode="auto">
              <a:xfrm>
                <a:off x="725453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Freeform 78"/>
              <p:cNvSpPr>
                <a:spLocks/>
              </p:cNvSpPr>
              <p:nvPr/>
            </p:nvSpPr>
            <p:spPr bwMode="auto">
              <a:xfrm>
                <a:off x="7433918"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Freeform 80"/>
              <p:cNvSpPr>
                <a:spLocks/>
              </p:cNvSpPr>
              <p:nvPr/>
            </p:nvSpPr>
            <p:spPr bwMode="auto">
              <a:xfrm>
                <a:off x="7433918" y="346821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Freeform 81"/>
              <p:cNvSpPr>
                <a:spLocks noEditPoints="1"/>
              </p:cNvSpPr>
              <p:nvPr/>
            </p:nvSpPr>
            <p:spPr bwMode="auto">
              <a:xfrm>
                <a:off x="754980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Freeform 83"/>
              <p:cNvSpPr>
                <a:spLocks noEditPoints="1"/>
              </p:cNvSpPr>
              <p:nvPr/>
            </p:nvSpPr>
            <p:spPr bwMode="auto">
              <a:xfrm>
                <a:off x="7551393"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84"/>
              <p:cNvSpPr>
                <a:spLocks/>
              </p:cNvSpPr>
              <p:nvPr/>
            </p:nvSpPr>
            <p:spPr bwMode="auto">
              <a:xfrm>
                <a:off x="7135469"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Freeform 85"/>
              <p:cNvSpPr>
                <a:spLocks noEditPoints="1"/>
              </p:cNvSpPr>
              <p:nvPr/>
            </p:nvSpPr>
            <p:spPr bwMode="auto">
              <a:xfrm>
                <a:off x="7251356"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86"/>
              <p:cNvSpPr>
                <a:spLocks/>
              </p:cNvSpPr>
              <p:nvPr/>
            </p:nvSpPr>
            <p:spPr bwMode="auto">
              <a:xfrm>
                <a:off x="7433919" y="318246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Freeform 87"/>
              <p:cNvSpPr>
                <a:spLocks noEditPoints="1"/>
              </p:cNvSpPr>
              <p:nvPr/>
            </p:nvSpPr>
            <p:spPr bwMode="auto">
              <a:xfrm>
                <a:off x="7549806"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Freeform 88"/>
              <p:cNvSpPr>
                <a:spLocks/>
              </p:cNvSpPr>
              <p:nvPr/>
            </p:nvSpPr>
            <p:spPr bwMode="auto">
              <a:xfrm>
                <a:off x="774400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Freeform 89"/>
              <p:cNvSpPr>
                <a:spLocks/>
              </p:cNvSpPr>
              <p:nvPr/>
            </p:nvSpPr>
            <p:spPr bwMode="auto">
              <a:xfrm>
                <a:off x="7744009"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Freeform 90"/>
              <p:cNvSpPr>
                <a:spLocks/>
              </p:cNvSpPr>
              <p:nvPr/>
            </p:nvSpPr>
            <p:spPr bwMode="auto">
              <a:xfrm>
                <a:off x="774400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Freeform 91"/>
              <p:cNvSpPr>
                <a:spLocks/>
              </p:cNvSpPr>
              <p:nvPr/>
            </p:nvSpPr>
            <p:spPr bwMode="auto">
              <a:xfrm>
                <a:off x="7896409"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Freeform 92"/>
              <p:cNvSpPr>
                <a:spLocks noEditPoints="1"/>
              </p:cNvSpPr>
              <p:nvPr/>
            </p:nvSpPr>
            <p:spPr bwMode="auto">
              <a:xfrm>
                <a:off x="7859897"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Freeform 94"/>
              <p:cNvSpPr>
                <a:spLocks/>
              </p:cNvSpPr>
              <p:nvPr/>
            </p:nvSpPr>
            <p:spPr bwMode="auto">
              <a:xfrm>
                <a:off x="804245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Freeform 96"/>
              <p:cNvSpPr>
                <a:spLocks/>
              </p:cNvSpPr>
              <p:nvPr/>
            </p:nvSpPr>
            <p:spPr bwMode="auto">
              <a:xfrm>
                <a:off x="804245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Freeform 97"/>
              <p:cNvSpPr>
                <a:spLocks noEditPoints="1"/>
              </p:cNvSpPr>
              <p:nvPr/>
            </p:nvSpPr>
            <p:spPr bwMode="auto">
              <a:xfrm>
                <a:off x="8158347" y="401748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99"/>
              <p:cNvSpPr>
                <a:spLocks noEditPoints="1"/>
              </p:cNvSpPr>
              <p:nvPr/>
            </p:nvSpPr>
            <p:spPr bwMode="auto">
              <a:xfrm>
                <a:off x="8159934"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Freeform 100"/>
              <p:cNvSpPr>
                <a:spLocks/>
              </p:cNvSpPr>
              <p:nvPr/>
            </p:nvSpPr>
            <p:spPr bwMode="auto">
              <a:xfrm>
                <a:off x="774400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Freeform 101"/>
              <p:cNvSpPr>
                <a:spLocks/>
              </p:cNvSpPr>
              <p:nvPr/>
            </p:nvSpPr>
            <p:spPr bwMode="auto">
              <a:xfrm>
                <a:off x="7896409"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Freeform 102"/>
              <p:cNvSpPr>
                <a:spLocks/>
              </p:cNvSpPr>
              <p:nvPr/>
            </p:nvSpPr>
            <p:spPr bwMode="auto">
              <a:xfrm>
                <a:off x="804245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Freeform 103"/>
              <p:cNvSpPr>
                <a:spLocks noEditPoints="1"/>
              </p:cNvSpPr>
              <p:nvPr/>
            </p:nvSpPr>
            <p:spPr bwMode="auto">
              <a:xfrm>
                <a:off x="8159934"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Freeform 84"/>
              <p:cNvSpPr>
                <a:spLocks/>
              </p:cNvSpPr>
              <p:nvPr/>
            </p:nvSpPr>
            <p:spPr bwMode="auto">
              <a:xfrm>
                <a:off x="7135469"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Freeform 85"/>
              <p:cNvSpPr>
                <a:spLocks noEditPoints="1"/>
              </p:cNvSpPr>
              <p:nvPr/>
            </p:nvSpPr>
            <p:spPr bwMode="auto">
              <a:xfrm>
                <a:off x="7251356"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Freeform 86"/>
              <p:cNvSpPr>
                <a:spLocks/>
              </p:cNvSpPr>
              <p:nvPr/>
            </p:nvSpPr>
            <p:spPr bwMode="auto">
              <a:xfrm>
                <a:off x="7433919"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Freeform 87"/>
              <p:cNvSpPr>
                <a:spLocks noEditPoints="1"/>
              </p:cNvSpPr>
              <p:nvPr/>
            </p:nvSpPr>
            <p:spPr bwMode="auto">
              <a:xfrm>
                <a:off x="7549806"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100"/>
              <p:cNvSpPr>
                <a:spLocks/>
              </p:cNvSpPr>
              <p:nvPr/>
            </p:nvSpPr>
            <p:spPr bwMode="auto">
              <a:xfrm>
                <a:off x="774400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Freeform 101"/>
              <p:cNvSpPr>
                <a:spLocks/>
              </p:cNvSpPr>
              <p:nvPr/>
            </p:nvSpPr>
            <p:spPr bwMode="auto">
              <a:xfrm>
                <a:off x="7896409"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Freeform 102"/>
              <p:cNvSpPr>
                <a:spLocks/>
              </p:cNvSpPr>
              <p:nvPr/>
            </p:nvSpPr>
            <p:spPr bwMode="auto">
              <a:xfrm>
                <a:off x="804245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Freeform 103"/>
              <p:cNvSpPr>
                <a:spLocks noEditPoints="1"/>
              </p:cNvSpPr>
              <p:nvPr/>
            </p:nvSpPr>
            <p:spPr bwMode="auto">
              <a:xfrm>
                <a:off x="8159934"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Freeform 72"/>
              <p:cNvSpPr>
                <a:spLocks/>
              </p:cNvSpPr>
              <p:nvPr/>
            </p:nvSpPr>
            <p:spPr bwMode="auto">
              <a:xfrm>
                <a:off x="8355063"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Freeform 73"/>
              <p:cNvSpPr>
                <a:spLocks/>
              </p:cNvSpPr>
              <p:nvPr/>
            </p:nvSpPr>
            <p:spPr bwMode="auto">
              <a:xfrm>
                <a:off x="8355063"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Freeform 74"/>
              <p:cNvSpPr>
                <a:spLocks/>
              </p:cNvSpPr>
              <p:nvPr/>
            </p:nvSpPr>
            <p:spPr bwMode="auto">
              <a:xfrm>
                <a:off x="8355063"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75"/>
              <p:cNvSpPr>
                <a:spLocks/>
              </p:cNvSpPr>
              <p:nvPr/>
            </p:nvSpPr>
            <p:spPr bwMode="auto">
              <a:xfrm>
                <a:off x="8505875"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Freeform 76"/>
              <p:cNvSpPr>
                <a:spLocks noEditPoints="1"/>
              </p:cNvSpPr>
              <p:nvPr/>
            </p:nvSpPr>
            <p:spPr bwMode="auto">
              <a:xfrm>
                <a:off x="8469363"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Freeform 77"/>
              <p:cNvSpPr>
                <a:spLocks noEditPoints="1"/>
              </p:cNvSpPr>
              <p:nvPr/>
            </p:nvSpPr>
            <p:spPr bwMode="auto">
              <a:xfrm>
                <a:off x="8472538"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Freeform 84"/>
              <p:cNvSpPr>
                <a:spLocks/>
              </p:cNvSpPr>
              <p:nvPr/>
            </p:nvSpPr>
            <p:spPr bwMode="auto">
              <a:xfrm>
                <a:off x="8353476"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Freeform 85"/>
              <p:cNvSpPr>
                <a:spLocks noEditPoints="1"/>
              </p:cNvSpPr>
              <p:nvPr/>
            </p:nvSpPr>
            <p:spPr bwMode="auto">
              <a:xfrm>
                <a:off x="8469363"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2" name="Freeform 84"/>
              <p:cNvSpPr>
                <a:spLocks/>
              </p:cNvSpPr>
              <p:nvPr/>
            </p:nvSpPr>
            <p:spPr bwMode="auto">
              <a:xfrm>
                <a:off x="8353476"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Freeform 85"/>
              <p:cNvSpPr>
                <a:spLocks noEditPoints="1"/>
              </p:cNvSpPr>
              <p:nvPr/>
            </p:nvSpPr>
            <p:spPr bwMode="auto">
              <a:xfrm>
                <a:off x="8469363"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Freeform 72"/>
              <p:cNvSpPr>
                <a:spLocks/>
              </p:cNvSpPr>
              <p:nvPr/>
            </p:nvSpPr>
            <p:spPr bwMode="auto">
              <a:xfrm>
                <a:off x="7135469"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Freeform 73"/>
              <p:cNvSpPr>
                <a:spLocks/>
              </p:cNvSpPr>
              <p:nvPr/>
            </p:nvSpPr>
            <p:spPr bwMode="auto">
              <a:xfrm>
                <a:off x="7135469"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Freeform 74"/>
              <p:cNvSpPr>
                <a:spLocks/>
              </p:cNvSpPr>
              <p:nvPr/>
            </p:nvSpPr>
            <p:spPr bwMode="auto">
              <a:xfrm>
                <a:off x="8658473"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Freeform 75"/>
              <p:cNvSpPr>
                <a:spLocks/>
              </p:cNvSpPr>
              <p:nvPr/>
            </p:nvSpPr>
            <p:spPr bwMode="auto">
              <a:xfrm>
                <a:off x="8809285"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Freeform 76"/>
              <p:cNvSpPr>
                <a:spLocks noEditPoints="1"/>
              </p:cNvSpPr>
              <p:nvPr/>
            </p:nvSpPr>
            <p:spPr bwMode="auto">
              <a:xfrm>
                <a:off x="724976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Freeform 77"/>
              <p:cNvSpPr>
                <a:spLocks noEditPoints="1"/>
              </p:cNvSpPr>
              <p:nvPr/>
            </p:nvSpPr>
            <p:spPr bwMode="auto">
              <a:xfrm>
                <a:off x="7252944"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Freeform 78"/>
              <p:cNvSpPr>
                <a:spLocks/>
              </p:cNvSpPr>
              <p:nvPr/>
            </p:nvSpPr>
            <p:spPr bwMode="auto">
              <a:xfrm>
                <a:off x="7432331"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Freeform 79"/>
              <p:cNvSpPr>
                <a:spLocks/>
              </p:cNvSpPr>
              <p:nvPr/>
            </p:nvSpPr>
            <p:spPr bwMode="auto">
              <a:xfrm>
                <a:off x="7432331" y="2161967"/>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Freeform 80"/>
              <p:cNvSpPr>
                <a:spLocks/>
              </p:cNvSpPr>
              <p:nvPr/>
            </p:nvSpPr>
            <p:spPr bwMode="auto">
              <a:xfrm>
                <a:off x="8955335"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Freeform 81"/>
              <p:cNvSpPr>
                <a:spLocks noEditPoints="1"/>
              </p:cNvSpPr>
              <p:nvPr/>
            </p:nvSpPr>
            <p:spPr bwMode="auto">
              <a:xfrm>
                <a:off x="754821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Freeform 82"/>
              <p:cNvSpPr>
                <a:spLocks noEditPoints="1"/>
              </p:cNvSpPr>
              <p:nvPr/>
            </p:nvSpPr>
            <p:spPr bwMode="auto">
              <a:xfrm>
                <a:off x="7549806" y="2161967"/>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Freeform 83"/>
              <p:cNvSpPr>
                <a:spLocks noEditPoints="1"/>
              </p:cNvSpPr>
              <p:nvPr/>
            </p:nvSpPr>
            <p:spPr bwMode="auto">
              <a:xfrm>
                <a:off x="9072810" y="2439779"/>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7" name="Freeform 84"/>
              <p:cNvSpPr>
                <a:spLocks/>
              </p:cNvSpPr>
              <p:nvPr/>
            </p:nvSpPr>
            <p:spPr bwMode="auto">
              <a:xfrm>
                <a:off x="8656886"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Freeform 85"/>
              <p:cNvSpPr>
                <a:spLocks noEditPoints="1"/>
              </p:cNvSpPr>
              <p:nvPr/>
            </p:nvSpPr>
            <p:spPr bwMode="auto">
              <a:xfrm>
                <a:off x="8772773"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Freeform 86"/>
              <p:cNvSpPr>
                <a:spLocks/>
              </p:cNvSpPr>
              <p:nvPr/>
            </p:nvSpPr>
            <p:spPr bwMode="auto">
              <a:xfrm>
                <a:off x="8955336" y="216196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Freeform 87"/>
              <p:cNvSpPr>
                <a:spLocks noEditPoints="1"/>
              </p:cNvSpPr>
              <p:nvPr/>
            </p:nvSpPr>
            <p:spPr bwMode="auto">
              <a:xfrm>
                <a:off x="9071223" y="2161967"/>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Freeform 88"/>
              <p:cNvSpPr>
                <a:spLocks/>
              </p:cNvSpPr>
              <p:nvPr/>
            </p:nvSpPr>
            <p:spPr bwMode="auto">
              <a:xfrm>
                <a:off x="774242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Freeform 89"/>
              <p:cNvSpPr>
                <a:spLocks/>
              </p:cNvSpPr>
              <p:nvPr/>
            </p:nvSpPr>
            <p:spPr bwMode="auto">
              <a:xfrm>
                <a:off x="774242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Freeform 90"/>
              <p:cNvSpPr>
                <a:spLocks/>
              </p:cNvSpPr>
              <p:nvPr/>
            </p:nvSpPr>
            <p:spPr bwMode="auto">
              <a:xfrm>
                <a:off x="926542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Freeform 91"/>
              <p:cNvSpPr>
                <a:spLocks/>
              </p:cNvSpPr>
              <p:nvPr/>
            </p:nvSpPr>
            <p:spPr bwMode="auto">
              <a:xfrm>
                <a:off x="941782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Freeform 92"/>
              <p:cNvSpPr>
                <a:spLocks noEditPoints="1"/>
              </p:cNvSpPr>
              <p:nvPr/>
            </p:nvSpPr>
            <p:spPr bwMode="auto">
              <a:xfrm>
                <a:off x="7858310" y="243977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Freeform 93"/>
              <p:cNvSpPr>
                <a:spLocks noEditPoints="1"/>
              </p:cNvSpPr>
              <p:nvPr/>
            </p:nvSpPr>
            <p:spPr bwMode="auto">
              <a:xfrm>
                <a:off x="7861485"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Freeform 94"/>
              <p:cNvSpPr>
                <a:spLocks/>
              </p:cNvSpPr>
              <p:nvPr/>
            </p:nvSpPr>
            <p:spPr bwMode="auto">
              <a:xfrm>
                <a:off x="804087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Freeform 95"/>
              <p:cNvSpPr>
                <a:spLocks/>
              </p:cNvSpPr>
              <p:nvPr/>
            </p:nvSpPr>
            <p:spPr bwMode="auto">
              <a:xfrm>
                <a:off x="804087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9" name="Freeform 96"/>
              <p:cNvSpPr>
                <a:spLocks/>
              </p:cNvSpPr>
              <p:nvPr/>
            </p:nvSpPr>
            <p:spPr bwMode="auto">
              <a:xfrm>
                <a:off x="956387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Freeform 97"/>
              <p:cNvSpPr>
                <a:spLocks noEditPoints="1"/>
              </p:cNvSpPr>
              <p:nvPr/>
            </p:nvSpPr>
            <p:spPr bwMode="auto">
              <a:xfrm>
                <a:off x="8156760" y="243977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1" name="Freeform 98"/>
              <p:cNvSpPr>
                <a:spLocks noEditPoints="1"/>
              </p:cNvSpPr>
              <p:nvPr/>
            </p:nvSpPr>
            <p:spPr bwMode="auto">
              <a:xfrm>
                <a:off x="8158347" y="216196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Freeform 99"/>
              <p:cNvSpPr>
                <a:spLocks noEditPoints="1"/>
              </p:cNvSpPr>
              <p:nvPr/>
            </p:nvSpPr>
            <p:spPr bwMode="auto">
              <a:xfrm>
                <a:off x="9681351" y="2439779"/>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Freeform 100"/>
              <p:cNvSpPr>
                <a:spLocks/>
              </p:cNvSpPr>
              <p:nvPr/>
            </p:nvSpPr>
            <p:spPr bwMode="auto">
              <a:xfrm>
                <a:off x="926542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4" name="Freeform 101"/>
              <p:cNvSpPr>
                <a:spLocks/>
              </p:cNvSpPr>
              <p:nvPr/>
            </p:nvSpPr>
            <p:spPr bwMode="auto">
              <a:xfrm>
                <a:off x="941782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5" name="Freeform 102"/>
              <p:cNvSpPr>
                <a:spLocks/>
              </p:cNvSpPr>
              <p:nvPr/>
            </p:nvSpPr>
            <p:spPr bwMode="auto">
              <a:xfrm>
                <a:off x="956387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6" name="Freeform 103"/>
              <p:cNvSpPr>
                <a:spLocks noEditPoints="1"/>
              </p:cNvSpPr>
              <p:nvPr/>
            </p:nvSpPr>
            <p:spPr bwMode="auto">
              <a:xfrm>
                <a:off x="9681351" y="2161967"/>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Freeform 72"/>
              <p:cNvSpPr>
                <a:spLocks/>
              </p:cNvSpPr>
              <p:nvPr/>
            </p:nvSpPr>
            <p:spPr bwMode="auto">
              <a:xfrm>
                <a:off x="835347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6" name="Freeform 73"/>
              <p:cNvSpPr>
                <a:spLocks/>
              </p:cNvSpPr>
              <p:nvPr/>
            </p:nvSpPr>
            <p:spPr bwMode="auto">
              <a:xfrm>
                <a:off x="835347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7" name="Freeform 74"/>
              <p:cNvSpPr>
                <a:spLocks/>
              </p:cNvSpPr>
              <p:nvPr/>
            </p:nvSpPr>
            <p:spPr bwMode="auto">
              <a:xfrm>
                <a:off x="9876480"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 name="Freeform 75"/>
              <p:cNvSpPr>
                <a:spLocks/>
              </p:cNvSpPr>
              <p:nvPr/>
            </p:nvSpPr>
            <p:spPr bwMode="auto">
              <a:xfrm>
                <a:off x="10027292"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Freeform 76"/>
              <p:cNvSpPr>
                <a:spLocks noEditPoints="1"/>
              </p:cNvSpPr>
              <p:nvPr/>
            </p:nvSpPr>
            <p:spPr bwMode="auto">
              <a:xfrm>
                <a:off x="8467776"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Freeform 77"/>
              <p:cNvSpPr>
                <a:spLocks noEditPoints="1"/>
              </p:cNvSpPr>
              <p:nvPr/>
            </p:nvSpPr>
            <p:spPr bwMode="auto">
              <a:xfrm>
                <a:off x="8470951"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1" name="Freeform 84"/>
              <p:cNvSpPr>
                <a:spLocks/>
              </p:cNvSpPr>
              <p:nvPr/>
            </p:nvSpPr>
            <p:spPr bwMode="auto">
              <a:xfrm>
                <a:off x="9874893"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2" name="Freeform 85"/>
              <p:cNvSpPr>
                <a:spLocks noEditPoints="1"/>
              </p:cNvSpPr>
              <p:nvPr/>
            </p:nvSpPr>
            <p:spPr bwMode="auto">
              <a:xfrm>
                <a:off x="9990780"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Freeform 72"/>
              <p:cNvSpPr>
                <a:spLocks/>
              </p:cNvSpPr>
              <p:nvPr/>
            </p:nvSpPr>
            <p:spPr bwMode="auto">
              <a:xfrm>
                <a:off x="7135469"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4" name="Freeform 74"/>
              <p:cNvSpPr>
                <a:spLocks/>
              </p:cNvSpPr>
              <p:nvPr/>
            </p:nvSpPr>
            <p:spPr bwMode="auto">
              <a:xfrm>
                <a:off x="8658473"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6" name="Freeform 75"/>
              <p:cNvSpPr>
                <a:spLocks/>
              </p:cNvSpPr>
              <p:nvPr/>
            </p:nvSpPr>
            <p:spPr bwMode="auto">
              <a:xfrm>
                <a:off x="8809285"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Freeform 76"/>
              <p:cNvSpPr>
                <a:spLocks noEditPoints="1"/>
              </p:cNvSpPr>
              <p:nvPr/>
            </p:nvSpPr>
            <p:spPr bwMode="auto">
              <a:xfrm>
                <a:off x="724976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78"/>
              <p:cNvSpPr>
                <a:spLocks/>
              </p:cNvSpPr>
              <p:nvPr/>
            </p:nvSpPr>
            <p:spPr bwMode="auto">
              <a:xfrm>
                <a:off x="7432331"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80"/>
              <p:cNvSpPr>
                <a:spLocks/>
              </p:cNvSpPr>
              <p:nvPr/>
            </p:nvSpPr>
            <p:spPr bwMode="auto">
              <a:xfrm>
                <a:off x="8955335"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0" name="Freeform 81"/>
              <p:cNvSpPr>
                <a:spLocks noEditPoints="1"/>
              </p:cNvSpPr>
              <p:nvPr/>
            </p:nvSpPr>
            <p:spPr bwMode="auto">
              <a:xfrm>
                <a:off x="754821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1" name="Freeform 83"/>
              <p:cNvSpPr>
                <a:spLocks noEditPoints="1"/>
              </p:cNvSpPr>
              <p:nvPr/>
            </p:nvSpPr>
            <p:spPr bwMode="auto">
              <a:xfrm>
                <a:off x="9072810" y="1887273"/>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2" name="Freeform 88"/>
              <p:cNvSpPr>
                <a:spLocks/>
              </p:cNvSpPr>
              <p:nvPr/>
            </p:nvSpPr>
            <p:spPr bwMode="auto">
              <a:xfrm>
                <a:off x="774242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Freeform 90"/>
              <p:cNvSpPr>
                <a:spLocks/>
              </p:cNvSpPr>
              <p:nvPr/>
            </p:nvSpPr>
            <p:spPr bwMode="auto">
              <a:xfrm>
                <a:off x="926542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4" name="Freeform 91"/>
              <p:cNvSpPr>
                <a:spLocks/>
              </p:cNvSpPr>
              <p:nvPr/>
            </p:nvSpPr>
            <p:spPr bwMode="auto">
              <a:xfrm>
                <a:off x="941782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5" name="Freeform 92"/>
              <p:cNvSpPr>
                <a:spLocks noEditPoints="1"/>
              </p:cNvSpPr>
              <p:nvPr/>
            </p:nvSpPr>
            <p:spPr bwMode="auto">
              <a:xfrm>
                <a:off x="7858310" y="188727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94"/>
              <p:cNvSpPr>
                <a:spLocks/>
              </p:cNvSpPr>
              <p:nvPr/>
            </p:nvSpPr>
            <p:spPr bwMode="auto">
              <a:xfrm>
                <a:off x="804087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7" name="Freeform 96"/>
              <p:cNvSpPr>
                <a:spLocks/>
              </p:cNvSpPr>
              <p:nvPr/>
            </p:nvSpPr>
            <p:spPr bwMode="auto">
              <a:xfrm>
                <a:off x="956387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8" name="Freeform 97"/>
              <p:cNvSpPr>
                <a:spLocks noEditPoints="1"/>
              </p:cNvSpPr>
              <p:nvPr/>
            </p:nvSpPr>
            <p:spPr bwMode="auto">
              <a:xfrm>
                <a:off x="8156760" y="1887273"/>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Freeform 99"/>
              <p:cNvSpPr>
                <a:spLocks noEditPoints="1"/>
              </p:cNvSpPr>
              <p:nvPr/>
            </p:nvSpPr>
            <p:spPr bwMode="auto">
              <a:xfrm>
                <a:off x="9681351" y="1887273"/>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0" name="Freeform 72"/>
              <p:cNvSpPr>
                <a:spLocks/>
              </p:cNvSpPr>
              <p:nvPr/>
            </p:nvSpPr>
            <p:spPr bwMode="auto">
              <a:xfrm>
                <a:off x="835347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1" name="Freeform 74"/>
              <p:cNvSpPr>
                <a:spLocks/>
              </p:cNvSpPr>
              <p:nvPr/>
            </p:nvSpPr>
            <p:spPr bwMode="auto">
              <a:xfrm>
                <a:off x="9876480"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Freeform 75"/>
              <p:cNvSpPr>
                <a:spLocks/>
              </p:cNvSpPr>
              <p:nvPr/>
            </p:nvSpPr>
            <p:spPr bwMode="auto">
              <a:xfrm>
                <a:off x="10027292"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3" name="Freeform 76"/>
              <p:cNvSpPr>
                <a:spLocks noEditPoints="1"/>
              </p:cNvSpPr>
              <p:nvPr/>
            </p:nvSpPr>
            <p:spPr bwMode="auto">
              <a:xfrm>
                <a:off x="8467776"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5" name="Freeform 72"/>
              <p:cNvSpPr>
                <a:spLocks/>
              </p:cNvSpPr>
              <p:nvPr/>
            </p:nvSpPr>
            <p:spPr bwMode="auto">
              <a:xfrm>
                <a:off x="8834865"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6" name="Freeform 73"/>
              <p:cNvSpPr>
                <a:spLocks/>
              </p:cNvSpPr>
              <p:nvPr/>
            </p:nvSpPr>
            <p:spPr bwMode="auto">
              <a:xfrm>
                <a:off x="8834865"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7" name="Freeform 74"/>
              <p:cNvSpPr>
                <a:spLocks/>
              </p:cNvSpPr>
              <p:nvPr/>
            </p:nvSpPr>
            <p:spPr bwMode="auto">
              <a:xfrm>
                <a:off x="8834865"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8" name="Freeform 75"/>
              <p:cNvSpPr>
                <a:spLocks/>
              </p:cNvSpPr>
              <p:nvPr/>
            </p:nvSpPr>
            <p:spPr bwMode="auto">
              <a:xfrm>
                <a:off x="8985677"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9" name="Freeform 76"/>
              <p:cNvSpPr>
                <a:spLocks noEditPoints="1"/>
              </p:cNvSpPr>
              <p:nvPr/>
            </p:nvSpPr>
            <p:spPr bwMode="auto">
              <a:xfrm>
                <a:off x="894916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1" name="Freeform 78"/>
              <p:cNvSpPr>
                <a:spLocks/>
              </p:cNvSpPr>
              <p:nvPr/>
            </p:nvSpPr>
            <p:spPr bwMode="auto">
              <a:xfrm>
                <a:off x="9131727"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2" name="Freeform 79"/>
              <p:cNvSpPr>
                <a:spLocks/>
              </p:cNvSpPr>
              <p:nvPr/>
            </p:nvSpPr>
            <p:spPr bwMode="auto">
              <a:xfrm>
                <a:off x="9131727" y="3749202"/>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4" name="Freeform 81"/>
              <p:cNvSpPr>
                <a:spLocks noEditPoints="1"/>
              </p:cNvSpPr>
              <p:nvPr/>
            </p:nvSpPr>
            <p:spPr bwMode="auto">
              <a:xfrm>
                <a:off x="924761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 name="Freeform 83"/>
              <p:cNvSpPr>
                <a:spLocks noEditPoints="1"/>
              </p:cNvSpPr>
              <p:nvPr/>
            </p:nvSpPr>
            <p:spPr bwMode="auto">
              <a:xfrm>
                <a:off x="9249202"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 name="Freeform 84"/>
              <p:cNvSpPr>
                <a:spLocks/>
              </p:cNvSpPr>
              <p:nvPr/>
            </p:nvSpPr>
            <p:spPr bwMode="auto">
              <a:xfrm>
                <a:off x="8833278"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 name="Freeform 85"/>
              <p:cNvSpPr>
                <a:spLocks noEditPoints="1"/>
              </p:cNvSpPr>
              <p:nvPr/>
            </p:nvSpPr>
            <p:spPr bwMode="auto">
              <a:xfrm>
                <a:off x="8949165"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 name="Freeform 87"/>
              <p:cNvSpPr>
                <a:spLocks noEditPoints="1"/>
              </p:cNvSpPr>
              <p:nvPr/>
            </p:nvSpPr>
            <p:spPr bwMode="auto">
              <a:xfrm>
                <a:off x="9247615"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Freeform 88"/>
              <p:cNvSpPr>
                <a:spLocks/>
              </p:cNvSpPr>
              <p:nvPr/>
            </p:nvSpPr>
            <p:spPr bwMode="auto">
              <a:xfrm>
                <a:off x="9441818"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2" name="Freeform 89"/>
              <p:cNvSpPr>
                <a:spLocks/>
              </p:cNvSpPr>
              <p:nvPr/>
            </p:nvSpPr>
            <p:spPr bwMode="auto">
              <a:xfrm>
                <a:off x="944181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3" name="Freeform 90"/>
              <p:cNvSpPr>
                <a:spLocks/>
              </p:cNvSpPr>
              <p:nvPr/>
            </p:nvSpPr>
            <p:spPr bwMode="auto">
              <a:xfrm>
                <a:off x="944181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4" name="Freeform 91"/>
              <p:cNvSpPr>
                <a:spLocks/>
              </p:cNvSpPr>
              <p:nvPr/>
            </p:nvSpPr>
            <p:spPr bwMode="auto">
              <a:xfrm>
                <a:off x="9594218"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5" name="Freeform 92"/>
              <p:cNvSpPr>
                <a:spLocks noEditPoints="1"/>
              </p:cNvSpPr>
              <p:nvPr/>
            </p:nvSpPr>
            <p:spPr bwMode="auto">
              <a:xfrm>
                <a:off x="9557706"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6" name="Freeform 93"/>
              <p:cNvSpPr>
                <a:spLocks noEditPoints="1"/>
              </p:cNvSpPr>
              <p:nvPr/>
            </p:nvSpPr>
            <p:spPr bwMode="auto">
              <a:xfrm>
                <a:off x="956088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8" name="Freeform 95"/>
              <p:cNvSpPr>
                <a:spLocks/>
              </p:cNvSpPr>
              <p:nvPr/>
            </p:nvSpPr>
            <p:spPr bwMode="auto">
              <a:xfrm>
                <a:off x="974026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9" name="Freeform 96"/>
              <p:cNvSpPr>
                <a:spLocks/>
              </p:cNvSpPr>
              <p:nvPr/>
            </p:nvSpPr>
            <p:spPr bwMode="auto">
              <a:xfrm>
                <a:off x="974026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1" name="Freeform 98"/>
              <p:cNvSpPr>
                <a:spLocks noEditPoints="1"/>
              </p:cNvSpPr>
              <p:nvPr/>
            </p:nvSpPr>
            <p:spPr bwMode="auto">
              <a:xfrm>
                <a:off x="9857743" y="373967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2" name="Freeform 99"/>
              <p:cNvSpPr>
                <a:spLocks noEditPoints="1"/>
              </p:cNvSpPr>
              <p:nvPr/>
            </p:nvSpPr>
            <p:spPr bwMode="auto">
              <a:xfrm>
                <a:off x="9857743"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4" name="Freeform 101"/>
              <p:cNvSpPr>
                <a:spLocks/>
              </p:cNvSpPr>
              <p:nvPr/>
            </p:nvSpPr>
            <p:spPr bwMode="auto">
              <a:xfrm>
                <a:off x="9594218"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5" name="Freeform 102"/>
              <p:cNvSpPr>
                <a:spLocks/>
              </p:cNvSpPr>
              <p:nvPr/>
            </p:nvSpPr>
            <p:spPr bwMode="auto">
              <a:xfrm>
                <a:off x="9740268"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6" name="Freeform 103"/>
              <p:cNvSpPr>
                <a:spLocks noEditPoints="1"/>
              </p:cNvSpPr>
              <p:nvPr/>
            </p:nvSpPr>
            <p:spPr bwMode="auto">
              <a:xfrm>
                <a:off x="9857743"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7" name="Freeform 84"/>
              <p:cNvSpPr>
                <a:spLocks/>
              </p:cNvSpPr>
              <p:nvPr/>
            </p:nvSpPr>
            <p:spPr bwMode="auto">
              <a:xfrm>
                <a:off x="8833278"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8" name="Freeform 85"/>
              <p:cNvSpPr>
                <a:spLocks noEditPoints="1"/>
              </p:cNvSpPr>
              <p:nvPr/>
            </p:nvSpPr>
            <p:spPr bwMode="auto">
              <a:xfrm>
                <a:off x="8949165"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9" name="Freeform 86"/>
              <p:cNvSpPr>
                <a:spLocks/>
              </p:cNvSpPr>
              <p:nvPr/>
            </p:nvSpPr>
            <p:spPr bwMode="auto">
              <a:xfrm>
                <a:off x="9131728"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0" name="Freeform 87"/>
              <p:cNvSpPr>
                <a:spLocks noEditPoints="1"/>
              </p:cNvSpPr>
              <p:nvPr/>
            </p:nvSpPr>
            <p:spPr bwMode="auto">
              <a:xfrm>
                <a:off x="9247615"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1" name="Freeform 100"/>
              <p:cNvSpPr>
                <a:spLocks/>
              </p:cNvSpPr>
              <p:nvPr/>
            </p:nvSpPr>
            <p:spPr bwMode="auto">
              <a:xfrm>
                <a:off x="944181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2" name="Freeform 101"/>
              <p:cNvSpPr>
                <a:spLocks/>
              </p:cNvSpPr>
              <p:nvPr/>
            </p:nvSpPr>
            <p:spPr bwMode="auto">
              <a:xfrm>
                <a:off x="9594218"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3" name="Freeform 102"/>
              <p:cNvSpPr>
                <a:spLocks/>
              </p:cNvSpPr>
              <p:nvPr/>
            </p:nvSpPr>
            <p:spPr bwMode="auto">
              <a:xfrm>
                <a:off x="974026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4" name="Freeform 103"/>
              <p:cNvSpPr>
                <a:spLocks noEditPoints="1"/>
              </p:cNvSpPr>
              <p:nvPr/>
            </p:nvSpPr>
            <p:spPr bwMode="auto">
              <a:xfrm>
                <a:off x="9857743"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5" name="Freeform 72"/>
              <p:cNvSpPr>
                <a:spLocks/>
              </p:cNvSpPr>
              <p:nvPr/>
            </p:nvSpPr>
            <p:spPr bwMode="auto">
              <a:xfrm>
                <a:off x="10052872"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6" name="Freeform 73"/>
              <p:cNvSpPr>
                <a:spLocks/>
              </p:cNvSpPr>
              <p:nvPr/>
            </p:nvSpPr>
            <p:spPr bwMode="auto">
              <a:xfrm>
                <a:off x="10052872"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7" name="Freeform 74"/>
              <p:cNvSpPr>
                <a:spLocks/>
              </p:cNvSpPr>
              <p:nvPr/>
            </p:nvSpPr>
            <p:spPr bwMode="auto">
              <a:xfrm>
                <a:off x="10052872"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1" name="Freeform 84"/>
              <p:cNvSpPr>
                <a:spLocks/>
              </p:cNvSpPr>
              <p:nvPr/>
            </p:nvSpPr>
            <p:spPr bwMode="auto">
              <a:xfrm>
                <a:off x="10051285"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3" name="Freeform 84"/>
              <p:cNvSpPr>
                <a:spLocks/>
              </p:cNvSpPr>
              <p:nvPr/>
            </p:nvSpPr>
            <p:spPr bwMode="auto">
              <a:xfrm>
                <a:off x="10051285"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5" name="Freeform 72"/>
              <p:cNvSpPr>
                <a:spLocks/>
              </p:cNvSpPr>
              <p:nvPr/>
            </p:nvSpPr>
            <p:spPr bwMode="auto">
              <a:xfrm>
                <a:off x="8845798"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6" name="Freeform 73"/>
              <p:cNvSpPr>
                <a:spLocks/>
              </p:cNvSpPr>
              <p:nvPr/>
            </p:nvSpPr>
            <p:spPr bwMode="auto">
              <a:xfrm>
                <a:off x="8845798"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7" name="Freeform 74"/>
              <p:cNvSpPr>
                <a:spLocks/>
              </p:cNvSpPr>
              <p:nvPr/>
            </p:nvSpPr>
            <p:spPr bwMode="auto">
              <a:xfrm>
                <a:off x="8845798"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9" name="Freeform 76"/>
              <p:cNvSpPr>
                <a:spLocks noEditPoints="1"/>
              </p:cNvSpPr>
              <p:nvPr/>
            </p:nvSpPr>
            <p:spPr bwMode="auto">
              <a:xfrm>
                <a:off x="896009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0" name="Freeform 77"/>
              <p:cNvSpPr>
                <a:spLocks noEditPoints="1"/>
              </p:cNvSpPr>
              <p:nvPr/>
            </p:nvSpPr>
            <p:spPr bwMode="auto">
              <a:xfrm>
                <a:off x="8963273"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1" name="Freeform 78"/>
              <p:cNvSpPr>
                <a:spLocks/>
              </p:cNvSpPr>
              <p:nvPr/>
            </p:nvSpPr>
            <p:spPr bwMode="auto">
              <a:xfrm>
                <a:off x="9142660" y="542301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4" name="Freeform 81"/>
              <p:cNvSpPr>
                <a:spLocks noEditPoints="1"/>
              </p:cNvSpPr>
              <p:nvPr/>
            </p:nvSpPr>
            <p:spPr bwMode="auto">
              <a:xfrm>
                <a:off x="925854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6" name="Freeform 83"/>
              <p:cNvSpPr>
                <a:spLocks noEditPoints="1"/>
              </p:cNvSpPr>
              <p:nvPr/>
            </p:nvSpPr>
            <p:spPr bwMode="auto">
              <a:xfrm>
                <a:off x="9260135" y="4862627"/>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7" name="Freeform 84"/>
              <p:cNvSpPr>
                <a:spLocks/>
              </p:cNvSpPr>
              <p:nvPr/>
            </p:nvSpPr>
            <p:spPr bwMode="auto">
              <a:xfrm>
                <a:off x="8844211"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8" name="Freeform 85"/>
              <p:cNvSpPr>
                <a:spLocks noEditPoints="1"/>
              </p:cNvSpPr>
              <p:nvPr/>
            </p:nvSpPr>
            <p:spPr bwMode="auto">
              <a:xfrm>
                <a:off x="8960098" y="457846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9" name="Freeform 86"/>
              <p:cNvSpPr>
                <a:spLocks/>
              </p:cNvSpPr>
              <p:nvPr/>
            </p:nvSpPr>
            <p:spPr bwMode="auto">
              <a:xfrm>
                <a:off x="9142661" y="458322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0" name="Freeform 87"/>
              <p:cNvSpPr>
                <a:spLocks noEditPoints="1"/>
              </p:cNvSpPr>
              <p:nvPr/>
            </p:nvSpPr>
            <p:spPr bwMode="auto">
              <a:xfrm>
                <a:off x="9258548" y="4578464"/>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1" name="Freeform 88"/>
              <p:cNvSpPr>
                <a:spLocks/>
              </p:cNvSpPr>
              <p:nvPr/>
            </p:nvSpPr>
            <p:spPr bwMode="auto">
              <a:xfrm>
                <a:off x="9452751" y="542301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2" name="Freeform 89"/>
              <p:cNvSpPr>
                <a:spLocks/>
              </p:cNvSpPr>
              <p:nvPr/>
            </p:nvSpPr>
            <p:spPr bwMode="auto">
              <a:xfrm>
                <a:off x="945275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3" name="Freeform 90"/>
              <p:cNvSpPr>
                <a:spLocks/>
              </p:cNvSpPr>
              <p:nvPr/>
            </p:nvSpPr>
            <p:spPr bwMode="auto">
              <a:xfrm>
                <a:off x="945275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4" name="Freeform 91"/>
              <p:cNvSpPr>
                <a:spLocks/>
              </p:cNvSpPr>
              <p:nvPr/>
            </p:nvSpPr>
            <p:spPr bwMode="auto">
              <a:xfrm>
                <a:off x="9605151"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6" name="Freeform 93"/>
              <p:cNvSpPr>
                <a:spLocks noEditPoints="1"/>
              </p:cNvSpPr>
              <p:nvPr/>
            </p:nvSpPr>
            <p:spPr bwMode="auto">
              <a:xfrm>
                <a:off x="9571814"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8" name="Freeform 95"/>
              <p:cNvSpPr>
                <a:spLocks/>
              </p:cNvSpPr>
              <p:nvPr/>
            </p:nvSpPr>
            <p:spPr bwMode="auto">
              <a:xfrm>
                <a:off x="975120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9" name="Freeform 96"/>
              <p:cNvSpPr>
                <a:spLocks/>
              </p:cNvSpPr>
              <p:nvPr/>
            </p:nvSpPr>
            <p:spPr bwMode="auto">
              <a:xfrm>
                <a:off x="975120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1" name="Freeform 98"/>
              <p:cNvSpPr>
                <a:spLocks noEditPoints="1"/>
              </p:cNvSpPr>
              <p:nvPr/>
            </p:nvSpPr>
            <p:spPr bwMode="auto">
              <a:xfrm>
                <a:off x="9868676" y="514044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2" name="Freeform 99"/>
              <p:cNvSpPr>
                <a:spLocks noEditPoints="1"/>
              </p:cNvSpPr>
              <p:nvPr/>
            </p:nvSpPr>
            <p:spPr bwMode="auto">
              <a:xfrm>
                <a:off x="9868676" y="486262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3" name="Freeform 100"/>
              <p:cNvSpPr>
                <a:spLocks/>
              </p:cNvSpPr>
              <p:nvPr/>
            </p:nvSpPr>
            <p:spPr bwMode="auto">
              <a:xfrm>
                <a:off x="945275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4" name="Freeform 101"/>
              <p:cNvSpPr>
                <a:spLocks/>
              </p:cNvSpPr>
              <p:nvPr/>
            </p:nvSpPr>
            <p:spPr bwMode="auto">
              <a:xfrm>
                <a:off x="9605151" y="458481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5" name="Freeform 102"/>
              <p:cNvSpPr>
                <a:spLocks/>
              </p:cNvSpPr>
              <p:nvPr/>
            </p:nvSpPr>
            <p:spPr bwMode="auto">
              <a:xfrm>
                <a:off x="975120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6" name="Freeform 103"/>
              <p:cNvSpPr>
                <a:spLocks noEditPoints="1"/>
              </p:cNvSpPr>
              <p:nvPr/>
            </p:nvSpPr>
            <p:spPr bwMode="auto">
              <a:xfrm>
                <a:off x="9868676" y="457846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7" name="Freeform 84"/>
              <p:cNvSpPr>
                <a:spLocks/>
              </p:cNvSpPr>
              <p:nvPr/>
            </p:nvSpPr>
            <p:spPr bwMode="auto">
              <a:xfrm>
                <a:off x="8844211"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8" name="Freeform 85"/>
              <p:cNvSpPr>
                <a:spLocks noEditPoints="1"/>
              </p:cNvSpPr>
              <p:nvPr/>
            </p:nvSpPr>
            <p:spPr bwMode="auto">
              <a:xfrm>
                <a:off x="8960098" y="429694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9" name="Freeform 86"/>
              <p:cNvSpPr>
                <a:spLocks/>
              </p:cNvSpPr>
              <p:nvPr/>
            </p:nvSpPr>
            <p:spPr bwMode="auto">
              <a:xfrm>
                <a:off x="9142661" y="430170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0" name="Freeform 87"/>
              <p:cNvSpPr>
                <a:spLocks noEditPoints="1"/>
              </p:cNvSpPr>
              <p:nvPr/>
            </p:nvSpPr>
            <p:spPr bwMode="auto">
              <a:xfrm>
                <a:off x="9258548" y="429694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1" name="Freeform 100"/>
              <p:cNvSpPr>
                <a:spLocks/>
              </p:cNvSpPr>
              <p:nvPr/>
            </p:nvSpPr>
            <p:spPr bwMode="auto">
              <a:xfrm>
                <a:off x="945275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3" name="Freeform 102"/>
              <p:cNvSpPr>
                <a:spLocks/>
              </p:cNvSpPr>
              <p:nvPr/>
            </p:nvSpPr>
            <p:spPr bwMode="auto">
              <a:xfrm>
                <a:off x="975120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4" name="Freeform 103"/>
              <p:cNvSpPr>
                <a:spLocks noEditPoints="1"/>
              </p:cNvSpPr>
              <p:nvPr/>
            </p:nvSpPr>
            <p:spPr bwMode="auto">
              <a:xfrm>
                <a:off x="9868676" y="429694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5" name="Freeform 72"/>
              <p:cNvSpPr>
                <a:spLocks/>
              </p:cNvSpPr>
              <p:nvPr/>
            </p:nvSpPr>
            <p:spPr bwMode="auto">
              <a:xfrm>
                <a:off x="10063805"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6" name="Freeform 73"/>
              <p:cNvSpPr>
                <a:spLocks/>
              </p:cNvSpPr>
              <p:nvPr/>
            </p:nvSpPr>
            <p:spPr bwMode="auto">
              <a:xfrm>
                <a:off x="10063805"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7" name="Freeform 74"/>
              <p:cNvSpPr>
                <a:spLocks/>
              </p:cNvSpPr>
              <p:nvPr/>
            </p:nvSpPr>
            <p:spPr bwMode="auto">
              <a:xfrm>
                <a:off x="10063805"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8" name="Freeform 84"/>
              <p:cNvSpPr>
                <a:spLocks/>
              </p:cNvSpPr>
              <p:nvPr/>
            </p:nvSpPr>
            <p:spPr bwMode="auto">
              <a:xfrm>
                <a:off x="10062218"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9" name="Freeform 84"/>
              <p:cNvSpPr>
                <a:spLocks/>
              </p:cNvSpPr>
              <p:nvPr/>
            </p:nvSpPr>
            <p:spPr bwMode="auto">
              <a:xfrm>
                <a:off x="10062218"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0" name="Freeform 84"/>
              <p:cNvSpPr>
                <a:spLocks/>
              </p:cNvSpPr>
              <p:nvPr/>
            </p:nvSpPr>
            <p:spPr bwMode="auto">
              <a:xfrm>
                <a:off x="8833278"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1" name="Freeform 85"/>
              <p:cNvSpPr>
                <a:spLocks noEditPoints="1"/>
              </p:cNvSpPr>
              <p:nvPr/>
            </p:nvSpPr>
            <p:spPr bwMode="auto">
              <a:xfrm>
                <a:off x="8949165" y="5694532"/>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2" name="Freeform 86"/>
              <p:cNvSpPr>
                <a:spLocks/>
              </p:cNvSpPr>
              <p:nvPr/>
            </p:nvSpPr>
            <p:spPr bwMode="auto">
              <a:xfrm>
                <a:off x="913172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3" name="Freeform 87"/>
              <p:cNvSpPr>
                <a:spLocks noEditPoints="1"/>
              </p:cNvSpPr>
              <p:nvPr/>
            </p:nvSpPr>
            <p:spPr bwMode="auto">
              <a:xfrm>
                <a:off x="9247615" y="5694532"/>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4" name="Freeform 100"/>
              <p:cNvSpPr>
                <a:spLocks/>
              </p:cNvSpPr>
              <p:nvPr/>
            </p:nvSpPr>
            <p:spPr bwMode="auto">
              <a:xfrm>
                <a:off x="944181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5" name="Freeform 101"/>
              <p:cNvSpPr>
                <a:spLocks/>
              </p:cNvSpPr>
              <p:nvPr/>
            </p:nvSpPr>
            <p:spPr bwMode="auto">
              <a:xfrm>
                <a:off x="9594218" y="570088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6" name="Freeform 102"/>
              <p:cNvSpPr>
                <a:spLocks/>
              </p:cNvSpPr>
              <p:nvPr/>
            </p:nvSpPr>
            <p:spPr bwMode="auto">
              <a:xfrm>
                <a:off x="974026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7" name="Freeform 103"/>
              <p:cNvSpPr>
                <a:spLocks noEditPoints="1"/>
              </p:cNvSpPr>
              <p:nvPr/>
            </p:nvSpPr>
            <p:spPr bwMode="auto">
              <a:xfrm>
                <a:off x="9857743"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8" name="Freeform 84"/>
              <p:cNvSpPr>
                <a:spLocks/>
              </p:cNvSpPr>
              <p:nvPr/>
            </p:nvSpPr>
            <p:spPr bwMode="auto">
              <a:xfrm>
                <a:off x="10051285"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8" name="Group 117"/>
            <p:cNvGrpSpPr/>
            <p:nvPr/>
          </p:nvGrpSpPr>
          <p:grpSpPr>
            <a:xfrm>
              <a:off x="10554283" y="6274801"/>
              <a:ext cx="365760" cy="365760"/>
              <a:chOff x="608865" y="4536026"/>
              <a:chExt cx="329755" cy="329754"/>
            </a:xfrm>
            <a:solidFill>
              <a:schemeClr val="accent3"/>
            </a:solidFill>
          </p:grpSpPr>
          <p:sp>
            <p:nvSpPr>
              <p:cNvPr id="119" name="Donut 118"/>
              <p:cNvSpPr/>
              <p:nvPr/>
            </p:nvSpPr>
            <p:spPr bwMode="auto">
              <a:xfrm>
                <a:off x="608865" y="4536026"/>
                <a:ext cx="329755" cy="329754"/>
              </a:xfrm>
              <a:prstGeom prst="donut">
                <a:avLst>
                  <a:gd name="adj" fmla="val 71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Isosceles Triangle 119"/>
              <p:cNvSpPr/>
              <p:nvPr/>
            </p:nvSpPr>
            <p:spPr bwMode="auto">
              <a:xfrm rot="5400000">
                <a:off x="710175" y="4634663"/>
                <a:ext cx="153677" cy="132481"/>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655238" y="4846289"/>
              <a:ext cx="411410" cy="669336"/>
              <a:chOff x="8361363" y="-330200"/>
              <a:chExt cx="719138" cy="1169988"/>
            </a:xfrm>
          </p:grpSpPr>
          <p:sp>
            <p:nvSpPr>
              <p:cNvPr id="11" name="Freeform 5"/>
              <p:cNvSpPr>
                <a:spLocks/>
              </p:cNvSpPr>
              <p:nvPr/>
            </p:nvSpPr>
            <p:spPr bwMode="auto">
              <a:xfrm>
                <a:off x="8497888" y="-330200"/>
                <a:ext cx="444500" cy="509588"/>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6"/>
              <p:cNvSpPr>
                <a:spLocks noChangeArrowheads="1"/>
              </p:cNvSpPr>
              <p:nvPr/>
            </p:nvSpPr>
            <p:spPr bwMode="auto">
              <a:xfrm>
                <a:off x="8361363" y="161925"/>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7"/>
              <p:cNvSpPr>
                <a:spLocks noChangeArrowheads="1"/>
              </p:cNvSpPr>
              <p:nvPr/>
            </p:nvSpPr>
            <p:spPr bwMode="auto">
              <a:xfrm>
                <a:off x="8361363" y="161925"/>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8"/>
              <p:cNvSpPr>
                <a:spLocks/>
              </p:cNvSpPr>
              <p:nvPr/>
            </p:nvSpPr>
            <p:spPr bwMode="auto">
              <a:xfrm>
                <a:off x="8647113" y="379413"/>
                <a:ext cx="146050" cy="25717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517" name="Picture 516"/>
            <p:cNvPicPr>
              <a:picLocks noChangeAspect="1"/>
            </p:cNvPicPr>
            <p:nvPr/>
          </p:nvPicPr>
          <p:blipFill>
            <a:blip r:embed="rId8"/>
            <a:stretch>
              <a:fillRect/>
            </a:stretch>
          </p:blipFill>
          <p:spPr>
            <a:xfrm>
              <a:off x="8652367" y="6070278"/>
              <a:ext cx="825812" cy="529659"/>
            </a:xfrm>
            <a:prstGeom prst="rect">
              <a:avLst/>
            </a:prstGeom>
          </p:spPr>
        </p:pic>
        <p:pic>
          <p:nvPicPr>
            <p:cNvPr id="521" name="Picture 520"/>
            <p:cNvPicPr>
              <a:picLocks noChangeAspect="1"/>
            </p:cNvPicPr>
            <p:nvPr/>
          </p:nvPicPr>
          <p:blipFill>
            <a:blip r:embed="rId9"/>
            <a:stretch>
              <a:fillRect/>
            </a:stretch>
          </p:blipFill>
          <p:spPr>
            <a:xfrm>
              <a:off x="8425215" y="3981839"/>
              <a:ext cx="467544" cy="880082"/>
            </a:xfrm>
            <a:prstGeom prst="rect">
              <a:avLst/>
            </a:prstGeom>
          </p:spPr>
        </p:pic>
        <p:grpSp>
          <p:nvGrpSpPr>
            <p:cNvPr id="25" name="Group 24"/>
            <p:cNvGrpSpPr/>
            <p:nvPr/>
          </p:nvGrpSpPr>
          <p:grpSpPr>
            <a:xfrm>
              <a:off x="9905781" y="4113554"/>
              <a:ext cx="599461" cy="1062972"/>
              <a:chOff x="-276225" y="620713"/>
              <a:chExt cx="889000" cy="1576387"/>
            </a:xfrm>
          </p:grpSpPr>
          <p:sp>
            <p:nvSpPr>
              <p:cNvPr id="19" name="Freeform 12"/>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3"/>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4"/>
              <p:cNvSpPr>
                <a:spLocks/>
              </p:cNvSpPr>
              <p:nvPr/>
            </p:nvSpPr>
            <p:spPr bwMode="auto">
              <a:xfrm>
                <a:off x="-12700" y="889000"/>
                <a:ext cx="355600" cy="142875"/>
              </a:xfrm>
              <a:custGeom>
                <a:avLst/>
                <a:gdLst>
                  <a:gd name="T0" fmla="*/ 62 w 62"/>
                  <a:gd name="T1" fmla="*/ 12 h 25"/>
                  <a:gd name="T2" fmla="*/ 50 w 62"/>
                  <a:gd name="T3" fmla="*/ 25 h 25"/>
                  <a:gd name="T4" fmla="*/ 13 w 62"/>
                  <a:gd name="T5" fmla="*/ 25 h 25"/>
                  <a:gd name="T6" fmla="*/ 0 w 62"/>
                  <a:gd name="T7" fmla="*/ 12 h 25"/>
                  <a:gd name="T8" fmla="*/ 0 w 62"/>
                  <a:gd name="T9" fmla="*/ 12 h 25"/>
                  <a:gd name="T10" fmla="*/ 13 w 62"/>
                  <a:gd name="T11" fmla="*/ 0 h 25"/>
                  <a:gd name="T12" fmla="*/ 50 w 62"/>
                  <a:gd name="T13" fmla="*/ 0 h 25"/>
                  <a:gd name="T14" fmla="*/ 62 w 62"/>
                  <a:gd name="T15" fmla="*/ 1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5">
                    <a:moveTo>
                      <a:pt x="62" y="12"/>
                    </a:moveTo>
                    <a:cubicBezTo>
                      <a:pt x="62" y="19"/>
                      <a:pt x="57" y="25"/>
                      <a:pt x="50" y="25"/>
                    </a:cubicBezTo>
                    <a:cubicBezTo>
                      <a:pt x="13" y="25"/>
                      <a:pt x="13" y="25"/>
                      <a:pt x="13" y="25"/>
                    </a:cubicBezTo>
                    <a:cubicBezTo>
                      <a:pt x="6" y="25"/>
                      <a:pt x="0" y="19"/>
                      <a:pt x="0" y="12"/>
                    </a:cubicBezTo>
                    <a:cubicBezTo>
                      <a:pt x="0" y="12"/>
                      <a:pt x="0" y="12"/>
                      <a:pt x="0" y="12"/>
                    </a:cubicBezTo>
                    <a:cubicBezTo>
                      <a:pt x="0" y="5"/>
                      <a:pt x="6" y="0"/>
                      <a:pt x="13" y="0"/>
                    </a:cubicBezTo>
                    <a:cubicBezTo>
                      <a:pt x="50" y="0"/>
                      <a:pt x="50" y="0"/>
                      <a:pt x="50" y="0"/>
                    </a:cubicBezTo>
                    <a:cubicBezTo>
                      <a:pt x="57" y="0"/>
                      <a:pt x="62" y="5"/>
                      <a:pt x="62" y="1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15"/>
              <p:cNvSpPr>
                <a:spLocks noEditPoints="1"/>
              </p:cNvSpPr>
              <p:nvPr/>
            </p:nvSpPr>
            <p:spPr bwMode="auto">
              <a:xfrm>
                <a:off x="33338" y="1719263"/>
                <a:ext cx="166688" cy="1651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3 h 29"/>
                  <a:gd name="T12" fmla="*/ 3 w 29"/>
                  <a:gd name="T13" fmla="*/ 15 h 29"/>
                  <a:gd name="T14" fmla="*/ 15 w 29"/>
                  <a:gd name="T15" fmla="*/ 27 h 29"/>
                  <a:gd name="T16" fmla="*/ 27 w 29"/>
                  <a:gd name="T17" fmla="*/ 15 h 29"/>
                  <a:gd name="T18" fmla="*/ 15 w 29"/>
                  <a:gd name="T1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6"/>
                      <a:pt x="6" y="0"/>
                      <a:pt x="15" y="0"/>
                    </a:cubicBezTo>
                    <a:cubicBezTo>
                      <a:pt x="23" y="0"/>
                      <a:pt x="29" y="6"/>
                      <a:pt x="29" y="15"/>
                    </a:cubicBezTo>
                    <a:cubicBezTo>
                      <a:pt x="29" y="23"/>
                      <a:pt x="23" y="29"/>
                      <a:pt x="15" y="29"/>
                    </a:cubicBezTo>
                    <a:close/>
                    <a:moveTo>
                      <a:pt x="15" y="3"/>
                    </a:moveTo>
                    <a:cubicBezTo>
                      <a:pt x="8" y="3"/>
                      <a:pt x="3" y="8"/>
                      <a:pt x="3" y="15"/>
                    </a:cubicBezTo>
                    <a:cubicBezTo>
                      <a:pt x="3" y="21"/>
                      <a:pt x="8" y="27"/>
                      <a:pt x="15" y="27"/>
                    </a:cubicBezTo>
                    <a:cubicBezTo>
                      <a:pt x="21" y="27"/>
                      <a:pt x="27" y="21"/>
                      <a:pt x="27" y="15"/>
                    </a:cubicBezTo>
                    <a:cubicBezTo>
                      <a:pt x="27" y="8"/>
                      <a:pt x="21" y="3"/>
                      <a:pt x="1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16"/>
              <p:cNvSpPr>
                <a:spLocks noChangeArrowheads="1"/>
              </p:cNvSpPr>
              <p:nvPr/>
            </p:nvSpPr>
            <p:spPr bwMode="auto">
              <a:xfrm>
                <a:off x="96838" y="1793875"/>
                <a:ext cx="195263" cy="193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17"/>
              <p:cNvSpPr>
                <a:spLocks noChangeArrowheads="1"/>
              </p:cNvSpPr>
              <p:nvPr/>
            </p:nvSpPr>
            <p:spPr bwMode="auto">
              <a:xfrm>
                <a:off x="-46038" y="620713"/>
                <a:ext cx="147638" cy="14922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5" name="Group 114"/>
            <p:cNvGrpSpPr/>
            <p:nvPr/>
          </p:nvGrpSpPr>
          <p:grpSpPr>
            <a:xfrm>
              <a:off x="8688700" y="4616200"/>
              <a:ext cx="746525" cy="504818"/>
              <a:chOff x="1136650" y="2795504"/>
              <a:chExt cx="1171576" cy="792247"/>
            </a:xfrm>
          </p:grpSpPr>
          <p:grpSp>
            <p:nvGrpSpPr>
              <p:cNvPr id="137" name="Group 136"/>
              <p:cNvGrpSpPr/>
              <p:nvPr/>
            </p:nvGrpSpPr>
            <p:grpSpPr>
              <a:xfrm>
                <a:off x="1489075" y="2795504"/>
                <a:ext cx="481013" cy="438150"/>
                <a:chOff x="1520825" y="2871788"/>
                <a:chExt cx="481013" cy="438150"/>
              </a:xfrm>
            </p:grpSpPr>
            <p:sp>
              <p:nvSpPr>
                <p:cNvPr id="144" name="Rectangle 193"/>
                <p:cNvSpPr>
                  <a:spLocks noChangeArrowheads="1"/>
                </p:cNvSpPr>
                <p:nvPr/>
              </p:nvSpPr>
              <p:spPr bwMode="auto">
                <a:xfrm>
                  <a:off x="1520825" y="3108325"/>
                  <a:ext cx="90488" cy="2016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5" name="Rectangle 194"/>
                <p:cNvSpPr>
                  <a:spLocks noChangeArrowheads="1"/>
                </p:cNvSpPr>
                <p:nvPr/>
              </p:nvSpPr>
              <p:spPr bwMode="auto">
                <a:xfrm>
                  <a:off x="1781175" y="3048000"/>
                  <a:ext cx="88900" cy="2619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6" name="Rectangle 195"/>
                <p:cNvSpPr>
                  <a:spLocks noChangeArrowheads="1"/>
                </p:cNvSpPr>
                <p:nvPr/>
              </p:nvSpPr>
              <p:spPr bwMode="auto">
                <a:xfrm>
                  <a:off x="1909763" y="2871788"/>
                  <a:ext cx="92075" cy="4381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7" name="Rectangle 196"/>
                <p:cNvSpPr>
                  <a:spLocks noChangeArrowheads="1"/>
                </p:cNvSpPr>
                <p:nvPr/>
              </p:nvSpPr>
              <p:spPr bwMode="auto">
                <a:xfrm>
                  <a:off x="1652588" y="3014663"/>
                  <a:ext cx="88900" cy="295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38" name="Freeform 200"/>
              <p:cNvSpPr>
                <a:spLocks/>
              </p:cNvSpPr>
              <p:nvPr/>
            </p:nvSpPr>
            <p:spPr bwMode="auto">
              <a:xfrm>
                <a:off x="1136650" y="3122613"/>
                <a:ext cx="130175" cy="292100"/>
              </a:xfrm>
              <a:custGeom>
                <a:avLst/>
                <a:gdLst>
                  <a:gd name="T0" fmla="*/ 82 w 82"/>
                  <a:gd name="T1" fmla="*/ 177 h 184"/>
                  <a:gd name="T2" fmla="*/ 18 w 82"/>
                  <a:gd name="T3" fmla="*/ 184 h 184"/>
                  <a:gd name="T4" fmla="*/ 0 w 82"/>
                  <a:gd name="T5" fmla="*/ 6 h 184"/>
                  <a:gd name="T6" fmla="*/ 64 w 82"/>
                  <a:gd name="T7" fmla="*/ 0 h 184"/>
                  <a:gd name="T8" fmla="*/ 82 w 82"/>
                  <a:gd name="T9" fmla="*/ 177 h 184"/>
                </a:gdLst>
                <a:ahLst/>
                <a:cxnLst>
                  <a:cxn ang="0">
                    <a:pos x="T0" y="T1"/>
                  </a:cxn>
                  <a:cxn ang="0">
                    <a:pos x="T2" y="T3"/>
                  </a:cxn>
                  <a:cxn ang="0">
                    <a:pos x="T4" y="T5"/>
                  </a:cxn>
                  <a:cxn ang="0">
                    <a:pos x="T6" y="T7"/>
                  </a:cxn>
                  <a:cxn ang="0">
                    <a:pos x="T8" y="T9"/>
                  </a:cxn>
                </a:cxnLst>
                <a:rect l="0" t="0" r="r" b="b"/>
                <a:pathLst>
                  <a:path w="82" h="184">
                    <a:moveTo>
                      <a:pt x="82" y="177"/>
                    </a:moveTo>
                    <a:lnTo>
                      <a:pt x="18" y="184"/>
                    </a:lnTo>
                    <a:lnTo>
                      <a:pt x="0" y="6"/>
                    </a:lnTo>
                    <a:lnTo>
                      <a:pt x="64" y="0"/>
                    </a:lnTo>
                    <a:lnTo>
                      <a:pt x="82" y="177"/>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9" name="Freeform 201"/>
              <p:cNvSpPr>
                <a:spLocks/>
              </p:cNvSpPr>
              <p:nvPr/>
            </p:nvSpPr>
            <p:spPr bwMode="auto">
              <a:xfrm>
                <a:off x="2173288" y="3121025"/>
                <a:ext cx="134938" cy="293688"/>
              </a:xfrm>
              <a:custGeom>
                <a:avLst/>
                <a:gdLst>
                  <a:gd name="T0" fmla="*/ 62 w 85"/>
                  <a:gd name="T1" fmla="*/ 185 h 185"/>
                  <a:gd name="T2" fmla="*/ 0 w 85"/>
                  <a:gd name="T3" fmla="*/ 176 h 185"/>
                  <a:gd name="T4" fmla="*/ 21 w 85"/>
                  <a:gd name="T5" fmla="*/ 0 h 185"/>
                  <a:gd name="T6" fmla="*/ 85 w 85"/>
                  <a:gd name="T7" fmla="*/ 8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8"/>
                    </a:lnTo>
                    <a:lnTo>
                      <a:pt x="62" y="185"/>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0" name="Freeform 202"/>
              <p:cNvSpPr>
                <a:spLocks/>
              </p:cNvSpPr>
              <p:nvPr/>
            </p:nvSpPr>
            <p:spPr bwMode="auto">
              <a:xfrm>
                <a:off x="1222375" y="2919413"/>
                <a:ext cx="260350" cy="668338"/>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1" name="Freeform 203"/>
              <p:cNvSpPr>
                <a:spLocks/>
              </p:cNvSpPr>
              <p:nvPr/>
            </p:nvSpPr>
            <p:spPr bwMode="auto">
              <a:xfrm>
                <a:off x="1952625" y="2913063"/>
                <a:ext cx="274638" cy="668338"/>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26" name="Group 20"/>
            <p:cNvGrpSpPr>
              <a:grpSpLocks noChangeAspect="1"/>
            </p:cNvGrpSpPr>
            <p:nvPr/>
          </p:nvGrpSpPr>
          <p:grpSpPr bwMode="auto">
            <a:xfrm>
              <a:off x="10018678" y="5550106"/>
              <a:ext cx="550109" cy="748984"/>
              <a:chOff x="-1629" y="917"/>
              <a:chExt cx="816" cy="1111"/>
            </a:xfrm>
          </p:grpSpPr>
          <p:sp>
            <p:nvSpPr>
              <p:cNvPr id="27" name="AutoShape 19"/>
              <p:cNvSpPr>
                <a:spLocks noChangeAspect="1" noChangeArrowheads="1" noTextEdit="1"/>
              </p:cNvSpPr>
              <p:nvPr/>
            </p:nvSpPr>
            <p:spPr bwMode="auto">
              <a:xfrm>
                <a:off x="-1629" y="917"/>
                <a:ext cx="816" cy="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1"/>
              <p:cNvSpPr>
                <a:spLocks/>
              </p:cNvSpPr>
              <p:nvPr/>
            </p:nvSpPr>
            <p:spPr bwMode="auto">
              <a:xfrm>
                <a:off x="-1573" y="917"/>
                <a:ext cx="722" cy="954"/>
              </a:xfrm>
              <a:custGeom>
                <a:avLst/>
                <a:gdLst>
                  <a:gd name="T0" fmla="*/ 417 w 417"/>
                  <a:gd name="T1" fmla="*/ 208 h 551"/>
                  <a:gd name="T2" fmla="*/ 208 w 417"/>
                  <a:gd name="T3" fmla="*/ 0 h 551"/>
                  <a:gd name="T4" fmla="*/ 0 w 417"/>
                  <a:gd name="T5" fmla="*/ 208 h 551"/>
                  <a:gd name="T6" fmla="*/ 92 w 417"/>
                  <a:gd name="T7" fmla="*/ 381 h 551"/>
                  <a:gd name="T8" fmla="*/ 137 w 417"/>
                  <a:gd name="T9" fmla="*/ 522 h 551"/>
                  <a:gd name="T10" fmla="*/ 208 w 417"/>
                  <a:gd name="T11" fmla="*/ 551 h 551"/>
                  <a:gd name="T12" fmla="*/ 208 w 417"/>
                  <a:gd name="T13" fmla="*/ 551 h 551"/>
                  <a:gd name="T14" fmla="*/ 208 w 417"/>
                  <a:gd name="T15" fmla="*/ 551 h 551"/>
                  <a:gd name="T16" fmla="*/ 208 w 417"/>
                  <a:gd name="T17" fmla="*/ 551 h 551"/>
                  <a:gd name="T18" fmla="*/ 208 w 417"/>
                  <a:gd name="T19" fmla="*/ 551 h 551"/>
                  <a:gd name="T20" fmla="*/ 279 w 417"/>
                  <a:gd name="T21" fmla="*/ 522 h 551"/>
                  <a:gd name="T22" fmla="*/ 280 w 417"/>
                  <a:gd name="T23" fmla="*/ 522 h 551"/>
                  <a:gd name="T24" fmla="*/ 280 w 417"/>
                  <a:gd name="T25" fmla="*/ 511 h 551"/>
                  <a:gd name="T26" fmla="*/ 324 w 417"/>
                  <a:gd name="T27" fmla="*/ 381 h 551"/>
                  <a:gd name="T28" fmla="*/ 417 w 417"/>
                  <a:gd name="T29" fmla="*/ 20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7" h="551">
                    <a:moveTo>
                      <a:pt x="417" y="208"/>
                    </a:moveTo>
                    <a:cubicBezTo>
                      <a:pt x="417" y="93"/>
                      <a:pt x="323" y="0"/>
                      <a:pt x="208" y="0"/>
                    </a:cubicBezTo>
                    <a:cubicBezTo>
                      <a:pt x="94" y="0"/>
                      <a:pt x="0" y="93"/>
                      <a:pt x="0" y="208"/>
                    </a:cubicBezTo>
                    <a:cubicBezTo>
                      <a:pt x="0" y="280"/>
                      <a:pt x="37"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80" y="522"/>
                      <a:pt x="280" y="522"/>
                      <a:pt x="280" y="522"/>
                    </a:cubicBezTo>
                    <a:cubicBezTo>
                      <a:pt x="280" y="511"/>
                      <a:pt x="280" y="511"/>
                      <a:pt x="280" y="511"/>
                    </a:cubicBezTo>
                    <a:cubicBezTo>
                      <a:pt x="282" y="420"/>
                      <a:pt x="319" y="385"/>
                      <a:pt x="324" y="381"/>
                    </a:cubicBezTo>
                    <a:cubicBezTo>
                      <a:pt x="380" y="344"/>
                      <a:pt x="417" y="281"/>
                      <a:pt x="417" y="208"/>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3"/>
              <p:cNvSpPr>
                <a:spLocks noChangeArrowheads="1"/>
              </p:cNvSpPr>
              <p:nvPr/>
            </p:nvSpPr>
            <p:spPr bwMode="auto">
              <a:xfrm>
                <a:off x="-1336" y="1820"/>
                <a:ext cx="248" cy="165"/>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Line 24"/>
              <p:cNvSpPr>
                <a:spLocks noChangeShapeType="1"/>
              </p:cNvSpPr>
              <p:nvPr/>
            </p:nvSpPr>
            <p:spPr bwMode="auto">
              <a:xfrm>
                <a:off x="-1336" y="188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Line 25"/>
              <p:cNvSpPr>
                <a:spLocks noChangeShapeType="1"/>
              </p:cNvSpPr>
              <p:nvPr/>
            </p:nvSpPr>
            <p:spPr bwMode="auto">
              <a:xfrm>
                <a:off x="-1336" y="193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26"/>
              <p:cNvSpPr>
                <a:spLocks/>
              </p:cNvSpPr>
              <p:nvPr/>
            </p:nvSpPr>
            <p:spPr bwMode="auto">
              <a:xfrm>
                <a:off x="-1277" y="1985"/>
                <a:ext cx="128" cy="43"/>
              </a:xfrm>
              <a:custGeom>
                <a:avLst/>
                <a:gdLst>
                  <a:gd name="T0" fmla="*/ 0 w 128"/>
                  <a:gd name="T1" fmla="*/ 0 h 43"/>
                  <a:gd name="T2" fmla="*/ 20 w 128"/>
                  <a:gd name="T3" fmla="*/ 43 h 43"/>
                  <a:gd name="T4" fmla="*/ 109 w 128"/>
                  <a:gd name="T5" fmla="*/ 43 h 43"/>
                  <a:gd name="T6" fmla="*/ 128 w 128"/>
                  <a:gd name="T7" fmla="*/ 0 h 43"/>
                  <a:gd name="T8" fmla="*/ 0 w 128"/>
                  <a:gd name="T9" fmla="*/ 0 h 43"/>
                </a:gdLst>
                <a:ahLst/>
                <a:cxnLst>
                  <a:cxn ang="0">
                    <a:pos x="T0" y="T1"/>
                  </a:cxn>
                  <a:cxn ang="0">
                    <a:pos x="T2" y="T3"/>
                  </a:cxn>
                  <a:cxn ang="0">
                    <a:pos x="T4" y="T5"/>
                  </a:cxn>
                  <a:cxn ang="0">
                    <a:pos x="T6" y="T7"/>
                  </a:cxn>
                  <a:cxn ang="0">
                    <a:pos x="T8" y="T9"/>
                  </a:cxn>
                </a:cxnLst>
                <a:rect l="0" t="0" r="r" b="b"/>
                <a:pathLst>
                  <a:path w="128" h="43">
                    <a:moveTo>
                      <a:pt x="0" y="0"/>
                    </a:moveTo>
                    <a:lnTo>
                      <a:pt x="20" y="43"/>
                    </a:lnTo>
                    <a:lnTo>
                      <a:pt x="109" y="43"/>
                    </a:lnTo>
                    <a:lnTo>
                      <a:pt x="1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10422101" y="3969272"/>
              <a:ext cx="611053" cy="585008"/>
              <a:chOff x="7072497" y="872254"/>
              <a:chExt cx="968375" cy="927100"/>
            </a:xfrm>
          </p:grpSpPr>
          <p:sp>
            <p:nvSpPr>
              <p:cNvPr id="39" name="Freeform 31"/>
              <p:cNvSpPr>
                <a:spLocks noEditPoints="1"/>
              </p:cNvSpPr>
              <p:nvPr/>
            </p:nvSpPr>
            <p:spPr bwMode="auto">
              <a:xfrm>
                <a:off x="7072497" y="872254"/>
                <a:ext cx="968375" cy="927100"/>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2" name="Group 41"/>
              <p:cNvGrpSpPr/>
              <p:nvPr/>
            </p:nvGrpSpPr>
            <p:grpSpPr>
              <a:xfrm>
                <a:off x="7131234" y="891304"/>
                <a:ext cx="850900" cy="881063"/>
                <a:chOff x="10800247" y="1319368"/>
                <a:chExt cx="850900" cy="881063"/>
              </a:xfrm>
            </p:grpSpPr>
            <p:sp>
              <p:nvSpPr>
                <p:cNvPr id="38" name="Freeform 30"/>
                <p:cNvSpPr>
                  <a:spLocks/>
                </p:cNvSpPr>
                <p:nvPr/>
              </p:nvSpPr>
              <p:spPr bwMode="auto">
                <a:xfrm>
                  <a:off x="10800247" y="1352706"/>
                  <a:ext cx="850900" cy="822325"/>
                </a:xfrm>
                <a:custGeom>
                  <a:avLst/>
                  <a:gdLst>
                    <a:gd name="T0" fmla="*/ 14 w 131"/>
                    <a:gd name="T1" fmla="*/ 7 h 127"/>
                    <a:gd name="T2" fmla="*/ 65 w 131"/>
                    <a:gd name="T3" fmla="*/ 127 h 127"/>
                    <a:gd name="T4" fmla="*/ 117 w 131"/>
                    <a:gd name="T5" fmla="*/ 7 h 127"/>
                    <a:gd name="T6" fmla="*/ 94 w 131"/>
                    <a:gd name="T7" fmla="*/ 13 h 127"/>
                    <a:gd name="T8" fmla="*/ 66 w 131"/>
                    <a:gd name="T9" fmla="*/ 1 h 127"/>
                    <a:gd name="T10" fmla="*/ 65 w 131"/>
                    <a:gd name="T11" fmla="*/ 0 h 127"/>
                    <a:gd name="T12" fmla="*/ 65 w 131"/>
                    <a:gd name="T13" fmla="*/ 1 h 127"/>
                    <a:gd name="T14" fmla="*/ 37 w 131"/>
                    <a:gd name="T15" fmla="*/ 13 h 127"/>
                    <a:gd name="T16" fmla="*/ 14 w 131"/>
                    <a:gd name="T17"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14" y="7"/>
                      </a:moveTo>
                      <a:cubicBezTo>
                        <a:pt x="0" y="52"/>
                        <a:pt x="21" y="104"/>
                        <a:pt x="65" y="127"/>
                      </a:cubicBezTo>
                      <a:cubicBezTo>
                        <a:pt x="109" y="104"/>
                        <a:pt x="131" y="52"/>
                        <a:pt x="117" y="7"/>
                      </a:cubicBezTo>
                      <a:cubicBezTo>
                        <a:pt x="109" y="11"/>
                        <a:pt x="101" y="13"/>
                        <a:pt x="94" y="13"/>
                      </a:cubicBezTo>
                      <a:cubicBezTo>
                        <a:pt x="81" y="13"/>
                        <a:pt x="72" y="6"/>
                        <a:pt x="66" y="1"/>
                      </a:cubicBezTo>
                      <a:cubicBezTo>
                        <a:pt x="66" y="0"/>
                        <a:pt x="66" y="0"/>
                        <a:pt x="65" y="0"/>
                      </a:cubicBezTo>
                      <a:cubicBezTo>
                        <a:pt x="65" y="0"/>
                        <a:pt x="65" y="0"/>
                        <a:pt x="65" y="1"/>
                      </a:cubicBezTo>
                      <a:cubicBezTo>
                        <a:pt x="59" y="6"/>
                        <a:pt x="50" y="13"/>
                        <a:pt x="37" y="13"/>
                      </a:cubicBezTo>
                      <a:cubicBezTo>
                        <a:pt x="30" y="13"/>
                        <a:pt x="22" y="11"/>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2"/>
                <p:cNvSpPr>
                  <a:spLocks/>
                </p:cNvSpPr>
                <p:nvPr/>
              </p:nvSpPr>
              <p:spPr bwMode="auto">
                <a:xfrm>
                  <a:off x="10825647" y="1319368"/>
                  <a:ext cx="396875" cy="441325"/>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3"/>
                <p:cNvSpPr>
                  <a:spLocks/>
                </p:cNvSpPr>
                <p:nvPr/>
              </p:nvSpPr>
              <p:spPr bwMode="auto">
                <a:xfrm>
                  <a:off x="11222522" y="1760693"/>
                  <a:ext cx="363538" cy="439738"/>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91" name="Freeform 290"/>
            <p:cNvSpPr>
              <a:spLocks noChangeAspect="1"/>
            </p:cNvSpPr>
            <p:nvPr/>
          </p:nvSpPr>
          <p:spPr bwMode="auto">
            <a:xfrm>
              <a:off x="8157600" y="5696685"/>
              <a:ext cx="831676" cy="59443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100"/>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ct val="0"/>
                </a:spcBef>
                <a:spcAft>
                  <a:spcPct val="0"/>
                </a:spcAft>
                <a:buClrTx/>
                <a:buSzTx/>
                <a:buFontTx/>
                <a:buNone/>
                <a:tabLst/>
                <a:defRPr/>
              </a:pPr>
              <a:endParaRPr kumimoji="0" lang="en-IN" sz="1567"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7115136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diagnostics</a:t>
            </a:r>
          </a:p>
        </p:txBody>
      </p:sp>
      <p:pic>
        <p:nvPicPr>
          <p:cNvPr id="4" name="Picture 3"/>
          <p:cNvPicPr>
            <a:picLocks noChangeAspect="1"/>
          </p:cNvPicPr>
          <p:nvPr/>
        </p:nvPicPr>
        <p:blipFill>
          <a:blip r:embed="rId3"/>
          <a:stretch>
            <a:fillRect/>
          </a:stretch>
        </p:blipFill>
        <p:spPr>
          <a:xfrm>
            <a:off x="4020457" y="1280928"/>
            <a:ext cx="7467113" cy="5207001"/>
          </a:xfrm>
          <a:prstGeom prst="rect">
            <a:avLst/>
          </a:prstGeom>
          <a:ln>
            <a:solidFill>
              <a:schemeClr val="accent1"/>
            </a:solidFill>
          </a:ln>
        </p:spPr>
      </p:pic>
      <p:sp>
        <p:nvSpPr>
          <p:cNvPr id="7" name="TextBox 6"/>
          <p:cNvSpPr txBox="1"/>
          <p:nvPr/>
        </p:nvSpPr>
        <p:spPr>
          <a:xfrm>
            <a:off x="268927" y="1503910"/>
            <a:ext cx="3443389" cy="2142125"/>
          </a:xfrm>
          <a:prstGeom prst="rect">
            <a:avLst/>
          </a:prstGeom>
          <a:noFill/>
        </p:spPr>
        <p:txBody>
          <a:bodyPr wrap="square" lIns="0" tIns="146304" rIns="0" bIns="146304" rtlCol="0">
            <a:spAutoFit/>
          </a:bodyPr>
          <a:lstStyle/>
          <a:p>
            <a:pPr marL="395288" marR="0" lvl="0" indent="-282575" defTabSz="914400" eaLnBrk="1" fontAlgn="base" latinLnBrk="0" hangingPunct="1">
              <a:lnSpc>
                <a:spcPct val="100000"/>
              </a:lnSpc>
              <a:spcBef>
                <a:spcPts val="600"/>
              </a:spcBef>
              <a:spcAft>
                <a:spcPts val="600"/>
              </a:spcAft>
              <a:buClr>
                <a:schemeClr val="accent2"/>
              </a:buClr>
              <a:buSzPct val="100000"/>
              <a:buFontTx/>
              <a:buBlip>
                <a:blip r:embed="rId4"/>
              </a:buBlip>
              <a:tabLst/>
              <a:defRPr/>
            </a:pPr>
            <a:r>
              <a:rPr kumimoji="0" lang="en-US" sz="2400" b="0" i="0" u="none" strike="noStrike" kern="0" cap="none" spc="0" normalizeH="0" baseline="0" noProof="0" dirty="0">
                <a:ln>
                  <a:noFill/>
                </a:ln>
                <a:solidFill>
                  <a:srgbClr val="505050"/>
                </a:solidFill>
                <a:effectLst/>
                <a:uLnTx/>
                <a:uFillTx/>
              </a:rPr>
              <a:t>Diagnostics information is shown to help with debugging and performance issues</a:t>
            </a: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4200679"/>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54885" y="0"/>
            <a:ext cx="713711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9"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43279" y="2407922"/>
            <a:ext cx="4911606" cy="237603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Job scheduling</a:t>
            </a:r>
            <a:endParaRPr kumimoji="0" lang="en-US" sz="4800" b="0" i="1"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a:p>
            <a:pPr marL="0" marR="0" lvl="0" indent="0" defTabSz="914400" eaLnBrk="1" fontAlgn="auto" latinLnBrk="0" hangingPunct="1">
              <a:lnSpc>
                <a:spcPct val="90000"/>
              </a:lnSpc>
              <a:spcBef>
                <a:spcPts val="1200"/>
              </a:spcBef>
              <a:spcAft>
                <a:spcPts val="600"/>
              </a:spcAft>
              <a:buClrTx/>
              <a:buSzTx/>
              <a:buFontTx/>
              <a:buNone/>
              <a:tabLst/>
              <a:defRPr/>
            </a:pPr>
            <a:r>
              <a:rPr kumimoji="0" lang="en-US" sz="3600" b="0" i="0" u="none" strike="noStrike" kern="0" cap="none" spc="0" normalizeH="0" baseline="0" noProof="0" dirty="0">
                <a:ln>
                  <a:noFill/>
                </a:ln>
                <a:solidFill>
                  <a:schemeClr val="accent1"/>
                </a:solidFill>
                <a:effectLst/>
                <a:uLnTx/>
                <a:uFillTx/>
                <a:latin typeface="+mj-lt"/>
                <a:ea typeface="Segoe UI" pitchFamily="34" charset="0"/>
                <a:cs typeface="Segoe UI" pitchFamily="34" charset="0"/>
              </a:rPr>
              <a:t>States, queue, priority</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4400" b="0" i="0" u="none" strike="noStrike" kern="0" cap="none" spc="0" normalizeH="0" baseline="0" noProof="0" dirty="0">
              <a:ln>
                <a:noFill/>
              </a:ln>
              <a:solidFill>
                <a:schemeClr val="accent2"/>
              </a:solidFill>
              <a:effectLst/>
              <a:uLnTx/>
              <a:uFillTx/>
              <a:latin typeface="+mj-lt"/>
              <a:ea typeface="Segoe UI" pitchFamily="34" charset="0"/>
              <a:cs typeface="Segoe UI" pitchFamily="34" charset="0"/>
            </a:endParaRPr>
          </a:p>
        </p:txBody>
      </p:sp>
      <p:sp>
        <p:nvSpPr>
          <p:cNvPr id="447" name="Rectangle 100"/>
          <p:cNvSpPr>
            <a:spLocks noChangeArrowheads="1"/>
          </p:cNvSpPr>
          <p:nvPr/>
        </p:nvSpPr>
        <p:spPr bwMode="auto">
          <a:xfrm>
            <a:off x="5053013" y="2255838"/>
            <a:ext cx="570230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81" name="Group 580"/>
          <p:cNvGrpSpPr/>
          <p:nvPr/>
        </p:nvGrpSpPr>
        <p:grpSpPr>
          <a:xfrm>
            <a:off x="6019457" y="6589030"/>
            <a:ext cx="5949500" cy="268970"/>
            <a:chOff x="6288088" y="5473700"/>
            <a:chExt cx="3230563" cy="39688"/>
          </a:xfrm>
        </p:grpSpPr>
        <p:sp>
          <p:nvSpPr>
            <p:cNvPr id="544" name="Freeform 197"/>
            <p:cNvSpPr>
              <a:spLocks/>
            </p:cNvSpPr>
            <p:nvPr/>
          </p:nvSpPr>
          <p:spPr bwMode="auto">
            <a:xfrm>
              <a:off x="6288088" y="5473700"/>
              <a:ext cx="3230563" cy="39688"/>
            </a:xfrm>
            <a:prstGeom prst="rect">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5" name="Freeform 198"/>
            <p:cNvSpPr>
              <a:spLocks/>
            </p:cNvSpPr>
            <p:nvPr/>
          </p:nvSpPr>
          <p:spPr bwMode="auto">
            <a:xfrm>
              <a:off x="6288088" y="5473700"/>
              <a:ext cx="3230563" cy="39688"/>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46" name="Freeform 199"/>
          <p:cNvSpPr>
            <a:spLocks/>
          </p:cNvSpPr>
          <p:nvPr/>
        </p:nvSpPr>
        <p:spPr bwMode="auto">
          <a:xfrm>
            <a:off x="6130553" y="6457470"/>
            <a:ext cx="266047" cy="131562"/>
          </a:xfrm>
          <a:custGeom>
            <a:avLst/>
            <a:gdLst>
              <a:gd name="T0" fmla="*/ 81 w 81"/>
              <a:gd name="T1" fmla="*/ 40 h 40"/>
              <a:gd name="T2" fmla="*/ 40 w 81"/>
              <a:gd name="T3" fmla="*/ 0 h 40"/>
              <a:gd name="T4" fmla="*/ 0 w 81"/>
              <a:gd name="T5" fmla="*/ 40 h 40"/>
              <a:gd name="T6" fmla="*/ 81 w 81"/>
              <a:gd name="T7" fmla="*/ 40 h 40"/>
            </a:gdLst>
            <a:ahLst/>
            <a:cxnLst>
              <a:cxn ang="0">
                <a:pos x="T0" y="T1"/>
              </a:cxn>
              <a:cxn ang="0">
                <a:pos x="T2" y="T3"/>
              </a:cxn>
              <a:cxn ang="0">
                <a:pos x="T4" y="T5"/>
              </a:cxn>
              <a:cxn ang="0">
                <a:pos x="T6" y="T7"/>
              </a:cxn>
            </a:cxnLst>
            <a:rect l="0" t="0" r="r" b="b"/>
            <a:pathLst>
              <a:path w="81" h="40">
                <a:moveTo>
                  <a:pt x="81" y="40"/>
                </a:moveTo>
                <a:cubicBezTo>
                  <a:pt x="81" y="18"/>
                  <a:pt x="63" y="0"/>
                  <a:pt x="40" y="0"/>
                </a:cubicBezTo>
                <a:cubicBezTo>
                  <a:pt x="18" y="0"/>
                  <a:pt x="0" y="18"/>
                  <a:pt x="0" y="40"/>
                </a:cubicBezTo>
                <a:cubicBezTo>
                  <a:pt x="81" y="40"/>
                  <a:pt x="81" y="40"/>
                  <a:pt x="81" y="4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7" name="Freeform 200"/>
          <p:cNvSpPr>
            <a:spLocks/>
          </p:cNvSpPr>
          <p:nvPr/>
        </p:nvSpPr>
        <p:spPr bwMode="auto">
          <a:xfrm>
            <a:off x="6130553" y="6457470"/>
            <a:ext cx="266047" cy="131562"/>
          </a:xfrm>
          <a:custGeom>
            <a:avLst/>
            <a:gdLst>
              <a:gd name="T0" fmla="*/ 40 w 81"/>
              <a:gd name="T1" fmla="*/ 0 h 40"/>
              <a:gd name="T2" fmla="*/ 0 w 81"/>
              <a:gd name="T3" fmla="*/ 40 h 40"/>
              <a:gd name="T4" fmla="*/ 81 w 81"/>
              <a:gd name="T5" fmla="*/ 40 h 40"/>
              <a:gd name="T6" fmla="*/ 40 w 81"/>
              <a:gd name="T7" fmla="*/ 0 h 40"/>
            </a:gdLst>
            <a:ahLst/>
            <a:cxnLst>
              <a:cxn ang="0">
                <a:pos x="T0" y="T1"/>
              </a:cxn>
              <a:cxn ang="0">
                <a:pos x="T2" y="T3"/>
              </a:cxn>
              <a:cxn ang="0">
                <a:pos x="T4" y="T5"/>
              </a:cxn>
              <a:cxn ang="0">
                <a:pos x="T6" y="T7"/>
              </a:cxn>
            </a:cxnLst>
            <a:rect l="0" t="0" r="r" b="b"/>
            <a:pathLst>
              <a:path w="81" h="40">
                <a:moveTo>
                  <a:pt x="40" y="0"/>
                </a:moveTo>
                <a:cubicBezTo>
                  <a:pt x="18" y="0"/>
                  <a:pt x="0" y="18"/>
                  <a:pt x="0" y="40"/>
                </a:cubicBezTo>
                <a:cubicBezTo>
                  <a:pt x="81" y="40"/>
                  <a:pt x="81" y="40"/>
                  <a:pt x="81" y="40"/>
                </a:cubicBezTo>
                <a:cubicBezTo>
                  <a:pt x="81" y="18"/>
                  <a:pt x="63" y="0"/>
                  <a:pt x="4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0" name="Freeform 203"/>
          <p:cNvSpPr>
            <a:spLocks/>
          </p:cNvSpPr>
          <p:nvPr/>
        </p:nvSpPr>
        <p:spPr bwMode="auto">
          <a:xfrm>
            <a:off x="8527894" y="4747171"/>
            <a:ext cx="918006" cy="1172359"/>
          </a:xfrm>
          <a:custGeom>
            <a:avLst/>
            <a:gdLst>
              <a:gd name="T0" fmla="*/ 280 w 280"/>
              <a:gd name="T1" fmla="*/ 309 h 359"/>
              <a:gd name="T2" fmla="*/ 0 w 280"/>
              <a:gd name="T3" fmla="*/ 145 h 359"/>
              <a:gd name="T4" fmla="*/ 0 w 280"/>
              <a:gd name="T5" fmla="*/ 6 h 359"/>
              <a:gd name="T6" fmla="*/ 215 w 280"/>
              <a:gd name="T7" fmla="*/ 0 h 359"/>
              <a:gd name="T8" fmla="*/ 217 w 280"/>
              <a:gd name="T9" fmla="*/ 15 h 359"/>
              <a:gd name="T10" fmla="*/ 280 w 280"/>
              <a:gd name="T11" fmla="*/ 309 h 359"/>
            </a:gdLst>
            <a:ahLst/>
            <a:cxnLst>
              <a:cxn ang="0">
                <a:pos x="T0" y="T1"/>
              </a:cxn>
              <a:cxn ang="0">
                <a:pos x="T2" y="T3"/>
              </a:cxn>
              <a:cxn ang="0">
                <a:pos x="T4" y="T5"/>
              </a:cxn>
              <a:cxn ang="0">
                <a:pos x="T6" y="T7"/>
              </a:cxn>
              <a:cxn ang="0">
                <a:pos x="T8" y="T9"/>
              </a:cxn>
              <a:cxn ang="0">
                <a:pos x="T10" y="T11"/>
              </a:cxn>
            </a:cxnLst>
            <a:rect l="0" t="0" r="r" b="b"/>
            <a:pathLst>
              <a:path w="280" h="359">
                <a:moveTo>
                  <a:pt x="280" y="309"/>
                </a:moveTo>
                <a:cubicBezTo>
                  <a:pt x="113" y="359"/>
                  <a:pt x="0" y="145"/>
                  <a:pt x="0" y="145"/>
                </a:cubicBezTo>
                <a:cubicBezTo>
                  <a:pt x="0" y="6"/>
                  <a:pt x="0" y="6"/>
                  <a:pt x="0" y="6"/>
                </a:cubicBezTo>
                <a:cubicBezTo>
                  <a:pt x="215" y="0"/>
                  <a:pt x="215" y="0"/>
                  <a:pt x="215" y="0"/>
                </a:cubicBezTo>
                <a:cubicBezTo>
                  <a:pt x="217" y="15"/>
                  <a:pt x="217" y="15"/>
                  <a:pt x="217" y="15"/>
                </a:cubicBezTo>
                <a:cubicBezTo>
                  <a:pt x="217" y="180"/>
                  <a:pt x="217" y="252"/>
                  <a:pt x="280" y="30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1" name="Freeform 204"/>
          <p:cNvSpPr>
            <a:spLocks/>
          </p:cNvSpPr>
          <p:nvPr/>
        </p:nvSpPr>
        <p:spPr bwMode="auto">
          <a:xfrm>
            <a:off x="8317396" y="5252952"/>
            <a:ext cx="760133" cy="725049"/>
          </a:xfrm>
          <a:custGeom>
            <a:avLst/>
            <a:gdLst>
              <a:gd name="T0" fmla="*/ 208 w 232"/>
              <a:gd name="T1" fmla="*/ 110 h 222"/>
              <a:gd name="T2" fmla="*/ 196 w 232"/>
              <a:gd name="T3" fmla="*/ 98 h 222"/>
              <a:gd name="T4" fmla="*/ 196 w 232"/>
              <a:gd name="T5" fmla="*/ 0 h 222"/>
              <a:gd name="T6" fmla="*/ 39 w 232"/>
              <a:gd name="T7" fmla="*/ 0 h 222"/>
              <a:gd name="T8" fmla="*/ 39 w 232"/>
              <a:gd name="T9" fmla="*/ 98 h 222"/>
              <a:gd name="T10" fmla="*/ 27 w 232"/>
              <a:gd name="T11" fmla="*/ 110 h 222"/>
              <a:gd name="T12" fmla="*/ 0 w 232"/>
              <a:gd name="T13" fmla="*/ 110 h 222"/>
              <a:gd name="T14" fmla="*/ 0 w 232"/>
              <a:gd name="T15" fmla="*/ 222 h 222"/>
              <a:gd name="T16" fmla="*/ 232 w 232"/>
              <a:gd name="T17" fmla="*/ 222 h 222"/>
              <a:gd name="T18" fmla="*/ 232 w 232"/>
              <a:gd name="T19" fmla="*/ 110 h 222"/>
              <a:gd name="T20" fmla="*/ 208 w 232"/>
              <a:gd name="T21" fmla="*/ 11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22">
                <a:moveTo>
                  <a:pt x="208" y="110"/>
                </a:moveTo>
                <a:cubicBezTo>
                  <a:pt x="201" y="110"/>
                  <a:pt x="196" y="105"/>
                  <a:pt x="196" y="98"/>
                </a:cubicBezTo>
                <a:cubicBezTo>
                  <a:pt x="196" y="0"/>
                  <a:pt x="196" y="0"/>
                  <a:pt x="196" y="0"/>
                </a:cubicBezTo>
                <a:cubicBezTo>
                  <a:pt x="39" y="0"/>
                  <a:pt x="39" y="0"/>
                  <a:pt x="39" y="0"/>
                </a:cubicBezTo>
                <a:cubicBezTo>
                  <a:pt x="39" y="98"/>
                  <a:pt x="39" y="98"/>
                  <a:pt x="39" y="98"/>
                </a:cubicBezTo>
                <a:cubicBezTo>
                  <a:pt x="39" y="105"/>
                  <a:pt x="34" y="110"/>
                  <a:pt x="27" y="110"/>
                </a:cubicBezTo>
                <a:cubicBezTo>
                  <a:pt x="0" y="110"/>
                  <a:pt x="0" y="110"/>
                  <a:pt x="0" y="110"/>
                </a:cubicBezTo>
                <a:cubicBezTo>
                  <a:pt x="0" y="222"/>
                  <a:pt x="0" y="222"/>
                  <a:pt x="0" y="222"/>
                </a:cubicBezTo>
                <a:cubicBezTo>
                  <a:pt x="232" y="222"/>
                  <a:pt x="232" y="222"/>
                  <a:pt x="232" y="222"/>
                </a:cubicBezTo>
                <a:cubicBezTo>
                  <a:pt x="232" y="110"/>
                  <a:pt x="232" y="110"/>
                  <a:pt x="232" y="110"/>
                </a:cubicBezTo>
                <a:cubicBezTo>
                  <a:pt x="208" y="110"/>
                  <a:pt x="208" y="110"/>
                  <a:pt x="208" y="110"/>
                </a:cubicBezTo>
              </a:path>
            </a:pathLst>
          </a:custGeom>
          <a:solidFill>
            <a:srgbClr val="8350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2" name="Freeform 205"/>
          <p:cNvSpPr>
            <a:spLocks/>
          </p:cNvSpPr>
          <p:nvPr/>
        </p:nvSpPr>
        <p:spPr bwMode="auto">
          <a:xfrm>
            <a:off x="7916866" y="5609630"/>
            <a:ext cx="1569967" cy="979402"/>
          </a:xfrm>
          <a:custGeom>
            <a:avLst/>
            <a:gdLst>
              <a:gd name="T0" fmla="*/ 304 w 479"/>
              <a:gd name="T1" fmla="*/ 0 h 300"/>
              <a:gd name="T2" fmla="*/ 164 w 479"/>
              <a:gd name="T3" fmla="*/ 0 h 300"/>
              <a:gd name="T4" fmla="*/ 14 w 479"/>
              <a:gd name="T5" fmla="*/ 138 h 300"/>
              <a:gd name="T6" fmla="*/ 1 w 479"/>
              <a:gd name="T7" fmla="*/ 279 h 300"/>
              <a:gd name="T8" fmla="*/ 21 w 479"/>
              <a:gd name="T9" fmla="*/ 300 h 300"/>
              <a:gd name="T10" fmla="*/ 458 w 479"/>
              <a:gd name="T11" fmla="*/ 300 h 300"/>
              <a:gd name="T12" fmla="*/ 478 w 479"/>
              <a:gd name="T13" fmla="*/ 279 h 300"/>
              <a:gd name="T14" fmla="*/ 465 w 479"/>
              <a:gd name="T15" fmla="*/ 138 h 300"/>
              <a:gd name="T16" fmla="*/ 315 w 479"/>
              <a:gd name="T17" fmla="*/ 0 h 300"/>
              <a:gd name="T18" fmla="*/ 304 w 479"/>
              <a:gd name="T1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300">
                <a:moveTo>
                  <a:pt x="304" y="0"/>
                </a:moveTo>
                <a:cubicBezTo>
                  <a:pt x="304" y="1"/>
                  <a:pt x="164" y="0"/>
                  <a:pt x="164" y="0"/>
                </a:cubicBezTo>
                <a:cubicBezTo>
                  <a:pt x="86" y="0"/>
                  <a:pt x="20" y="60"/>
                  <a:pt x="14" y="138"/>
                </a:cubicBezTo>
                <a:cubicBezTo>
                  <a:pt x="1" y="279"/>
                  <a:pt x="1" y="279"/>
                  <a:pt x="1" y="279"/>
                </a:cubicBezTo>
                <a:cubicBezTo>
                  <a:pt x="0" y="290"/>
                  <a:pt x="9" y="300"/>
                  <a:pt x="21" y="300"/>
                </a:cubicBezTo>
                <a:cubicBezTo>
                  <a:pt x="458" y="300"/>
                  <a:pt x="458" y="300"/>
                  <a:pt x="458" y="300"/>
                </a:cubicBezTo>
                <a:cubicBezTo>
                  <a:pt x="470" y="300"/>
                  <a:pt x="479" y="290"/>
                  <a:pt x="478" y="279"/>
                </a:cubicBezTo>
                <a:cubicBezTo>
                  <a:pt x="465" y="138"/>
                  <a:pt x="465" y="138"/>
                  <a:pt x="465" y="138"/>
                </a:cubicBezTo>
                <a:cubicBezTo>
                  <a:pt x="459" y="60"/>
                  <a:pt x="393" y="0"/>
                  <a:pt x="315" y="0"/>
                </a:cubicBezTo>
                <a:cubicBezTo>
                  <a:pt x="304" y="0"/>
                  <a:pt x="304" y="0"/>
                  <a:pt x="304" y="0"/>
                </a:cubicBezTo>
              </a:path>
            </a:pathLst>
          </a:custGeom>
          <a:solidFill>
            <a:srgbClr val="8350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3" name="Rectangle 206"/>
          <p:cNvSpPr>
            <a:spLocks noChangeArrowheads="1"/>
          </p:cNvSpPr>
          <p:nvPr/>
        </p:nvSpPr>
        <p:spPr bwMode="auto">
          <a:xfrm>
            <a:off x="8153675" y="4799795"/>
            <a:ext cx="96479" cy="1695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4" name="Oval 207"/>
          <p:cNvSpPr>
            <a:spLocks noChangeArrowheads="1"/>
          </p:cNvSpPr>
          <p:nvPr/>
        </p:nvSpPr>
        <p:spPr bwMode="auto">
          <a:xfrm>
            <a:off x="8112745" y="4834879"/>
            <a:ext cx="280664" cy="277742"/>
          </a:xfrm>
          <a:prstGeom prst="ellipse">
            <a:avLst/>
          </a:prstGeom>
          <a:solidFill>
            <a:srgbClr val="8350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5" name="Oval 208"/>
          <p:cNvSpPr>
            <a:spLocks noChangeArrowheads="1"/>
          </p:cNvSpPr>
          <p:nvPr/>
        </p:nvSpPr>
        <p:spPr bwMode="auto">
          <a:xfrm>
            <a:off x="8115670" y="5027835"/>
            <a:ext cx="81860" cy="81860"/>
          </a:xfrm>
          <a:prstGeom prst="ellipse">
            <a:avLst/>
          </a:pr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6" name="Oval 209"/>
          <p:cNvSpPr>
            <a:spLocks noChangeArrowheads="1"/>
          </p:cNvSpPr>
          <p:nvPr/>
        </p:nvSpPr>
        <p:spPr bwMode="auto">
          <a:xfrm>
            <a:off x="9004440" y="4834879"/>
            <a:ext cx="277742" cy="277742"/>
          </a:xfrm>
          <a:prstGeom prst="ellipse">
            <a:avLst/>
          </a:prstGeom>
          <a:solidFill>
            <a:srgbClr val="995D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7" name="Oval 210"/>
          <p:cNvSpPr>
            <a:spLocks noChangeArrowheads="1"/>
          </p:cNvSpPr>
          <p:nvPr/>
        </p:nvSpPr>
        <p:spPr bwMode="auto">
          <a:xfrm>
            <a:off x="9197397" y="5027835"/>
            <a:ext cx="81860" cy="81860"/>
          </a:xfrm>
          <a:prstGeom prst="ellipse">
            <a:avLst/>
          </a:pr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8" name="Freeform 211"/>
          <p:cNvSpPr>
            <a:spLocks/>
          </p:cNvSpPr>
          <p:nvPr/>
        </p:nvSpPr>
        <p:spPr bwMode="auto">
          <a:xfrm>
            <a:off x="8370021" y="5612552"/>
            <a:ext cx="2925" cy="2925"/>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0" y="1"/>
                  <a:pt x="1" y="1"/>
                </a:cubicBezTo>
                <a:cubicBezTo>
                  <a:pt x="0" y="1"/>
                  <a:pt x="0" y="0"/>
                  <a:pt x="0" y="0"/>
                </a:cubicBezTo>
              </a:path>
            </a:pathLst>
          </a:custGeom>
          <a:solidFill>
            <a:srgbClr val="794B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9" name="Freeform 212"/>
          <p:cNvSpPr>
            <a:spLocks/>
          </p:cNvSpPr>
          <p:nvPr/>
        </p:nvSpPr>
        <p:spPr bwMode="auto">
          <a:xfrm>
            <a:off x="8370021" y="5615477"/>
            <a:ext cx="377144" cy="344983"/>
          </a:xfrm>
          <a:custGeom>
            <a:avLst/>
            <a:gdLst>
              <a:gd name="T0" fmla="*/ 1 w 115"/>
              <a:gd name="T1" fmla="*/ 0 h 106"/>
              <a:gd name="T2" fmla="*/ 0 w 115"/>
              <a:gd name="T3" fmla="*/ 0 h 106"/>
              <a:gd name="T4" fmla="*/ 0 w 115"/>
              <a:gd name="T5" fmla="*/ 106 h 106"/>
              <a:gd name="T6" fmla="*/ 115 w 115"/>
              <a:gd name="T7" fmla="*/ 106 h 106"/>
              <a:gd name="T8" fmla="*/ 1 w 115"/>
              <a:gd name="T9" fmla="*/ 0 h 106"/>
            </a:gdLst>
            <a:ahLst/>
            <a:cxnLst>
              <a:cxn ang="0">
                <a:pos x="T0" y="T1"/>
              </a:cxn>
              <a:cxn ang="0">
                <a:pos x="T2" y="T3"/>
              </a:cxn>
              <a:cxn ang="0">
                <a:pos x="T4" y="T5"/>
              </a:cxn>
              <a:cxn ang="0">
                <a:pos x="T6" y="T7"/>
              </a:cxn>
              <a:cxn ang="0">
                <a:pos x="T8" y="T9"/>
              </a:cxn>
            </a:cxnLst>
            <a:rect l="0" t="0" r="r" b="b"/>
            <a:pathLst>
              <a:path w="115" h="106">
                <a:moveTo>
                  <a:pt x="1" y="0"/>
                </a:moveTo>
                <a:cubicBezTo>
                  <a:pt x="0" y="0"/>
                  <a:pt x="0" y="0"/>
                  <a:pt x="0" y="0"/>
                </a:cubicBezTo>
                <a:cubicBezTo>
                  <a:pt x="0" y="106"/>
                  <a:pt x="0" y="106"/>
                  <a:pt x="0" y="106"/>
                </a:cubicBezTo>
                <a:cubicBezTo>
                  <a:pt x="115" y="106"/>
                  <a:pt x="115" y="106"/>
                  <a:pt x="115" y="106"/>
                </a:cubicBezTo>
                <a:cubicBezTo>
                  <a:pt x="68" y="89"/>
                  <a:pt x="23" y="62"/>
                  <a:pt x="1" y="0"/>
                </a:cubicBezTo>
              </a:path>
            </a:pathLst>
          </a:custGeom>
          <a:solidFill>
            <a:srgbClr val="794B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0" name="Freeform 213"/>
          <p:cNvSpPr>
            <a:spLocks/>
          </p:cNvSpPr>
          <p:nvPr/>
        </p:nvSpPr>
        <p:spPr bwMode="auto">
          <a:xfrm>
            <a:off x="8440187" y="5366971"/>
            <a:ext cx="2925" cy="2925"/>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1" y="1"/>
                </a:cubicBezTo>
                <a:cubicBezTo>
                  <a:pt x="1" y="0"/>
                  <a:pt x="1" y="0"/>
                  <a:pt x="1" y="0"/>
                </a:cubicBezTo>
              </a:path>
            </a:pathLst>
          </a:custGeom>
          <a:solidFill>
            <a:srgbClr val="562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1" name="Freeform 214"/>
          <p:cNvSpPr>
            <a:spLocks/>
          </p:cNvSpPr>
          <p:nvPr/>
        </p:nvSpPr>
        <p:spPr bwMode="auto">
          <a:xfrm>
            <a:off x="8443111" y="5355277"/>
            <a:ext cx="543787" cy="254353"/>
          </a:xfrm>
          <a:custGeom>
            <a:avLst/>
            <a:gdLst>
              <a:gd name="T0" fmla="*/ 156 w 165"/>
              <a:gd name="T1" fmla="*/ 0 h 78"/>
              <a:gd name="T2" fmla="*/ 0 w 165"/>
              <a:gd name="T3" fmla="*/ 4 h 78"/>
              <a:gd name="T4" fmla="*/ 0 w 165"/>
              <a:gd name="T5" fmla="*/ 5 h 78"/>
              <a:gd name="T6" fmla="*/ 144 w 165"/>
              <a:gd name="T7" fmla="*/ 78 h 78"/>
              <a:gd name="T8" fmla="*/ 154 w 165"/>
              <a:gd name="T9" fmla="*/ 78 h 78"/>
              <a:gd name="T10" fmla="*/ 165 w 165"/>
              <a:gd name="T11" fmla="*/ 78 h 78"/>
              <a:gd name="T12" fmla="*/ 156 w 165"/>
              <a:gd name="T13" fmla="*/ 67 h 78"/>
              <a:gd name="T14" fmla="*/ 156 w 165"/>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78">
                <a:moveTo>
                  <a:pt x="156" y="0"/>
                </a:moveTo>
                <a:cubicBezTo>
                  <a:pt x="0" y="4"/>
                  <a:pt x="0" y="4"/>
                  <a:pt x="0" y="4"/>
                </a:cubicBezTo>
                <a:cubicBezTo>
                  <a:pt x="0" y="5"/>
                  <a:pt x="0" y="5"/>
                  <a:pt x="0" y="5"/>
                </a:cubicBezTo>
                <a:cubicBezTo>
                  <a:pt x="44" y="62"/>
                  <a:pt x="115" y="75"/>
                  <a:pt x="144" y="78"/>
                </a:cubicBezTo>
                <a:cubicBezTo>
                  <a:pt x="154" y="78"/>
                  <a:pt x="154" y="78"/>
                  <a:pt x="154" y="78"/>
                </a:cubicBezTo>
                <a:cubicBezTo>
                  <a:pt x="157" y="78"/>
                  <a:pt x="161" y="78"/>
                  <a:pt x="165" y="78"/>
                </a:cubicBezTo>
                <a:cubicBezTo>
                  <a:pt x="160" y="77"/>
                  <a:pt x="156" y="72"/>
                  <a:pt x="156" y="67"/>
                </a:cubicBezTo>
                <a:cubicBezTo>
                  <a:pt x="156" y="0"/>
                  <a:pt x="156" y="0"/>
                  <a:pt x="156" y="0"/>
                </a:cubicBezTo>
              </a:path>
            </a:pathLst>
          </a:custGeom>
          <a:solidFill>
            <a:srgbClr val="794B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2" name="Freeform 215"/>
          <p:cNvSpPr>
            <a:spLocks/>
          </p:cNvSpPr>
          <p:nvPr/>
        </p:nvSpPr>
        <p:spPr bwMode="auto">
          <a:xfrm>
            <a:off x="8916732" y="5609630"/>
            <a:ext cx="81860" cy="2925"/>
          </a:xfrm>
          <a:custGeom>
            <a:avLst/>
            <a:gdLst>
              <a:gd name="T0" fmla="*/ 10 w 25"/>
              <a:gd name="T1" fmla="*/ 0 h 1"/>
              <a:gd name="T2" fmla="*/ 0 w 25"/>
              <a:gd name="T3" fmla="*/ 0 h 1"/>
              <a:gd name="T4" fmla="*/ 12 w 25"/>
              <a:gd name="T5" fmla="*/ 1 h 1"/>
              <a:gd name="T6" fmla="*/ 25 w 25"/>
              <a:gd name="T7" fmla="*/ 1 h 1"/>
              <a:gd name="T8" fmla="*/ 24 w 25"/>
              <a:gd name="T9" fmla="*/ 1 h 1"/>
              <a:gd name="T10" fmla="*/ 21 w 25"/>
              <a:gd name="T11" fmla="*/ 0 h 1"/>
              <a:gd name="T12" fmla="*/ 10 w 2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5" h="1">
                <a:moveTo>
                  <a:pt x="10" y="0"/>
                </a:moveTo>
                <a:cubicBezTo>
                  <a:pt x="0" y="0"/>
                  <a:pt x="0" y="0"/>
                  <a:pt x="0" y="0"/>
                </a:cubicBezTo>
                <a:cubicBezTo>
                  <a:pt x="8" y="1"/>
                  <a:pt x="12" y="1"/>
                  <a:pt x="12" y="1"/>
                </a:cubicBezTo>
                <a:cubicBezTo>
                  <a:pt x="25" y="1"/>
                  <a:pt x="25" y="1"/>
                  <a:pt x="25" y="1"/>
                </a:cubicBezTo>
                <a:cubicBezTo>
                  <a:pt x="24" y="1"/>
                  <a:pt x="24" y="1"/>
                  <a:pt x="24" y="1"/>
                </a:cubicBezTo>
                <a:cubicBezTo>
                  <a:pt x="23" y="1"/>
                  <a:pt x="22" y="1"/>
                  <a:pt x="21" y="0"/>
                </a:cubicBezTo>
                <a:cubicBezTo>
                  <a:pt x="17" y="0"/>
                  <a:pt x="13" y="0"/>
                  <a:pt x="10" y="0"/>
                </a:cubicBezTo>
              </a:path>
            </a:pathLst>
          </a:custGeom>
          <a:solidFill>
            <a:srgbClr val="794B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3" name="Freeform 216"/>
          <p:cNvSpPr>
            <a:spLocks/>
          </p:cNvSpPr>
          <p:nvPr/>
        </p:nvSpPr>
        <p:spPr bwMode="auto">
          <a:xfrm>
            <a:off x="8191683" y="4431424"/>
            <a:ext cx="1014486" cy="1055415"/>
          </a:xfrm>
          <a:custGeom>
            <a:avLst/>
            <a:gdLst>
              <a:gd name="T0" fmla="*/ 309 w 309"/>
              <a:gd name="T1" fmla="*/ 154 h 324"/>
              <a:gd name="T2" fmla="*/ 194 w 309"/>
              <a:gd name="T3" fmla="*/ 303 h 324"/>
              <a:gd name="T4" fmla="*/ 187 w 309"/>
              <a:gd name="T5" fmla="*/ 315 h 324"/>
              <a:gd name="T6" fmla="*/ 165 w 309"/>
              <a:gd name="T7" fmla="*/ 324 h 324"/>
              <a:gd name="T8" fmla="*/ 144 w 309"/>
              <a:gd name="T9" fmla="*/ 324 h 324"/>
              <a:gd name="T10" fmla="*/ 115 w 309"/>
              <a:gd name="T11" fmla="*/ 303 h 324"/>
              <a:gd name="T12" fmla="*/ 0 w 309"/>
              <a:gd name="T13" fmla="*/ 154 h 324"/>
              <a:gd name="T14" fmla="*/ 155 w 309"/>
              <a:gd name="T15" fmla="*/ 0 h 324"/>
              <a:gd name="T16" fmla="*/ 309 w 309"/>
              <a:gd name="T17" fmla="*/ 15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24">
                <a:moveTo>
                  <a:pt x="309" y="154"/>
                </a:moveTo>
                <a:cubicBezTo>
                  <a:pt x="309" y="226"/>
                  <a:pt x="260" y="286"/>
                  <a:pt x="194" y="303"/>
                </a:cubicBezTo>
                <a:cubicBezTo>
                  <a:pt x="193" y="308"/>
                  <a:pt x="190" y="312"/>
                  <a:pt x="187" y="315"/>
                </a:cubicBezTo>
                <a:cubicBezTo>
                  <a:pt x="182" y="320"/>
                  <a:pt x="174" y="324"/>
                  <a:pt x="165" y="324"/>
                </a:cubicBezTo>
                <a:cubicBezTo>
                  <a:pt x="144" y="324"/>
                  <a:pt x="144" y="324"/>
                  <a:pt x="144" y="324"/>
                </a:cubicBezTo>
                <a:cubicBezTo>
                  <a:pt x="130" y="324"/>
                  <a:pt x="119" y="315"/>
                  <a:pt x="115" y="303"/>
                </a:cubicBezTo>
                <a:cubicBezTo>
                  <a:pt x="49" y="286"/>
                  <a:pt x="0" y="226"/>
                  <a:pt x="0" y="154"/>
                </a:cubicBezTo>
                <a:cubicBezTo>
                  <a:pt x="0" y="69"/>
                  <a:pt x="69" y="0"/>
                  <a:pt x="155" y="0"/>
                </a:cubicBezTo>
                <a:cubicBezTo>
                  <a:pt x="240" y="0"/>
                  <a:pt x="309" y="69"/>
                  <a:pt x="309" y="154"/>
                </a:cubicBezTo>
                <a:close/>
              </a:path>
            </a:pathLst>
          </a:custGeom>
          <a:solidFill>
            <a:srgbClr val="8350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4" name="Freeform 217"/>
          <p:cNvSpPr>
            <a:spLocks/>
          </p:cNvSpPr>
          <p:nvPr/>
        </p:nvSpPr>
        <p:spPr bwMode="auto">
          <a:xfrm>
            <a:off x="8191683" y="4481126"/>
            <a:ext cx="283589" cy="874153"/>
          </a:xfrm>
          <a:custGeom>
            <a:avLst/>
            <a:gdLst>
              <a:gd name="T0" fmla="*/ 49 w 86"/>
              <a:gd name="T1" fmla="*/ 87 h 267"/>
              <a:gd name="T2" fmla="*/ 86 w 86"/>
              <a:gd name="T3" fmla="*/ 0 h 267"/>
              <a:gd name="T4" fmla="*/ 0 w 86"/>
              <a:gd name="T5" fmla="*/ 138 h 267"/>
              <a:gd name="T6" fmla="*/ 70 w 86"/>
              <a:gd name="T7" fmla="*/ 267 h 267"/>
              <a:gd name="T8" fmla="*/ 49 w 86"/>
              <a:gd name="T9" fmla="*/ 87 h 267"/>
            </a:gdLst>
            <a:ahLst/>
            <a:cxnLst>
              <a:cxn ang="0">
                <a:pos x="T0" y="T1"/>
              </a:cxn>
              <a:cxn ang="0">
                <a:pos x="T2" y="T3"/>
              </a:cxn>
              <a:cxn ang="0">
                <a:pos x="T4" y="T5"/>
              </a:cxn>
              <a:cxn ang="0">
                <a:pos x="T6" y="T7"/>
              </a:cxn>
              <a:cxn ang="0">
                <a:pos x="T8" y="T9"/>
              </a:cxn>
            </a:cxnLst>
            <a:rect l="0" t="0" r="r" b="b"/>
            <a:pathLst>
              <a:path w="86" h="267">
                <a:moveTo>
                  <a:pt x="49" y="87"/>
                </a:moveTo>
                <a:cubicBezTo>
                  <a:pt x="55" y="55"/>
                  <a:pt x="68" y="26"/>
                  <a:pt x="86" y="0"/>
                </a:cubicBezTo>
                <a:cubicBezTo>
                  <a:pt x="35" y="25"/>
                  <a:pt x="0" y="78"/>
                  <a:pt x="0" y="138"/>
                </a:cubicBezTo>
                <a:cubicBezTo>
                  <a:pt x="0" y="192"/>
                  <a:pt x="28" y="240"/>
                  <a:pt x="70" y="267"/>
                </a:cubicBezTo>
                <a:cubicBezTo>
                  <a:pt x="41" y="214"/>
                  <a:pt x="37" y="143"/>
                  <a:pt x="49" y="87"/>
                </a:cubicBezTo>
                <a:close/>
              </a:path>
            </a:pathLst>
          </a:custGeom>
          <a:solidFill>
            <a:srgbClr val="995D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5" name="Freeform 218"/>
          <p:cNvSpPr>
            <a:spLocks/>
          </p:cNvSpPr>
          <p:nvPr/>
        </p:nvSpPr>
        <p:spPr bwMode="auto">
          <a:xfrm>
            <a:off x="8153675" y="4273550"/>
            <a:ext cx="1084652" cy="567176"/>
          </a:xfrm>
          <a:custGeom>
            <a:avLst/>
            <a:gdLst>
              <a:gd name="T0" fmla="*/ 165 w 331"/>
              <a:gd name="T1" fmla="*/ 0 h 174"/>
              <a:gd name="T2" fmla="*/ 0 w 331"/>
              <a:gd name="T3" fmla="*/ 162 h 174"/>
              <a:gd name="T4" fmla="*/ 62 w 331"/>
              <a:gd name="T5" fmla="*/ 174 h 174"/>
              <a:gd name="T6" fmla="*/ 220 w 331"/>
              <a:gd name="T7" fmla="*/ 61 h 174"/>
              <a:gd name="T8" fmla="*/ 331 w 331"/>
              <a:gd name="T9" fmla="*/ 160 h 174"/>
              <a:gd name="T10" fmla="*/ 165 w 331"/>
              <a:gd name="T11" fmla="*/ 0 h 174"/>
            </a:gdLst>
            <a:ahLst/>
            <a:cxnLst>
              <a:cxn ang="0">
                <a:pos x="T0" y="T1"/>
              </a:cxn>
              <a:cxn ang="0">
                <a:pos x="T2" y="T3"/>
              </a:cxn>
              <a:cxn ang="0">
                <a:pos x="T4" y="T5"/>
              </a:cxn>
              <a:cxn ang="0">
                <a:pos x="T6" y="T7"/>
              </a:cxn>
              <a:cxn ang="0">
                <a:pos x="T8" y="T9"/>
              </a:cxn>
              <a:cxn ang="0">
                <a:pos x="T10" y="T11"/>
              </a:cxn>
            </a:cxnLst>
            <a:rect l="0" t="0" r="r" b="b"/>
            <a:pathLst>
              <a:path w="331" h="174">
                <a:moveTo>
                  <a:pt x="165" y="0"/>
                </a:moveTo>
                <a:cubicBezTo>
                  <a:pt x="75" y="0"/>
                  <a:pt x="2" y="72"/>
                  <a:pt x="0" y="162"/>
                </a:cubicBezTo>
                <a:cubicBezTo>
                  <a:pt x="19" y="170"/>
                  <a:pt x="40" y="174"/>
                  <a:pt x="62" y="174"/>
                </a:cubicBezTo>
                <a:cubicBezTo>
                  <a:pt x="135" y="174"/>
                  <a:pt x="197" y="127"/>
                  <a:pt x="220" y="61"/>
                </a:cubicBezTo>
                <a:cubicBezTo>
                  <a:pt x="239" y="110"/>
                  <a:pt x="280" y="147"/>
                  <a:pt x="331" y="160"/>
                </a:cubicBezTo>
                <a:cubicBezTo>
                  <a:pt x="328" y="71"/>
                  <a:pt x="255" y="0"/>
                  <a:pt x="1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6" name="Freeform 219"/>
          <p:cNvSpPr>
            <a:spLocks/>
          </p:cNvSpPr>
          <p:nvPr/>
        </p:nvSpPr>
        <p:spPr bwMode="auto">
          <a:xfrm>
            <a:off x="8618527" y="4916739"/>
            <a:ext cx="76013" cy="219270"/>
          </a:xfrm>
          <a:custGeom>
            <a:avLst/>
            <a:gdLst>
              <a:gd name="T0" fmla="*/ 23 w 23"/>
              <a:gd name="T1" fmla="*/ 67 h 67"/>
              <a:gd name="T2" fmla="*/ 23 w 23"/>
              <a:gd name="T3" fmla="*/ 0 h 67"/>
              <a:gd name="T4" fmla="*/ 7 w 23"/>
              <a:gd name="T5" fmla="*/ 14 h 67"/>
              <a:gd name="T6" fmla="*/ 0 w 23"/>
              <a:gd name="T7" fmla="*/ 67 h 67"/>
              <a:gd name="T8" fmla="*/ 23 w 23"/>
              <a:gd name="T9" fmla="*/ 67 h 67"/>
            </a:gdLst>
            <a:ahLst/>
            <a:cxnLst>
              <a:cxn ang="0">
                <a:pos x="T0" y="T1"/>
              </a:cxn>
              <a:cxn ang="0">
                <a:pos x="T2" y="T3"/>
              </a:cxn>
              <a:cxn ang="0">
                <a:pos x="T4" y="T5"/>
              </a:cxn>
              <a:cxn ang="0">
                <a:pos x="T6" y="T7"/>
              </a:cxn>
              <a:cxn ang="0">
                <a:pos x="T8" y="T9"/>
              </a:cxn>
            </a:cxnLst>
            <a:rect l="0" t="0" r="r" b="b"/>
            <a:pathLst>
              <a:path w="23" h="67">
                <a:moveTo>
                  <a:pt x="23" y="67"/>
                </a:moveTo>
                <a:cubicBezTo>
                  <a:pt x="23" y="0"/>
                  <a:pt x="23" y="0"/>
                  <a:pt x="23" y="0"/>
                </a:cubicBezTo>
                <a:cubicBezTo>
                  <a:pt x="15" y="0"/>
                  <a:pt x="8" y="6"/>
                  <a:pt x="7" y="14"/>
                </a:cubicBezTo>
                <a:cubicBezTo>
                  <a:pt x="0" y="67"/>
                  <a:pt x="0" y="67"/>
                  <a:pt x="0" y="67"/>
                </a:cubicBezTo>
                <a:lnTo>
                  <a:pt x="23" y="67"/>
                </a:lnTo>
                <a:close/>
              </a:path>
            </a:pathLst>
          </a:custGeom>
          <a:solidFill>
            <a:srgbClr val="995D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7" name="Freeform 220"/>
          <p:cNvSpPr>
            <a:spLocks/>
          </p:cNvSpPr>
          <p:nvPr/>
        </p:nvSpPr>
        <p:spPr bwMode="auto">
          <a:xfrm>
            <a:off x="8618527" y="5136009"/>
            <a:ext cx="166645" cy="43855"/>
          </a:xfrm>
          <a:custGeom>
            <a:avLst/>
            <a:gdLst>
              <a:gd name="T0" fmla="*/ 0 w 51"/>
              <a:gd name="T1" fmla="*/ 0 h 14"/>
              <a:gd name="T2" fmla="*/ 26 w 51"/>
              <a:gd name="T3" fmla="*/ 14 h 14"/>
              <a:gd name="T4" fmla="*/ 51 w 51"/>
              <a:gd name="T5" fmla="*/ 0 h 14"/>
              <a:gd name="T6" fmla="*/ 0 w 51"/>
              <a:gd name="T7" fmla="*/ 0 h 14"/>
            </a:gdLst>
            <a:ahLst/>
            <a:cxnLst>
              <a:cxn ang="0">
                <a:pos x="T0" y="T1"/>
              </a:cxn>
              <a:cxn ang="0">
                <a:pos x="T2" y="T3"/>
              </a:cxn>
              <a:cxn ang="0">
                <a:pos x="T4" y="T5"/>
              </a:cxn>
              <a:cxn ang="0">
                <a:pos x="T6" y="T7"/>
              </a:cxn>
            </a:cxnLst>
            <a:rect l="0" t="0" r="r" b="b"/>
            <a:pathLst>
              <a:path w="51" h="14">
                <a:moveTo>
                  <a:pt x="0" y="0"/>
                </a:moveTo>
                <a:cubicBezTo>
                  <a:pt x="5" y="8"/>
                  <a:pt x="15" y="14"/>
                  <a:pt x="26" y="14"/>
                </a:cubicBezTo>
                <a:cubicBezTo>
                  <a:pt x="36" y="14"/>
                  <a:pt x="46" y="8"/>
                  <a:pt x="51" y="0"/>
                </a:cubicBezTo>
                <a:lnTo>
                  <a:pt x="0" y="0"/>
                </a:lnTo>
                <a:close/>
              </a:path>
            </a:pathLst>
          </a:custGeom>
          <a:solidFill>
            <a:srgbClr val="70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8" name="Freeform 221"/>
          <p:cNvSpPr>
            <a:spLocks/>
          </p:cNvSpPr>
          <p:nvPr/>
        </p:nvSpPr>
        <p:spPr bwMode="auto">
          <a:xfrm>
            <a:off x="8548360" y="5247105"/>
            <a:ext cx="301130" cy="108174"/>
          </a:xfrm>
          <a:custGeom>
            <a:avLst/>
            <a:gdLst>
              <a:gd name="T0" fmla="*/ 0 w 91"/>
              <a:gd name="T1" fmla="*/ 0 h 33"/>
              <a:gd name="T2" fmla="*/ 46 w 91"/>
              <a:gd name="T3" fmla="*/ 33 h 33"/>
              <a:gd name="T4" fmla="*/ 91 w 91"/>
              <a:gd name="T5" fmla="*/ 0 h 33"/>
              <a:gd name="T6" fmla="*/ 0 w 91"/>
              <a:gd name="T7" fmla="*/ 0 h 33"/>
            </a:gdLst>
            <a:ahLst/>
            <a:cxnLst>
              <a:cxn ang="0">
                <a:pos x="T0" y="T1"/>
              </a:cxn>
              <a:cxn ang="0">
                <a:pos x="T2" y="T3"/>
              </a:cxn>
              <a:cxn ang="0">
                <a:pos x="T4" y="T5"/>
              </a:cxn>
              <a:cxn ang="0">
                <a:pos x="T6" y="T7"/>
              </a:cxn>
            </a:cxnLst>
            <a:rect l="0" t="0" r="r" b="b"/>
            <a:pathLst>
              <a:path w="91" h="33">
                <a:moveTo>
                  <a:pt x="0" y="0"/>
                </a:moveTo>
                <a:cubicBezTo>
                  <a:pt x="6" y="19"/>
                  <a:pt x="24" y="33"/>
                  <a:pt x="46" y="33"/>
                </a:cubicBezTo>
                <a:cubicBezTo>
                  <a:pt x="67" y="33"/>
                  <a:pt x="85" y="19"/>
                  <a:pt x="91" y="0"/>
                </a:cubicBezTo>
                <a:lnTo>
                  <a:pt x="0" y="0"/>
                </a:lnTo>
                <a:close/>
              </a:path>
            </a:pathLst>
          </a:custGeom>
          <a:solidFill>
            <a:srgbClr val="D481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9" name="Freeform 222"/>
          <p:cNvSpPr>
            <a:spLocks/>
          </p:cNvSpPr>
          <p:nvPr/>
        </p:nvSpPr>
        <p:spPr bwMode="auto">
          <a:xfrm>
            <a:off x="8548360" y="5247105"/>
            <a:ext cx="301130" cy="76013"/>
          </a:xfrm>
          <a:custGeom>
            <a:avLst/>
            <a:gdLst>
              <a:gd name="T0" fmla="*/ 0 w 91"/>
              <a:gd name="T1" fmla="*/ 0 h 24"/>
              <a:gd name="T2" fmla="*/ 46 w 91"/>
              <a:gd name="T3" fmla="*/ 24 h 24"/>
              <a:gd name="T4" fmla="*/ 91 w 91"/>
              <a:gd name="T5" fmla="*/ 0 h 24"/>
              <a:gd name="T6" fmla="*/ 0 w 91"/>
              <a:gd name="T7" fmla="*/ 0 h 24"/>
            </a:gdLst>
            <a:ahLst/>
            <a:cxnLst>
              <a:cxn ang="0">
                <a:pos x="T0" y="T1"/>
              </a:cxn>
              <a:cxn ang="0">
                <a:pos x="T2" y="T3"/>
              </a:cxn>
              <a:cxn ang="0">
                <a:pos x="T4" y="T5"/>
              </a:cxn>
              <a:cxn ang="0">
                <a:pos x="T6" y="T7"/>
              </a:cxn>
            </a:cxnLst>
            <a:rect l="0" t="0" r="r" b="b"/>
            <a:pathLst>
              <a:path w="91" h="24">
                <a:moveTo>
                  <a:pt x="0" y="0"/>
                </a:moveTo>
                <a:cubicBezTo>
                  <a:pt x="6" y="14"/>
                  <a:pt x="24" y="24"/>
                  <a:pt x="46" y="24"/>
                </a:cubicBezTo>
                <a:cubicBezTo>
                  <a:pt x="67" y="24"/>
                  <a:pt x="85" y="14"/>
                  <a:pt x="9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0" name="Freeform 223"/>
          <p:cNvSpPr>
            <a:spLocks/>
          </p:cNvSpPr>
          <p:nvPr/>
        </p:nvSpPr>
        <p:spPr bwMode="auto">
          <a:xfrm>
            <a:off x="8405104" y="4943052"/>
            <a:ext cx="81860" cy="67243"/>
          </a:xfrm>
          <a:custGeom>
            <a:avLst/>
            <a:gdLst>
              <a:gd name="T0" fmla="*/ 12 w 25"/>
              <a:gd name="T1" fmla="*/ 16 h 21"/>
              <a:gd name="T2" fmla="*/ 22 w 25"/>
              <a:gd name="T3" fmla="*/ 21 h 21"/>
              <a:gd name="T4" fmla="*/ 25 w 25"/>
              <a:gd name="T5" fmla="*/ 13 h 21"/>
              <a:gd name="T6" fmla="*/ 12 w 25"/>
              <a:gd name="T7" fmla="*/ 0 h 21"/>
              <a:gd name="T8" fmla="*/ 0 w 25"/>
              <a:gd name="T9" fmla="*/ 13 h 21"/>
              <a:gd name="T10" fmla="*/ 3 w 25"/>
              <a:gd name="T11" fmla="*/ 21 h 21"/>
              <a:gd name="T12" fmla="*/ 12 w 25"/>
              <a:gd name="T13" fmla="*/ 16 h 21"/>
            </a:gdLst>
            <a:ahLst/>
            <a:cxnLst>
              <a:cxn ang="0">
                <a:pos x="T0" y="T1"/>
              </a:cxn>
              <a:cxn ang="0">
                <a:pos x="T2" y="T3"/>
              </a:cxn>
              <a:cxn ang="0">
                <a:pos x="T4" y="T5"/>
              </a:cxn>
              <a:cxn ang="0">
                <a:pos x="T6" y="T7"/>
              </a:cxn>
              <a:cxn ang="0">
                <a:pos x="T8" y="T9"/>
              </a:cxn>
              <a:cxn ang="0">
                <a:pos x="T10" y="T11"/>
              </a:cxn>
              <a:cxn ang="0">
                <a:pos x="T12" y="T13"/>
              </a:cxn>
            </a:cxnLst>
            <a:rect l="0" t="0" r="r" b="b"/>
            <a:pathLst>
              <a:path w="25" h="21">
                <a:moveTo>
                  <a:pt x="12" y="16"/>
                </a:moveTo>
                <a:cubicBezTo>
                  <a:pt x="16" y="16"/>
                  <a:pt x="20" y="18"/>
                  <a:pt x="22" y="21"/>
                </a:cubicBezTo>
                <a:cubicBezTo>
                  <a:pt x="24" y="19"/>
                  <a:pt x="25" y="16"/>
                  <a:pt x="25" y="13"/>
                </a:cubicBezTo>
                <a:cubicBezTo>
                  <a:pt x="25" y="6"/>
                  <a:pt x="19" y="0"/>
                  <a:pt x="12" y="0"/>
                </a:cubicBezTo>
                <a:cubicBezTo>
                  <a:pt x="5" y="0"/>
                  <a:pt x="0" y="6"/>
                  <a:pt x="0" y="13"/>
                </a:cubicBezTo>
                <a:cubicBezTo>
                  <a:pt x="0" y="16"/>
                  <a:pt x="1" y="19"/>
                  <a:pt x="3" y="21"/>
                </a:cubicBezTo>
                <a:cubicBezTo>
                  <a:pt x="5" y="18"/>
                  <a:pt x="8" y="16"/>
                  <a:pt x="12" y="1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1" name="Freeform 224"/>
          <p:cNvSpPr>
            <a:spLocks/>
          </p:cNvSpPr>
          <p:nvPr/>
        </p:nvSpPr>
        <p:spPr bwMode="auto">
          <a:xfrm>
            <a:off x="8905038" y="4943052"/>
            <a:ext cx="78938" cy="67243"/>
          </a:xfrm>
          <a:custGeom>
            <a:avLst/>
            <a:gdLst>
              <a:gd name="T0" fmla="*/ 12 w 24"/>
              <a:gd name="T1" fmla="*/ 16 h 21"/>
              <a:gd name="T2" fmla="*/ 22 w 24"/>
              <a:gd name="T3" fmla="*/ 21 h 21"/>
              <a:gd name="T4" fmla="*/ 24 w 24"/>
              <a:gd name="T5" fmla="*/ 13 h 21"/>
              <a:gd name="T6" fmla="*/ 12 w 24"/>
              <a:gd name="T7" fmla="*/ 0 h 21"/>
              <a:gd name="T8" fmla="*/ 0 w 24"/>
              <a:gd name="T9" fmla="*/ 13 h 21"/>
              <a:gd name="T10" fmla="*/ 3 w 24"/>
              <a:gd name="T11" fmla="*/ 21 h 21"/>
              <a:gd name="T12" fmla="*/ 12 w 24"/>
              <a:gd name="T13" fmla="*/ 16 h 21"/>
            </a:gdLst>
            <a:ahLst/>
            <a:cxnLst>
              <a:cxn ang="0">
                <a:pos x="T0" y="T1"/>
              </a:cxn>
              <a:cxn ang="0">
                <a:pos x="T2" y="T3"/>
              </a:cxn>
              <a:cxn ang="0">
                <a:pos x="T4" y="T5"/>
              </a:cxn>
              <a:cxn ang="0">
                <a:pos x="T6" y="T7"/>
              </a:cxn>
              <a:cxn ang="0">
                <a:pos x="T8" y="T9"/>
              </a:cxn>
              <a:cxn ang="0">
                <a:pos x="T10" y="T11"/>
              </a:cxn>
              <a:cxn ang="0">
                <a:pos x="T12" y="T13"/>
              </a:cxn>
            </a:cxnLst>
            <a:rect l="0" t="0" r="r" b="b"/>
            <a:pathLst>
              <a:path w="24" h="21">
                <a:moveTo>
                  <a:pt x="12" y="16"/>
                </a:moveTo>
                <a:cubicBezTo>
                  <a:pt x="16" y="16"/>
                  <a:pt x="19" y="18"/>
                  <a:pt x="22" y="21"/>
                </a:cubicBezTo>
                <a:cubicBezTo>
                  <a:pt x="23" y="18"/>
                  <a:pt x="24" y="16"/>
                  <a:pt x="24" y="13"/>
                </a:cubicBezTo>
                <a:cubicBezTo>
                  <a:pt x="24" y="6"/>
                  <a:pt x="19" y="0"/>
                  <a:pt x="12" y="0"/>
                </a:cubicBezTo>
                <a:cubicBezTo>
                  <a:pt x="5" y="0"/>
                  <a:pt x="0" y="6"/>
                  <a:pt x="0" y="13"/>
                </a:cubicBezTo>
                <a:cubicBezTo>
                  <a:pt x="0" y="16"/>
                  <a:pt x="1" y="19"/>
                  <a:pt x="3" y="21"/>
                </a:cubicBezTo>
                <a:cubicBezTo>
                  <a:pt x="5" y="18"/>
                  <a:pt x="8" y="16"/>
                  <a:pt x="12" y="1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2" name="Freeform 225"/>
          <p:cNvSpPr>
            <a:spLocks/>
          </p:cNvSpPr>
          <p:nvPr/>
        </p:nvSpPr>
        <p:spPr bwMode="auto">
          <a:xfrm>
            <a:off x="7934407" y="5609630"/>
            <a:ext cx="1537807" cy="979402"/>
          </a:xfrm>
          <a:custGeom>
            <a:avLst/>
            <a:gdLst>
              <a:gd name="T0" fmla="*/ 468 w 468"/>
              <a:gd name="T1" fmla="*/ 231 h 300"/>
              <a:gd name="T2" fmla="*/ 457 w 468"/>
              <a:gd name="T3" fmla="*/ 106 h 300"/>
              <a:gd name="T4" fmla="*/ 340 w 468"/>
              <a:gd name="T5" fmla="*/ 0 h 300"/>
              <a:gd name="T6" fmla="*/ 332 w 468"/>
              <a:gd name="T7" fmla="*/ 0 h 300"/>
              <a:gd name="T8" fmla="*/ 332 w 468"/>
              <a:gd name="T9" fmla="*/ 1 h 300"/>
              <a:gd name="T10" fmla="*/ 232 w 468"/>
              <a:gd name="T11" fmla="*/ 101 h 300"/>
              <a:gd name="T12" fmla="*/ 132 w 468"/>
              <a:gd name="T13" fmla="*/ 1 h 300"/>
              <a:gd name="T14" fmla="*/ 132 w 468"/>
              <a:gd name="T15" fmla="*/ 0 h 300"/>
              <a:gd name="T16" fmla="*/ 127 w 468"/>
              <a:gd name="T17" fmla="*/ 0 h 300"/>
              <a:gd name="T18" fmla="*/ 11 w 468"/>
              <a:gd name="T19" fmla="*/ 106 h 300"/>
              <a:gd name="T20" fmla="*/ 0 w 468"/>
              <a:gd name="T21" fmla="*/ 231 h 300"/>
              <a:gd name="T22" fmla="*/ 83 w 468"/>
              <a:gd name="T23" fmla="*/ 231 h 300"/>
              <a:gd name="T24" fmla="*/ 83 w 468"/>
              <a:gd name="T25" fmla="*/ 300 h 300"/>
              <a:gd name="T26" fmla="*/ 384 w 468"/>
              <a:gd name="T27" fmla="*/ 300 h 300"/>
              <a:gd name="T28" fmla="*/ 384 w 468"/>
              <a:gd name="T29" fmla="*/ 231 h 300"/>
              <a:gd name="T30" fmla="*/ 468 w 468"/>
              <a:gd name="T31" fmla="*/ 23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8" h="300">
                <a:moveTo>
                  <a:pt x="468" y="231"/>
                </a:moveTo>
                <a:cubicBezTo>
                  <a:pt x="457" y="106"/>
                  <a:pt x="457" y="106"/>
                  <a:pt x="457" y="106"/>
                </a:cubicBezTo>
                <a:cubicBezTo>
                  <a:pt x="451" y="46"/>
                  <a:pt x="401" y="0"/>
                  <a:pt x="340" y="0"/>
                </a:cubicBezTo>
                <a:cubicBezTo>
                  <a:pt x="332" y="0"/>
                  <a:pt x="332" y="0"/>
                  <a:pt x="332" y="0"/>
                </a:cubicBezTo>
                <a:cubicBezTo>
                  <a:pt x="332" y="0"/>
                  <a:pt x="332" y="1"/>
                  <a:pt x="332" y="1"/>
                </a:cubicBezTo>
                <a:cubicBezTo>
                  <a:pt x="332" y="57"/>
                  <a:pt x="287" y="101"/>
                  <a:pt x="232" y="101"/>
                </a:cubicBezTo>
                <a:cubicBezTo>
                  <a:pt x="177" y="101"/>
                  <a:pt x="132" y="57"/>
                  <a:pt x="132" y="1"/>
                </a:cubicBezTo>
                <a:cubicBezTo>
                  <a:pt x="132" y="1"/>
                  <a:pt x="132" y="0"/>
                  <a:pt x="132" y="0"/>
                </a:cubicBezTo>
                <a:cubicBezTo>
                  <a:pt x="127" y="0"/>
                  <a:pt x="127" y="0"/>
                  <a:pt x="127" y="0"/>
                </a:cubicBezTo>
                <a:cubicBezTo>
                  <a:pt x="66" y="0"/>
                  <a:pt x="16" y="46"/>
                  <a:pt x="11" y="106"/>
                </a:cubicBezTo>
                <a:cubicBezTo>
                  <a:pt x="0" y="231"/>
                  <a:pt x="0" y="231"/>
                  <a:pt x="0" y="231"/>
                </a:cubicBezTo>
                <a:cubicBezTo>
                  <a:pt x="83" y="231"/>
                  <a:pt x="83" y="231"/>
                  <a:pt x="83" y="231"/>
                </a:cubicBezTo>
                <a:cubicBezTo>
                  <a:pt x="83" y="300"/>
                  <a:pt x="83" y="300"/>
                  <a:pt x="83" y="300"/>
                </a:cubicBezTo>
                <a:cubicBezTo>
                  <a:pt x="384" y="300"/>
                  <a:pt x="384" y="300"/>
                  <a:pt x="384" y="300"/>
                </a:cubicBezTo>
                <a:cubicBezTo>
                  <a:pt x="384" y="231"/>
                  <a:pt x="384" y="231"/>
                  <a:pt x="384" y="231"/>
                </a:cubicBezTo>
                <a:lnTo>
                  <a:pt x="468" y="231"/>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80" name="Group 279"/>
          <p:cNvGrpSpPr/>
          <p:nvPr/>
        </p:nvGrpSpPr>
        <p:grpSpPr>
          <a:xfrm>
            <a:off x="9299140" y="903845"/>
            <a:ext cx="1261148" cy="1270254"/>
            <a:chOff x="9018395" y="1722003"/>
            <a:chExt cx="898301" cy="904787"/>
          </a:xfrm>
        </p:grpSpPr>
        <p:sp>
          <p:nvSpPr>
            <p:cNvPr id="281" name="Oval 25"/>
            <p:cNvSpPr>
              <a:spLocks noChangeArrowheads="1"/>
            </p:cNvSpPr>
            <p:nvPr/>
          </p:nvSpPr>
          <p:spPr bwMode="auto">
            <a:xfrm>
              <a:off x="9018395" y="1722003"/>
              <a:ext cx="898301" cy="90478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2" name="Oval 26"/>
            <p:cNvSpPr>
              <a:spLocks noChangeArrowheads="1"/>
            </p:cNvSpPr>
            <p:nvPr/>
          </p:nvSpPr>
          <p:spPr bwMode="auto">
            <a:xfrm>
              <a:off x="9083254" y="1786862"/>
              <a:ext cx="768583" cy="7750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3" name="Oval 27"/>
            <p:cNvSpPr>
              <a:spLocks noChangeArrowheads="1"/>
            </p:cNvSpPr>
            <p:nvPr/>
          </p:nvSpPr>
          <p:spPr bwMode="auto">
            <a:xfrm>
              <a:off x="9449709" y="2156560"/>
              <a:ext cx="38916" cy="389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Rectangle 28"/>
            <p:cNvSpPr>
              <a:spLocks noChangeArrowheads="1"/>
            </p:cNvSpPr>
            <p:nvPr/>
          </p:nvSpPr>
          <p:spPr bwMode="auto">
            <a:xfrm>
              <a:off x="9462681" y="1806320"/>
              <a:ext cx="12972" cy="736153"/>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Rectangle 29"/>
            <p:cNvSpPr>
              <a:spLocks noChangeArrowheads="1"/>
            </p:cNvSpPr>
            <p:nvPr/>
          </p:nvSpPr>
          <p:spPr bwMode="auto">
            <a:xfrm>
              <a:off x="9462681" y="1806320"/>
              <a:ext cx="12972" cy="73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Freeform 30"/>
            <p:cNvSpPr>
              <a:spLocks noEditPoints="1"/>
            </p:cNvSpPr>
            <p:nvPr/>
          </p:nvSpPr>
          <p:spPr bwMode="auto">
            <a:xfrm>
              <a:off x="9462681" y="1806320"/>
              <a:ext cx="12972" cy="736153"/>
            </a:xfrm>
            <a:custGeom>
              <a:avLst/>
              <a:gdLst>
                <a:gd name="T0" fmla="*/ 2 w 2"/>
                <a:gd name="T1" fmla="*/ 60 h 112"/>
                <a:gd name="T2" fmla="*/ 2 w 2"/>
                <a:gd name="T3" fmla="*/ 112 h 112"/>
                <a:gd name="T4" fmla="*/ 2 w 2"/>
                <a:gd name="T5" fmla="*/ 112 h 112"/>
                <a:gd name="T6" fmla="*/ 2 w 2"/>
                <a:gd name="T7" fmla="*/ 60 h 112"/>
                <a:gd name="T8" fmla="*/ 2 w 2"/>
                <a:gd name="T9" fmla="*/ 60 h 112"/>
                <a:gd name="T10" fmla="*/ 0 w 2"/>
                <a:gd name="T11" fmla="*/ 59 h 112"/>
                <a:gd name="T12" fmla="*/ 0 w 2"/>
                <a:gd name="T13" fmla="*/ 60 h 112"/>
                <a:gd name="T14" fmla="*/ 0 w 2"/>
                <a:gd name="T15" fmla="*/ 112 h 112"/>
                <a:gd name="T16" fmla="*/ 0 w 2"/>
                <a:gd name="T17" fmla="*/ 112 h 112"/>
                <a:gd name="T18" fmla="*/ 0 w 2"/>
                <a:gd name="T19" fmla="*/ 112 h 112"/>
                <a:gd name="T20" fmla="*/ 2 w 2"/>
                <a:gd name="T21" fmla="*/ 112 h 112"/>
                <a:gd name="T22" fmla="*/ 2 w 2"/>
                <a:gd name="T23" fmla="*/ 112 h 112"/>
                <a:gd name="T24" fmla="*/ 2 w 2"/>
                <a:gd name="T25" fmla="*/ 112 h 112"/>
                <a:gd name="T26" fmla="*/ 2 w 2"/>
                <a:gd name="T27" fmla="*/ 112 h 112"/>
                <a:gd name="T28" fmla="*/ 2 w 2"/>
                <a:gd name="T29" fmla="*/ 112 h 112"/>
                <a:gd name="T30" fmla="*/ 0 w 2"/>
                <a:gd name="T31" fmla="*/ 112 h 112"/>
                <a:gd name="T32" fmla="*/ 0 w 2"/>
                <a:gd name="T33" fmla="*/ 59 h 112"/>
                <a:gd name="T34" fmla="*/ 0 w 2"/>
                <a:gd name="T35" fmla="*/ 59 h 112"/>
                <a:gd name="T36" fmla="*/ 2 w 2"/>
                <a:gd name="T37" fmla="*/ 0 h 112"/>
                <a:gd name="T38" fmla="*/ 0 w 2"/>
                <a:gd name="T39" fmla="*/ 0 h 112"/>
                <a:gd name="T40" fmla="*/ 0 w 2"/>
                <a:gd name="T41" fmla="*/ 0 h 112"/>
                <a:gd name="T42" fmla="*/ 0 w 2"/>
                <a:gd name="T43" fmla="*/ 0 h 112"/>
                <a:gd name="T44" fmla="*/ 0 w 2"/>
                <a:gd name="T45" fmla="*/ 53 h 112"/>
                <a:gd name="T46" fmla="*/ 0 w 2"/>
                <a:gd name="T47" fmla="*/ 53 h 112"/>
                <a:gd name="T48" fmla="*/ 0 w 2"/>
                <a:gd name="T49" fmla="*/ 53 h 112"/>
                <a:gd name="T50" fmla="*/ 0 w 2"/>
                <a:gd name="T51" fmla="*/ 0 h 112"/>
                <a:gd name="T52" fmla="*/ 2 w 2"/>
                <a:gd name="T53" fmla="*/ 0 h 112"/>
                <a:gd name="T54" fmla="*/ 2 w 2"/>
                <a:gd name="T55" fmla="*/ 53 h 112"/>
                <a:gd name="T56" fmla="*/ 2 w 2"/>
                <a:gd name="T57" fmla="*/ 52 h 112"/>
                <a:gd name="T58" fmla="*/ 2 w 2"/>
                <a:gd name="T59" fmla="*/ 0 h 112"/>
                <a:gd name="T60" fmla="*/ 2 w 2"/>
                <a:gd name="T61" fmla="*/ 0 h 112"/>
                <a:gd name="T62" fmla="*/ 2 w 2"/>
                <a:gd name="T6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 h="112">
                  <a:moveTo>
                    <a:pt x="2" y="60"/>
                  </a:moveTo>
                  <a:cubicBezTo>
                    <a:pt x="2" y="112"/>
                    <a:pt x="2" y="112"/>
                    <a:pt x="2" y="112"/>
                  </a:cubicBezTo>
                  <a:cubicBezTo>
                    <a:pt x="2" y="112"/>
                    <a:pt x="2" y="112"/>
                    <a:pt x="2" y="112"/>
                  </a:cubicBezTo>
                  <a:cubicBezTo>
                    <a:pt x="2" y="60"/>
                    <a:pt x="2" y="60"/>
                    <a:pt x="2" y="60"/>
                  </a:cubicBezTo>
                  <a:cubicBezTo>
                    <a:pt x="2" y="60"/>
                    <a:pt x="2" y="60"/>
                    <a:pt x="2" y="60"/>
                  </a:cubicBezTo>
                  <a:moveTo>
                    <a:pt x="0" y="59"/>
                  </a:moveTo>
                  <a:cubicBezTo>
                    <a:pt x="0" y="60"/>
                    <a:pt x="0" y="60"/>
                    <a:pt x="0" y="60"/>
                  </a:cubicBezTo>
                  <a:cubicBezTo>
                    <a:pt x="0" y="112"/>
                    <a:pt x="0" y="112"/>
                    <a:pt x="0" y="112"/>
                  </a:cubicBezTo>
                  <a:cubicBezTo>
                    <a:pt x="0" y="112"/>
                    <a:pt x="0" y="112"/>
                    <a:pt x="0" y="112"/>
                  </a:cubicBezTo>
                  <a:cubicBezTo>
                    <a:pt x="0" y="112"/>
                    <a:pt x="0" y="112"/>
                    <a:pt x="0" y="112"/>
                  </a:cubicBezTo>
                  <a:cubicBezTo>
                    <a:pt x="2" y="112"/>
                    <a:pt x="2" y="112"/>
                    <a:pt x="2" y="112"/>
                  </a:cubicBezTo>
                  <a:cubicBezTo>
                    <a:pt x="2" y="112"/>
                    <a:pt x="2" y="112"/>
                    <a:pt x="2" y="112"/>
                  </a:cubicBezTo>
                  <a:cubicBezTo>
                    <a:pt x="2" y="112"/>
                    <a:pt x="2" y="112"/>
                    <a:pt x="2" y="112"/>
                  </a:cubicBezTo>
                  <a:cubicBezTo>
                    <a:pt x="2" y="112"/>
                    <a:pt x="2" y="112"/>
                    <a:pt x="2" y="112"/>
                  </a:cubicBezTo>
                  <a:cubicBezTo>
                    <a:pt x="2" y="112"/>
                    <a:pt x="2" y="112"/>
                    <a:pt x="2" y="112"/>
                  </a:cubicBezTo>
                  <a:cubicBezTo>
                    <a:pt x="0" y="112"/>
                    <a:pt x="0" y="112"/>
                    <a:pt x="0" y="112"/>
                  </a:cubicBezTo>
                  <a:cubicBezTo>
                    <a:pt x="0" y="59"/>
                    <a:pt x="0" y="59"/>
                    <a:pt x="0" y="59"/>
                  </a:cubicBezTo>
                  <a:cubicBezTo>
                    <a:pt x="0" y="59"/>
                    <a:pt x="0" y="59"/>
                    <a:pt x="0" y="59"/>
                  </a:cubicBezTo>
                  <a:moveTo>
                    <a:pt x="2" y="0"/>
                  </a:moveTo>
                  <a:cubicBezTo>
                    <a:pt x="0" y="0"/>
                    <a:pt x="0" y="0"/>
                    <a:pt x="0" y="0"/>
                  </a:cubicBezTo>
                  <a:cubicBezTo>
                    <a:pt x="0" y="0"/>
                    <a:pt x="0" y="0"/>
                    <a:pt x="0" y="0"/>
                  </a:cubicBezTo>
                  <a:cubicBezTo>
                    <a:pt x="0" y="0"/>
                    <a:pt x="0" y="0"/>
                    <a:pt x="0" y="0"/>
                  </a:cubicBezTo>
                  <a:cubicBezTo>
                    <a:pt x="0" y="53"/>
                    <a:pt x="0" y="53"/>
                    <a:pt x="0" y="53"/>
                  </a:cubicBezTo>
                  <a:cubicBezTo>
                    <a:pt x="0" y="53"/>
                    <a:pt x="0" y="53"/>
                    <a:pt x="0" y="53"/>
                  </a:cubicBezTo>
                  <a:cubicBezTo>
                    <a:pt x="0" y="53"/>
                    <a:pt x="0" y="53"/>
                    <a:pt x="0" y="53"/>
                  </a:cubicBezTo>
                  <a:cubicBezTo>
                    <a:pt x="0" y="0"/>
                    <a:pt x="0" y="0"/>
                    <a:pt x="0" y="0"/>
                  </a:cubicBezTo>
                  <a:cubicBezTo>
                    <a:pt x="2" y="0"/>
                    <a:pt x="2" y="0"/>
                    <a:pt x="2" y="0"/>
                  </a:cubicBezTo>
                  <a:cubicBezTo>
                    <a:pt x="2" y="53"/>
                    <a:pt x="2" y="53"/>
                    <a:pt x="2" y="53"/>
                  </a:cubicBezTo>
                  <a:cubicBezTo>
                    <a:pt x="2" y="52"/>
                    <a:pt x="2" y="52"/>
                    <a:pt x="2" y="52"/>
                  </a:cubicBezTo>
                  <a:cubicBezTo>
                    <a:pt x="2" y="0"/>
                    <a:pt x="2" y="0"/>
                    <a:pt x="2" y="0"/>
                  </a:cubicBezTo>
                  <a:cubicBezTo>
                    <a:pt x="2" y="0"/>
                    <a:pt x="2" y="0"/>
                    <a:pt x="2" y="0"/>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Freeform 31"/>
            <p:cNvSpPr>
              <a:spLocks noEditPoints="1"/>
            </p:cNvSpPr>
            <p:nvPr/>
          </p:nvSpPr>
          <p:spPr bwMode="auto">
            <a:xfrm>
              <a:off x="9462681" y="2156560"/>
              <a:ext cx="0" cy="38916"/>
            </a:xfrm>
            <a:custGeom>
              <a:avLst/>
              <a:gdLst>
                <a:gd name="T0" fmla="*/ 6 h 6"/>
                <a:gd name="T1" fmla="*/ 6 h 6"/>
                <a:gd name="T2" fmla="*/ 6 h 6"/>
                <a:gd name="T3" fmla="*/ 6 h 6"/>
                <a:gd name="T4" fmla="*/ 0 h 6"/>
                <a:gd name="T5" fmla="*/ 0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6"/>
                  </a:moveTo>
                  <a:cubicBezTo>
                    <a:pt x="0" y="6"/>
                    <a:pt x="0" y="6"/>
                    <a:pt x="0" y="6"/>
                  </a:cubicBezTo>
                  <a:cubicBezTo>
                    <a:pt x="0" y="6"/>
                    <a:pt x="0" y="6"/>
                    <a:pt x="0" y="6"/>
                  </a:cubicBezTo>
                  <a:cubicBezTo>
                    <a:pt x="0" y="6"/>
                    <a:pt x="0" y="6"/>
                    <a:pt x="0" y="6"/>
                  </a:cubicBezTo>
                  <a:moveTo>
                    <a:pt x="0" y="0"/>
                  </a:moveTo>
                  <a:cubicBezTo>
                    <a:pt x="0" y="0"/>
                    <a:pt x="0" y="0"/>
                    <a:pt x="0" y="0"/>
                  </a:cubicBez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Freeform 32"/>
            <p:cNvSpPr>
              <a:spLocks noEditPoints="1"/>
            </p:cNvSpPr>
            <p:nvPr/>
          </p:nvSpPr>
          <p:spPr bwMode="auto">
            <a:xfrm>
              <a:off x="9462681" y="1806320"/>
              <a:ext cx="12972" cy="736153"/>
            </a:xfrm>
            <a:custGeom>
              <a:avLst/>
              <a:gdLst>
                <a:gd name="T0" fmla="*/ 0 w 4"/>
                <a:gd name="T1" fmla="*/ 120 h 227"/>
                <a:gd name="T2" fmla="*/ 0 w 4"/>
                <a:gd name="T3" fmla="*/ 120 h 227"/>
                <a:gd name="T4" fmla="*/ 0 w 4"/>
                <a:gd name="T5" fmla="*/ 120 h 227"/>
                <a:gd name="T6" fmla="*/ 0 w 4"/>
                <a:gd name="T7" fmla="*/ 227 h 227"/>
                <a:gd name="T8" fmla="*/ 4 w 4"/>
                <a:gd name="T9" fmla="*/ 227 h 227"/>
                <a:gd name="T10" fmla="*/ 4 w 4"/>
                <a:gd name="T11" fmla="*/ 227 h 227"/>
                <a:gd name="T12" fmla="*/ 4 w 4"/>
                <a:gd name="T13" fmla="*/ 227 h 227"/>
                <a:gd name="T14" fmla="*/ 4 w 4"/>
                <a:gd name="T15" fmla="*/ 227 h 227"/>
                <a:gd name="T16" fmla="*/ 4 w 4"/>
                <a:gd name="T17" fmla="*/ 227 h 227"/>
                <a:gd name="T18" fmla="*/ 4 w 4"/>
                <a:gd name="T19" fmla="*/ 122 h 227"/>
                <a:gd name="T20" fmla="*/ 4 w 4"/>
                <a:gd name="T21" fmla="*/ 122 h 227"/>
                <a:gd name="T22" fmla="*/ 4 w 4"/>
                <a:gd name="T23" fmla="*/ 227 h 227"/>
                <a:gd name="T24" fmla="*/ 0 w 4"/>
                <a:gd name="T25" fmla="*/ 227 h 227"/>
                <a:gd name="T26" fmla="*/ 0 w 4"/>
                <a:gd name="T27" fmla="*/ 120 h 227"/>
                <a:gd name="T28" fmla="*/ 4 w 4"/>
                <a:gd name="T29" fmla="*/ 0 h 227"/>
                <a:gd name="T30" fmla="*/ 0 w 4"/>
                <a:gd name="T31" fmla="*/ 0 h 227"/>
                <a:gd name="T32" fmla="*/ 0 w 4"/>
                <a:gd name="T33" fmla="*/ 108 h 227"/>
                <a:gd name="T34" fmla="*/ 0 w 4"/>
                <a:gd name="T35" fmla="*/ 108 h 227"/>
                <a:gd name="T36" fmla="*/ 0 w 4"/>
                <a:gd name="T37" fmla="*/ 110 h 227"/>
                <a:gd name="T38" fmla="*/ 0 w 4"/>
                <a:gd name="T39" fmla="*/ 2 h 227"/>
                <a:gd name="T40" fmla="*/ 4 w 4"/>
                <a:gd name="T41" fmla="*/ 2 h 227"/>
                <a:gd name="T42" fmla="*/ 4 w 4"/>
                <a:gd name="T43" fmla="*/ 108 h 227"/>
                <a:gd name="T44" fmla="*/ 4 w 4"/>
                <a:gd name="T45" fmla="*/ 108 h 227"/>
                <a:gd name="T46" fmla="*/ 4 w 4"/>
                <a:gd name="T4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227">
                  <a:moveTo>
                    <a:pt x="0" y="120"/>
                  </a:moveTo>
                  <a:lnTo>
                    <a:pt x="0" y="120"/>
                  </a:lnTo>
                  <a:lnTo>
                    <a:pt x="0" y="120"/>
                  </a:lnTo>
                  <a:lnTo>
                    <a:pt x="0" y="227"/>
                  </a:lnTo>
                  <a:lnTo>
                    <a:pt x="4" y="227"/>
                  </a:lnTo>
                  <a:lnTo>
                    <a:pt x="4" y="227"/>
                  </a:lnTo>
                  <a:lnTo>
                    <a:pt x="4" y="227"/>
                  </a:lnTo>
                  <a:lnTo>
                    <a:pt x="4" y="227"/>
                  </a:lnTo>
                  <a:lnTo>
                    <a:pt x="4" y="227"/>
                  </a:lnTo>
                  <a:lnTo>
                    <a:pt x="4" y="122"/>
                  </a:lnTo>
                  <a:lnTo>
                    <a:pt x="4" y="122"/>
                  </a:lnTo>
                  <a:lnTo>
                    <a:pt x="4" y="227"/>
                  </a:lnTo>
                  <a:lnTo>
                    <a:pt x="0" y="227"/>
                  </a:lnTo>
                  <a:lnTo>
                    <a:pt x="0" y="120"/>
                  </a:lnTo>
                  <a:close/>
                  <a:moveTo>
                    <a:pt x="4" y="0"/>
                  </a:moveTo>
                  <a:lnTo>
                    <a:pt x="0" y="0"/>
                  </a:lnTo>
                  <a:lnTo>
                    <a:pt x="0" y="108"/>
                  </a:lnTo>
                  <a:lnTo>
                    <a:pt x="0" y="108"/>
                  </a:lnTo>
                  <a:lnTo>
                    <a:pt x="0" y="110"/>
                  </a:lnTo>
                  <a:lnTo>
                    <a:pt x="0" y="2"/>
                  </a:lnTo>
                  <a:lnTo>
                    <a:pt x="4" y="2"/>
                  </a:lnTo>
                  <a:lnTo>
                    <a:pt x="4" y="108"/>
                  </a:lnTo>
                  <a:lnTo>
                    <a:pt x="4" y="108"/>
                  </a:lnTo>
                  <a:lnTo>
                    <a:pt x="4"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Freeform 33"/>
            <p:cNvSpPr>
              <a:spLocks noEditPoints="1"/>
            </p:cNvSpPr>
            <p:nvPr/>
          </p:nvSpPr>
          <p:spPr bwMode="auto">
            <a:xfrm>
              <a:off x="9462681" y="1806320"/>
              <a:ext cx="12972" cy="736153"/>
            </a:xfrm>
            <a:custGeom>
              <a:avLst/>
              <a:gdLst>
                <a:gd name="T0" fmla="*/ 0 w 4"/>
                <a:gd name="T1" fmla="*/ 120 h 227"/>
                <a:gd name="T2" fmla="*/ 0 w 4"/>
                <a:gd name="T3" fmla="*/ 120 h 227"/>
                <a:gd name="T4" fmla="*/ 0 w 4"/>
                <a:gd name="T5" fmla="*/ 120 h 227"/>
                <a:gd name="T6" fmla="*/ 0 w 4"/>
                <a:gd name="T7" fmla="*/ 227 h 227"/>
                <a:gd name="T8" fmla="*/ 4 w 4"/>
                <a:gd name="T9" fmla="*/ 227 h 227"/>
                <a:gd name="T10" fmla="*/ 4 w 4"/>
                <a:gd name="T11" fmla="*/ 227 h 227"/>
                <a:gd name="T12" fmla="*/ 4 w 4"/>
                <a:gd name="T13" fmla="*/ 227 h 227"/>
                <a:gd name="T14" fmla="*/ 4 w 4"/>
                <a:gd name="T15" fmla="*/ 227 h 227"/>
                <a:gd name="T16" fmla="*/ 4 w 4"/>
                <a:gd name="T17" fmla="*/ 227 h 227"/>
                <a:gd name="T18" fmla="*/ 4 w 4"/>
                <a:gd name="T19" fmla="*/ 122 h 227"/>
                <a:gd name="T20" fmla="*/ 4 w 4"/>
                <a:gd name="T21" fmla="*/ 122 h 227"/>
                <a:gd name="T22" fmla="*/ 4 w 4"/>
                <a:gd name="T23" fmla="*/ 227 h 227"/>
                <a:gd name="T24" fmla="*/ 0 w 4"/>
                <a:gd name="T25" fmla="*/ 227 h 227"/>
                <a:gd name="T26" fmla="*/ 0 w 4"/>
                <a:gd name="T27" fmla="*/ 120 h 227"/>
                <a:gd name="T28" fmla="*/ 4 w 4"/>
                <a:gd name="T29" fmla="*/ 0 h 227"/>
                <a:gd name="T30" fmla="*/ 0 w 4"/>
                <a:gd name="T31" fmla="*/ 0 h 227"/>
                <a:gd name="T32" fmla="*/ 0 w 4"/>
                <a:gd name="T33" fmla="*/ 108 h 227"/>
                <a:gd name="T34" fmla="*/ 0 w 4"/>
                <a:gd name="T35" fmla="*/ 108 h 227"/>
                <a:gd name="T36" fmla="*/ 0 w 4"/>
                <a:gd name="T37" fmla="*/ 110 h 227"/>
                <a:gd name="T38" fmla="*/ 0 w 4"/>
                <a:gd name="T39" fmla="*/ 2 h 227"/>
                <a:gd name="T40" fmla="*/ 4 w 4"/>
                <a:gd name="T41" fmla="*/ 2 h 227"/>
                <a:gd name="T42" fmla="*/ 4 w 4"/>
                <a:gd name="T43" fmla="*/ 108 h 227"/>
                <a:gd name="T44" fmla="*/ 4 w 4"/>
                <a:gd name="T45" fmla="*/ 108 h 227"/>
                <a:gd name="T46" fmla="*/ 4 w 4"/>
                <a:gd name="T4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227">
                  <a:moveTo>
                    <a:pt x="0" y="120"/>
                  </a:moveTo>
                  <a:lnTo>
                    <a:pt x="0" y="120"/>
                  </a:lnTo>
                  <a:lnTo>
                    <a:pt x="0" y="120"/>
                  </a:lnTo>
                  <a:lnTo>
                    <a:pt x="0" y="227"/>
                  </a:lnTo>
                  <a:lnTo>
                    <a:pt x="4" y="227"/>
                  </a:lnTo>
                  <a:lnTo>
                    <a:pt x="4" y="227"/>
                  </a:lnTo>
                  <a:lnTo>
                    <a:pt x="4" y="227"/>
                  </a:lnTo>
                  <a:lnTo>
                    <a:pt x="4" y="227"/>
                  </a:lnTo>
                  <a:lnTo>
                    <a:pt x="4" y="227"/>
                  </a:lnTo>
                  <a:lnTo>
                    <a:pt x="4" y="122"/>
                  </a:lnTo>
                  <a:lnTo>
                    <a:pt x="4" y="122"/>
                  </a:lnTo>
                  <a:lnTo>
                    <a:pt x="4" y="227"/>
                  </a:lnTo>
                  <a:lnTo>
                    <a:pt x="0" y="227"/>
                  </a:lnTo>
                  <a:lnTo>
                    <a:pt x="0" y="120"/>
                  </a:lnTo>
                  <a:moveTo>
                    <a:pt x="4" y="0"/>
                  </a:moveTo>
                  <a:lnTo>
                    <a:pt x="0" y="0"/>
                  </a:lnTo>
                  <a:lnTo>
                    <a:pt x="0" y="108"/>
                  </a:lnTo>
                  <a:lnTo>
                    <a:pt x="0" y="108"/>
                  </a:lnTo>
                  <a:lnTo>
                    <a:pt x="0" y="110"/>
                  </a:lnTo>
                  <a:lnTo>
                    <a:pt x="0" y="2"/>
                  </a:lnTo>
                  <a:lnTo>
                    <a:pt x="4" y="2"/>
                  </a:lnTo>
                  <a:lnTo>
                    <a:pt x="4" y="108"/>
                  </a:lnTo>
                  <a:lnTo>
                    <a:pt x="4" y="10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Rectangle 34"/>
            <p:cNvSpPr>
              <a:spLocks noChangeArrowheads="1"/>
            </p:cNvSpPr>
            <p:nvPr/>
          </p:nvSpPr>
          <p:spPr bwMode="auto">
            <a:xfrm>
              <a:off x="9102712" y="2176017"/>
              <a:ext cx="729667" cy="6486"/>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1" name="Rectangle 35"/>
            <p:cNvSpPr>
              <a:spLocks noChangeArrowheads="1"/>
            </p:cNvSpPr>
            <p:nvPr/>
          </p:nvSpPr>
          <p:spPr bwMode="auto">
            <a:xfrm>
              <a:off x="9102712" y="2176017"/>
              <a:ext cx="729667" cy="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Freeform 36"/>
            <p:cNvSpPr>
              <a:spLocks/>
            </p:cNvSpPr>
            <p:nvPr/>
          </p:nvSpPr>
          <p:spPr bwMode="auto">
            <a:xfrm>
              <a:off x="9488625" y="2169531"/>
              <a:ext cx="343754" cy="12972"/>
            </a:xfrm>
            <a:custGeom>
              <a:avLst/>
              <a:gdLst>
                <a:gd name="T0" fmla="*/ 53 w 53"/>
                <a:gd name="T1" fmla="*/ 0 h 2"/>
                <a:gd name="T2" fmla="*/ 0 w 53"/>
                <a:gd name="T3" fmla="*/ 0 h 2"/>
                <a:gd name="T4" fmla="*/ 0 w 53"/>
                <a:gd name="T5" fmla="*/ 0 h 2"/>
                <a:gd name="T6" fmla="*/ 0 w 53"/>
                <a:gd name="T7" fmla="*/ 1 h 2"/>
                <a:gd name="T8" fmla="*/ 53 w 53"/>
                <a:gd name="T9" fmla="*/ 1 h 2"/>
                <a:gd name="T10" fmla="*/ 53 w 53"/>
                <a:gd name="T11" fmla="*/ 2 h 2"/>
                <a:gd name="T12" fmla="*/ 1 w 53"/>
                <a:gd name="T13" fmla="*/ 2 h 2"/>
                <a:gd name="T14" fmla="*/ 1 w 53"/>
                <a:gd name="T15" fmla="*/ 2 h 2"/>
                <a:gd name="T16" fmla="*/ 53 w 53"/>
                <a:gd name="T17" fmla="*/ 2 h 2"/>
                <a:gd name="T18" fmla="*/ 53 w 53"/>
                <a:gd name="T19" fmla="*/ 2 h 2"/>
                <a:gd name="T20" fmla="*/ 53 w 53"/>
                <a:gd name="T21" fmla="*/ 2 h 2"/>
                <a:gd name="T22" fmla="*/ 53 w 53"/>
                <a:gd name="T23" fmla="*/ 2 h 2"/>
                <a:gd name="T24" fmla="*/ 53 w 53"/>
                <a:gd name="T25" fmla="*/ 2 h 2"/>
                <a:gd name="T26" fmla="*/ 53 w 53"/>
                <a:gd name="T27" fmla="*/ 2 h 2"/>
                <a:gd name="T28" fmla="*/ 53 w 53"/>
                <a:gd name="T29" fmla="*/ 2 h 2"/>
                <a:gd name="T30" fmla="*/ 53 w 53"/>
                <a:gd name="T31" fmla="*/ 1 h 2"/>
                <a:gd name="T32" fmla="*/ 53 w 53"/>
                <a:gd name="T33" fmla="*/ 0 h 2"/>
                <a:gd name="T34" fmla="*/ 53 w 53"/>
                <a:gd name="T3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2">
                  <a:moveTo>
                    <a:pt x="53" y="0"/>
                  </a:moveTo>
                  <a:cubicBezTo>
                    <a:pt x="0" y="0"/>
                    <a:pt x="0" y="0"/>
                    <a:pt x="0" y="0"/>
                  </a:cubicBezTo>
                  <a:cubicBezTo>
                    <a:pt x="0" y="0"/>
                    <a:pt x="0" y="0"/>
                    <a:pt x="0" y="0"/>
                  </a:cubicBezTo>
                  <a:cubicBezTo>
                    <a:pt x="0" y="1"/>
                    <a:pt x="0" y="1"/>
                    <a:pt x="0" y="1"/>
                  </a:cubicBezTo>
                  <a:cubicBezTo>
                    <a:pt x="53" y="1"/>
                    <a:pt x="53" y="1"/>
                    <a:pt x="53" y="1"/>
                  </a:cubicBezTo>
                  <a:cubicBezTo>
                    <a:pt x="53" y="2"/>
                    <a:pt x="53" y="2"/>
                    <a:pt x="53" y="2"/>
                  </a:cubicBezTo>
                  <a:cubicBezTo>
                    <a:pt x="1" y="2"/>
                    <a:pt x="1" y="2"/>
                    <a:pt x="1" y="2"/>
                  </a:cubicBezTo>
                  <a:cubicBezTo>
                    <a:pt x="1" y="2"/>
                    <a:pt x="1" y="2"/>
                    <a:pt x="1" y="2"/>
                  </a:cubicBezTo>
                  <a:cubicBezTo>
                    <a:pt x="53" y="2"/>
                    <a:pt x="53" y="2"/>
                    <a:pt x="53" y="2"/>
                  </a:cubicBezTo>
                  <a:cubicBezTo>
                    <a:pt x="53" y="2"/>
                    <a:pt x="53" y="2"/>
                    <a:pt x="53" y="2"/>
                  </a:cubicBezTo>
                  <a:cubicBezTo>
                    <a:pt x="53" y="2"/>
                    <a:pt x="53" y="2"/>
                    <a:pt x="53" y="2"/>
                  </a:cubicBezTo>
                  <a:cubicBezTo>
                    <a:pt x="53" y="2"/>
                    <a:pt x="53" y="2"/>
                    <a:pt x="53" y="2"/>
                  </a:cubicBezTo>
                  <a:cubicBezTo>
                    <a:pt x="53" y="2"/>
                    <a:pt x="53" y="2"/>
                    <a:pt x="53" y="2"/>
                  </a:cubicBezTo>
                  <a:cubicBezTo>
                    <a:pt x="53" y="2"/>
                    <a:pt x="53" y="2"/>
                    <a:pt x="53" y="2"/>
                  </a:cubicBezTo>
                  <a:cubicBezTo>
                    <a:pt x="53" y="2"/>
                    <a:pt x="53" y="2"/>
                    <a:pt x="53" y="2"/>
                  </a:cubicBezTo>
                  <a:cubicBezTo>
                    <a:pt x="53" y="1"/>
                    <a:pt x="53" y="1"/>
                    <a:pt x="53" y="1"/>
                  </a:cubicBezTo>
                  <a:cubicBezTo>
                    <a:pt x="53" y="0"/>
                    <a:pt x="53" y="0"/>
                    <a:pt x="53" y="0"/>
                  </a:cubicBezTo>
                  <a:cubicBezTo>
                    <a:pt x="53" y="0"/>
                    <a:pt x="53" y="0"/>
                    <a:pt x="5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Freeform 37"/>
            <p:cNvSpPr>
              <a:spLocks/>
            </p:cNvSpPr>
            <p:nvPr/>
          </p:nvSpPr>
          <p:spPr bwMode="auto">
            <a:xfrm>
              <a:off x="9488625" y="2169531"/>
              <a:ext cx="0" cy="648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4" name="Freeform 38"/>
            <p:cNvSpPr>
              <a:spLocks/>
            </p:cNvSpPr>
            <p:nvPr/>
          </p:nvSpPr>
          <p:spPr bwMode="auto">
            <a:xfrm>
              <a:off x="9102712" y="2169531"/>
              <a:ext cx="346998" cy="12972"/>
            </a:xfrm>
            <a:custGeom>
              <a:avLst/>
              <a:gdLst>
                <a:gd name="T0" fmla="*/ 53 w 53"/>
                <a:gd name="T1" fmla="*/ 0 h 2"/>
                <a:gd name="T2" fmla="*/ 0 w 53"/>
                <a:gd name="T3" fmla="*/ 0 h 2"/>
                <a:gd name="T4" fmla="*/ 0 w 53"/>
                <a:gd name="T5" fmla="*/ 0 h 2"/>
                <a:gd name="T6" fmla="*/ 0 w 53"/>
                <a:gd name="T7" fmla="*/ 1 h 2"/>
                <a:gd name="T8" fmla="*/ 0 w 53"/>
                <a:gd name="T9" fmla="*/ 2 h 2"/>
                <a:gd name="T10" fmla="*/ 0 w 53"/>
                <a:gd name="T11" fmla="*/ 2 h 2"/>
                <a:gd name="T12" fmla="*/ 0 w 53"/>
                <a:gd name="T13" fmla="*/ 2 h 2"/>
                <a:gd name="T14" fmla="*/ 52 w 53"/>
                <a:gd name="T15" fmla="*/ 2 h 2"/>
                <a:gd name="T16" fmla="*/ 52 w 53"/>
                <a:gd name="T17" fmla="*/ 2 h 2"/>
                <a:gd name="T18" fmla="*/ 0 w 53"/>
                <a:gd name="T19" fmla="*/ 2 h 2"/>
                <a:gd name="T20" fmla="*/ 0 w 53"/>
                <a:gd name="T21" fmla="*/ 1 h 2"/>
                <a:gd name="T22" fmla="*/ 53 w 53"/>
                <a:gd name="T23" fmla="*/ 1 h 2"/>
                <a:gd name="T24" fmla="*/ 53 w 53"/>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2">
                  <a:moveTo>
                    <a:pt x="53" y="0"/>
                  </a:moveTo>
                  <a:cubicBezTo>
                    <a:pt x="0" y="0"/>
                    <a:pt x="0" y="0"/>
                    <a:pt x="0" y="0"/>
                  </a:cubicBezTo>
                  <a:cubicBezTo>
                    <a:pt x="0" y="0"/>
                    <a:pt x="0" y="0"/>
                    <a:pt x="0" y="0"/>
                  </a:cubicBezTo>
                  <a:cubicBezTo>
                    <a:pt x="0" y="1"/>
                    <a:pt x="0" y="1"/>
                    <a:pt x="0" y="1"/>
                  </a:cubicBezTo>
                  <a:cubicBezTo>
                    <a:pt x="0" y="2"/>
                    <a:pt x="0" y="2"/>
                    <a:pt x="0" y="2"/>
                  </a:cubicBezTo>
                  <a:cubicBezTo>
                    <a:pt x="0" y="2"/>
                    <a:pt x="0" y="2"/>
                    <a:pt x="0" y="2"/>
                  </a:cubicBezTo>
                  <a:cubicBezTo>
                    <a:pt x="0" y="2"/>
                    <a:pt x="0" y="2"/>
                    <a:pt x="0" y="2"/>
                  </a:cubicBezTo>
                  <a:cubicBezTo>
                    <a:pt x="52" y="2"/>
                    <a:pt x="52" y="2"/>
                    <a:pt x="52" y="2"/>
                  </a:cubicBezTo>
                  <a:cubicBezTo>
                    <a:pt x="52" y="2"/>
                    <a:pt x="52" y="2"/>
                    <a:pt x="52" y="2"/>
                  </a:cubicBezTo>
                  <a:cubicBezTo>
                    <a:pt x="0" y="2"/>
                    <a:pt x="0" y="2"/>
                    <a:pt x="0" y="2"/>
                  </a:cubicBezTo>
                  <a:cubicBezTo>
                    <a:pt x="0" y="1"/>
                    <a:pt x="0" y="1"/>
                    <a:pt x="0" y="1"/>
                  </a:cubicBezTo>
                  <a:cubicBezTo>
                    <a:pt x="53" y="1"/>
                    <a:pt x="53" y="1"/>
                    <a:pt x="53" y="1"/>
                  </a:cubicBezTo>
                  <a:cubicBezTo>
                    <a:pt x="53" y="1"/>
                    <a:pt x="53" y="0"/>
                    <a:pt x="5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Freeform 39"/>
            <p:cNvSpPr>
              <a:spLocks/>
            </p:cNvSpPr>
            <p:nvPr/>
          </p:nvSpPr>
          <p:spPr bwMode="auto">
            <a:xfrm>
              <a:off x="9449709" y="2169531"/>
              <a:ext cx="0" cy="6486"/>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40"/>
            <p:cNvSpPr>
              <a:spLocks noEditPoints="1"/>
            </p:cNvSpPr>
            <p:nvPr/>
          </p:nvSpPr>
          <p:spPr bwMode="auto">
            <a:xfrm>
              <a:off x="9102712" y="2176017"/>
              <a:ext cx="729667" cy="6486"/>
            </a:xfrm>
            <a:custGeom>
              <a:avLst/>
              <a:gdLst>
                <a:gd name="T0" fmla="*/ 107 w 225"/>
                <a:gd name="T1" fmla="*/ 0 h 2"/>
                <a:gd name="T2" fmla="*/ 107 w 225"/>
                <a:gd name="T3" fmla="*/ 0 h 2"/>
                <a:gd name="T4" fmla="*/ 0 w 225"/>
                <a:gd name="T5" fmla="*/ 0 h 2"/>
                <a:gd name="T6" fmla="*/ 0 w 225"/>
                <a:gd name="T7" fmla="*/ 2 h 2"/>
                <a:gd name="T8" fmla="*/ 105 w 225"/>
                <a:gd name="T9" fmla="*/ 2 h 2"/>
                <a:gd name="T10" fmla="*/ 105 w 225"/>
                <a:gd name="T11" fmla="*/ 2 h 2"/>
                <a:gd name="T12" fmla="*/ 2 w 225"/>
                <a:gd name="T13" fmla="*/ 2 h 2"/>
                <a:gd name="T14" fmla="*/ 2 w 225"/>
                <a:gd name="T15" fmla="*/ 0 h 2"/>
                <a:gd name="T16" fmla="*/ 107 w 225"/>
                <a:gd name="T17" fmla="*/ 0 h 2"/>
                <a:gd name="T18" fmla="*/ 107 w 225"/>
                <a:gd name="T19" fmla="*/ 0 h 2"/>
                <a:gd name="T20" fmla="*/ 225 w 225"/>
                <a:gd name="T21" fmla="*/ 0 h 2"/>
                <a:gd name="T22" fmla="*/ 119 w 225"/>
                <a:gd name="T23" fmla="*/ 0 h 2"/>
                <a:gd name="T24" fmla="*/ 119 w 225"/>
                <a:gd name="T25" fmla="*/ 0 h 2"/>
                <a:gd name="T26" fmla="*/ 117 w 225"/>
                <a:gd name="T27" fmla="*/ 0 h 2"/>
                <a:gd name="T28" fmla="*/ 225 w 225"/>
                <a:gd name="T29" fmla="*/ 0 h 2"/>
                <a:gd name="T30" fmla="*/ 225 w 225"/>
                <a:gd name="T31" fmla="*/ 2 h 2"/>
                <a:gd name="T32" fmla="*/ 121 w 225"/>
                <a:gd name="T33" fmla="*/ 2 h 2"/>
                <a:gd name="T34" fmla="*/ 121 w 225"/>
                <a:gd name="T35" fmla="*/ 2 h 2"/>
                <a:gd name="T36" fmla="*/ 225 w 225"/>
                <a:gd name="T37" fmla="*/ 2 h 2"/>
                <a:gd name="T38" fmla="*/ 225 w 225"/>
                <a:gd name="T3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5" h="2">
                  <a:moveTo>
                    <a:pt x="107" y="0"/>
                  </a:moveTo>
                  <a:lnTo>
                    <a:pt x="107" y="0"/>
                  </a:lnTo>
                  <a:lnTo>
                    <a:pt x="0" y="0"/>
                  </a:lnTo>
                  <a:lnTo>
                    <a:pt x="0" y="2"/>
                  </a:lnTo>
                  <a:lnTo>
                    <a:pt x="105" y="2"/>
                  </a:lnTo>
                  <a:lnTo>
                    <a:pt x="105" y="2"/>
                  </a:lnTo>
                  <a:lnTo>
                    <a:pt x="2" y="2"/>
                  </a:lnTo>
                  <a:lnTo>
                    <a:pt x="2" y="0"/>
                  </a:lnTo>
                  <a:lnTo>
                    <a:pt x="107" y="0"/>
                  </a:lnTo>
                  <a:lnTo>
                    <a:pt x="107" y="0"/>
                  </a:lnTo>
                  <a:close/>
                  <a:moveTo>
                    <a:pt x="225" y="0"/>
                  </a:moveTo>
                  <a:lnTo>
                    <a:pt x="119" y="0"/>
                  </a:lnTo>
                  <a:lnTo>
                    <a:pt x="119" y="0"/>
                  </a:lnTo>
                  <a:lnTo>
                    <a:pt x="117" y="0"/>
                  </a:lnTo>
                  <a:lnTo>
                    <a:pt x="225" y="0"/>
                  </a:lnTo>
                  <a:lnTo>
                    <a:pt x="225" y="2"/>
                  </a:lnTo>
                  <a:lnTo>
                    <a:pt x="121" y="2"/>
                  </a:lnTo>
                  <a:lnTo>
                    <a:pt x="121" y="2"/>
                  </a:lnTo>
                  <a:lnTo>
                    <a:pt x="225" y="2"/>
                  </a:lnTo>
                  <a:lnTo>
                    <a:pt x="225"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Freeform 41"/>
            <p:cNvSpPr>
              <a:spLocks noEditPoints="1"/>
            </p:cNvSpPr>
            <p:nvPr/>
          </p:nvSpPr>
          <p:spPr bwMode="auto">
            <a:xfrm>
              <a:off x="9102712" y="2176017"/>
              <a:ext cx="729667" cy="6486"/>
            </a:xfrm>
            <a:custGeom>
              <a:avLst/>
              <a:gdLst>
                <a:gd name="T0" fmla="*/ 107 w 225"/>
                <a:gd name="T1" fmla="*/ 0 h 2"/>
                <a:gd name="T2" fmla="*/ 107 w 225"/>
                <a:gd name="T3" fmla="*/ 0 h 2"/>
                <a:gd name="T4" fmla="*/ 0 w 225"/>
                <a:gd name="T5" fmla="*/ 0 h 2"/>
                <a:gd name="T6" fmla="*/ 0 w 225"/>
                <a:gd name="T7" fmla="*/ 2 h 2"/>
                <a:gd name="T8" fmla="*/ 105 w 225"/>
                <a:gd name="T9" fmla="*/ 2 h 2"/>
                <a:gd name="T10" fmla="*/ 105 w 225"/>
                <a:gd name="T11" fmla="*/ 2 h 2"/>
                <a:gd name="T12" fmla="*/ 2 w 225"/>
                <a:gd name="T13" fmla="*/ 2 h 2"/>
                <a:gd name="T14" fmla="*/ 2 w 225"/>
                <a:gd name="T15" fmla="*/ 0 h 2"/>
                <a:gd name="T16" fmla="*/ 107 w 225"/>
                <a:gd name="T17" fmla="*/ 0 h 2"/>
                <a:gd name="T18" fmla="*/ 107 w 225"/>
                <a:gd name="T19" fmla="*/ 0 h 2"/>
                <a:gd name="T20" fmla="*/ 225 w 225"/>
                <a:gd name="T21" fmla="*/ 0 h 2"/>
                <a:gd name="T22" fmla="*/ 119 w 225"/>
                <a:gd name="T23" fmla="*/ 0 h 2"/>
                <a:gd name="T24" fmla="*/ 119 w 225"/>
                <a:gd name="T25" fmla="*/ 0 h 2"/>
                <a:gd name="T26" fmla="*/ 117 w 225"/>
                <a:gd name="T27" fmla="*/ 0 h 2"/>
                <a:gd name="T28" fmla="*/ 225 w 225"/>
                <a:gd name="T29" fmla="*/ 0 h 2"/>
                <a:gd name="T30" fmla="*/ 225 w 225"/>
                <a:gd name="T31" fmla="*/ 2 h 2"/>
                <a:gd name="T32" fmla="*/ 121 w 225"/>
                <a:gd name="T33" fmla="*/ 2 h 2"/>
                <a:gd name="T34" fmla="*/ 121 w 225"/>
                <a:gd name="T35" fmla="*/ 2 h 2"/>
                <a:gd name="T36" fmla="*/ 225 w 225"/>
                <a:gd name="T37" fmla="*/ 2 h 2"/>
                <a:gd name="T38" fmla="*/ 225 w 225"/>
                <a:gd name="T3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5" h="2">
                  <a:moveTo>
                    <a:pt x="107" y="0"/>
                  </a:moveTo>
                  <a:lnTo>
                    <a:pt x="107" y="0"/>
                  </a:lnTo>
                  <a:lnTo>
                    <a:pt x="0" y="0"/>
                  </a:lnTo>
                  <a:lnTo>
                    <a:pt x="0" y="2"/>
                  </a:lnTo>
                  <a:lnTo>
                    <a:pt x="105" y="2"/>
                  </a:lnTo>
                  <a:lnTo>
                    <a:pt x="105" y="2"/>
                  </a:lnTo>
                  <a:lnTo>
                    <a:pt x="2" y="2"/>
                  </a:lnTo>
                  <a:lnTo>
                    <a:pt x="2" y="0"/>
                  </a:lnTo>
                  <a:lnTo>
                    <a:pt x="107" y="0"/>
                  </a:lnTo>
                  <a:lnTo>
                    <a:pt x="107" y="0"/>
                  </a:lnTo>
                  <a:moveTo>
                    <a:pt x="225" y="0"/>
                  </a:moveTo>
                  <a:lnTo>
                    <a:pt x="119" y="0"/>
                  </a:lnTo>
                  <a:lnTo>
                    <a:pt x="119" y="0"/>
                  </a:lnTo>
                  <a:lnTo>
                    <a:pt x="117" y="0"/>
                  </a:lnTo>
                  <a:lnTo>
                    <a:pt x="225" y="0"/>
                  </a:lnTo>
                  <a:lnTo>
                    <a:pt x="225" y="2"/>
                  </a:lnTo>
                  <a:lnTo>
                    <a:pt x="121" y="2"/>
                  </a:lnTo>
                  <a:lnTo>
                    <a:pt x="121" y="2"/>
                  </a:lnTo>
                  <a:lnTo>
                    <a:pt x="225" y="2"/>
                  </a:lnTo>
                  <a:lnTo>
                    <a:pt x="2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42"/>
            <p:cNvSpPr>
              <a:spLocks/>
            </p:cNvSpPr>
            <p:nvPr/>
          </p:nvSpPr>
          <p:spPr bwMode="auto">
            <a:xfrm>
              <a:off x="9148113" y="1991167"/>
              <a:ext cx="638865" cy="372942"/>
            </a:xfrm>
            <a:custGeom>
              <a:avLst/>
              <a:gdLst>
                <a:gd name="T0" fmla="*/ 195 w 197"/>
                <a:gd name="T1" fmla="*/ 115 h 115"/>
                <a:gd name="T2" fmla="*/ 193 w 197"/>
                <a:gd name="T3" fmla="*/ 113 h 115"/>
                <a:gd name="T4" fmla="*/ 0 w 197"/>
                <a:gd name="T5" fmla="*/ 2 h 115"/>
                <a:gd name="T6" fmla="*/ 2 w 197"/>
                <a:gd name="T7" fmla="*/ 0 h 115"/>
                <a:gd name="T8" fmla="*/ 4 w 197"/>
                <a:gd name="T9" fmla="*/ 0 h 115"/>
                <a:gd name="T10" fmla="*/ 197 w 197"/>
                <a:gd name="T11" fmla="*/ 111 h 115"/>
                <a:gd name="T12" fmla="*/ 195 w 197"/>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197" h="115">
                  <a:moveTo>
                    <a:pt x="195" y="115"/>
                  </a:moveTo>
                  <a:lnTo>
                    <a:pt x="193" y="113"/>
                  </a:lnTo>
                  <a:lnTo>
                    <a:pt x="0" y="2"/>
                  </a:lnTo>
                  <a:lnTo>
                    <a:pt x="2" y="0"/>
                  </a:lnTo>
                  <a:lnTo>
                    <a:pt x="4" y="0"/>
                  </a:lnTo>
                  <a:lnTo>
                    <a:pt x="197" y="111"/>
                  </a:lnTo>
                  <a:lnTo>
                    <a:pt x="195" y="115"/>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Freeform 43"/>
            <p:cNvSpPr>
              <a:spLocks/>
            </p:cNvSpPr>
            <p:nvPr/>
          </p:nvSpPr>
          <p:spPr bwMode="auto">
            <a:xfrm>
              <a:off x="9148113" y="1991167"/>
              <a:ext cx="638865" cy="372942"/>
            </a:xfrm>
            <a:custGeom>
              <a:avLst/>
              <a:gdLst>
                <a:gd name="T0" fmla="*/ 195 w 197"/>
                <a:gd name="T1" fmla="*/ 115 h 115"/>
                <a:gd name="T2" fmla="*/ 193 w 197"/>
                <a:gd name="T3" fmla="*/ 113 h 115"/>
                <a:gd name="T4" fmla="*/ 0 w 197"/>
                <a:gd name="T5" fmla="*/ 2 h 115"/>
                <a:gd name="T6" fmla="*/ 2 w 197"/>
                <a:gd name="T7" fmla="*/ 0 h 115"/>
                <a:gd name="T8" fmla="*/ 4 w 197"/>
                <a:gd name="T9" fmla="*/ 0 h 115"/>
                <a:gd name="T10" fmla="*/ 197 w 197"/>
                <a:gd name="T11" fmla="*/ 111 h 115"/>
                <a:gd name="T12" fmla="*/ 195 w 197"/>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197" h="115">
                  <a:moveTo>
                    <a:pt x="195" y="115"/>
                  </a:moveTo>
                  <a:lnTo>
                    <a:pt x="193" y="113"/>
                  </a:lnTo>
                  <a:lnTo>
                    <a:pt x="0" y="2"/>
                  </a:lnTo>
                  <a:lnTo>
                    <a:pt x="2" y="0"/>
                  </a:lnTo>
                  <a:lnTo>
                    <a:pt x="4" y="0"/>
                  </a:lnTo>
                  <a:lnTo>
                    <a:pt x="197" y="111"/>
                  </a:lnTo>
                  <a:lnTo>
                    <a:pt x="195"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Freeform 44"/>
            <p:cNvSpPr>
              <a:spLocks/>
            </p:cNvSpPr>
            <p:nvPr/>
          </p:nvSpPr>
          <p:spPr bwMode="auto">
            <a:xfrm>
              <a:off x="9148113" y="1991167"/>
              <a:ext cx="301596" cy="178364"/>
            </a:xfrm>
            <a:custGeom>
              <a:avLst/>
              <a:gdLst>
                <a:gd name="T0" fmla="*/ 1 w 46"/>
                <a:gd name="T1" fmla="*/ 0 h 27"/>
                <a:gd name="T2" fmla="*/ 1 w 46"/>
                <a:gd name="T3" fmla="*/ 0 h 27"/>
                <a:gd name="T4" fmla="*/ 0 w 46"/>
                <a:gd name="T5" fmla="*/ 1 h 27"/>
                <a:gd name="T6" fmla="*/ 0 w 46"/>
                <a:gd name="T7" fmla="*/ 1 h 27"/>
                <a:gd name="T8" fmla="*/ 0 w 46"/>
                <a:gd name="T9" fmla="*/ 1 h 27"/>
                <a:gd name="T10" fmla="*/ 46 w 46"/>
                <a:gd name="T11" fmla="*/ 27 h 27"/>
                <a:gd name="T12" fmla="*/ 46 w 46"/>
                <a:gd name="T13" fmla="*/ 27 h 27"/>
                <a:gd name="T14" fmla="*/ 0 w 46"/>
                <a:gd name="T15" fmla="*/ 1 h 27"/>
                <a:gd name="T16" fmla="*/ 1 w 46"/>
                <a:gd name="T17" fmla="*/ 0 h 27"/>
                <a:gd name="T18" fmla="*/ 2 w 46"/>
                <a:gd name="T19" fmla="*/ 0 h 27"/>
                <a:gd name="T20" fmla="*/ 46 w 46"/>
                <a:gd name="T21" fmla="*/ 25 h 27"/>
                <a:gd name="T22" fmla="*/ 46 w 46"/>
                <a:gd name="T23" fmla="*/ 25 h 27"/>
                <a:gd name="T24" fmla="*/ 2 w 46"/>
                <a:gd name="T25" fmla="*/ 0 h 27"/>
                <a:gd name="T26" fmla="*/ 2 w 46"/>
                <a:gd name="T27" fmla="*/ 0 h 27"/>
                <a:gd name="T28" fmla="*/ 1 w 46"/>
                <a:gd name="T2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7">
                  <a:moveTo>
                    <a:pt x="1" y="0"/>
                  </a:moveTo>
                  <a:cubicBezTo>
                    <a:pt x="1" y="0"/>
                    <a:pt x="1" y="0"/>
                    <a:pt x="1" y="0"/>
                  </a:cubicBezTo>
                  <a:cubicBezTo>
                    <a:pt x="0" y="1"/>
                    <a:pt x="0" y="1"/>
                    <a:pt x="0" y="1"/>
                  </a:cubicBezTo>
                  <a:cubicBezTo>
                    <a:pt x="0" y="1"/>
                    <a:pt x="0" y="1"/>
                    <a:pt x="0" y="1"/>
                  </a:cubicBezTo>
                  <a:cubicBezTo>
                    <a:pt x="0" y="1"/>
                    <a:pt x="0" y="1"/>
                    <a:pt x="0" y="1"/>
                  </a:cubicBezTo>
                  <a:cubicBezTo>
                    <a:pt x="46" y="27"/>
                    <a:pt x="46" y="27"/>
                    <a:pt x="46" y="27"/>
                  </a:cubicBezTo>
                  <a:cubicBezTo>
                    <a:pt x="46" y="27"/>
                    <a:pt x="46" y="27"/>
                    <a:pt x="46" y="27"/>
                  </a:cubicBezTo>
                  <a:cubicBezTo>
                    <a:pt x="0" y="1"/>
                    <a:pt x="0" y="1"/>
                    <a:pt x="0" y="1"/>
                  </a:cubicBezTo>
                  <a:cubicBezTo>
                    <a:pt x="1" y="0"/>
                    <a:pt x="1" y="0"/>
                    <a:pt x="1" y="0"/>
                  </a:cubicBezTo>
                  <a:cubicBezTo>
                    <a:pt x="2" y="0"/>
                    <a:pt x="2" y="0"/>
                    <a:pt x="2" y="0"/>
                  </a:cubicBezTo>
                  <a:cubicBezTo>
                    <a:pt x="46" y="25"/>
                    <a:pt x="46" y="25"/>
                    <a:pt x="46" y="25"/>
                  </a:cubicBezTo>
                  <a:cubicBezTo>
                    <a:pt x="46" y="25"/>
                    <a:pt x="46" y="25"/>
                    <a:pt x="46" y="25"/>
                  </a:cubicBezTo>
                  <a:cubicBezTo>
                    <a:pt x="2" y="0"/>
                    <a:pt x="2" y="0"/>
                    <a:pt x="2" y="0"/>
                  </a:cubicBezTo>
                  <a:cubicBezTo>
                    <a:pt x="2" y="0"/>
                    <a:pt x="2" y="0"/>
                    <a:pt x="2"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Oval 45"/>
            <p:cNvSpPr>
              <a:spLocks noChangeArrowheads="1"/>
            </p:cNvSpPr>
            <p:nvPr/>
          </p:nvSpPr>
          <p:spPr bwMode="auto">
            <a:xfrm>
              <a:off x="9449709" y="2169531"/>
              <a:ext cx="3244" cy="324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Freeform 46"/>
            <p:cNvSpPr>
              <a:spLocks/>
            </p:cNvSpPr>
            <p:nvPr/>
          </p:nvSpPr>
          <p:spPr bwMode="auto">
            <a:xfrm>
              <a:off x="9449709" y="2176017"/>
              <a:ext cx="6486"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Freeform 47"/>
            <p:cNvSpPr>
              <a:spLocks/>
            </p:cNvSpPr>
            <p:nvPr/>
          </p:nvSpPr>
          <p:spPr bwMode="auto">
            <a:xfrm>
              <a:off x="9449709" y="2176017"/>
              <a:ext cx="6486"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Freeform 48"/>
            <p:cNvSpPr>
              <a:spLocks/>
            </p:cNvSpPr>
            <p:nvPr/>
          </p:nvSpPr>
          <p:spPr bwMode="auto">
            <a:xfrm>
              <a:off x="9449709" y="2169531"/>
              <a:ext cx="6486" cy="6486"/>
            </a:xfrm>
            <a:custGeom>
              <a:avLst/>
              <a:gdLst>
                <a:gd name="T0" fmla="*/ 0 w 2"/>
                <a:gd name="T1" fmla="*/ 0 h 2"/>
                <a:gd name="T2" fmla="*/ 0 w 2"/>
                <a:gd name="T3" fmla="*/ 0 h 2"/>
                <a:gd name="T4" fmla="*/ 0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0"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5" name="Freeform 49"/>
            <p:cNvSpPr>
              <a:spLocks/>
            </p:cNvSpPr>
            <p:nvPr/>
          </p:nvSpPr>
          <p:spPr bwMode="auto">
            <a:xfrm>
              <a:off x="9449709" y="2169531"/>
              <a:ext cx="6486" cy="6486"/>
            </a:xfrm>
            <a:custGeom>
              <a:avLst/>
              <a:gdLst>
                <a:gd name="T0" fmla="*/ 0 w 2"/>
                <a:gd name="T1" fmla="*/ 0 h 2"/>
                <a:gd name="T2" fmla="*/ 0 w 2"/>
                <a:gd name="T3" fmla="*/ 0 h 2"/>
                <a:gd name="T4" fmla="*/ 0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0"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Rectangle 50"/>
            <p:cNvSpPr>
              <a:spLocks noChangeArrowheads="1"/>
            </p:cNvSpPr>
            <p:nvPr/>
          </p:nvSpPr>
          <p:spPr bwMode="auto">
            <a:xfrm>
              <a:off x="9449709" y="2176017"/>
              <a:ext cx="6486" cy="3244"/>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7" name="Rectangle 51"/>
            <p:cNvSpPr>
              <a:spLocks noChangeArrowheads="1"/>
            </p:cNvSpPr>
            <p:nvPr/>
          </p:nvSpPr>
          <p:spPr bwMode="auto">
            <a:xfrm>
              <a:off x="9449709" y="2176017"/>
              <a:ext cx="6486" cy="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Freeform 52"/>
            <p:cNvSpPr>
              <a:spLocks/>
            </p:cNvSpPr>
            <p:nvPr/>
          </p:nvSpPr>
          <p:spPr bwMode="auto">
            <a:xfrm>
              <a:off x="9482139" y="2182503"/>
              <a:ext cx="304838" cy="181606"/>
            </a:xfrm>
            <a:custGeom>
              <a:avLst/>
              <a:gdLst>
                <a:gd name="T0" fmla="*/ 2 w 47"/>
                <a:gd name="T1" fmla="*/ 0 h 28"/>
                <a:gd name="T2" fmla="*/ 2 w 47"/>
                <a:gd name="T3" fmla="*/ 0 h 28"/>
                <a:gd name="T4" fmla="*/ 47 w 47"/>
                <a:gd name="T5" fmla="*/ 26 h 28"/>
                <a:gd name="T6" fmla="*/ 46 w 47"/>
                <a:gd name="T7" fmla="*/ 28 h 28"/>
                <a:gd name="T8" fmla="*/ 45 w 47"/>
                <a:gd name="T9" fmla="*/ 27 h 28"/>
                <a:gd name="T10" fmla="*/ 0 w 47"/>
                <a:gd name="T11" fmla="*/ 1 h 28"/>
                <a:gd name="T12" fmla="*/ 0 w 47"/>
                <a:gd name="T13" fmla="*/ 2 h 28"/>
                <a:gd name="T14" fmla="*/ 0 w 47"/>
                <a:gd name="T15" fmla="*/ 2 h 28"/>
                <a:gd name="T16" fmla="*/ 45 w 47"/>
                <a:gd name="T17" fmla="*/ 27 h 28"/>
                <a:gd name="T18" fmla="*/ 45 w 47"/>
                <a:gd name="T19" fmla="*/ 27 h 28"/>
                <a:gd name="T20" fmla="*/ 46 w 47"/>
                <a:gd name="T21" fmla="*/ 28 h 28"/>
                <a:gd name="T22" fmla="*/ 46 w 47"/>
                <a:gd name="T23" fmla="*/ 28 h 28"/>
                <a:gd name="T24" fmla="*/ 46 w 47"/>
                <a:gd name="T25" fmla="*/ 28 h 28"/>
                <a:gd name="T26" fmla="*/ 47 w 47"/>
                <a:gd name="T27" fmla="*/ 26 h 28"/>
                <a:gd name="T28" fmla="*/ 47 w 47"/>
                <a:gd name="T29" fmla="*/ 26 h 28"/>
                <a:gd name="T30" fmla="*/ 2 w 47"/>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8">
                  <a:moveTo>
                    <a:pt x="2" y="0"/>
                  </a:moveTo>
                  <a:cubicBezTo>
                    <a:pt x="2" y="0"/>
                    <a:pt x="2" y="0"/>
                    <a:pt x="2" y="0"/>
                  </a:cubicBezTo>
                  <a:cubicBezTo>
                    <a:pt x="47" y="26"/>
                    <a:pt x="47" y="26"/>
                    <a:pt x="47" y="26"/>
                  </a:cubicBezTo>
                  <a:cubicBezTo>
                    <a:pt x="46" y="28"/>
                    <a:pt x="46" y="28"/>
                    <a:pt x="46" y="28"/>
                  </a:cubicBezTo>
                  <a:cubicBezTo>
                    <a:pt x="45" y="27"/>
                    <a:pt x="45" y="27"/>
                    <a:pt x="45" y="27"/>
                  </a:cubicBezTo>
                  <a:cubicBezTo>
                    <a:pt x="0" y="1"/>
                    <a:pt x="0" y="1"/>
                    <a:pt x="0" y="1"/>
                  </a:cubicBezTo>
                  <a:cubicBezTo>
                    <a:pt x="0" y="1"/>
                    <a:pt x="0" y="1"/>
                    <a:pt x="0" y="2"/>
                  </a:cubicBezTo>
                  <a:cubicBezTo>
                    <a:pt x="0" y="2"/>
                    <a:pt x="0" y="2"/>
                    <a:pt x="0" y="2"/>
                  </a:cubicBezTo>
                  <a:cubicBezTo>
                    <a:pt x="45" y="27"/>
                    <a:pt x="45" y="27"/>
                    <a:pt x="45" y="27"/>
                  </a:cubicBezTo>
                  <a:cubicBezTo>
                    <a:pt x="45" y="27"/>
                    <a:pt x="45" y="27"/>
                    <a:pt x="45" y="27"/>
                  </a:cubicBezTo>
                  <a:cubicBezTo>
                    <a:pt x="46" y="28"/>
                    <a:pt x="46" y="28"/>
                    <a:pt x="46" y="28"/>
                  </a:cubicBezTo>
                  <a:cubicBezTo>
                    <a:pt x="46" y="28"/>
                    <a:pt x="46" y="28"/>
                    <a:pt x="46" y="28"/>
                  </a:cubicBezTo>
                  <a:cubicBezTo>
                    <a:pt x="46" y="28"/>
                    <a:pt x="46" y="28"/>
                    <a:pt x="46" y="28"/>
                  </a:cubicBezTo>
                  <a:cubicBezTo>
                    <a:pt x="47" y="26"/>
                    <a:pt x="47" y="26"/>
                    <a:pt x="47" y="26"/>
                  </a:cubicBezTo>
                  <a:cubicBezTo>
                    <a:pt x="47" y="26"/>
                    <a:pt x="47" y="26"/>
                    <a:pt x="47" y="26"/>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Freeform 53"/>
            <p:cNvSpPr>
              <a:spLocks/>
            </p:cNvSpPr>
            <p:nvPr/>
          </p:nvSpPr>
          <p:spPr bwMode="auto">
            <a:xfrm>
              <a:off x="9482139" y="2188989"/>
              <a:ext cx="0" cy="6486"/>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0" name="Freeform 54"/>
            <p:cNvSpPr>
              <a:spLocks/>
            </p:cNvSpPr>
            <p:nvPr/>
          </p:nvSpPr>
          <p:spPr bwMode="auto">
            <a:xfrm>
              <a:off x="9482139" y="2176017"/>
              <a:ext cx="12972" cy="6486"/>
            </a:xfrm>
            <a:custGeom>
              <a:avLst/>
              <a:gdLst>
                <a:gd name="T0" fmla="*/ 0 w 4"/>
                <a:gd name="T1" fmla="*/ 0 h 2"/>
                <a:gd name="T2" fmla="*/ 0 w 4"/>
                <a:gd name="T3" fmla="*/ 0 h 2"/>
                <a:gd name="T4" fmla="*/ 2 w 4"/>
                <a:gd name="T5" fmla="*/ 2 h 2"/>
                <a:gd name="T6" fmla="*/ 4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0" y="0"/>
                  </a:lnTo>
                  <a:lnTo>
                    <a:pt x="2" y="2"/>
                  </a:lnTo>
                  <a:lnTo>
                    <a:pt x="4" y="2"/>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55"/>
            <p:cNvSpPr>
              <a:spLocks/>
            </p:cNvSpPr>
            <p:nvPr/>
          </p:nvSpPr>
          <p:spPr bwMode="auto">
            <a:xfrm>
              <a:off x="9482139" y="2176017"/>
              <a:ext cx="12972" cy="6486"/>
            </a:xfrm>
            <a:custGeom>
              <a:avLst/>
              <a:gdLst>
                <a:gd name="T0" fmla="*/ 0 w 4"/>
                <a:gd name="T1" fmla="*/ 0 h 2"/>
                <a:gd name="T2" fmla="*/ 0 w 4"/>
                <a:gd name="T3" fmla="*/ 0 h 2"/>
                <a:gd name="T4" fmla="*/ 2 w 4"/>
                <a:gd name="T5" fmla="*/ 2 h 2"/>
                <a:gd name="T6" fmla="*/ 4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0" y="0"/>
                  </a:lnTo>
                  <a:lnTo>
                    <a:pt x="2" y="2"/>
                  </a:lnTo>
                  <a:lnTo>
                    <a:pt x="4"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Rectangle 56"/>
            <p:cNvSpPr>
              <a:spLocks noChangeArrowheads="1"/>
            </p:cNvSpPr>
            <p:nvPr/>
          </p:nvSpPr>
          <p:spPr bwMode="auto">
            <a:xfrm>
              <a:off x="9495111" y="2182503"/>
              <a:ext cx="3244" cy="3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Rectangle 57"/>
            <p:cNvSpPr>
              <a:spLocks noChangeArrowheads="1"/>
            </p:cNvSpPr>
            <p:nvPr/>
          </p:nvSpPr>
          <p:spPr bwMode="auto">
            <a:xfrm>
              <a:off x="9495111" y="2182503"/>
              <a:ext cx="3244" cy="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Freeform 58"/>
            <p:cNvSpPr>
              <a:spLocks/>
            </p:cNvSpPr>
            <p:nvPr/>
          </p:nvSpPr>
          <p:spPr bwMode="auto">
            <a:xfrm>
              <a:off x="9488625" y="2182503"/>
              <a:ext cx="6486"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Freeform 59"/>
            <p:cNvSpPr>
              <a:spLocks/>
            </p:cNvSpPr>
            <p:nvPr/>
          </p:nvSpPr>
          <p:spPr bwMode="auto">
            <a:xfrm>
              <a:off x="9488625" y="2182503"/>
              <a:ext cx="6486"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Freeform 60"/>
            <p:cNvSpPr>
              <a:spLocks noEditPoints="1"/>
            </p:cNvSpPr>
            <p:nvPr/>
          </p:nvSpPr>
          <p:spPr bwMode="auto">
            <a:xfrm>
              <a:off x="9148113" y="1991167"/>
              <a:ext cx="638865" cy="372942"/>
            </a:xfrm>
            <a:custGeom>
              <a:avLst/>
              <a:gdLst>
                <a:gd name="T0" fmla="*/ 103 w 197"/>
                <a:gd name="T1" fmla="*/ 57 h 115"/>
                <a:gd name="T2" fmla="*/ 103 w 197"/>
                <a:gd name="T3" fmla="*/ 57 h 115"/>
                <a:gd name="T4" fmla="*/ 197 w 197"/>
                <a:gd name="T5" fmla="*/ 111 h 115"/>
                <a:gd name="T6" fmla="*/ 195 w 197"/>
                <a:gd name="T7" fmla="*/ 113 h 115"/>
                <a:gd name="T8" fmla="*/ 195 w 197"/>
                <a:gd name="T9" fmla="*/ 113 h 115"/>
                <a:gd name="T10" fmla="*/ 103 w 197"/>
                <a:gd name="T11" fmla="*/ 61 h 115"/>
                <a:gd name="T12" fmla="*/ 103 w 197"/>
                <a:gd name="T13" fmla="*/ 61 h 115"/>
                <a:gd name="T14" fmla="*/ 103 w 197"/>
                <a:gd name="T15" fmla="*/ 61 h 115"/>
                <a:gd name="T16" fmla="*/ 193 w 197"/>
                <a:gd name="T17" fmla="*/ 113 h 115"/>
                <a:gd name="T18" fmla="*/ 195 w 197"/>
                <a:gd name="T19" fmla="*/ 115 h 115"/>
                <a:gd name="T20" fmla="*/ 197 w 197"/>
                <a:gd name="T21" fmla="*/ 111 h 115"/>
                <a:gd name="T22" fmla="*/ 107 w 197"/>
                <a:gd name="T23" fmla="*/ 59 h 115"/>
                <a:gd name="T24" fmla="*/ 107 w 197"/>
                <a:gd name="T25" fmla="*/ 59 h 115"/>
                <a:gd name="T26" fmla="*/ 105 w 197"/>
                <a:gd name="T27" fmla="*/ 59 h 115"/>
                <a:gd name="T28" fmla="*/ 103 w 197"/>
                <a:gd name="T29" fmla="*/ 57 h 115"/>
                <a:gd name="T30" fmla="*/ 2 w 197"/>
                <a:gd name="T31" fmla="*/ 0 h 115"/>
                <a:gd name="T32" fmla="*/ 0 w 197"/>
                <a:gd name="T33" fmla="*/ 2 h 115"/>
                <a:gd name="T34" fmla="*/ 93 w 197"/>
                <a:gd name="T35" fmla="*/ 55 h 115"/>
                <a:gd name="T36" fmla="*/ 93 w 197"/>
                <a:gd name="T37" fmla="*/ 55 h 115"/>
                <a:gd name="T38" fmla="*/ 95 w 197"/>
                <a:gd name="T39" fmla="*/ 57 h 115"/>
                <a:gd name="T40" fmla="*/ 95 w 197"/>
                <a:gd name="T41" fmla="*/ 57 h 115"/>
                <a:gd name="T42" fmla="*/ 95 w 197"/>
                <a:gd name="T43" fmla="*/ 57 h 115"/>
                <a:gd name="T44" fmla="*/ 95 w 197"/>
                <a:gd name="T45" fmla="*/ 57 h 115"/>
                <a:gd name="T46" fmla="*/ 0 w 197"/>
                <a:gd name="T47" fmla="*/ 2 h 115"/>
                <a:gd name="T48" fmla="*/ 2 w 197"/>
                <a:gd name="T49" fmla="*/ 0 h 115"/>
                <a:gd name="T50" fmla="*/ 4 w 197"/>
                <a:gd name="T51" fmla="*/ 0 h 115"/>
                <a:gd name="T52" fmla="*/ 93 w 197"/>
                <a:gd name="T53" fmla="*/ 53 h 115"/>
                <a:gd name="T54" fmla="*/ 93 w 197"/>
                <a:gd name="T55" fmla="*/ 51 h 115"/>
                <a:gd name="T56" fmla="*/ 4 w 197"/>
                <a:gd name="T57" fmla="*/ 0 h 115"/>
                <a:gd name="T58" fmla="*/ 2 w 197"/>
                <a:gd name="T5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115">
                  <a:moveTo>
                    <a:pt x="103" y="57"/>
                  </a:moveTo>
                  <a:lnTo>
                    <a:pt x="103" y="57"/>
                  </a:lnTo>
                  <a:lnTo>
                    <a:pt x="197" y="111"/>
                  </a:lnTo>
                  <a:lnTo>
                    <a:pt x="195" y="113"/>
                  </a:lnTo>
                  <a:lnTo>
                    <a:pt x="195" y="113"/>
                  </a:lnTo>
                  <a:lnTo>
                    <a:pt x="103" y="61"/>
                  </a:lnTo>
                  <a:lnTo>
                    <a:pt x="103" y="61"/>
                  </a:lnTo>
                  <a:lnTo>
                    <a:pt x="103" y="61"/>
                  </a:lnTo>
                  <a:lnTo>
                    <a:pt x="193" y="113"/>
                  </a:lnTo>
                  <a:lnTo>
                    <a:pt x="195" y="115"/>
                  </a:lnTo>
                  <a:lnTo>
                    <a:pt x="197" y="111"/>
                  </a:lnTo>
                  <a:lnTo>
                    <a:pt x="107" y="59"/>
                  </a:lnTo>
                  <a:lnTo>
                    <a:pt x="107" y="59"/>
                  </a:lnTo>
                  <a:lnTo>
                    <a:pt x="105" y="59"/>
                  </a:lnTo>
                  <a:lnTo>
                    <a:pt x="103" y="57"/>
                  </a:lnTo>
                  <a:close/>
                  <a:moveTo>
                    <a:pt x="2" y="0"/>
                  </a:moveTo>
                  <a:lnTo>
                    <a:pt x="0" y="2"/>
                  </a:lnTo>
                  <a:lnTo>
                    <a:pt x="93" y="55"/>
                  </a:lnTo>
                  <a:lnTo>
                    <a:pt x="93" y="55"/>
                  </a:lnTo>
                  <a:lnTo>
                    <a:pt x="95" y="57"/>
                  </a:lnTo>
                  <a:lnTo>
                    <a:pt x="95" y="57"/>
                  </a:lnTo>
                  <a:lnTo>
                    <a:pt x="95" y="57"/>
                  </a:lnTo>
                  <a:lnTo>
                    <a:pt x="95" y="57"/>
                  </a:lnTo>
                  <a:lnTo>
                    <a:pt x="0" y="2"/>
                  </a:lnTo>
                  <a:lnTo>
                    <a:pt x="2" y="0"/>
                  </a:lnTo>
                  <a:lnTo>
                    <a:pt x="4" y="0"/>
                  </a:lnTo>
                  <a:lnTo>
                    <a:pt x="93" y="53"/>
                  </a:lnTo>
                  <a:lnTo>
                    <a:pt x="93" y="51"/>
                  </a:lnTo>
                  <a:lnTo>
                    <a:pt x="4"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Freeform 61"/>
            <p:cNvSpPr>
              <a:spLocks noEditPoints="1"/>
            </p:cNvSpPr>
            <p:nvPr/>
          </p:nvSpPr>
          <p:spPr bwMode="auto">
            <a:xfrm>
              <a:off x="9148113" y="1991167"/>
              <a:ext cx="638865" cy="372942"/>
            </a:xfrm>
            <a:custGeom>
              <a:avLst/>
              <a:gdLst>
                <a:gd name="T0" fmla="*/ 103 w 197"/>
                <a:gd name="T1" fmla="*/ 57 h 115"/>
                <a:gd name="T2" fmla="*/ 103 w 197"/>
                <a:gd name="T3" fmla="*/ 57 h 115"/>
                <a:gd name="T4" fmla="*/ 197 w 197"/>
                <a:gd name="T5" fmla="*/ 111 h 115"/>
                <a:gd name="T6" fmla="*/ 195 w 197"/>
                <a:gd name="T7" fmla="*/ 113 h 115"/>
                <a:gd name="T8" fmla="*/ 195 w 197"/>
                <a:gd name="T9" fmla="*/ 113 h 115"/>
                <a:gd name="T10" fmla="*/ 103 w 197"/>
                <a:gd name="T11" fmla="*/ 61 h 115"/>
                <a:gd name="T12" fmla="*/ 103 w 197"/>
                <a:gd name="T13" fmla="*/ 61 h 115"/>
                <a:gd name="T14" fmla="*/ 103 w 197"/>
                <a:gd name="T15" fmla="*/ 61 h 115"/>
                <a:gd name="T16" fmla="*/ 193 w 197"/>
                <a:gd name="T17" fmla="*/ 113 h 115"/>
                <a:gd name="T18" fmla="*/ 195 w 197"/>
                <a:gd name="T19" fmla="*/ 115 h 115"/>
                <a:gd name="T20" fmla="*/ 197 w 197"/>
                <a:gd name="T21" fmla="*/ 111 h 115"/>
                <a:gd name="T22" fmla="*/ 107 w 197"/>
                <a:gd name="T23" fmla="*/ 59 h 115"/>
                <a:gd name="T24" fmla="*/ 107 w 197"/>
                <a:gd name="T25" fmla="*/ 59 h 115"/>
                <a:gd name="T26" fmla="*/ 105 w 197"/>
                <a:gd name="T27" fmla="*/ 59 h 115"/>
                <a:gd name="T28" fmla="*/ 103 w 197"/>
                <a:gd name="T29" fmla="*/ 57 h 115"/>
                <a:gd name="T30" fmla="*/ 2 w 197"/>
                <a:gd name="T31" fmla="*/ 0 h 115"/>
                <a:gd name="T32" fmla="*/ 0 w 197"/>
                <a:gd name="T33" fmla="*/ 2 h 115"/>
                <a:gd name="T34" fmla="*/ 93 w 197"/>
                <a:gd name="T35" fmla="*/ 55 h 115"/>
                <a:gd name="T36" fmla="*/ 93 w 197"/>
                <a:gd name="T37" fmla="*/ 55 h 115"/>
                <a:gd name="T38" fmla="*/ 95 w 197"/>
                <a:gd name="T39" fmla="*/ 57 h 115"/>
                <a:gd name="T40" fmla="*/ 95 w 197"/>
                <a:gd name="T41" fmla="*/ 57 h 115"/>
                <a:gd name="T42" fmla="*/ 95 w 197"/>
                <a:gd name="T43" fmla="*/ 57 h 115"/>
                <a:gd name="T44" fmla="*/ 95 w 197"/>
                <a:gd name="T45" fmla="*/ 57 h 115"/>
                <a:gd name="T46" fmla="*/ 0 w 197"/>
                <a:gd name="T47" fmla="*/ 2 h 115"/>
                <a:gd name="T48" fmla="*/ 2 w 197"/>
                <a:gd name="T49" fmla="*/ 0 h 115"/>
                <a:gd name="T50" fmla="*/ 4 w 197"/>
                <a:gd name="T51" fmla="*/ 0 h 115"/>
                <a:gd name="T52" fmla="*/ 93 w 197"/>
                <a:gd name="T53" fmla="*/ 53 h 115"/>
                <a:gd name="T54" fmla="*/ 93 w 197"/>
                <a:gd name="T55" fmla="*/ 51 h 115"/>
                <a:gd name="T56" fmla="*/ 4 w 197"/>
                <a:gd name="T57" fmla="*/ 0 h 115"/>
                <a:gd name="T58" fmla="*/ 2 w 197"/>
                <a:gd name="T5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115">
                  <a:moveTo>
                    <a:pt x="103" y="57"/>
                  </a:moveTo>
                  <a:lnTo>
                    <a:pt x="103" y="57"/>
                  </a:lnTo>
                  <a:lnTo>
                    <a:pt x="197" y="111"/>
                  </a:lnTo>
                  <a:lnTo>
                    <a:pt x="195" y="113"/>
                  </a:lnTo>
                  <a:lnTo>
                    <a:pt x="195" y="113"/>
                  </a:lnTo>
                  <a:lnTo>
                    <a:pt x="103" y="61"/>
                  </a:lnTo>
                  <a:lnTo>
                    <a:pt x="103" y="61"/>
                  </a:lnTo>
                  <a:lnTo>
                    <a:pt x="103" y="61"/>
                  </a:lnTo>
                  <a:lnTo>
                    <a:pt x="193" y="113"/>
                  </a:lnTo>
                  <a:lnTo>
                    <a:pt x="195" y="115"/>
                  </a:lnTo>
                  <a:lnTo>
                    <a:pt x="197" y="111"/>
                  </a:lnTo>
                  <a:lnTo>
                    <a:pt x="107" y="59"/>
                  </a:lnTo>
                  <a:lnTo>
                    <a:pt x="107" y="59"/>
                  </a:lnTo>
                  <a:lnTo>
                    <a:pt x="105" y="59"/>
                  </a:lnTo>
                  <a:lnTo>
                    <a:pt x="103" y="57"/>
                  </a:lnTo>
                  <a:moveTo>
                    <a:pt x="2" y="0"/>
                  </a:moveTo>
                  <a:lnTo>
                    <a:pt x="0" y="2"/>
                  </a:lnTo>
                  <a:lnTo>
                    <a:pt x="93" y="55"/>
                  </a:lnTo>
                  <a:lnTo>
                    <a:pt x="93" y="55"/>
                  </a:lnTo>
                  <a:lnTo>
                    <a:pt x="95" y="57"/>
                  </a:lnTo>
                  <a:lnTo>
                    <a:pt x="95" y="57"/>
                  </a:lnTo>
                  <a:lnTo>
                    <a:pt x="95" y="57"/>
                  </a:lnTo>
                  <a:lnTo>
                    <a:pt x="95" y="57"/>
                  </a:lnTo>
                  <a:lnTo>
                    <a:pt x="0" y="2"/>
                  </a:lnTo>
                  <a:lnTo>
                    <a:pt x="2" y="0"/>
                  </a:lnTo>
                  <a:lnTo>
                    <a:pt x="4" y="0"/>
                  </a:lnTo>
                  <a:lnTo>
                    <a:pt x="93" y="53"/>
                  </a:lnTo>
                  <a:lnTo>
                    <a:pt x="93" y="51"/>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Freeform 62"/>
            <p:cNvSpPr>
              <a:spLocks/>
            </p:cNvSpPr>
            <p:nvPr/>
          </p:nvSpPr>
          <p:spPr bwMode="auto">
            <a:xfrm>
              <a:off x="9277831" y="1851721"/>
              <a:ext cx="372942" cy="645350"/>
            </a:xfrm>
            <a:custGeom>
              <a:avLst/>
              <a:gdLst>
                <a:gd name="T0" fmla="*/ 4 w 115"/>
                <a:gd name="T1" fmla="*/ 199 h 199"/>
                <a:gd name="T2" fmla="*/ 0 w 115"/>
                <a:gd name="T3" fmla="*/ 197 h 199"/>
                <a:gd name="T4" fmla="*/ 113 w 115"/>
                <a:gd name="T5" fmla="*/ 0 h 199"/>
                <a:gd name="T6" fmla="*/ 115 w 115"/>
                <a:gd name="T7" fmla="*/ 2 h 199"/>
                <a:gd name="T8" fmla="*/ 4 w 115"/>
                <a:gd name="T9" fmla="*/ 199 h 199"/>
              </a:gdLst>
              <a:ahLst/>
              <a:cxnLst>
                <a:cxn ang="0">
                  <a:pos x="T0" y="T1"/>
                </a:cxn>
                <a:cxn ang="0">
                  <a:pos x="T2" y="T3"/>
                </a:cxn>
                <a:cxn ang="0">
                  <a:pos x="T4" y="T5"/>
                </a:cxn>
                <a:cxn ang="0">
                  <a:pos x="T6" y="T7"/>
                </a:cxn>
                <a:cxn ang="0">
                  <a:pos x="T8" y="T9"/>
                </a:cxn>
              </a:cxnLst>
              <a:rect l="0" t="0" r="r" b="b"/>
              <a:pathLst>
                <a:path w="115" h="199">
                  <a:moveTo>
                    <a:pt x="4" y="199"/>
                  </a:moveTo>
                  <a:lnTo>
                    <a:pt x="0" y="197"/>
                  </a:lnTo>
                  <a:lnTo>
                    <a:pt x="113" y="0"/>
                  </a:lnTo>
                  <a:lnTo>
                    <a:pt x="115" y="2"/>
                  </a:lnTo>
                  <a:lnTo>
                    <a:pt x="4" y="199"/>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Freeform 63"/>
            <p:cNvSpPr>
              <a:spLocks/>
            </p:cNvSpPr>
            <p:nvPr/>
          </p:nvSpPr>
          <p:spPr bwMode="auto">
            <a:xfrm>
              <a:off x="9277831" y="1851721"/>
              <a:ext cx="372942" cy="645350"/>
            </a:xfrm>
            <a:custGeom>
              <a:avLst/>
              <a:gdLst>
                <a:gd name="T0" fmla="*/ 4 w 115"/>
                <a:gd name="T1" fmla="*/ 199 h 199"/>
                <a:gd name="T2" fmla="*/ 0 w 115"/>
                <a:gd name="T3" fmla="*/ 197 h 199"/>
                <a:gd name="T4" fmla="*/ 113 w 115"/>
                <a:gd name="T5" fmla="*/ 0 h 199"/>
                <a:gd name="T6" fmla="*/ 115 w 115"/>
                <a:gd name="T7" fmla="*/ 2 h 199"/>
                <a:gd name="T8" fmla="*/ 4 w 115"/>
                <a:gd name="T9" fmla="*/ 199 h 199"/>
              </a:gdLst>
              <a:ahLst/>
              <a:cxnLst>
                <a:cxn ang="0">
                  <a:pos x="T0" y="T1"/>
                </a:cxn>
                <a:cxn ang="0">
                  <a:pos x="T2" y="T3"/>
                </a:cxn>
                <a:cxn ang="0">
                  <a:pos x="T4" y="T5"/>
                </a:cxn>
                <a:cxn ang="0">
                  <a:pos x="T6" y="T7"/>
                </a:cxn>
                <a:cxn ang="0">
                  <a:pos x="T8" y="T9"/>
                </a:cxn>
              </a:cxnLst>
              <a:rect l="0" t="0" r="r" b="b"/>
              <a:pathLst>
                <a:path w="115" h="199">
                  <a:moveTo>
                    <a:pt x="4" y="199"/>
                  </a:moveTo>
                  <a:lnTo>
                    <a:pt x="0" y="197"/>
                  </a:lnTo>
                  <a:lnTo>
                    <a:pt x="113" y="0"/>
                  </a:lnTo>
                  <a:lnTo>
                    <a:pt x="115" y="2"/>
                  </a:lnTo>
                  <a:lnTo>
                    <a:pt x="4" y="1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64"/>
            <p:cNvSpPr>
              <a:spLocks/>
            </p:cNvSpPr>
            <p:nvPr/>
          </p:nvSpPr>
          <p:spPr bwMode="auto">
            <a:xfrm>
              <a:off x="9475653" y="1851721"/>
              <a:ext cx="175120" cy="311324"/>
            </a:xfrm>
            <a:custGeom>
              <a:avLst/>
              <a:gdLst>
                <a:gd name="T0" fmla="*/ 52 w 54"/>
                <a:gd name="T1" fmla="*/ 0 h 96"/>
                <a:gd name="T2" fmla="*/ 52 w 54"/>
                <a:gd name="T3" fmla="*/ 0 h 96"/>
                <a:gd name="T4" fmla="*/ 0 w 54"/>
                <a:gd name="T5" fmla="*/ 92 h 96"/>
                <a:gd name="T6" fmla="*/ 0 w 54"/>
                <a:gd name="T7" fmla="*/ 94 h 96"/>
                <a:gd name="T8" fmla="*/ 52 w 54"/>
                <a:gd name="T9" fmla="*/ 0 h 96"/>
                <a:gd name="T10" fmla="*/ 54 w 54"/>
                <a:gd name="T11" fmla="*/ 2 h 96"/>
                <a:gd name="T12" fmla="*/ 2 w 54"/>
                <a:gd name="T13" fmla="*/ 96 h 96"/>
                <a:gd name="T14" fmla="*/ 4 w 54"/>
                <a:gd name="T15" fmla="*/ 94 h 96"/>
                <a:gd name="T16" fmla="*/ 54 w 54"/>
                <a:gd name="T17" fmla="*/ 2 h 96"/>
                <a:gd name="T18" fmla="*/ 54 w 54"/>
                <a:gd name="T19" fmla="*/ 2 h 96"/>
                <a:gd name="T20" fmla="*/ 52 w 54"/>
                <a:gd name="T21" fmla="*/ 0 h 96"/>
                <a:gd name="T22" fmla="*/ 52 w 54"/>
                <a:gd name="T2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6">
                  <a:moveTo>
                    <a:pt x="52" y="0"/>
                  </a:moveTo>
                  <a:lnTo>
                    <a:pt x="52" y="0"/>
                  </a:lnTo>
                  <a:lnTo>
                    <a:pt x="0" y="92"/>
                  </a:lnTo>
                  <a:lnTo>
                    <a:pt x="0" y="94"/>
                  </a:lnTo>
                  <a:lnTo>
                    <a:pt x="52" y="0"/>
                  </a:lnTo>
                  <a:lnTo>
                    <a:pt x="54" y="2"/>
                  </a:lnTo>
                  <a:lnTo>
                    <a:pt x="2" y="96"/>
                  </a:lnTo>
                  <a:lnTo>
                    <a:pt x="4" y="94"/>
                  </a:lnTo>
                  <a:lnTo>
                    <a:pt x="54" y="2"/>
                  </a:lnTo>
                  <a:lnTo>
                    <a:pt x="54" y="2"/>
                  </a:lnTo>
                  <a:lnTo>
                    <a:pt x="52" y="0"/>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Freeform 65"/>
            <p:cNvSpPr>
              <a:spLocks/>
            </p:cNvSpPr>
            <p:nvPr/>
          </p:nvSpPr>
          <p:spPr bwMode="auto">
            <a:xfrm>
              <a:off x="9475653" y="1851721"/>
              <a:ext cx="175120" cy="311324"/>
            </a:xfrm>
            <a:custGeom>
              <a:avLst/>
              <a:gdLst>
                <a:gd name="T0" fmla="*/ 52 w 54"/>
                <a:gd name="T1" fmla="*/ 0 h 96"/>
                <a:gd name="T2" fmla="*/ 52 w 54"/>
                <a:gd name="T3" fmla="*/ 0 h 96"/>
                <a:gd name="T4" fmla="*/ 0 w 54"/>
                <a:gd name="T5" fmla="*/ 92 h 96"/>
                <a:gd name="T6" fmla="*/ 0 w 54"/>
                <a:gd name="T7" fmla="*/ 94 h 96"/>
                <a:gd name="T8" fmla="*/ 52 w 54"/>
                <a:gd name="T9" fmla="*/ 0 h 96"/>
                <a:gd name="T10" fmla="*/ 54 w 54"/>
                <a:gd name="T11" fmla="*/ 2 h 96"/>
                <a:gd name="T12" fmla="*/ 2 w 54"/>
                <a:gd name="T13" fmla="*/ 96 h 96"/>
                <a:gd name="T14" fmla="*/ 4 w 54"/>
                <a:gd name="T15" fmla="*/ 94 h 96"/>
                <a:gd name="T16" fmla="*/ 54 w 54"/>
                <a:gd name="T17" fmla="*/ 2 h 96"/>
                <a:gd name="T18" fmla="*/ 54 w 54"/>
                <a:gd name="T19" fmla="*/ 2 h 96"/>
                <a:gd name="T20" fmla="*/ 52 w 54"/>
                <a:gd name="T21" fmla="*/ 0 h 96"/>
                <a:gd name="T22" fmla="*/ 52 w 54"/>
                <a:gd name="T2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6">
                  <a:moveTo>
                    <a:pt x="52" y="0"/>
                  </a:moveTo>
                  <a:lnTo>
                    <a:pt x="52" y="0"/>
                  </a:lnTo>
                  <a:lnTo>
                    <a:pt x="0" y="92"/>
                  </a:lnTo>
                  <a:lnTo>
                    <a:pt x="0" y="94"/>
                  </a:lnTo>
                  <a:lnTo>
                    <a:pt x="52" y="0"/>
                  </a:lnTo>
                  <a:lnTo>
                    <a:pt x="54" y="2"/>
                  </a:lnTo>
                  <a:lnTo>
                    <a:pt x="2" y="96"/>
                  </a:lnTo>
                  <a:lnTo>
                    <a:pt x="4" y="94"/>
                  </a:lnTo>
                  <a:lnTo>
                    <a:pt x="54" y="2"/>
                  </a:lnTo>
                  <a:lnTo>
                    <a:pt x="54" y="2"/>
                  </a:lnTo>
                  <a:lnTo>
                    <a:pt x="52" y="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Freeform 66"/>
            <p:cNvSpPr>
              <a:spLocks/>
            </p:cNvSpPr>
            <p:nvPr/>
          </p:nvSpPr>
          <p:spPr bwMode="auto">
            <a:xfrm>
              <a:off x="9469167" y="2156560"/>
              <a:ext cx="6486" cy="12972"/>
            </a:xfrm>
            <a:custGeom>
              <a:avLst/>
              <a:gdLst>
                <a:gd name="T0" fmla="*/ 2 w 2"/>
                <a:gd name="T1" fmla="*/ 0 h 4"/>
                <a:gd name="T2" fmla="*/ 0 w 2"/>
                <a:gd name="T3" fmla="*/ 2 h 4"/>
                <a:gd name="T4" fmla="*/ 0 w 2"/>
                <a:gd name="T5" fmla="*/ 4 h 4"/>
                <a:gd name="T6" fmla="*/ 2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0" y="4"/>
                  </a:lnTo>
                  <a:lnTo>
                    <a:pt x="2"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Freeform 67"/>
            <p:cNvSpPr>
              <a:spLocks/>
            </p:cNvSpPr>
            <p:nvPr/>
          </p:nvSpPr>
          <p:spPr bwMode="auto">
            <a:xfrm>
              <a:off x="9469167" y="2156560"/>
              <a:ext cx="6486" cy="12972"/>
            </a:xfrm>
            <a:custGeom>
              <a:avLst/>
              <a:gdLst>
                <a:gd name="T0" fmla="*/ 2 w 2"/>
                <a:gd name="T1" fmla="*/ 0 h 4"/>
                <a:gd name="T2" fmla="*/ 0 w 2"/>
                <a:gd name="T3" fmla="*/ 2 h 4"/>
                <a:gd name="T4" fmla="*/ 0 w 2"/>
                <a:gd name="T5" fmla="*/ 4 h 4"/>
                <a:gd name="T6" fmla="*/ 2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0" y="4"/>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Freeform 68"/>
            <p:cNvSpPr>
              <a:spLocks/>
            </p:cNvSpPr>
            <p:nvPr/>
          </p:nvSpPr>
          <p:spPr bwMode="auto">
            <a:xfrm>
              <a:off x="9475653" y="2150074"/>
              <a:ext cx="0" cy="6486"/>
            </a:xfrm>
            <a:custGeom>
              <a:avLst/>
              <a:gdLst>
                <a:gd name="T0" fmla="*/ 0 h 1"/>
                <a:gd name="T1" fmla="*/ 1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Freeform 69"/>
            <p:cNvSpPr>
              <a:spLocks/>
            </p:cNvSpPr>
            <p:nvPr/>
          </p:nvSpPr>
          <p:spPr bwMode="auto">
            <a:xfrm>
              <a:off x="9475653" y="215656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Freeform 70"/>
            <p:cNvSpPr>
              <a:spLocks/>
            </p:cNvSpPr>
            <p:nvPr/>
          </p:nvSpPr>
          <p:spPr bwMode="auto">
            <a:xfrm>
              <a:off x="9475653" y="215656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71"/>
            <p:cNvSpPr>
              <a:spLocks/>
            </p:cNvSpPr>
            <p:nvPr/>
          </p:nvSpPr>
          <p:spPr bwMode="auto">
            <a:xfrm>
              <a:off x="9475653" y="215656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Freeform 72"/>
            <p:cNvSpPr>
              <a:spLocks/>
            </p:cNvSpPr>
            <p:nvPr/>
          </p:nvSpPr>
          <p:spPr bwMode="auto">
            <a:xfrm>
              <a:off x="9277831" y="2195475"/>
              <a:ext cx="184850" cy="301596"/>
            </a:xfrm>
            <a:custGeom>
              <a:avLst/>
              <a:gdLst>
                <a:gd name="T0" fmla="*/ 27 w 28"/>
                <a:gd name="T1" fmla="*/ 0 h 46"/>
                <a:gd name="T2" fmla="*/ 26 w 28"/>
                <a:gd name="T3" fmla="*/ 0 h 46"/>
                <a:gd name="T4" fmla="*/ 0 w 28"/>
                <a:gd name="T5" fmla="*/ 45 h 46"/>
                <a:gd name="T6" fmla="*/ 0 w 28"/>
                <a:gd name="T7" fmla="*/ 45 h 46"/>
                <a:gd name="T8" fmla="*/ 0 w 28"/>
                <a:gd name="T9" fmla="*/ 45 h 46"/>
                <a:gd name="T10" fmla="*/ 2 w 28"/>
                <a:gd name="T11" fmla="*/ 46 h 46"/>
                <a:gd name="T12" fmla="*/ 2 w 28"/>
                <a:gd name="T13" fmla="*/ 46 h 46"/>
                <a:gd name="T14" fmla="*/ 28 w 28"/>
                <a:gd name="T15" fmla="*/ 1 h 46"/>
                <a:gd name="T16" fmla="*/ 28 w 28"/>
                <a:gd name="T17" fmla="*/ 0 h 46"/>
                <a:gd name="T18" fmla="*/ 28 w 28"/>
                <a:gd name="T19" fmla="*/ 0 h 46"/>
                <a:gd name="T20" fmla="*/ 2 w 28"/>
                <a:gd name="T21" fmla="*/ 46 h 46"/>
                <a:gd name="T22" fmla="*/ 0 w 28"/>
                <a:gd name="T23" fmla="*/ 45 h 46"/>
                <a:gd name="T24" fmla="*/ 27 w 28"/>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6">
                  <a:moveTo>
                    <a:pt x="27" y="0"/>
                  </a:moveTo>
                  <a:cubicBezTo>
                    <a:pt x="26" y="0"/>
                    <a:pt x="26" y="0"/>
                    <a:pt x="26" y="0"/>
                  </a:cubicBezTo>
                  <a:cubicBezTo>
                    <a:pt x="0" y="45"/>
                    <a:pt x="0" y="45"/>
                    <a:pt x="0" y="45"/>
                  </a:cubicBezTo>
                  <a:cubicBezTo>
                    <a:pt x="0" y="45"/>
                    <a:pt x="0" y="45"/>
                    <a:pt x="0" y="45"/>
                  </a:cubicBezTo>
                  <a:cubicBezTo>
                    <a:pt x="0" y="45"/>
                    <a:pt x="0" y="45"/>
                    <a:pt x="0" y="45"/>
                  </a:cubicBezTo>
                  <a:cubicBezTo>
                    <a:pt x="2" y="46"/>
                    <a:pt x="2" y="46"/>
                    <a:pt x="2" y="46"/>
                  </a:cubicBezTo>
                  <a:cubicBezTo>
                    <a:pt x="2" y="46"/>
                    <a:pt x="2" y="46"/>
                    <a:pt x="2" y="46"/>
                  </a:cubicBezTo>
                  <a:cubicBezTo>
                    <a:pt x="28" y="1"/>
                    <a:pt x="28" y="1"/>
                    <a:pt x="28" y="1"/>
                  </a:cubicBezTo>
                  <a:cubicBezTo>
                    <a:pt x="28" y="0"/>
                    <a:pt x="28" y="0"/>
                    <a:pt x="28" y="0"/>
                  </a:cubicBezTo>
                  <a:cubicBezTo>
                    <a:pt x="28" y="0"/>
                    <a:pt x="28" y="0"/>
                    <a:pt x="28" y="0"/>
                  </a:cubicBezTo>
                  <a:cubicBezTo>
                    <a:pt x="2" y="46"/>
                    <a:pt x="2" y="46"/>
                    <a:pt x="2" y="46"/>
                  </a:cubicBezTo>
                  <a:cubicBezTo>
                    <a:pt x="0" y="45"/>
                    <a:pt x="0" y="45"/>
                    <a:pt x="0" y="45"/>
                  </a:cubicBezTo>
                  <a:cubicBezTo>
                    <a:pt x="27" y="0"/>
                    <a:pt x="27" y="0"/>
                    <a:pt x="2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Freeform 73"/>
            <p:cNvSpPr>
              <a:spLocks/>
            </p:cNvSpPr>
            <p:nvPr/>
          </p:nvSpPr>
          <p:spPr bwMode="auto">
            <a:xfrm>
              <a:off x="9462681" y="2195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Freeform 74"/>
            <p:cNvSpPr>
              <a:spLocks/>
            </p:cNvSpPr>
            <p:nvPr/>
          </p:nvSpPr>
          <p:spPr bwMode="auto">
            <a:xfrm>
              <a:off x="9462681" y="2188989"/>
              <a:ext cx="6486" cy="6486"/>
            </a:xfrm>
            <a:custGeom>
              <a:avLst/>
              <a:gdLst>
                <a:gd name="T0" fmla="*/ 2 w 2"/>
                <a:gd name="T1" fmla="*/ 0 h 2"/>
                <a:gd name="T2" fmla="*/ 0 w 2"/>
                <a:gd name="T3" fmla="*/ 2 h 2"/>
                <a:gd name="T4" fmla="*/ 0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0" y="2"/>
                  </a:lnTo>
                  <a:lnTo>
                    <a:pt x="2"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Freeform 75"/>
            <p:cNvSpPr>
              <a:spLocks/>
            </p:cNvSpPr>
            <p:nvPr/>
          </p:nvSpPr>
          <p:spPr bwMode="auto">
            <a:xfrm>
              <a:off x="9462681" y="2188989"/>
              <a:ext cx="6486" cy="6486"/>
            </a:xfrm>
            <a:custGeom>
              <a:avLst/>
              <a:gdLst>
                <a:gd name="T0" fmla="*/ 2 w 2"/>
                <a:gd name="T1" fmla="*/ 0 h 2"/>
                <a:gd name="T2" fmla="*/ 0 w 2"/>
                <a:gd name="T3" fmla="*/ 2 h 2"/>
                <a:gd name="T4" fmla="*/ 0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0" y="2"/>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2" name="Freeform 76"/>
            <p:cNvSpPr>
              <a:spLocks/>
            </p:cNvSpPr>
            <p:nvPr/>
          </p:nvSpPr>
          <p:spPr bwMode="auto">
            <a:xfrm>
              <a:off x="9462681" y="2195475"/>
              <a:ext cx="0" cy="6486"/>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Freeform 77"/>
            <p:cNvSpPr>
              <a:spLocks/>
            </p:cNvSpPr>
            <p:nvPr/>
          </p:nvSpPr>
          <p:spPr bwMode="auto">
            <a:xfrm>
              <a:off x="9462681" y="219547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4" name="Rectangle 78"/>
            <p:cNvSpPr>
              <a:spLocks noChangeArrowheads="1"/>
            </p:cNvSpPr>
            <p:nvPr/>
          </p:nvSpPr>
          <p:spPr bwMode="auto">
            <a:xfrm>
              <a:off x="9462681" y="2195475"/>
              <a:ext cx="3244" cy="3244"/>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Rectangle 79"/>
            <p:cNvSpPr>
              <a:spLocks noChangeArrowheads="1"/>
            </p:cNvSpPr>
            <p:nvPr/>
          </p:nvSpPr>
          <p:spPr bwMode="auto">
            <a:xfrm>
              <a:off x="9462681" y="2195475"/>
              <a:ext cx="3244" cy="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Freeform 80"/>
            <p:cNvSpPr>
              <a:spLocks noEditPoints="1"/>
            </p:cNvSpPr>
            <p:nvPr/>
          </p:nvSpPr>
          <p:spPr bwMode="auto">
            <a:xfrm>
              <a:off x="9277831" y="1851721"/>
              <a:ext cx="372942" cy="645350"/>
            </a:xfrm>
            <a:custGeom>
              <a:avLst/>
              <a:gdLst>
                <a:gd name="T0" fmla="*/ 59 w 115"/>
                <a:gd name="T1" fmla="*/ 104 h 199"/>
                <a:gd name="T2" fmla="*/ 4 w 115"/>
                <a:gd name="T3" fmla="*/ 199 h 199"/>
                <a:gd name="T4" fmla="*/ 2 w 115"/>
                <a:gd name="T5" fmla="*/ 197 h 199"/>
                <a:gd name="T6" fmla="*/ 55 w 115"/>
                <a:gd name="T7" fmla="*/ 104 h 199"/>
                <a:gd name="T8" fmla="*/ 55 w 115"/>
                <a:gd name="T9" fmla="*/ 106 h 199"/>
                <a:gd name="T10" fmla="*/ 0 w 115"/>
                <a:gd name="T11" fmla="*/ 197 h 199"/>
                <a:gd name="T12" fmla="*/ 4 w 115"/>
                <a:gd name="T13" fmla="*/ 199 h 199"/>
                <a:gd name="T14" fmla="*/ 57 w 115"/>
                <a:gd name="T15" fmla="*/ 106 h 199"/>
                <a:gd name="T16" fmla="*/ 57 w 115"/>
                <a:gd name="T17" fmla="*/ 106 h 199"/>
                <a:gd name="T18" fmla="*/ 57 w 115"/>
                <a:gd name="T19" fmla="*/ 106 h 199"/>
                <a:gd name="T20" fmla="*/ 57 w 115"/>
                <a:gd name="T21" fmla="*/ 106 h 199"/>
                <a:gd name="T22" fmla="*/ 59 w 115"/>
                <a:gd name="T23" fmla="*/ 104 h 199"/>
                <a:gd name="T24" fmla="*/ 59 w 115"/>
                <a:gd name="T25" fmla="*/ 104 h 199"/>
                <a:gd name="T26" fmla="*/ 113 w 115"/>
                <a:gd name="T27" fmla="*/ 0 h 199"/>
                <a:gd name="T28" fmla="*/ 61 w 115"/>
                <a:gd name="T29" fmla="*/ 94 h 199"/>
                <a:gd name="T30" fmla="*/ 61 w 115"/>
                <a:gd name="T31" fmla="*/ 94 h 199"/>
                <a:gd name="T32" fmla="*/ 61 w 115"/>
                <a:gd name="T33" fmla="*/ 94 h 199"/>
                <a:gd name="T34" fmla="*/ 61 w 115"/>
                <a:gd name="T35" fmla="*/ 94 h 199"/>
                <a:gd name="T36" fmla="*/ 59 w 115"/>
                <a:gd name="T37" fmla="*/ 98 h 199"/>
                <a:gd name="T38" fmla="*/ 59 w 115"/>
                <a:gd name="T39" fmla="*/ 98 h 199"/>
                <a:gd name="T40" fmla="*/ 113 w 115"/>
                <a:gd name="T41" fmla="*/ 2 h 199"/>
                <a:gd name="T42" fmla="*/ 115 w 115"/>
                <a:gd name="T43" fmla="*/ 2 h 199"/>
                <a:gd name="T44" fmla="*/ 63 w 115"/>
                <a:gd name="T45" fmla="*/ 96 h 199"/>
                <a:gd name="T46" fmla="*/ 63 w 115"/>
                <a:gd name="T47" fmla="*/ 96 h 199"/>
                <a:gd name="T48" fmla="*/ 115 w 115"/>
                <a:gd name="T49" fmla="*/ 2 h 199"/>
                <a:gd name="T50" fmla="*/ 113 w 115"/>
                <a:gd name="T5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 h="199">
                  <a:moveTo>
                    <a:pt x="59" y="104"/>
                  </a:moveTo>
                  <a:lnTo>
                    <a:pt x="4" y="199"/>
                  </a:lnTo>
                  <a:lnTo>
                    <a:pt x="2" y="197"/>
                  </a:lnTo>
                  <a:lnTo>
                    <a:pt x="55" y="104"/>
                  </a:lnTo>
                  <a:lnTo>
                    <a:pt x="55" y="106"/>
                  </a:lnTo>
                  <a:lnTo>
                    <a:pt x="0" y="197"/>
                  </a:lnTo>
                  <a:lnTo>
                    <a:pt x="4" y="199"/>
                  </a:lnTo>
                  <a:lnTo>
                    <a:pt x="57" y="106"/>
                  </a:lnTo>
                  <a:lnTo>
                    <a:pt x="57" y="106"/>
                  </a:lnTo>
                  <a:lnTo>
                    <a:pt x="57" y="106"/>
                  </a:lnTo>
                  <a:lnTo>
                    <a:pt x="57" y="106"/>
                  </a:lnTo>
                  <a:lnTo>
                    <a:pt x="59" y="104"/>
                  </a:lnTo>
                  <a:lnTo>
                    <a:pt x="59" y="104"/>
                  </a:lnTo>
                  <a:close/>
                  <a:moveTo>
                    <a:pt x="113" y="0"/>
                  </a:moveTo>
                  <a:lnTo>
                    <a:pt x="61" y="94"/>
                  </a:lnTo>
                  <a:lnTo>
                    <a:pt x="61" y="94"/>
                  </a:lnTo>
                  <a:lnTo>
                    <a:pt x="61" y="94"/>
                  </a:lnTo>
                  <a:lnTo>
                    <a:pt x="61" y="94"/>
                  </a:lnTo>
                  <a:lnTo>
                    <a:pt x="59" y="98"/>
                  </a:lnTo>
                  <a:lnTo>
                    <a:pt x="59" y="98"/>
                  </a:lnTo>
                  <a:lnTo>
                    <a:pt x="113" y="2"/>
                  </a:lnTo>
                  <a:lnTo>
                    <a:pt x="115" y="2"/>
                  </a:lnTo>
                  <a:lnTo>
                    <a:pt x="63" y="96"/>
                  </a:lnTo>
                  <a:lnTo>
                    <a:pt x="63" y="96"/>
                  </a:lnTo>
                  <a:lnTo>
                    <a:pt x="115" y="2"/>
                  </a:lnTo>
                  <a:lnTo>
                    <a:pt x="113"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Freeform 81"/>
            <p:cNvSpPr>
              <a:spLocks noEditPoints="1"/>
            </p:cNvSpPr>
            <p:nvPr/>
          </p:nvSpPr>
          <p:spPr bwMode="auto">
            <a:xfrm>
              <a:off x="9277831" y="1851721"/>
              <a:ext cx="372942" cy="645350"/>
            </a:xfrm>
            <a:custGeom>
              <a:avLst/>
              <a:gdLst>
                <a:gd name="T0" fmla="*/ 59 w 115"/>
                <a:gd name="T1" fmla="*/ 104 h 199"/>
                <a:gd name="T2" fmla="*/ 4 w 115"/>
                <a:gd name="T3" fmla="*/ 199 h 199"/>
                <a:gd name="T4" fmla="*/ 2 w 115"/>
                <a:gd name="T5" fmla="*/ 197 h 199"/>
                <a:gd name="T6" fmla="*/ 55 w 115"/>
                <a:gd name="T7" fmla="*/ 104 h 199"/>
                <a:gd name="T8" fmla="*/ 55 w 115"/>
                <a:gd name="T9" fmla="*/ 106 h 199"/>
                <a:gd name="T10" fmla="*/ 0 w 115"/>
                <a:gd name="T11" fmla="*/ 197 h 199"/>
                <a:gd name="T12" fmla="*/ 4 w 115"/>
                <a:gd name="T13" fmla="*/ 199 h 199"/>
                <a:gd name="T14" fmla="*/ 57 w 115"/>
                <a:gd name="T15" fmla="*/ 106 h 199"/>
                <a:gd name="T16" fmla="*/ 57 w 115"/>
                <a:gd name="T17" fmla="*/ 106 h 199"/>
                <a:gd name="T18" fmla="*/ 57 w 115"/>
                <a:gd name="T19" fmla="*/ 106 h 199"/>
                <a:gd name="T20" fmla="*/ 57 w 115"/>
                <a:gd name="T21" fmla="*/ 106 h 199"/>
                <a:gd name="T22" fmla="*/ 59 w 115"/>
                <a:gd name="T23" fmla="*/ 104 h 199"/>
                <a:gd name="T24" fmla="*/ 59 w 115"/>
                <a:gd name="T25" fmla="*/ 104 h 199"/>
                <a:gd name="T26" fmla="*/ 113 w 115"/>
                <a:gd name="T27" fmla="*/ 0 h 199"/>
                <a:gd name="T28" fmla="*/ 61 w 115"/>
                <a:gd name="T29" fmla="*/ 94 h 199"/>
                <a:gd name="T30" fmla="*/ 61 w 115"/>
                <a:gd name="T31" fmla="*/ 94 h 199"/>
                <a:gd name="T32" fmla="*/ 61 w 115"/>
                <a:gd name="T33" fmla="*/ 94 h 199"/>
                <a:gd name="T34" fmla="*/ 61 w 115"/>
                <a:gd name="T35" fmla="*/ 94 h 199"/>
                <a:gd name="T36" fmla="*/ 59 w 115"/>
                <a:gd name="T37" fmla="*/ 98 h 199"/>
                <a:gd name="T38" fmla="*/ 59 w 115"/>
                <a:gd name="T39" fmla="*/ 98 h 199"/>
                <a:gd name="T40" fmla="*/ 113 w 115"/>
                <a:gd name="T41" fmla="*/ 2 h 199"/>
                <a:gd name="T42" fmla="*/ 115 w 115"/>
                <a:gd name="T43" fmla="*/ 2 h 199"/>
                <a:gd name="T44" fmla="*/ 63 w 115"/>
                <a:gd name="T45" fmla="*/ 96 h 199"/>
                <a:gd name="T46" fmla="*/ 63 w 115"/>
                <a:gd name="T47" fmla="*/ 96 h 199"/>
                <a:gd name="T48" fmla="*/ 115 w 115"/>
                <a:gd name="T49" fmla="*/ 2 h 199"/>
                <a:gd name="T50" fmla="*/ 113 w 115"/>
                <a:gd name="T5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 h="199">
                  <a:moveTo>
                    <a:pt x="59" y="104"/>
                  </a:moveTo>
                  <a:lnTo>
                    <a:pt x="4" y="199"/>
                  </a:lnTo>
                  <a:lnTo>
                    <a:pt x="2" y="197"/>
                  </a:lnTo>
                  <a:lnTo>
                    <a:pt x="55" y="104"/>
                  </a:lnTo>
                  <a:lnTo>
                    <a:pt x="55" y="106"/>
                  </a:lnTo>
                  <a:lnTo>
                    <a:pt x="0" y="197"/>
                  </a:lnTo>
                  <a:lnTo>
                    <a:pt x="4" y="199"/>
                  </a:lnTo>
                  <a:lnTo>
                    <a:pt x="57" y="106"/>
                  </a:lnTo>
                  <a:lnTo>
                    <a:pt x="57" y="106"/>
                  </a:lnTo>
                  <a:lnTo>
                    <a:pt x="57" y="106"/>
                  </a:lnTo>
                  <a:lnTo>
                    <a:pt x="57" y="106"/>
                  </a:lnTo>
                  <a:lnTo>
                    <a:pt x="59" y="104"/>
                  </a:lnTo>
                  <a:lnTo>
                    <a:pt x="59" y="104"/>
                  </a:lnTo>
                  <a:moveTo>
                    <a:pt x="113" y="0"/>
                  </a:moveTo>
                  <a:lnTo>
                    <a:pt x="61" y="94"/>
                  </a:lnTo>
                  <a:lnTo>
                    <a:pt x="61" y="94"/>
                  </a:lnTo>
                  <a:lnTo>
                    <a:pt x="61" y="94"/>
                  </a:lnTo>
                  <a:lnTo>
                    <a:pt x="61" y="94"/>
                  </a:lnTo>
                  <a:lnTo>
                    <a:pt x="59" y="98"/>
                  </a:lnTo>
                  <a:lnTo>
                    <a:pt x="59" y="98"/>
                  </a:lnTo>
                  <a:lnTo>
                    <a:pt x="113" y="2"/>
                  </a:lnTo>
                  <a:lnTo>
                    <a:pt x="115" y="2"/>
                  </a:lnTo>
                  <a:lnTo>
                    <a:pt x="63" y="96"/>
                  </a:lnTo>
                  <a:lnTo>
                    <a:pt x="63" y="96"/>
                  </a:lnTo>
                  <a:lnTo>
                    <a:pt x="115" y="2"/>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Freeform 82"/>
            <p:cNvSpPr>
              <a:spLocks/>
            </p:cNvSpPr>
            <p:nvPr/>
          </p:nvSpPr>
          <p:spPr bwMode="auto">
            <a:xfrm>
              <a:off x="9277831" y="1858207"/>
              <a:ext cx="379428" cy="638864"/>
            </a:xfrm>
            <a:custGeom>
              <a:avLst/>
              <a:gdLst>
                <a:gd name="T0" fmla="*/ 113 w 117"/>
                <a:gd name="T1" fmla="*/ 197 h 197"/>
                <a:gd name="T2" fmla="*/ 0 w 117"/>
                <a:gd name="T3" fmla="*/ 2 h 197"/>
                <a:gd name="T4" fmla="*/ 4 w 117"/>
                <a:gd name="T5" fmla="*/ 0 h 197"/>
                <a:gd name="T6" fmla="*/ 117 w 117"/>
                <a:gd name="T7" fmla="*/ 195 h 197"/>
                <a:gd name="T8" fmla="*/ 113 w 117"/>
                <a:gd name="T9" fmla="*/ 197 h 197"/>
              </a:gdLst>
              <a:ahLst/>
              <a:cxnLst>
                <a:cxn ang="0">
                  <a:pos x="T0" y="T1"/>
                </a:cxn>
                <a:cxn ang="0">
                  <a:pos x="T2" y="T3"/>
                </a:cxn>
                <a:cxn ang="0">
                  <a:pos x="T4" y="T5"/>
                </a:cxn>
                <a:cxn ang="0">
                  <a:pos x="T6" y="T7"/>
                </a:cxn>
                <a:cxn ang="0">
                  <a:pos x="T8" y="T9"/>
                </a:cxn>
              </a:cxnLst>
              <a:rect l="0" t="0" r="r" b="b"/>
              <a:pathLst>
                <a:path w="117" h="197">
                  <a:moveTo>
                    <a:pt x="113" y="197"/>
                  </a:moveTo>
                  <a:lnTo>
                    <a:pt x="0" y="2"/>
                  </a:lnTo>
                  <a:lnTo>
                    <a:pt x="4" y="0"/>
                  </a:lnTo>
                  <a:lnTo>
                    <a:pt x="117" y="195"/>
                  </a:lnTo>
                  <a:lnTo>
                    <a:pt x="113" y="197"/>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Freeform 83"/>
            <p:cNvSpPr>
              <a:spLocks/>
            </p:cNvSpPr>
            <p:nvPr/>
          </p:nvSpPr>
          <p:spPr bwMode="auto">
            <a:xfrm>
              <a:off x="9277831" y="1858207"/>
              <a:ext cx="379428" cy="638864"/>
            </a:xfrm>
            <a:custGeom>
              <a:avLst/>
              <a:gdLst>
                <a:gd name="T0" fmla="*/ 113 w 117"/>
                <a:gd name="T1" fmla="*/ 197 h 197"/>
                <a:gd name="T2" fmla="*/ 0 w 117"/>
                <a:gd name="T3" fmla="*/ 2 h 197"/>
                <a:gd name="T4" fmla="*/ 4 w 117"/>
                <a:gd name="T5" fmla="*/ 0 h 197"/>
                <a:gd name="T6" fmla="*/ 117 w 117"/>
                <a:gd name="T7" fmla="*/ 195 h 197"/>
                <a:gd name="T8" fmla="*/ 113 w 117"/>
                <a:gd name="T9" fmla="*/ 197 h 197"/>
              </a:gdLst>
              <a:ahLst/>
              <a:cxnLst>
                <a:cxn ang="0">
                  <a:pos x="T0" y="T1"/>
                </a:cxn>
                <a:cxn ang="0">
                  <a:pos x="T2" y="T3"/>
                </a:cxn>
                <a:cxn ang="0">
                  <a:pos x="T4" y="T5"/>
                </a:cxn>
                <a:cxn ang="0">
                  <a:pos x="T6" y="T7"/>
                </a:cxn>
                <a:cxn ang="0">
                  <a:pos x="T8" y="T9"/>
                </a:cxn>
              </a:cxnLst>
              <a:rect l="0" t="0" r="r" b="b"/>
              <a:pathLst>
                <a:path w="117" h="197">
                  <a:moveTo>
                    <a:pt x="113" y="197"/>
                  </a:moveTo>
                  <a:lnTo>
                    <a:pt x="0" y="2"/>
                  </a:lnTo>
                  <a:lnTo>
                    <a:pt x="4" y="0"/>
                  </a:lnTo>
                  <a:lnTo>
                    <a:pt x="117" y="195"/>
                  </a:lnTo>
                  <a:lnTo>
                    <a:pt x="113" y="1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Freeform 84"/>
            <p:cNvSpPr>
              <a:spLocks/>
            </p:cNvSpPr>
            <p:nvPr/>
          </p:nvSpPr>
          <p:spPr bwMode="auto">
            <a:xfrm>
              <a:off x="9277831" y="1858207"/>
              <a:ext cx="184850" cy="298352"/>
            </a:xfrm>
            <a:custGeom>
              <a:avLst/>
              <a:gdLst>
                <a:gd name="T0" fmla="*/ 2 w 28"/>
                <a:gd name="T1" fmla="*/ 0 h 45"/>
                <a:gd name="T2" fmla="*/ 2 w 28"/>
                <a:gd name="T3" fmla="*/ 0 h 45"/>
                <a:gd name="T4" fmla="*/ 0 w 28"/>
                <a:gd name="T5" fmla="*/ 0 h 45"/>
                <a:gd name="T6" fmla="*/ 0 w 28"/>
                <a:gd name="T7" fmla="*/ 1 h 45"/>
                <a:gd name="T8" fmla="*/ 26 w 28"/>
                <a:gd name="T9" fmla="*/ 45 h 45"/>
                <a:gd name="T10" fmla="*/ 26 w 28"/>
                <a:gd name="T11" fmla="*/ 45 h 45"/>
                <a:gd name="T12" fmla="*/ 0 w 28"/>
                <a:gd name="T13" fmla="*/ 1 h 45"/>
                <a:gd name="T14" fmla="*/ 2 w 28"/>
                <a:gd name="T15" fmla="*/ 0 h 45"/>
                <a:gd name="T16" fmla="*/ 28 w 28"/>
                <a:gd name="T17" fmla="*/ 45 h 45"/>
                <a:gd name="T18" fmla="*/ 28 w 28"/>
                <a:gd name="T19" fmla="*/ 45 h 45"/>
                <a:gd name="T20" fmla="*/ 28 w 28"/>
                <a:gd name="T21" fmla="*/ 45 h 45"/>
                <a:gd name="T22" fmla="*/ 2 w 28"/>
                <a:gd name="T23" fmla="*/ 0 h 45"/>
                <a:gd name="T24" fmla="*/ 2 w 28"/>
                <a:gd name="T2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5">
                  <a:moveTo>
                    <a:pt x="2" y="0"/>
                  </a:moveTo>
                  <a:cubicBezTo>
                    <a:pt x="2" y="0"/>
                    <a:pt x="2" y="0"/>
                    <a:pt x="2" y="0"/>
                  </a:cubicBezTo>
                  <a:cubicBezTo>
                    <a:pt x="0" y="0"/>
                    <a:pt x="0" y="0"/>
                    <a:pt x="0" y="0"/>
                  </a:cubicBezTo>
                  <a:cubicBezTo>
                    <a:pt x="0" y="1"/>
                    <a:pt x="0" y="1"/>
                    <a:pt x="0" y="1"/>
                  </a:cubicBezTo>
                  <a:cubicBezTo>
                    <a:pt x="26" y="45"/>
                    <a:pt x="26" y="45"/>
                    <a:pt x="26" y="45"/>
                  </a:cubicBezTo>
                  <a:cubicBezTo>
                    <a:pt x="26" y="45"/>
                    <a:pt x="26" y="45"/>
                    <a:pt x="26" y="45"/>
                  </a:cubicBezTo>
                  <a:cubicBezTo>
                    <a:pt x="0" y="1"/>
                    <a:pt x="0" y="1"/>
                    <a:pt x="0" y="1"/>
                  </a:cubicBezTo>
                  <a:cubicBezTo>
                    <a:pt x="2" y="0"/>
                    <a:pt x="2" y="0"/>
                    <a:pt x="2" y="0"/>
                  </a:cubicBezTo>
                  <a:cubicBezTo>
                    <a:pt x="28" y="45"/>
                    <a:pt x="28" y="45"/>
                    <a:pt x="28" y="45"/>
                  </a:cubicBezTo>
                  <a:cubicBezTo>
                    <a:pt x="28" y="45"/>
                    <a:pt x="28" y="45"/>
                    <a:pt x="28" y="45"/>
                  </a:cubicBezTo>
                  <a:cubicBezTo>
                    <a:pt x="28" y="45"/>
                    <a:pt x="28" y="45"/>
                    <a:pt x="28" y="45"/>
                  </a:cubicBezTo>
                  <a:cubicBezTo>
                    <a:pt x="2" y="0"/>
                    <a:pt x="2" y="0"/>
                    <a:pt x="2" y="0"/>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Freeform 85"/>
            <p:cNvSpPr>
              <a:spLocks/>
            </p:cNvSpPr>
            <p:nvPr/>
          </p:nvSpPr>
          <p:spPr bwMode="auto">
            <a:xfrm>
              <a:off x="9462681" y="215656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Freeform 86"/>
            <p:cNvSpPr>
              <a:spLocks/>
            </p:cNvSpPr>
            <p:nvPr/>
          </p:nvSpPr>
          <p:spPr bwMode="auto">
            <a:xfrm>
              <a:off x="9462681" y="2163045"/>
              <a:ext cx="6486" cy="6486"/>
            </a:xfrm>
            <a:custGeom>
              <a:avLst/>
              <a:gdLst>
                <a:gd name="T0" fmla="*/ 0 w 2"/>
                <a:gd name="T1" fmla="*/ 0 h 2"/>
                <a:gd name="T2" fmla="*/ 0 w 2"/>
                <a:gd name="T3" fmla="*/ 0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2" y="2"/>
                  </a:lnTo>
                  <a:lnTo>
                    <a:pt x="2" y="0"/>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Freeform 87"/>
            <p:cNvSpPr>
              <a:spLocks/>
            </p:cNvSpPr>
            <p:nvPr/>
          </p:nvSpPr>
          <p:spPr bwMode="auto">
            <a:xfrm>
              <a:off x="9462681" y="2163045"/>
              <a:ext cx="6486" cy="6486"/>
            </a:xfrm>
            <a:custGeom>
              <a:avLst/>
              <a:gdLst>
                <a:gd name="T0" fmla="*/ 0 w 2"/>
                <a:gd name="T1" fmla="*/ 0 h 2"/>
                <a:gd name="T2" fmla="*/ 0 w 2"/>
                <a:gd name="T3" fmla="*/ 0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2" y="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Freeform 88"/>
            <p:cNvSpPr>
              <a:spLocks/>
            </p:cNvSpPr>
            <p:nvPr/>
          </p:nvSpPr>
          <p:spPr bwMode="auto">
            <a:xfrm>
              <a:off x="9462681" y="215656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Freeform 89"/>
            <p:cNvSpPr>
              <a:spLocks/>
            </p:cNvSpPr>
            <p:nvPr/>
          </p:nvSpPr>
          <p:spPr bwMode="auto">
            <a:xfrm>
              <a:off x="9462681" y="2156560"/>
              <a:ext cx="0" cy="6486"/>
            </a:xfrm>
            <a:custGeom>
              <a:avLst/>
              <a:gdLst>
                <a:gd name="T0" fmla="*/ 0 h 1"/>
                <a:gd name="T1" fmla="*/ 0 h 1"/>
                <a:gd name="T2" fmla="*/ 0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1"/>
                    <a:pt x="0" y="1"/>
                    <a:pt x="0" y="1"/>
                  </a:cubicBez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Freeform 90"/>
            <p:cNvSpPr>
              <a:spLocks/>
            </p:cNvSpPr>
            <p:nvPr/>
          </p:nvSpPr>
          <p:spPr bwMode="auto">
            <a:xfrm>
              <a:off x="9462681" y="2156560"/>
              <a:ext cx="0" cy="6486"/>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2"/>
                  </a:lnTo>
                  <a:lnTo>
                    <a:pt x="0" y="2"/>
                  </a:lnTo>
                  <a:lnTo>
                    <a:pt x="0" y="2"/>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7" name="Freeform 91"/>
            <p:cNvSpPr>
              <a:spLocks/>
            </p:cNvSpPr>
            <p:nvPr/>
          </p:nvSpPr>
          <p:spPr bwMode="auto">
            <a:xfrm>
              <a:off x="9462681" y="2156560"/>
              <a:ext cx="0" cy="6486"/>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2"/>
                  </a:ln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Freeform 92"/>
            <p:cNvSpPr>
              <a:spLocks/>
            </p:cNvSpPr>
            <p:nvPr/>
          </p:nvSpPr>
          <p:spPr bwMode="auto">
            <a:xfrm>
              <a:off x="9449709" y="2163045"/>
              <a:ext cx="12972" cy="12972"/>
            </a:xfrm>
            <a:custGeom>
              <a:avLst/>
              <a:gdLst>
                <a:gd name="T0" fmla="*/ 0 w 4"/>
                <a:gd name="T1" fmla="*/ 0 h 4"/>
                <a:gd name="T2" fmla="*/ 2 w 4"/>
                <a:gd name="T3" fmla="*/ 4 h 4"/>
                <a:gd name="T4" fmla="*/ 4 w 4"/>
                <a:gd name="T5" fmla="*/ 4 h 4"/>
                <a:gd name="T6" fmla="*/ 2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2" y="4"/>
                  </a:lnTo>
                  <a:lnTo>
                    <a:pt x="4" y="4"/>
                  </a:lnTo>
                  <a:lnTo>
                    <a:pt x="2" y="0"/>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Freeform 93"/>
            <p:cNvSpPr>
              <a:spLocks/>
            </p:cNvSpPr>
            <p:nvPr/>
          </p:nvSpPr>
          <p:spPr bwMode="auto">
            <a:xfrm>
              <a:off x="9449709" y="2163045"/>
              <a:ext cx="12972" cy="12972"/>
            </a:xfrm>
            <a:custGeom>
              <a:avLst/>
              <a:gdLst>
                <a:gd name="T0" fmla="*/ 0 w 4"/>
                <a:gd name="T1" fmla="*/ 0 h 4"/>
                <a:gd name="T2" fmla="*/ 2 w 4"/>
                <a:gd name="T3" fmla="*/ 4 h 4"/>
                <a:gd name="T4" fmla="*/ 4 w 4"/>
                <a:gd name="T5" fmla="*/ 4 h 4"/>
                <a:gd name="T6" fmla="*/ 2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2" y="4"/>
                  </a:lnTo>
                  <a:lnTo>
                    <a:pt x="4" y="4"/>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Freeform 94"/>
            <p:cNvSpPr>
              <a:spLocks/>
            </p:cNvSpPr>
            <p:nvPr/>
          </p:nvSpPr>
          <p:spPr bwMode="auto">
            <a:xfrm>
              <a:off x="9449709" y="2156560"/>
              <a:ext cx="0" cy="6486"/>
            </a:xfrm>
            <a:custGeom>
              <a:avLst/>
              <a:gdLst>
                <a:gd name="T0" fmla="*/ 0 h 2"/>
                <a:gd name="T1" fmla="*/ 0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2"/>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Freeform 95"/>
            <p:cNvSpPr>
              <a:spLocks/>
            </p:cNvSpPr>
            <p:nvPr/>
          </p:nvSpPr>
          <p:spPr bwMode="auto">
            <a:xfrm>
              <a:off x="9449709" y="2156560"/>
              <a:ext cx="0" cy="6486"/>
            </a:xfrm>
            <a:custGeom>
              <a:avLst/>
              <a:gdLst>
                <a:gd name="T0" fmla="*/ 0 h 2"/>
                <a:gd name="T1" fmla="*/ 0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Freeform 96"/>
            <p:cNvSpPr>
              <a:spLocks/>
            </p:cNvSpPr>
            <p:nvPr/>
          </p:nvSpPr>
          <p:spPr bwMode="auto">
            <a:xfrm>
              <a:off x="9449709" y="2156560"/>
              <a:ext cx="6486" cy="6486"/>
            </a:xfrm>
            <a:custGeom>
              <a:avLst/>
              <a:gdLst>
                <a:gd name="T0" fmla="*/ 0 w 2"/>
                <a:gd name="T1" fmla="*/ 0 h 2"/>
                <a:gd name="T2" fmla="*/ 0 w 2"/>
                <a:gd name="T3" fmla="*/ 2 h 2"/>
                <a:gd name="T4" fmla="*/ 2 w 2"/>
                <a:gd name="T5" fmla="*/ 2 h 2"/>
                <a:gd name="T6" fmla="*/ 0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2"/>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Freeform 97"/>
            <p:cNvSpPr>
              <a:spLocks/>
            </p:cNvSpPr>
            <p:nvPr/>
          </p:nvSpPr>
          <p:spPr bwMode="auto">
            <a:xfrm>
              <a:off x="9449709" y="2156560"/>
              <a:ext cx="6486" cy="6486"/>
            </a:xfrm>
            <a:custGeom>
              <a:avLst/>
              <a:gdLst>
                <a:gd name="T0" fmla="*/ 0 w 2"/>
                <a:gd name="T1" fmla="*/ 0 h 2"/>
                <a:gd name="T2" fmla="*/ 0 w 2"/>
                <a:gd name="T3" fmla="*/ 2 h 2"/>
                <a:gd name="T4" fmla="*/ 2 w 2"/>
                <a:gd name="T5" fmla="*/ 2 h 2"/>
                <a:gd name="T6" fmla="*/ 0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Rectangle 98"/>
            <p:cNvSpPr>
              <a:spLocks noChangeArrowheads="1"/>
            </p:cNvSpPr>
            <p:nvPr/>
          </p:nvSpPr>
          <p:spPr bwMode="auto">
            <a:xfrm>
              <a:off x="9469167" y="2169531"/>
              <a:ext cx="3244" cy="3244"/>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Freeform 99"/>
            <p:cNvSpPr>
              <a:spLocks/>
            </p:cNvSpPr>
            <p:nvPr/>
          </p:nvSpPr>
          <p:spPr bwMode="auto">
            <a:xfrm>
              <a:off x="9469167" y="2169531"/>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Freeform 100"/>
            <p:cNvSpPr>
              <a:spLocks/>
            </p:cNvSpPr>
            <p:nvPr/>
          </p:nvSpPr>
          <p:spPr bwMode="auto">
            <a:xfrm>
              <a:off x="9469167" y="2163045"/>
              <a:ext cx="0" cy="6486"/>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2"/>
                  </a:lnTo>
                  <a:lnTo>
                    <a:pt x="0" y="2"/>
                  </a:lnTo>
                  <a:lnTo>
                    <a:pt x="0" y="2"/>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Freeform 101"/>
            <p:cNvSpPr>
              <a:spLocks/>
            </p:cNvSpPr>
            <p:nvPr/>
          </p:nvSpPr>
          <p:spPr bwMode="auto">
            <a:xfrm>
              <a:off x="9469167" y="2163045"/>
              <a:ext cx="0" cy="6486"/>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2"/>
                  </a:ln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Freeform 102"/>
            <p:cNvSpPr>
              <a:spLocks/>
            </p:cNvSpPr>
            <p:nvPr/>
          </p:nvSpPr>
          <p:spPr bwMode="auto">
            <a:xfrm>
              <a:off x="9469167" y="216953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9" name="Freeform 103"/>
            <p:cNvSpPr>
              <a:spLocks/>
            </p:cNvSpPr>
            <p:nvPr/>
          </p:nvSpPr>
          <p:spPr bwMode="auto">
            <a:xfrm>
              <a:off x="9469167" y="216953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Freeform 104"/>
            <p:cNvSpPr>
              <a:spLocks/>
            </p:cNvSpPr>
            <p:nvPr/>
          </p:nvSpPr>
          <p:spPr bwMode="auto">
            <a:xfrm>
              <a:off x="9475653" y="2195475"/>
              <a:ext cx="181606" cy="301596"/>
            </a:xfrm>
            <a:custGeom>
              <a:avLst/>
              <a:gdLst>
                <a:gd name="T0" fmla="*/ 1 w 28"/>
                <a:gd name="T1" fmla="*/ 0 h 46"/>
                <a:gd name="T2" fmla="*/ 1 w 28"/>
                <a:gd name="T3" fmla="*/ 0 h 46"/>
                <a:gd name="T4" fmla="*/ 28 w 28"/>
                <a:gd name="T5" fmla="*/ 45 h 46"/>
                <a:gd name="T6" fmla="*/ 26 w 28"/>
                <a:gd name="T7" fmla="*/ 46 h 46"/>
                <a:gd name="T8" fmla="*/ 0 w 28"/>
                <a:gd name="T9" fmla="*/ 1 h 46"/>
                <a:gd name="T10" fmla="*/ 0 w 28"/>
                <a:gd name="T11" fmla="*/ 1 h 46"/>
                <a:gd name="T12" fmla="*/ 26 w 28"/>
                <a:gd name="T13" fmla="*/ 46 h 46"/>
                <a:gd name="T14" fmla="*/ 26 w 28"/>
                <a:gd name="T15" fmla="*/ 46 h 46"/>
                <a:gd name="T16" fmla="*/ 28 w 28"/>
                <a:gd name="T17" fmla="*/ 45 h 46"/>
                <a:gd name="T18" fmla="*/ 28 w 28"/>
                <a:gd name="T19" fmla="*/ 45 h 46"/>
                <a:gd name="T20" fmla="*/ 28 w 28"/>
                <a:gd name="T21" fmla="*/ 45 h 46"/>
                <a:gd name="T22" fmla="*/ 1 w 28"/>
                <a:gd name="T23" fmla="*/ 0 h 46"/>
                <a:gd name="T24" fmla="*/ 1 w 28"/>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6">
                  <a:moveTo>
                    <a:pt x="1" y="0"/>
                  </a:moveTo>
                  <a:cubicBezTo>
                    <a:pt x="1" y="0"/>
                    <a:pt x="1" y="0"/>
                    <a:pt x="1" y="0"/>
                  </a:cubicBezTo>
                  <a:cubicBezTo>
                    <a:pt x="28" y="45"/>
                    <a:pt x="28" y="45"/>
                    <a:pt x="28" y="45"/>
                  </a:cubicBezTo>
                  <a:cubicBezTo>
                    <a:pt x="26" y="46"/>
                    <a:pt x="26" y="46"/>
                    <a:pt x="26" y="46"/>
                  </a:cubicBezTo>
                  <a:cubicBezTo>
                    <a:pt x="0" y="1"/>
                    <a:pt x="0" y="1"/>
                    <a:pt x="0" y="1"/>
                  </a:cubicBezTo>
                  <a:cubicBezTo>
                    <a:pt x="0" y="1"/>
                    <a:pt x="0" y="1"/>
                    <a:pt x="0" y="1"/>
                  </a:cubicBezTo>
                  <a:cubicBezTo>
                    <a:pt x="26" y="46"/>
                    <a:pt x="26" y="46"/>
                    <a:pt x="26" y="46"/>
                  </a:cubicBezTo>
                  <a:cubicBezTo>
                    <a:pt x="26" y="46"/>
                    <a:pt x="26" y="46"/>
                    <a:pt x="26" y="46"/>
                  </a:cubicBezTo>
                  <a:cubicBezTo>
                    <a:pt x="28" y="45"/>
                    <a:pt x="28" y="45"/>
                    <a:pt x="28" y="45"/>
                  </a:cubicBezTo>
                  <a:cubicBezTo>
                    <a:pt x="28" y="45"/>
                    <a:pt x="28" y="45"/>
                    <a:pt x="28" y="45"/>
                  </a:cubicBezTo>
                  <a:cubicBezTo>
                    <a:pt x="28" y="45"/>
                    <a:pt x="28" y="45"/>
                    <a:pt x="28" y="45"/>
                  </a:cubicBezTo>
                  <a:cubicBezTo>
                    <a:pt x="1" y="0"/>
                    <a:pt x="1" y="0"/>
                    <a:pt x="1"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1" name="Freeform 105"/>
            <p:cNvSpPr>
              <a:spLocks/>
            </p:cNvSpPr>
            <p:nvPr/>
          </p:nvSpPr>
          <p:spPr bwMode="auto">
            <a:xfrm>
              <a:off x="9482139" y="2188989"/>
              <a:ext cx="0" cy="648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Freeform 106"/>
            <p:cNvSpPr>
              <a:spLocks/>
            </p:cNvSpPr>
            <p:nvPr/>
          </p:nvSpPr>
          <p:spPr bwMode="auto">
            <a:xfrm>
              <a:off x="9469167" y="2188989"/>
              <a:ext cx="6486" cy="12972"/>
            </a:xfrm>
            <a:custGeom>
              <a:avLst/>
              <a:gdLst>
                <a:gd name="T0" fmla="*/ 0 w 2"/>
                <a:gd name="T1" fmla="*/ 0 h 4"/>
                <a:gd name="T2" fmla="*/ 0 w 2"/>
                <a:gd name="T3" fmla="*/ 0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0"/>
                  </a:lnTo>
                  <a:lnTo>
                    <a:pt x="2" y="4"/>
                  </a:lnTo>
                  <a:lnTo>
                    <a:pt x="2" y="2"/>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Freeform 107"/>
            <p:cNvSpPr>
              <a:spLocks/>
            </p:cNvSpPr>
            <p:nvPr/>
          </p:nvSpPr>
          <p:spPr bwMode="auto">
            <a:xfrm>
              <a:off x="9469167" y="2188989"/>
              <a:ext cx="6486" cy="12972"/>
            </a:xfrm>
            <a:custGeom>
              <a:avLst/>
              <a:gdLst>
                <a:gd name="T0" fmla="*/ 0 w 2"/>
                <a:gd name="T1" fmla="*/ 0 h 4"/>
                <a:gd name="T2" fmla="*/ 0 w 2"/>
                <a:gd name="T3" fmla="*/ 0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0"/>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4" name="Freeform 108"/>
            <p:cNvSpPr>
              <a:spLocks/>
            </p:cNvSpPr>
            <p:nvPr/>
          </p:nvSpPr>
          <p:spPr bwMode="auto">
            <a:xfrm>
              <a:off x="9475653" y="2195475"/>
              <a:ext cx="0" cy="6486"/>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2"/>
                  </a:lnTo>
                  <a:lnTo>
                    <a:pt x="0"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5" name="Freeform 109"/>
            <p:cNvSpPr>
              <a:spLocks/>
            </p:cNvSpPr>
            <p:nvPr/>
          </p:nvSpPr>
          <p:spPr bwMode="auto">
            <a:xfrm>
              <a:off x="9475653" y="2195475"/>
              <a:ext cx="0" cy="6486"/>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2"/>
                  </a:ln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6" name="Rectangle 110"/>
            <p:cNvSpPr>
              <a:spLocks noChangeArrowheads="1"/>
            </p:cNvSpPr>
            <p:nvPr/>
          </p:nvSpPr>
          <p:spPr bwMode="auto">
            <a:xfrm>
              <a:off x="9475653" y="2195475"/>
              <a:ext cx="3244" cy="6486"/>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7" name="Rectangle 111"/>
            <p:cNvSpPr>
              <a:spLocks noChangeArrowheads="1"/>
            </p:cNvSpPr>
            <p:nvPr/>
          </p:nvSpPr>
          <p:spPr bwMode="auto">
            <a:xfrm>
              <a:off x="9475653" y="2195475"/>
              <a:ext cx="3244" cy="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8" name="Freeform 112"/>
            <p:cNvSpPr>
              <a:spLocks/>
            </p:cNvSpPr>
            <p:nvPr/>
          </p:nvSpPr>
          <p:spPr bwMode="auto">
            <a:xfrm>
              <a:off x="9475653" y="2182503"/>
              <a:ext cx="6486" cy="6486"/>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2" y="2"/>
                  </a:lnTo>
                  <a:lnTo>
                    <a:pt x="2" y="2"/>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9" name="Freeform 113"/>
            <p:cNvSpPr>
              <a:spLocks/>
            </p:cNvSpPr>
            <p:nvPr/>
          </p:nvSpPr>
          <p:spPr bwMode="auto">
            <a:xfrm>
              <a:off x="9475653" y="2182503"/>
              <a:ext cx="6486" cy="6486"/>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2" y="2"/>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0" name="Freeform 114"/>
            <p:cNvSpPr>
              <a:spLocks/>
            </p:cNvSpPr>
            <p:nvPr/>
          </p:nvSpPr>
          <p:spPr bwMode="auto">
            <a:xfrm>
              <a:off x="9482139" y="2195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1" name="Freeform 115"/>
            <p:cNvSpPr>
              <a:spLocks/>
            </p:cNvSpPr>
            <p:nvPr/>
          </p:nvSpPr>
          <p:spPr bwMode="auto">
            <a:xfrm>
              <a:off x="9482139" y="2188989"/>
              <a:ext cx="0" cy="6486"/>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2" name="Rectangle 116"/>
            <p:cNvSpPr>
              <a:spLocks noChangeArrowheads="1"/>
            </p:cNvSpPr>
            <p:nvPr/>
          </p:nvSpPr>
          <p:spPr bwMode="auto">
            <a:xfrm>
              <a:off x="9482139" y="2188989"/>
              <a:ext cx="3244" cy="3244"/>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3" name="Rectangle 117"/>
            <p:cNvSpPr>
              <a:spLocks noChangeArrowheads="1"/>
            </p:cNvSpPr>
            <p:nvPr/>
          </p:nvSpPr>
          <p:spPr bwMode="auto">
            <a:xfrm>
              <a:off x="9482139" y="2188989"/>
              <a:ext cx="3244" cy="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4" name="Freeform 118"/>
            <p:cNvSpPr>
              <a:spLocks/>
            </p:cNvSpPr>
            <p:nvPr/>
          </p:nvSpPr>
          <p:spPr bwMode="auto">
            <a:xfrm>
              <a:off x="9462681" y="2182503"/>
              <a:ext cx="6486" cy="6486"/>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Freeform 119"/>
            <p:cNvSpPr>
              <a:spLocks/>
            </p:cNvSpPr>
            <p:nvPr/>
          </p:nvSpPr>
          <p:spPr bwMode="auto">
            <a:xfrm>
              <a:off x="9462681" y="2182503"/>
              <a:ext cx="6486" cy="6486"/>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6" name="Rectangle 120"/>
            <p:cNvSpPr>
              <a:spLocks noChangeArrowheads="1"/>
            </p:cNvSpPr>
            <p:nvPr/>
          </p:nvSpPr>
          <p:spPr bwMode="auto">
            <a:xfrm>
              <a:off x="9469167" y="2188989"/>
              <a:ext cx="3244" cy="3244"/>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7" name="Rectangle 121"/>
            <p:cNvSpPr>
              <a:spLocks noChangeArrowheads="1"/>
            </p:cNvSpPr>
            <p:nvPr/>
          </p:nvSpPr>
          <p:spPr bwMode="auto">
            <a:xfrm>
              <a:off x="9469167" y="2188989"/>
              <a:ext cx="3244" cy="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 name="Rectangle 122"/>
            <p:cNvSpPr>
              <a:spLocks noChangeArrowheads="1"/>
            </p:cNvSpPr>
            <p:nvPr/>
          </p:nvSpPr>
          <p:spPr bwMode="auto">
            <a:xfrm>
              <a:off x="9469167" y="2188989"/>
              <a:ext cx="3244" cy="3244"/>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Rectangle 123"/>
            <p:cNvSpPr>
              <a:spLocks noChangeArrowheads="1"/>
            </p:cNvSpPr>
            <p:nvPr/>
          </p:nvSpPr>
          <p:spPr bwMode="auto">
            <a:xfrm>
              <a:off x="9469167" y="2188989"/>
              <a:ext cx="3244" cy="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Freeform 124"/>
            <p:cNvSpPr>
              <a:spLocks noEditPoints="1"/>
            </p:cNvSpPr>
            <p:nvPr/>
          </p:nvSpPr>
          <p:spPr bwMode="auto">
            <a:xfrm>
              <a:off x="9277831" y="1858207"/>
              <a:ext cx="379428" cy="638864"/>
            </a:xfrm>
            <a:custGeom>
              <a:avLst/>
              <a:gdLst>
                <a:gd name="T0" fmla="*/ 61 w 117"/>
                <a:gd name="T1" fmla="*/ 100 h 197"/>
                <a:gd name="T2" fmla="*/ 61 w 117"/>
                <a:gd name="T3" fmla="*/ 100 h 197"/>
                <a:gd name="T4" fmla="*/ 115 w 117"/>
                <a:gd name="T5" fmla="*/ 195 h 197"/>
                <a:gd name="T6" fmla="*/ 113 w 117"/>
                <a:gd name="T7" fmla="*/ 197 h 197"/>
                <a:gd name="T8" fmla="*/ 59 w 117"/>
                <a:gd name="T9" fmla="*/ 100 h 197"/>
                <a:gd name="T10" fmla="*/ 59 w 117"/>
                <a:gd name="T11" fmla="*/ 100 h 197"/>
                <a:gd name="T12" fmla="*/ 59 w 117"/>
                <a:gd name="T13" fmla="*/ 102 h 197"/>
                <a:gd name="T14" fmla="*/ 59 w 117"/>
                <a:gd name="T15" fmla="*/ 102 h 197"/>
                <a:gd name="T16" fmla="*/ 59 w 117"/>
                <a:gd name="T17" fmla="*/ 102 h 197"/>
                <a:gd name="T18" fmla="*/ 61 w 117"/>
                <a:gd name="T19" fmla="*/ 104 h 197"/>
                <a:gd name="T20" fmla="*/ 61 w 117"/>
                <a:gd name="T21" fmla="*/ 104 h 197"/>
                <a:gd name="T22" fmla="*/ 61 w 117"/>
                <a:gd name="T23" fmla="*/ 106 h 197"/>
                <a:gd name="T24" fmla="*/ 113 w 117"/>
                <a:gd name="T25" fmla="*/ 197 h 197"/>
                <a:gd name="T26" fmla="*/ 117 w 117"/>
                <a:gd name="T27" fmla="*/ 195 h 197"/>
                <a:gd name="T28" fmla="*/ 63 w 117"/>
                <a:gd name="T29" fmla="*/ 104 h 197"/>
                <a:gd name="T30" fmla="*/ 63 w 117"/>
                <a:gd name="T31" fmla="*/ 102 h 197"/>
                <a:gd name="T32" fmla="*/ 63 w 117"/>
                <a:gd name="T33" fmla="*/ 102 h 197"/>
                <a:gd name="T34" fmla="*/ 63 w 117"/>
                <a:gd name="T35" fmla="*/ 102 h 197"/>
                <a:gd name="T36" fmla="*/ 61 w 117"/>
                <a:gd name="T37" fmla="*/ 100 h 197"/>
                <a:gd name="T38" fmla="*/ 4 w 117"/>
                <a:gd name="T39" fmla="*/ 0 h 197"/>
                <a:gd name="T40" fmla="*/ 0 w 117"/>
                <a:gd name="T41" fmla="*/ 2 h 197"/>
                <a:gd name="T42" fmla="*/ 53 w 117"/>
                <a:gd name="T43" fmla="*/ 92 h 197"/>
                <a:gd name="T44" fmla="*/ 53 w 117"/>
                <a:gd name="T45" fmla="*/ 94 h 197"/>
                <a:gd name="T46" fmla="*/ 55 w 117"/>
                <a:gd name="T47" fmla="*/ 94 h 197"/>
                <a:gd name="T48" fmla="*/ 57 w 117"/>
                <a:gd name="T49" fmla="*/ 98 h 197"/>
                <a:gd name="T50" fmla="*/ 57 w 117"/>
                <a:gd name="T51" fmla="*/ 98 h 197"/>
                <a:gd name="T52" fmla="*/ 2 w 117"/>
                <a:gd name="T53" fmla="*/ 2 h 197"/>
                <a:gd name="T54" fmla="*/ 4 w 117"/>
                <a:gd name="T55" fmla="*/ 0 h 197"/>
                <a:gd name="T56" fmla="*/ 59 w 117"/>
                <a:gd name="T57" fmla="*/ 96 h 197"/>
                <a:gd name="T58" fmla="*/ 59 w 117"/>
                <a:gd name="T59" fmla="*/ 96 h 197"/>
                <a:gd name="T60" fmla="*/ 59 w 117"/>
                <a:gd name="T61" fmla="*/ 96 h 197"/>
                <a:gd name="T62" fmla="*/ 59 w 117"/>
                <a:gd name="T63" fmla="*/ 96 h 197"/>
                <a:gd name="T64" fmla="*/ 57 w 117"/>
                <a:gd name="T65" fmla="*/ 94 h 197"/>
                <a:gd name="T66" fmla="*/ 57 w 117"/>
                <a:gd name="T67" fmla="*/ 94 h 197"/>
                <a:gd name="T68" fmla="*/ 57 w 117"/>
                <a:gd name="T69" fmla="*/ 92 h 197"/>
                <a:gd name="T70" fmla="*/ 57 w 117"/>
                <a:gd name="T71" fmla="*/ 92 h 197"/>
                <a:gd name="T72" fmla="*/ 4 w 117"/>
                <a:gd name="T73"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97">
                  <a:moveTo>
                    <a:pt x="61" y="100"/>
                  </a:moveTo>
                  <a:lnTo>
                    <a:pt x="61" y="100"/>
                  </a:lnTo>
                  <a:lnTo>
                    <a:pt x="115" y="195"/>
                  </a:lnTo>
                  <a:lnTo>
                    <a:pt x="113" y="197"/>
                  </a:lnTo>
                  <a:lnTo>
                    <a:pt x="59" y="100"/>
                  </a:lnTo>
                  <a:lnTo>
                    <a:pt x="59" y="100"/>
                  </a:lnTo>
                  <a:lnTo>
                    <a:pt x="59" y="102"/>
                  </a:lnTo>
                  <a:lnTo>
                    <a:pt x="59" y="102"/>
                  </a:lnTo>
                  <a:lnTo>
                    <a:pt x="59" y="102"/>
                  </a:lnTo>
                  <a:lnTo>
                    <a:pt x="61" y="104"/>
                  </a:lnTo>
                  <a:lnTo>
                    <a:pt x="61" y="104"/>
                  </a:lnTo>
                  <a:lnTo>
                    <a:pt x="61" y="106"/>
                  </a:lnTo>
                  <a:lnTo>
                    <a:pt x="113" y="197"/>
                  </a:lnTo>
                  <a:lnTo>
                    <a:pt x="117" y="195"/>
                  </a:lnTo>
                  <a:lnTo>
                    <a:pt x="63" y="104"/>
                  </a:lnTo>
                  <a:lnTo>
                    <a:pt x="63" y="102"/>
                  </a:lnTo>
                  <a:lnTo>
                    <a:pt x="63" y="102"/>
                  </a:lnTo>
                  <a:lnTo>
                    <a:pt x="63" y="102"/>
                  </a:lnTo>
                  <a:lnTo>
                    <a:pt x="61" y="100"/>
                  </a:lnTo>
                  <a:close/>
                  <a:moveTo>
                    <a:pt x="4" y="0"/>
                  </a:moveTo>
                  <a:lnTo>
                    <a:pt x="0" y="2"/>
                  </a:lnTo>
                  <a:lnTo>
                    <a:pt x="53" y="92"/>
                  </a:lnTo>
                  <a:lnTo>
                    <a:pt x="53" y="94"/>
                  </a:lnTo>
                  <a:lnTo>
                    <a:pt x="55" y="94"/>
                  </a:lnTo>
                  <a:lnTo>
                    <a:pt x="57" y="98"/>
                  </a:lnTo>
                  <a:lnTo>
                    <a:pt x="57" y="98"/>
                  </a:lnTo>
                  <a:lnTo>
                    <a:pt x="2" y="2"/>
                  </a:lnTo>
                  <a:lnTo>
                    <a:pt x="4" y="0"/>
                  </a:lnTo>
                  <a:lnTo>
                    <a:pt x="59" y="96"/>
                  </a:lnTo>
                  <a:lnTo>
                    <a:pt x="59" y="96"/>
                  </a:lnTo>
                  <a:lnTo>
                    <a:pt x="59" y="96"/>
                  </a:lnTo>
                  <a:lnTo>
                    <a:pt x="59" y="96"/>
                  </a:lnTo>
                  <a:lnTo>
                    <a:pt x="57" y="94"/>
                  </a:lnTo>
                  <a:lnTo>
                    <a:pt x="57" y="94"/>
                  </a:lnTo>
                  <a:lnTo>
                    <a:pt x="57" y="92"/>
                  </a:lnTo>
                  <a:lnTo>
                    <a:pt x="57" y="92"/>
                  </a:lnTo>
                  <a:lnTo>
                    <a:pt x="4"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1" name="Freeform 125"/>
            <p:cNvSpPr>
              <a:spLocks noEditPoints="1"/>
            </p:cNvSpPr>
            <p:nvPr/>
          </p:nvSpPr>
          <p:spPr bwMode="auto">
            <a:xfrm>
              <a:off x="9277831" y="1858207"/>
              <a:ext cx="379428" cy="638864"/>
            </a:xfrm>
            <a:custGeom>
              <a:avLst/>
              <a:gdLst>
                <a:gd name="T0" fmla="*/ 61 w 117"/>
                <a:gd name="T1" fmla="*/ 100 h 197"/>
                <a:gd name="T2" fmla="*/ 61 w 117"/>
                <a:gd name="T3" fmla="*/ 100 h 197"/>
                <a:gd name="T4" fmla="*/ 115 w 117"/>
                <a:gd name="T5" fmla="*/ 195 h 197"/>
                <a:gd name="T6" fmla="*/ 113 w 117"/>
                <a:gd name="T7" fmla="*/ 197 h 197"/>
                <a:gd name="T8" fmla="*/ 59 w 117"/>
                <a:gd name="T9" fmla="*/ 100 h 197"/>
                <a:gd name="T10" fmla="*/ 59 w 117"/>
                <a:gd name="T11" fmla="*/ 100 h 197"/>
                <a:gd name="T12" fmla="*/ 59 w 117"/>
                <a:gd name="T13" fmla="*/ 102 h 197"/>
                <a:gd name="T14" fmla="*/ 59 w 117"/>
                <a:gd name="T15" fmla="*/ 102 h 197"/>
                <a:gd name="T16" fmla="*/ 59 w 117"/>
                <a:gd name="T17" fmla="*/ 102 h 197"/>
                <a:gd name="T18" fmla="*/ 61 w 117"/>
                <a:gd name="T19" fmla="*/ 104 h 197"/>
                <a:gd name="T20" fmla="*/ 61 w 117"/>
                <a:gd name="T21" fmla="*/ 104 h 197"/>
                <a:gd name="T22" fmla="*/ 61 w 117"/>
                <a:gd name="T23" fmla="*/ 106 h 197"/>
                <a:gd name="T24" fmla="*/ 113 w 117"/>
                <a:gd name="T25" fmla="*/ 197 h 197"/>
                <a:gd name="T26" fmla="*/ 117 w 117"/>
                <a:gd name="T27" fmla="*/ 195 h 197"/>
                <a:gd name="T28" fmla="*/ 63 w 117"/>
                <a:gd name="T29" fmla="*/ 104 h 197"/>
                <a:gd name="T30" fmla="*/ 63 w 117"/>
                <a:gd name="T31" fmla="*/ 102 h 197"/>
                <a:gd name="T32" fmla="*/ 63 w 117"/>
                <a:gd name="T33" fmla="*/ 102 h 197"/>
                <a:gd name="T34" fmla="*/ 63 w 117"/>
                <a:gd name="T35" fmla="*/ 102 h 197"/>
                <a:gd name="T36" fmla="*/ 61 w 117"/>
                <a:gd name="T37" fmla="*/ 100 h 197"/>
                <a:gd name="T38" fmla="*/ 4 w 117"/>
                <a:gd name="T39" fmla="*/ 0 h 197"/>
                <a:gd name="T40" fmla="*/ 0 w 117"/>
                <a:gd name="T41" fmla="*/ 2 h 197"/>
                <a:gd name="T42" fmla="*/ 53 w 117"/>
                <a:gd name="T43" fmla="*/ 92 h 197"/>
                <a:gd name="T44" fmla="*/ 53 w 117"/>
                <a:gd name="T45" fmla="*/ 94 h 197"/>
                <a:gd name="T46" fmla="*/ 55 w 117"/>
                <a:gd name="T47" fmla="*/ 94 h 197"/>
                <a:gd name="T48" fmla="*/ 57 w 117"/>
                <a:gd name="T49" fmla="*/ 98 h 197"/>
                <a:gd name="T50" fmla="*/ 57 w 117"/>
                <a:gd name="T51" fmla="*/ 98 h 197"/>
                <a:gd name="T52" fmla="*/ 2 w 117"/>
                <a:gd name="T53" fmla="*/ 2 h 197"/>
                <a:gd name="T54" fmla="*/ 4 w 117"/>
                <a:gd name="T55" fmla="*/ 0 h 197"/>
                <a:gd name="T56" fmla="*/ 59 w 117"/>
                <a:gd name="T57" fmla="*/ 96 h 197"/>
                <a:gd name="T58" fmla="*/ 59 w 117"/>
                <a:gd name="T59" fmla="*/ 96 h 197"/>
                <a:gd name="T60" fmla="*/ 59 w 117"/>
                <a:gd name="T61" fmla="*/ 96 h 197"/>
                <a:gd name="T62" fmla="*/ 59 w 117"/>
                <a:gd name="T63" fmla="*/ 96 h 197"/>
                <a:gd name="T64" fmla="*/ 57 w 117"/>
                <a:gd name="T65" fmla="*/ 94 h 197"/>
                <a:gd name="T66" fmla="*/ 57 w 117"/>
                <a:gd name="T67" fmla="*/ 94 h 197"/>
                <a:gd name="T68" fmla="*/ 57 w 117"/>
                <a:gd name="T69" fmla="*/ 92 h 197"/>
                <a:gd name="T70" fmla="*/ 57 w 117"/>
                <a:gd name="T71" fmla="*/ 92 h 197"/>
                <a:gd name="T72" fmla="*/ 4 w 117"/>
                <a:gd name="T73"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97">
                  <a:moveTo>
                    <a:pt x="61" y="100"/>
                  </a:moveTo>
                  <a:lnTo>
                    <a:pt x="61" y="100"/>
                  </a:lnTo>
                  <a:lnTo>
                    <a:pt x="115" y="195"/>
                  </a:lnTo>
                  <a:lnTo>
                    <a:pt x="113" y="197"/>
                  </a:lnTo>
                  <a:lnTo>
                    <a:pt x="59" y="100"/>
                  </a:lnTo>
                  <a:lnTo>
                    <a:pt x="59" y="100"/>
                  </a:lnTo>
                  <a:lnTo>
                    <a:pt x="59" y="102"/>
                  </a:lnTo>
                  <a:lnTo>
                    <a:pt x="59" y="102"/>
                  </a:lnTo>
                  <a:lnTo>
                    <a:pt x="59" y="102"/>
                  </a:lnTo>
                  <a:lnTo>
                    <a:pt x="61" y="104"/>
                  </a:lnTo>
                  <a:lnTo>
                    <a:pt x="61" y="104"/>
                  </a:lnTo>
                  <a:lnTo>
                    <a:pt x="61" y="106"/>
                  </a:lnTo>
                  <a:lnTo>
                    <a:pt x="113" y="197"/>
                  </a:lnTo>
                  <a:lnTo>
                    <a:pt x="117" y="195"/>
                  </a:lnTo>
                  <a:lnTo>
                    <a:pt x="63" y="104"/>
                  </a:lnTo>
                  <a:lnTo>
                    <a:pt x="63" y="102"/>
                  </a:lnTo>
                  <a:lnTo>
                    <a:pt x="63" y="102"/>
                  </a:lnTo>
                  <a:lnTo>
                    <a:pt x="63" y="102"/>
                  </a:lnTo>
                  <a:lnTo>
                    <a:pt x="61" y="100"/>
                  </a:lnTo>
                  <a:moveTo>
                    <a:pt x="4" y="0"/>
                  </a:moveTo>
                  <a:lnTo>
                    <a:pt x="0" y="2"/>
                  </a:lnTo>
                  <a:lnTo>
                    <a:pt x="53" y="92"/>
                  </a:lnTo>
                  <a:lnTo>
                    <a:pt x="53" y="94"/>
                  </a:lnTo>
                  <a:lnTo>
                    <a:pt x="55" y="94"/>
                  </a:lnTo>
                  <a:lnTo>
                    <a:pt x="57" y="98"/>
                  </a:lnTo>
                  <a:lnTo>
                    <a:pt x="57" y="98"/>
                  </a:lnTo>
                  <a:lnTo>
                    <a:pt x="2" y="2"/>
                  </a:lnTo>
                  <a:lnTo>
                    <a:pt x="4" y="0"/>
                  </a:lnTo>
                  <a:lnTo>
                    <a:pt x="59" y="96"/>
                  </a:lnTo>
                  <a:lnTo>
                    <a:pt x="59" y="96"/>
                  </a:lnTo>
                  <a:lnTo>
                    <a:pt x="59" y="96"/>
                  </a:lnTo>
                  <a:lnTo>
                    <a:pt x="59" y="96"/>
                  </a:lnTo>
                  <a:lnTo>
                    <a:pt x="57" y="94"/>
                  </a:lnTo>
                  <a:lnTo>
                    <a:pt x="57" y="94"/>
                  </a:lnTo>
                  <a:lnTo>
                    <a:pt x="57" y="92"/>
                  </a:lnTo>
                  <a:lnTo>
                    <a:pt x="57" y="92"/>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2" name="Freeform 126"/>
            <p:cNvSpPr>
              <a:spLocks/>
            </p:cNvSpPr>
            <p:nvPr/>
          </p:nvSpPr>
          <p:spPr bwMode="auto">
            <a:xfrm>
              <a:off x="9148113" y="1984682"/>
              <a:ext cx="638865" cy="379428"/>
            </a:xfrm>
            <a:custGeom>
              <a:avLst/>
              <a:gdLst>
                <a:gd name="T0" fmla="*/ 2 w 197"/>
                <a:gd name="T1" fmla="*/ 117 h 117"/>
                <a:gd name="T2" fmla="*/ 0 w 197"/>
                <a:gd name="T3" fmla="*/ 113 h 117"/>
                <a:gd name="T4" fmla="*/ 195 w 197"/>
                <a:gd name="T5" fmla="*/ 0 h 117"/>
                <a:gd name="T6" fmla="*/ 197 w 197"/>
                <a:gd name="T7" fmla="*/ 4 h 117"/>
                <a:gd name="T8" fmla="*/ 2 w 197"/>
                <a:gd name="T9" fmla="*/ 117 h 117"/>
              </a:gdLst>
              <a:ahLst/>
              <a:cxnLst>
                <a:cxn ang="0">
                  <a:pos x="T0" y="T1"/>
                </a:cxn>
                <a:cxn ang="0">
                  <a:pos x="T2" y="T3"/>
                </a:cxn>
                <a:cxn ang="0">
                  <a:pos x="T4" y="T5"/>
                </a:cxn>
                <a:cxn ang="0">
                  <a:pos x="T6" y="T7"/>
                </a:cxn>
                <a:cxn ang="0">
                  <a:pos x="T8" y="T9"/>
                </a:cxn>
              </a:cxnLst>
              <a:rect l="0" t="0" r="r" b="b"/>
              <a:pathLst>
                <a:path w="197" h="117">
                  <a:moveTo>
                    <a:pt x="2" y="117"/>
                  </a:moveTo>
                  <a:lnTo>
                    <a:pt x="0" y="113"/>
                  </a:lnTo>
                  <a:lnTo>
                    <a:pt x="195" y="0"/>
                  </a:lnTo>
                  <a:lnTo>
                    <a:pt x="197" y="4"/>
                  </a:lnTo>
                  <a:lnTo>
                    <a:pt x="2" y="117"/>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3" name="Freeform 127"/>
            <p:cNvSpPr>
              <a:spLocks/>
            </p:cNvSpPr>
            <p:nvPr/>
          </p:nvSpPr>
          <p:spPr bwMode="auto">
            <a:xfrm>
              <a:off x="9148113" y="1984682"/>
              <a:ext cx="638865" cy="379428"/>
            </a:xfrm>
            <a:custGeom>
              <a:avLst/>
              <a:gdLst>
                <a:gd name="T0" fmla="*/ 2 w 197"/>
                <a:gd name="T1" fmla="*/ 117 h 117"/>
                <a:gd name="T2" fmla="*/ 0 w 197"/>
                <a:gd name="T3" fmla="*/ 113 h 117"/>
                <a:gd name="T4" fmla="*/ 195 w 197"/>
                <a:gd name="T5" fmla="*/ 0 h 117"/>
                <a:gd name="T6" fmla="*/ 197 w 197"/>
                <a:gd name="T7" fmla="*/ 4 h 117"/>
                <a:gd name="T8" fmla="*/ 2 w 197"/>
                <a:gd name="T9" fmla="*/ 117 h 117"/>
              </a:gdLst>
              <a:ahLst/>
              <a:cxnLst>
                <a:cxn ang="0">
                  <a:pos x="T0" y="T1"/>
                </a:cxn>
                <a:cxn ang="0">
                  <a:pos x="T2" y="T3"/>
                </a:cxn>
                <a:cxn ang="0">
                  <a:pos x="T4" y="T5"/>
                </a:cxn>
                <a:cxn ang="0">
                  <a:pos x="T6" y="T7"/>
                </a:cxn>
                <a:cxn ang="0">
                  <a:pos x="T8" y="T9"/>
                </a:cxn>
              </a:cxnLst>
              <a:rect l="0" t="0" r="r" b="b"/>
              <a:pathLst>
                <a:path w="197" h="117">
                  <a:moveTo>
                    <a:pt x="2" y="117"/>
                  </a:moveTo>
                  <a:lnTo>
                    <a:pt x="0" y="113"/>
                  </a:lnTo>
                  <a:lnTo>
                    <a:pt x="195" y="0"/>
                  </a:lnTo>
                  <a:lnTo>
                    <a:pt x="197" y="4"/>
                  </a:lnTo>
                  <a:lnTo>
                    <a:pt x="2"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4" name="Freeform 128"/>
            <p:cNvSpPr>
              <a:spLocks/>
            </p:cNvSpPr>
            <p:nvPr/>
          </p:nvSpPr>
          <p:spPr bwMode="auto">
            <a:xfrm>
              <a:off x="9482139" y="1984682"/>
              <a:ext cx="304838" cy="184850"/>
            </a:xfrm>
            <a:custGeom>
              <a:avLst/>
              <a:gdLst>
                <a:gd name="T0" fmla="*/ 46 w 47"/>
                <a:gd name="T1" fmla="*/ 0 h 28"/>
                <a:gd name="T2" fmla="*/ 46 w 47"/>
                <a:gd name="T3" fmla="*/ 0 h 28"/>
                <a:gd name="T4" fmla="*/ 1 w 47"/>
                <a:gd name="T5" fmla="*/ 26 h 28"/>
                <a:gd name="T6" fmla="*/ 0 w 47"/>
                <a:gd name="T7" fmla="*/ 27 h 28"/>
                <a:gd name="T8" fmla="*/ 46 w 47"/>
                <a:gd name="T9" fmla="*/ 0 h 28"/>
                <a:gd name="T10" fmla="*/ 47 w 47"/>
                <a:gd name="T11" fmla="*/ 2 h 28"/>
                <a:gd name="T12" fmla="*/ 1 w 47"/>
                <a:gd name="T13" fmla="*/ 28 h 28"/>
                <a:gd name="T14" fmla="*/ 1 w 47"/>
                <a:gd name="T15" fmla="*/ 28 h 28"/>
                <a:gd name="T16" fmla="*/ 1 w 47"/>
                <a:gd name="T17" fmla="*/ 28 h 28"/>
                <a:gd name="T18" fmla="*/ 47 w 47"/>
                <a:gd name="T19" fmla="*/ 2 h 28"/>
                <a:gd name="T20" fmla="*/ 47 w 47"/>
                <a:gd name="T21" fmla="*/ 2 h 28"/>
                <a:gd name="T22" fmla="*/ 46 w 47"/>
                <a:gd name="T23" fmla="*/ 0 h 28"/>
                <a:gd name="T24" fmla="*/ 46 w 47"/>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28">
                  <a:moveTo>
                    <a:pt x="46" y="0"/>
                  </a:moveTo>
                  <a:cubicBezTo>
                    <a:pt x="46" y="0"/>
                    <a:pt x="46" y="0"/>
                    <a:pt x="46" y="0"/>
                  </a:cubicBezTo>
                  <a:cubicBezTo>
                    <a:pt x="1" y="26"/>
                    <a:pt x="1" y="26"/>
                    <a:pt x="1" y="26"/>
                  </a:cubicBezTo>
                  <a:cubicBezTo>
                    <a:pt x="0" y="27"/>
                    <a:pt x="0" y="27"/>
                    <a:pt x="0" y="27"/>
                  </a:cubicBezTo>
                  <a:cubicBezTo>
                    <a:pt x="46" y="0"/>
                    <a:pt x="46" y="0"/>
                    <a:pt x="46" y="0"/>
                  </a:cubicBezTo>
                  <a:cubicBezTo>
                    <a:pt x="47" y="2"/>
                    <a:pt x="47" y="2"/>
                    <a:pt x="47" y="2"/>
                  </a:cubicBezTo>
                  <a:cubicBezTo>
                    <a:pt x="1" y="28"/>
                    <a:pt x="1" y="28"/>
                    <a:pt x="1" y="28"/>
                  </a:cubicBezTo>
                  <a:cubicBezTo>
                    <a:pt x="1" y="28"/>
                    <a:pt x="1" y="28"/>
                    <a:pt x="1" y="28"/>
                  </a:cubicBezTo>
                  <a:cubicBezTo>
                    <a:pt x="1" y="28"/>
                    <a:pt x="1" y="28"/>
                    <a:pt x="1" y="28"/>
                  </a:cubicBezTo>
                  <a:cubicBezTo>
                    <a:pt x="47" y="2"/>
                    <a:pt x="47" y="2"/>
                    <a:pt x="47" y="2"/>
                  </a:cubicBezTo>
                  <a:cubicBezTo>
                    <a:pt x="47" y="2"/>
                    <a:pt x="47" y="2"/>
                    <a:pt x="47" y="2"/>
                  </a:cubicBezTo>
                  <a:cubicBezTo>
                    <a:pt x="46" y="0"/>
                    <a:pt x="46" y="0"/>
                    <a:pt x="46" y="0"/>
                  </a:cubicBezTo>
                  <a:cubicBezTo>
                    <a:pt x="46" y="0"/>
                    <a:pt x="46" y="0"/>
                    <a:pt x="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5" name="Freeform 129"/>
            <p:cNvSpPr>
              <a:spLocks/>
            </p:cNvSpPr>
            <p:nvPr/>
          </p:nvSpPr>
          <p:spPr bwMode="auto">
            <a:xfrm>
              <a:off x="9488625" y="216953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6" name="Rectangle 130"/>
            <p:cNvSpPr>
              <a:spLocks noChangeArrowheads="1"/>
            </p:cNvSpPr>
            <p:nvPr/>
          </p:nvSpPr>
          <p:spPr bwMode="auto">
            <a:xfrm>
              <a:off x="9482139" y="2176017"/>
              <a:ext cx="3244" cy="3244"/>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Rectangle 131"/>
            <p:cNvSpPr>
              <a:spLocks noChangeArrowheads="1"/>
            </p:cNvSpPr>
            <p:nvPr/>
          </p:nvSpPr>
          <p:spPr bwMode="auto">
            <a:xfrm>
              <a:off x="9482139" y="2176017"/>
              <a:ext cx="3244" cy="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132"/>
            <p:cNvSpPr>
              <a:spLocks/>
            </p:cNvSpPr>
            <p:nvPr/>
          </p:nvSpPr>
          <p:spPr bwMode="auto">
            <a:xfrm>
              <a:off x="9488625" y="216953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133"/>
            <p:cNvSpPr>
              <a:spLocks/>
            </p:cNvSpPr>
            <p:nvPr/>
          </p:nvSpPr>
          <p:spPr bwMode="auto">
            <a:xfrm>
              <a:off x="9482139" y="2169531"/>
              <a:ext cx="6486" cy="6486"/>
            </a:xfrm>
            <a:custGeom>
              <a:avLst/>
              <a:gdLst>
                <a:gd name="T0" fmla="*/ 1 w 1"/>
                <a:gd name="T1" fmla="*/ 0 h 1"/>
                <a:gd name="T2" fmla="*/ 1 w 1"/>
                <a:gd name="T3" fmla="*/ 0 h 1"/>
                <a:gd name="T4" fmla="*/ 0 w 1"/>
                <a:gd name="T5" fmla="*/ 1 h 1"/>
                <a:gd name="T6" fmla="*/ 1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0" name="Freeform 134"/>
            <p:cNvSpPr>
              <a:spLocks/>
            </p:cNvSpPr>
            <p:nvPr/>
          </p:nvSpPr>
          <p:spPr bwMode="auto">
            <a:xfrm>
              <a:off x="9482139" y="2176017"/>
              <a:ext cx="6486"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1" name="Freeform 135"/>
            <p:cNvSpPr>
              <a:spLocks/>
            </p:cNvSpPr>
            <p:nvPr/>
          </p:nvSpPr>
          <p:spPr bwMode="auto">
            <a:xfrm>
              <a:off x="9482139" y="2176017"/>
              <a:ext cx="6486"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2" name="Freeform 136"/>
            <p:cNvSpPr>
              <a:spLocks/>
            </p:cNvSpPr>
            <p:nvPr/>
          </p:nvSpPr>
          <p:spPr bwMode="auto">
            <a:xfrm>
              <a:off x="9475653" y="2176017"/>
              <a:ext cx="6486" cy="6486"/>
            </a:xfrm>
            <a:custGeom>
              <a:avLst/>
              <a:gdLst>
                <a:gd name="T0" fmla="*/ 0 w 2"/>
                <a:gd name="T1" fmla="*/ 0 h 2"/>
                <a:gd name="T2" fmla="*/ 0 w 2"/>
                <a:gd name="T3" fmla="*/ 0 h 2"/>
                <a:gd name="T4" fmla="*/ 0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0" y="2"/>
                  </a:lnTo>
                  <a:lnTo>
                    <a:pt x="2" y="0"/>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Freeform 137"/>
            <p:cNvSpPr>
              <a:spLocks/>
            </p:cNvSpPr>
            <p:nvPr/>
          </p:nvSpPr>
          <p:spPr bwMode="auto">
            <a:xfrm>
              <a:off x="9475653" y="2176017"/>
              <a:ext cx="6486" cy="6486"/>
            </a:xfrm>
            <a:custGeom>
              <a:avLst/>
              <a:gdLst>
                <a:gd name="T0" fmla="*/ 0 w 2"/>
                <a:gd name="T1" fmla="*/ 0 h 2"/>
                <a:gd name="T2" fmla="*/ 0 w 2"/>
                <a:gd name="T3" fmla="*/ 0 h 2"/>
                <a:gd name="T4" fmla="*/ 0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0"/>
                  </a:lnTo>
                  <a:lnTo>
                    <a:pt x="0" y="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4" name="Rectangle 138"/>
            <p:cNvSpPr>
              <a:spLocks noChangeArrowheads="1"/>
            </p:cNvSpPr>
            <p:nvPr/>
          </p:nvSpPr>
          <p:spPr bwMode="auto">
            <a:xfrm>
              <a:off x="9482139" y="2176017"/>
              <a:ext cx="3244" cy="3244"/>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5" name="Rectangle 139"/>
            <p:cNvSpPr>
              <a:spLocks noChangeArrowheads="1"/>
            </p:cNvSpPr>
            <p:nvPr/>
          </p:nvSpPr>
          <p:spPr bwMode="auto">
            <a:xfrm>
              <a:off x="9482139" y="2176017"/>
              <a:ext cx="3244" cy="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140"/>
            <p:cNvSpPr>
              <a:spLocks/>
            </p:cNvSpPr>
            <p:nvPr/>
          </p:nvSpPr>
          <p:spPr bwMode="auto">
            <a:xfrm>
              <a:off x="9475653" y="2176017"/>
              <a:ext cx="6486"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7" name="Freeform 141"/>
            <p:cNvSpPr>
              <a:spLocks/>
            </p:cNvSpPr>
            <p:nvPr/>
          </p:nvSpPr>
          <p:spPr bwMode="auto">
            <a:xfrm>
              <a:off x="9475653" y="2176017"/>
              <a:ext cx="6486"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8" name="Freeform 142"/>
            <p:cNvSpPr>
              <a:spLocks/>
            </p:cNvSpPr>
            <p:nvPr/>
          </p:nvSpPr>
          <p:spPr bwMode="auto">
            <a:xfrm>
              <a:off x="9469167" y="2163045"/>
              <a:ext cx="12972" cy="6486"/>
            </a:xfrm>
            <a:custGeom>
              <a:avLst/>
              <a:gdLst>
                <a:gd name="T0" fmla="*/ 4 w 4"/>
                <a:gd name="T1" fmla="*/ 0 h 2"/>
                <a:gd name="T2" fmla="*/ 0 w 4"/>
                <a:gd name="T3" fmla="*/ 2 h 2"/>
                <a:gd name="T4" fmla="*/ 0 w 4"/>
                <a:gd name="T5" fmla="*/ 2 h 2"/>
                <a:gd name="T6" fmla="*/ 4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0" y="2"/>
                  </a:lnTo>
                  <a:lnTo>
                    <a:pt x="0" y="2"/>
                  </a:lnTo>
                  <a:lnTo>
                    <a:pt x="4" y="0"/>
                  </a:lnTo>
                  <a:lnTo>
                    <a:pt x="4"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Freeform 143"/>
            <p:cNvSpPr>
              <a:spLocks/>
            </p:cNvSpPr>
            <p:nvPr/>
          </p:nvSpPr>
          <p:spPr bwMode="auto">
            <a:xfrm>
              <a:off x="9469167" y="2163045"/>
              <a:ext cx="12972" cy="6486"/>
            </a:xfrm>
            <a:custGeom>
              <a:avLst/>
              <a:gdLst>
                <a:gd name="T0" fmla="*/ 4 w 4"/>
                <a:gd name="T1" fmla="*/ 0 h 2"/>
                <a:gd name="T2" fmla="*/ 0 w 4"/>
                <a:gd name="T3" fmla="*/ 2 h 2"/>
                <a:gd name="T4" fmla="*/ 0 w 4"/>
                <a:gd name="T5" fmla="*/ 2 h 2"/>
                <a:gd name="T6" fmla="*/ 4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0" y="2"/>
                  </a:lnTo>
                  <a:lnTo>
                    <a:pt x="0" y="2"/>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0" name="Freeform 144"/>
            <p:cNvSpPr>
              <a:spLocks/>
            </p:cNvSpPr>
            <p:nvPr/>
          </p:nvSpPr>
          <p:spPr bwMode="auto">
            <a:xfrm>
              <a:off x="9482139" y="2156560"/>
              <a:ext cx="6486" cy="6486"/>
            </a:xfrm>
            <a:custGeom>
              <a:avLst/>
              <a:gdLst>
                <a:gd name="T0" fmla="*/ 1 w 1"/>
                <a:gd name="T1" fmla="*/ 0 h 1"/>
                <a:gd name="T2" fmla="*/ 0 w 1"/>
                <a:gd name="T3" fmla="*/ 1 h 1"/>
                <a:gd name="T4" fmla="*/ 0 w 1"/>
                <a:gd name="T5" fmla="*/ 1 h 1"/>
                <a:gd name="T6" fmla="*/ 0 w 1"/>
                <a:gd name="T7" fmla="*/ 1 h 1"/>
                <a:gd name="T8" fmla="*/ 0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0" y="1"/>
                    <a:pt x="0" y="1"/>
                    <a:pt x="0" y="1"/>
                  </a:cubicBezTo>
                  <a:cubicBezTo>
                    <a:pt x="0" y="1"/>
                    <a:pt x="0" y="1"/>
                    <a:pt x="0" y="1"/>
                  </a:cubicBezTo>
                  <a:cubicBezTo>
                    <a:pt x="0" y="1"/>
                    <a:pt x="0" y="1"/>
                    <a:pt x="0"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1" name="Freeform 145"/>
            <p:cNvSpPr>
              <a:spLocks/>
            </p:cNvSpPr>
            <p:nvPr/>
          </p:nvSpPr>
          <p:spPr bwMode="auto">
            <a:xfrm>
              <a:off x="9482139" y="21630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Freeform 146"/>
            <p:cNvSpPr>
              <a:spLocks/>
            </p:cNvSpPr>
            <p:nvPr/>
          </p:nvSpPr>
          <p:spPr bwMode="auto">
            <a:xfrm>
              <a:off x="9482139" y="216304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3" name="Freeform 147"/>
            <p:cNvSpPr>
              <a:spLocks/>
            </p:cNvSpPr>
            <p:nvPr/>
          </p:nvSpPr>
          <p:spPr bwMode="auto">
            <a:xfrm>
              <a:off x="9482139" y="216304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4" name="Freeform 148"/>
            <p:cNvSpPr>
              <a:spLocks/>
            </p:cNvSpPr>
            <p:nvPr/>
          </p:nvSpPr>
          <p:spPr bwMode="auto">
            <a:xfrm>
              <a:off x="9148113" y="2182503"/>
              <a:ext cx="301596" cy="181606"/>
            </a:xfrm>
            <a:custGeom>
              <a:avLst/>
              <a:gdLst>
                <a:gd name="T0" fmla="*/ 91 w 93"/>
                <a:gd name="T1" fmla="*/ 0 h 56"/>
                <a:gd name="T2" fmla="*/ 91 w 93"/>
                <a:gd name="T3" fmla="*/ 0 h 56"/>
                <a:gd name="T4" fmla="*/ 0 w 93"/>
                <a:gd name="T5" fmla="*/ 52 h 56"/>
                <a:gd name="T6" fmla="*/ 0 w 93"/>
                <a:gd name="T7" fmla="*/ 52 h 56"/>
                <a:gd name="T8" fmla="*/ 0 w 93"/>
                <a:gd name="T9" fmla="*/ 54 h 56"/>
                <a:gd name="T10" fmla="*/ 2 w 93"/>
                <a:gd name="T11" fmla="*/ 56 h 56"/>
                <a:gd name="T12" fmla="*/ 2 w 93"/>
                <a:gd name="T13" fmla="*/ 56 h 56"/>
                <a:gd name="T14" fmla="*/ 93 w 93"/>
                <a:gd name="T15" fmla="*/ 4 h 56"/>
                <a:gd name="T16" fmla="*/ 93 w 93"/>
                <a:gd name="T17" fmla="*/ 2 h 56"/>
                <a:gd name="T18" fmla="*/ 2 w 93"/>
                <a:gd name="T19" fmla="*/ 56 h 56"/>
                <a:gd name="T20" fmla="*/ 0 w 93"/>
                <a:gd name="T21" fmla="*/ 52 h 56"/>
                <a:gd name="T22" fmla="*/ 91 w 93"/>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56">
                  <a:moveTo>
                    <a:pt x="91" y="0"/>
                  </a:moveTo>
                  <a:lnTo>
                    <a:pt x="91" y="0"/>
                  </a:lnTo>
                  <a:lnTo>
                    <a:pt x="0" y="52"/>
                  </a:lnTo>
                  <a:lnTo>
                    <a:pt x="0" y="52"/>
                  </a:lnTo>
                  <a:lnTo>
                    <a:pt x="0" y="54"/>
                  </a:lnTo>
                  <a:lnTo>
                    <a:pt x="2" y="56"/>
                  </a:lnTo>
                  <a:lnTo>
                    <a:pt x="2" y="56"/>
                  </a:lnTo>
                  <a:lnTo>
                    <a:pt x="93" y="4"/>
                  </a:lnTo>
                  <a:lnTo>
                    <a:pt x="93" y="2"/>
                  </a:lnTo>
                  <a:lnTo>
                    <a:pt x="2" y="56"/>
                  </a:lnTo>
                  <a:lnTo>
                    <a:pt x="0" y="52"/>
                  </a:lnTo>
                  <a:lnTo>
                    <a:pt x="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5" name="Freeform 149"/>
            <p:cNvSpPr>
              <a:spLocks/>
            </p:cNvSpPr>
            <p:nvPr/>
          </p:nvSpPr>
          <p:spPr bwMode="auto">
            <a:xfrm>
              <a:off x="9148113" y="2182503"/>
              <a:ext cx="301596" cy="181606"/>
            </a:xfrm>
            <a:custGeom>
              <a:avLst/>
              <a:gdLst>
                <a:gd name="T0" fmla="*/ 91 w 93"/>
                <a:gd name="T1" fmla="*/ 0 h 56"/>
                <a:gd name="T2" fmla="*/ 91 w 93"/>
                <a:gd name="T3" fmla="*/ 0 h 56"/>
                <a:gd name="T4" fmla="*/ 0 w 93"/>
                <a:gd name="T5" fmla="*/ 52 h 56"/>
                <a:gd name="T6" fmla="*/ 0 w 93"/>
                <a:gd name="T7" fmla="*/ 52 h 56"/>
                <a:gd name="T8" fmla="*/ 0 w 93"/>
                <a:gd name="T9" fmla="*/ 54 h 56"/>
                <a:gd name="T10" fmla="*/ 2 w 93"/>
                <a:gd name="T11" fmla="*/ 56 h 56"/>
                <a:gd name="T12" fmla="*/ 2 w 93"/>
                <a:gd name="T13" fmla="*/ 56 h 56"/>
                <a:gd name="T14" fmla="*/ 93 w 93"/>
                <a:gd name="T15" fmla="*/ 4 h 56"/>
                <a:gd name="T16" fmla="*/ 93 w 93"/>
                <a:gd name="T17" fmla="*/ 2 h 56"/>
                <a:gd name="T18" fmla="*/ 2 w 93"/>
                <a:gd name="T19" fmla="*/ 56 h 56"/>
                <a:gd name="T20" fmla="*/ 0 w 93"/>
                <a:gd name="T21" fmla="*/ 52 h 56"/>
                <a:gd name="T22" fmla="*/ 91 w 93"/>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56">
                  <a:moveTo>
                    <a:pt x="91" y="0"/>
                  </a:moveTo>
                  <a:lnTo>
                    <a:pt x="91" y="0"/>
                  </a:lnTo>
                  <a:lnTo>
                    <a:pt x="0" y="52"/>
                  </a:lnTo>
                  <a:lnTo>
                    <a:pt x="0" y="52"/>
                  </a:lnTo>
                  <a:lnTo>
                    <a:pt x="0" y="54"/>
                  </a:lnTo>
                  <a:lnTo>
                    <a:pt x="2" y="56"/>
                  </a:lnTo>
                  <a:lnTo>
                    <a:pt x="2" y="56"/>
                  </a:lnTo>
                  <a:lnTo>
                    <a:pt x="93" y="4"/>
                  </a:lnTo>
                  <a:lnTo>
                    <a:pt x="93" y="2"/>
                  </a:lnTo>
                  <a:lnTo>
                    <a:pt x="2" y="56"/>
                  </a:lnTo>
                  <a:lnTo>
                    <a:pt x="0" y="5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6" name="Freeform 150"/>
            <p:cNvSpPr>
              <a:spLocks/>
            </p:cNvSpPr>
            <p:nvPr/>
          </p:nvSpPr>
          <p:spPr bwMode="auto">
            <a:xfrm>
              <a:off x="9443224" y="2176017"/>
              <a:ext cx="12972" cy="6486"/>
            </a:xfrm>
            <a:custGeom>
              <a:avLst/>
              <a:gdLst>
                <a:gd name="T0" fmla="*/ 4 w 4"/>
                <a:gd name="T1" fmla="*/ 0 h 2"/>
                <a:gd name="T2" fmla="*/ 0 w 4"/>
                <a:gd name="T3" fmla="*/ 2 h 2"/>
                <a:gd name="T4" fmla="*/ 2 w 4"/>
                <a:gd name="T5" fmla="*/ 2 h 2"/>
                <a:gd name="T6" fmla="*/ 4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0" y="2"/>
                  </a:lnTo>
                  <a:lnTo>
                    <a:pt x="2" y="2"/>
                  </a:lnTo>
                  <a:lnTo>
                    <a:pt x="4" y="0"/>
                  </a:lnTo>
                  <a:lnTo>
                    <a:pt x="4"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7" name="Freeform 151"/>
            <p:cNvSpPr>
              <a:spLocks/>
            </p:cNvSpPr>
            <p:nvPr/>
          </p:nvSpPr>
          <p:spPr bwMode="auto">
            <a:xfrm>
              <a:off x="9443224" y="2176017"/>
              <a:ext cx="12972" cy="6486"/>
            </a:xfrm>
            <a:custGeom>
              <a:avLst/>
              <a:gdLst>
                <a:gd name="T0" fmla="*/ 4 w 4"/>
                <a:gd name="T1" fmla="*/ 0 h 2"/>
                <a:gd name="T2" fmla="*/ 0 w 4"/>
                <a:gd name="T3" fmla="*/ 2 h 2"/>
                <a:gd name="T4" fmla="*/ 2 w 4"/>
                <a:gd name="T5" fmla="*/ 2 h 2"/>
                <a:gd name="T6" fmla="*/ 4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0" y="2"/>
                  </a:lnTo>
                  <a:lnTo>
                    <a:pt x="2" y="2"/>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8" name="Rectangle 152"/>
            <p:cNvSpPr>
              <a:spLocks noChangeArrowheads="1"/>
            </p:cNvSpPr>
            <p:nvPr/>
          </p:nvSpPr>
          <p:spPr bwMode="auto">
            <a:xfrm>
              <a:off x="9443224" y="2182503"/>
              <a:ext cx="3244" cy="3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9" name="Rectangle 153"/>
            <p:cNvSpPr>
              <a:spLocks noChangeArrowheads="1"/>
            </p:cNvSpPr>
            <p:nvPr/>
          </p:nvSpPr>
          <p:spPr bwMode="auto">
            <a:xfrm>
              <a:off x="9443224" y="2182503"/>
              <a:ext cx="3244" cy="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0" name="Freeform 154"/>
            <p:cNvSpPr>
              <a:spLocks/>
            </p:cNvSpPr>
            <p:nvPr/>
          </p:nvSpPr>
          <p:spPr bwMode="auto">
            <a:xfrm>
              <a:off x="9443224" y="2182503"/>
              <a:ext cx="6486"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1" name="Freeform 155"/>
            <p:cNvSpPr>
              <a:spLocks/>
            </p:cNvSpPr>
            <p:nvPr/>
          </p:nvSpPr>
          <p:spPr bwMode="auto">
            <a:xfrm>
              <a:off x="9443224" y="2182503"/>
              <a:ext cx="6486"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2" name="Rectangle 156"/>
            <p:cNvSpPr>
              <a:spLocks noChangeArrowheads="1"/>
            </p:cNvSpPr>
            <p:nvPr/>
          </p:nvSpPr>
          <p:spPr bwMode="auto">
            <a:xfrm>
              <a:off x="9456195" y="2176017"/>
              <a:ext cx="6486" cy="3244"/>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3" name="Rectangle 157"/>
            <p:cNvSpPr>
              <a:spLocks noChangeArrowheads="1"/>
            </p:cNvSpPr>
            <p:nvPr/>
          </p:nvSpPr>
          <p:spPr bwMode="auto">
            <a:xfrm>
              <a:off x="9456195" y="2176017"/>
              <a:ext cx="6486" cy="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4" name="Rectangle 158"/>
            <p:cNvSpPr>
              <a:spLocks noChangeArrowheads="1"/>
            </p:cNvSpPr>
            <p:nvPr/>
          </p:nvSpPr>
          <p:spPr bwMode="auto">
            <a:xfrm>
              <a:off x="9456195" y="2176017"/>
              <a:ext cx="3244" cy="3244"/>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5" name="Rectangle 159"/>
            <p:cNvSpPr>
              <a:spLocks noChangeArrowheads="1"/>
            </p:cNvSpPr>
            <p:nvPr/>
          </p:nvSpPr>
          <p:spPr bwMode="auto">
            <a:xfrm>
              <a:off x="9456195" y="2176017"/>
              <a:ext cx="3244" cy="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 name="Freeform 160"/>
            <p:cNvSpPr>
              <a:spLocks/>
            </p:cNvSpPr>
            <p:nvPr/>
          </p:nvSpPr>
          <p:spPr bwMode="auto">
            <a:xfrm>
              <a:off x="9456195" y="2176017"/>
              <a:ext cx="6486" cy="0"/>
            </a:xfrm>
            <a:custGeom>
              <a:avLst/>
              <a:gdLst>
                <a:gd name="T0" fmla="*/ 0 w 2"/>
                <a:gd name="T1" fmla="*/ 0 w 2"/>
                <a:gd name="T2" fmla="*/ 0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0" y="0"/>
                  </a:lnTo>
                  <a:lnTo>
                    <a:pt x="2" y="0"/>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 name="Freeform 161"/>
            <p:cNvSpPr>
              <a:spLocks/>
            </p:cNvSpPr>
            <p:nvPr/>
          </p:nvSpPr>
          <p:spPr bwMode="auto">
            <a:xfrm>
              <a:off x="9456195" y="2176017"/>
              <a:ext cx="6486" cy="0"/>
            </a:xfrm>
            <a:custGeom>
              <a:avLst/>
              <a:gdLst>
                <a:gd name="T0" fmla="*/ 0 w 2"/>
                <a:gd name="T1" fmla="*/ 0 w 2"/>
                <a:gd name="T2" fmla="*/ 0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0" y="0"/>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 name="Freeform 162"/>
            <p:cNvSpPr>
              <a:spLocks/>
            </p:cNvSpPr>
            <p:nvPr/>
          </p:nvSpPr>
          <p:spPr bwMode="auto">
            <a:xfrm>
              <a:off x="9456195" y="2182503"/>
              <a:ext cx="6486" cy="6486"/>
            </a:xfrm>
            <a:custGeom>
              <a:avLst/>
              <a:gdLst>
                <a:gd name="T0" fmla="*/ 2 w 2"/>
                <a:gd name="T1" fmla="*/ 0 h 2"/>
                <a:gd name="T2" fmla="*/ 0 w 2"/>
                <a:gd name="T3" fmla="*/ 2 h 2"/>
                <a:gd name="T4" fmla="*/ 0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0" y="2"/>
                  </a:lnTo>
                  <a:lnTo>
                    <a:pt x="2" y="2"/>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9" name="Freeform 163"/>
            <p:cNvSpPr>
              <a:spLocks/>
            </p:cNvSpPr>
            <p:nvPr/>
          </p:nvSpPr>
          <p:spPr bwMode="auto">
            <a:xfrm>
              <a:off x="9456195" y="2182503"/>
              <a:ext cx="6486" cy="6486"/>
            </a:xfrm>
            <a:custGeom>
              <a:avLst/>
              <a:gdLst>
                <a:gd name="T0" fmla="*/ 2 w 2"/>
                <a:gd name="T1" fmla="*/ 0 h 2"/>
                <a:gd name="T2" fmla="*/ 0 w 2"/>
                <a:gd name="T3" fmla="*/ 2 h 2"/>
                <a:gd name="T4" fmla="*/ 0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0" y="2"/>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 name="Freeform 164"/>
            <p:cNvSpPr>
              <a:spLocks/>
            </p:cNvSpPr>
            <p:nvPr/>
          </p:nvSpPr>
          <p:spPr bwMode="auto">
            <a:xfrm>
              <a:off x="9449709" y="2188989"/>
              <a:ext cx="6486" cy="6486"/>
            </a:xfrm>
            <a:custGeom>
              <a:avLst/>
              <a:gdLst>
                <a:gd name="T0" fmla="*/ 1 w 1"/>
                <a:gd name="T1" fmla="*/ 0 h 1"/>
                <a:gd name="T2" fmla="*/ 0 w 1"/>
                <a:gd name="T3" fmla="*/ 0 h 1"/>
                <a:gd name="T4" fmla="*/ 0 w 1"/>
                <a:gd name="T5" fmla="*/ 1 h 1"/>
                <a:gd name="T6" fmla="*/ 1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Freeform 165"/>
            <p:cNvSpPr>
              <a:spLocks/>
            </p:cNvSpPr>
            <p:nvPr/>
          </p:nvSpPr>
          <p:spPr bwMode="auto">
            <a:xfrm>
              <a:off x="9456195" y="21889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2" name="Freeform 166"/>
            <p:cNvSpPr>
              <a:spLocks/>
            </p:cNvSpPr>
            <p:nvPr/>
          </p:nvSpPr>
          <p:spPr bwMode="auto">
            <a:xfrm>
              <a:off x="9456195" y="2188989"/>
              <a:ext cx="0" cy="6486"/>
            </a:xfrm>
            <a:custGeom>
              <a:avLst/>
              <a:gdLst>
                <a:gd name="T0" fmla="*/ 0 h 2"/>
                <a:gd name="T1" fmla="*/ 0 h 2"/>
                <a:gd name="T2" fmla="*/ 0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0"/>
                  </a:lnTo>
                  <a:lnTo>
                    <a:pt x="0" y="0"/>
                  </a:lnTo>
                  <a:lnTo>
                    <a:pt x="0" y="2"/>
                  </a:lnTo>
                  <a:lnTo>
                    <a:pt x="0" y="0"/>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3" name="Freeform 167"/>
            <p:cNvSpPr>
              <a:spLocks/>
            </p:cNvSpPr>
            <p:nvPr/>
          </p:nvSpPr>
          <p:spPr bwMode="auto">
            <a:xfrm>
              <a:off x="9456195" y="2188989"/>
              <a:ext cx="0" cy="6486"/>
            </a:xfrm>
            <a:custGeom>
              <a:avLst/>
              <a:gdLst>
                <a:gd name="T0" fmla="*/ 0 h 2"/>
                <a:gd name="T1" fmla="*/ 0 h 2"/>
                <a:gd name="T2" fmla="*/ 0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0"/>
                  </a:lnTo>
                  <a:lnTo>
                    <a:pt x="0" y="0"/>
                  </a:lnTo>
                  <a:lnTo>
                    <a:pt x="0" y="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4" name="Freeform 168"/>
            <p:cNvSpPr>
              <a:spLocks noEditPoints="1"/>
            </p:cNvSpPr>
            <p:nvPr/>
          </p:nvSpPr>
          <p:spPr bwMode="auto">
            <a:xfrm>
              <a:off x="9462681" y="2169531"/>
              <a:ext cx="12972" cy="12972"/>
            </a:xfrm>
            <a:custGeom>
              <a:avLst/>
              <a:gdLst>
                <a:gd name="T0" fmla="*/ 4 w 4"/>
                <a:gd name="T1" fmla="*/ 4 h 4"/>
                <a:gd name="T2" fmla="*/ 2 w 4"/>
                <a:gd name="T3" fmla="*/ 4 h 4"/>
                <a:gd name="T4" fmla="*/ 2 w 4"/>
                <a:gd name="T5" fmla="*/ 4 h 4"/>
                <a:gd name="T6" fmla="*/ 4 w 4"/>
                <a:gd name="T7" fmla="*/ 4 h 4"/>
                <a:gd name="T8" fmla="*/ 4 w 4"/>
                <a:gd name="T9" fmla="*/ 4 h 4"/>
                <a:gd name="T10" fmla="*/ 2 w 4"/>
                <a:gd name="T11" fmla="*/ 0 h 4"/>
                <a:gd name="T12" fmla="*/ 0 w 4"/>
                <a:gd name="T13" fmla="*/ 2 h 4"/>
                <a:gd name="T14" fmla="*/ 0 w 4"/>
                <a:gd name="T15" fmla="*/ 2 h 4"/>
                <a:gd name="T16" fmla="*/ 2 w 4"/>
                <a:gd name="T17" fmla="*/ 0 h 4"/>
                <a:gd name="T18" fmla="*/ 2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4" y="4"/>
                  </a:moveTo>
                  <a:lnTo>
                    <a:pt x="2" y="4"/>
                  </a:lnTo>
                  <a:lnTo>
                    <a:pt x="2" y="4"/>
                  </a:lnTo>
                  <a:lnTo>
                    <a:pt x="4" y="4"/>
                  </a:lnTo>
                  <a:lnTo>
                    <a:pt x="4" y="4"/>
                  </a:lnTo>
                  <a:close/>
                  <a:moveTo>
                    <a:pt x="2" y="0"/>
                  </a:moveTo>
                  <a:lnTo>
                    <a:pt x="0" y="2"/>
                  </a:lnTo>
                  <a:lnTo>
                    <a:pt x="0" y="2"/>
                  </a:lnTo>
                  <a:lnTo>
                    <a:pt x="2"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5" name="Freeform 169"/>
            <p:cNvSpPr>
              <a:spLocks noEditPoints="1"/>
            </p:cNvSpPr>
            <p:nvPr/>
          </p:nvSpPr>
          <p:spPr bwMode="auto">
            <a:xfrm>
              <a:off x="9462681" y="2169531"/>
              <a:ext cx="12972" cy="12972"/>
            </a:xfrm>
            <a:custGeom>
              <a:avLst/>
              <a:gdLst>
                <a:gd name="T0" fmla="*/ 4 w 4"/>
                <a:gd name="T1" fmla="*/ 4 h 4"/>
                <a:gd name="T2" fmla="*/ 2 w 4"/>
                <a:gd name="T3" fmla="*/ 4 h 4"/>
                <a:gd name="T4" fmla="*/ 2 w 4"/>
                <a:gd name="T5" fmla="*/ 4 h 4"/>
                <a:gd name="T6" fmla="*/ 4 w 4"/>
                <a:gd name="T7" fmla="*/ 4 h 4"/>
                <a:gd name="T8" fmla="*/ 4 w 4"/>
                <a:gd name="T9" fmla="*/ 4 h 4"/>
                <a:gd name="T10" fmla="*/ 2 w 4"/>
                <a:gd name="T11" fmla="*/ 0 h 4"/>
                <a:gd name="T12" fmla="*/ 0 w 4"/>
                <a:gd name="T13" fmla="*/ 2 h 4"/>
                <a:gd name="T14" fmla="*/ 0 w 4"/>
                <a:gd name="T15" fmla="*/ 2 h 4"/>
                <a:gd name="T16" fmla="*/ 2 w 4"/>
                <a:gd name="T17" fmla="*/ 0 h 4"/>
                <a:gd name="T18" fmla="*/ 2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4" y="4"/>
                  </a:moveTo>
                  <a:lnTo>
                    <a:pt x="2" y="4"/>
                  </a:lnTo>
                  <a:lnTo>
                    <a:pt x="2" y="4"/>
                  </a:lnTo>
                  <a:lnTo>
                    <a:pt x="4" y="4"/>
                  </a:lnTo>
                  <a:lnTo>
                    <a:pt x="4" y="4"/>
                  </a:lnTo>
                  <a:moveTo>
                    <a:pt x="2" y="0"/>
                  </a:moveTo>
                  <a:lnTo>
                    <a:pt x="0" y="2"/>
                  </a:lnTo>
                  <a:lnTo>
                    <a:pt x="0" y="2"/>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6" name="Freeform 170"/>
            <p:cNvSpPr>
              <a:spLocks/>
            </p:cNvSpPr>
            <p:nvPr/>
          </p:nvSpPr>
          <p:spPr bwMode="auto">
            <a:xfrm>
              <a:off x="9469167" y="216953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7" name="Freeform 171"/>
            <p:cNvSpPr>
              <a:spLocks/>
            </p:cNvSpPr>
            <p:nvPr/>
          </p:nvSpPr>
          <p:spPr bwMode="auto">
            <a:xfrm>
              <a:off x="9469167" y="216953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8" name="Rectangle 172"/>
            <p:cNvSpPr>
              <a:spLocks noChangeArrowheads="1"/>
            </p:cNvSpPr>
            <p:nvPr/>
          </p:nvSpPr>
          <p:spPr bwMode="auto">
            <a:xfrm>
              <a:off x="9469167" y="2169531"/>
              <a:ext cx="3244" cy="3244"/>
            </a:xfrm>
            <a:prstGeom prst="rect">
              <a:avLst/>
            </a:prstGeom>
            <a:solidFill>
              <a:srgbClr val="1B1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9" name="Freeform 173"/>
            <p:cNvSpPr>
              <a:spLocks/>
            </p:cNvSpPr>
            <p:nvPr/>
          </p:nvSpPr>
          <p:spPr bwMode="auto">
            <a:xfrm>
              <a:off x="9469167" y="2169531"/>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0" name="Freeform 174"/>
            <p:cNvSpPr>
              <a:spLocks noEditPoints="1"/>
            </p:cNvSpPr>
            <p:nvPr/>
          </p:nvSpPr>
          <p:spPr bwMode="auto">
            <a:xfrm>
              <a:off x="9456195" y="2176017"/>
              <a:ext cx="19458" cy="6486"/>
            </a:xfrm>
            <a:custGeom>
              <a:avLst/>
              <a:gdLst>
                <a:gd name="T0" fmla="*/ 6 w 6"/>
                <a:gd name="T1" fmla="*/ 0 h 2"/>
                <a:gd name="T2" fmla="*/ 6 w 6"/>
                <a:gd name="T3" fmla="*/ 0 h 2"/>
                <a:gd name="T4" fmla="*/ 6 w 6"/>
                <a:gd name="T5" fmla="*/ 2 h 2"/>
                <a:gd name="T6" fmla="*/ 6 w 6"/>
                <a:gd name="T7" fmla="*/ 2 h 2"/>
                <a:gd name="T8" fmla="*/ 6 w 6"/>
                <a:gd name="T9" fmla="*/ 0 h 2"/>
                <a:gd name="T10" fmla="*/ 2 w 6"/>
                <a:gd name="T11" fmla="*/ 0 h 2"/>
                <a:gd name="T12" fmla="*/ 0 w 6"/>
                <a:gd name="T13" fmla="*/ 0 h 2"/>
                <a:gd name="T14" fmla="*/ 2 w 6"/>
                <a:gd name="T15" fmla="*/ 0 h 2"/>
                <a:gd name="T16" fmla="*/ 2 w 6"/>
                <a:gd name="T17" fmla="*/ 0 h 2"/>
                <a:gd name="T18" fmla="*/ 2 w 6"/>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
                  <a:moveTo>
                    <a:pt x="6" y="0"/>
                  </a:moveTo>
                  <a:lnTo>
                    <a:pt x="6" y="0"/>
                  </a:lnTo>
                  <a:lnTo>
                    <a:pt x="6" y="2"/>
                  </a:lnTo>
                  <a:lnTo>
                    <a:pt x="6" y="2"/>
                  </a:lnTo>
                  <a:lnTo>
                    <a:pt x="6" y="0"/>
                  </a:lnTo>
                  <a:close/>
                  <a:moveTo>
                    <a:pt x="2" y="0"/>
                  </a:moveTo>
                  <a:lnTo>
                    <a:pt x="0" y="0"/>
                  </a:lnTo>
                  <a:lnTo>
                    <a:pt x="2" y="0"/>
                  </a:lnTo>
                  <a:lnTo>
                    <a:pt x="2"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1" name="Freeform 175"/>
            <p:cNvSpPr>
              <a:spLocks noEditPoints="1"/>
            </p:cNvSpPr>
            <p:nvPr/>
          </p:nvSpPr>
          <p:spPr bwMode="auto">
            <a:xfrm>
              <a:off x="9456195" y="2176017"/>
              <a:ext cx="19458" cy="6486"/>
            </a:xfrm>
            <a:custGeom>
              <a:avLst/>
              <a:gdLst>
                <a:gd name="T0" fmla="*/ 6 w 6"/>
                <a:gd name="T1" fmla="*/ 0 h 2"/>
                <a:gd name="T2" fmla="*/ 6 w 6"/>
                <a:gd name="T3" fmla="*/ 0 h 2"/>
                <a:gd name="T4" fmla="*/ 6 w 6"/>
                <a:gd name="T5" fmla="*/ 2 h 2"/>
                <a:gd name="T6" fmla="*/ 6 w 6"/>
                <a:gd name="T7" fmla="*/ 2 h 2"/>
                <a:gd name="T8" fmla="*/ 6 w 6"/>
                <a:gd name="T9" fmla="*/ 0 h 2"/>
                <a:gd name="T10" fmla="*/ 2 w 6"/>
                <a:gd name="T11" fmla="*/ 0 h 2"/>
                <a:gd name="T12" fmla="*/ 0 w 6"/>
                <a:gd name="T13" fmla="*/ 0 h 2"/>
                <a:gd name="T14" fmla="*/ 2 w 6"/>
                <a:gd name="T15" fmla="*/ 0 h 2"/>
                <a:gd name="T16" fmla="*/ 2 w 6"/>
                <a:gd name="T17" fmla="*/ 0 h 2"/>
                <a:gd name="T18" fmla="*/ 2 w 6"/>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
                  <a:moveTo>
                    <a:pt x="6" y="0"/>
                  </a:moveTo>
                  <a:lnTo>
                    <a:pt x="6" y="0"/>
                  </a:lnTo>
                  <a:lnTo>
                    <a:pt x="6" y="2"/>
                  </a:lnTo>
                  <a:lnTo>
                    <a:pt x="6" y="2"/>
                  </a:lnTo>
                  <a:lnTo>
                    <a:pt x="6" y="0"/>
                  </a:lnTo>
                  <a:moveTo>
                    <a:pt x="2" y="0"/>
                  </a:move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2" name="Freeform 176"/>
            <p:cNvSpPr>
              <a:spLocks/>
            </p:cNvSpPr>
            <p:nvPr/>
          </p:nvSpPr>
          <p:spPr bwMode="auto">
            <a:xfrm>
              <a:off x="9462681" y="2182503"/>
              <a:ext cx="6486" cy="6486"/>
            </a:xfrm>
            <a:custGeom>
              <a:avLst/>
              <a:gdLst>
                <a:gd name="T0" fmla="*/ 2 w 2"/>
                <a:gd name="T1" fmla="*/ 0 h 2"/>
                <a:gd name="T2" fmla="*/ 0 w 2"/>
                <a:gd name="T3" fmla="*/ 0 h 2"/>
                <a:gd name="T4" fmla="*/ 0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2"/>
                  </a:lnTo>
                  <a:lnTo>
                    <a:pt x="2"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3" name="Freeform 177"/>
            <p:cNvSpPr>
              <a:spLocks/>
            </p:cNvSpPr>
            <p:nvPr/>
          </p:nvSpPr>
          <p:spPr bwMode="auto">
            <a:xfrm>
              <a:off x="9462681" y="2182503"/>
              <a:ext cx="6486" cy="6486"/>
            </a:xfrm>
            <a:custGeom>
              <a:avLst/>
              <a:gdLst>
                <a:gd name="T0" fmla="*/ 2 w 2"/>
                <a:gd name="T1" fmla="*/ 0 h 2"/>
                <a:gd name="T2" fmla="*/ 0 w 2"/>
                <a:gd name="T3" fmla="*/ 0 h 2"/>
                <a:gd name="T4" fmla="*/ 0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2"/>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4" name="Freeform 178"/>
            <p:cNvSpPr>
              <a:spLocks noEditPoints="1"/>
            </p:cNvSpPr>
            <p:nvPr/>
          </p:nvSpPr>
          <p:spPr bwMode="auto">
            <a:xfrm>
              <a:off x="9462681" y="2169531"/>
              <a:ext cx="12972" cy="12972"/>
            </a:xfrm>
            <a:custGeom>
              <a:avLst/>
              <a:gdLst>
                <a:gd name="T0" fmla="*/ 2 w 4"/>
                <a:gd name="T1" fmla="*/ 4 h 4"/>
                <a:gd name="T2" fmla="*/ 2 w 4"/>
                <a:gd name="T3" fmla="*/ 4 h 4"/>
                <a:gd name="T4" fmla="*/ 2 w 4"/>
                <a:gd name="T5" fmla="*/ 4 h 4"/>
                <a:gd name="T6" fmla="*/ 2 w 4"/>
                <a:gd name="T7" fmla="*/ 4 h 4"/>
                <a:gd name="T8" fmla="*/ 2 w 4"/>
                <a:gd name="T9" fmla="*/ 4 h 4"/>
                <a:gd name="T10" fmla="*/ 4 w 4"/>
                <a:gd name="T11" fmla="*/ 2 h 4"/>
                <a:gd name="T12" fmla="*/ 4 w 4"/>
                <a:gd name="T13" fmla="*/ 4 h 4"/>
                <a:gd name="T14" fmla="*/ 4 w 4"/>
                <a:gd name="T15" fmla="*/ 4 h 4"/>
                <a:gd name="T16" fmla="*/ 4 w 4"/>
                <a:gd name="T17" fmla="*/ 4 h 4"/>
                <a:gd name="T18" fmla="*/ 4 w 4"/>
                <a:gd name="T19" fmla="*/ 2 h 4"/>
                <a:gd name="T20" fmla="*/ 0 w 4"/>
                <a:gd name="T21" fmla="*/ 2 h 4"/>
                <a:gd name="T22" fmla="*/ 0 w 4"/>
                <a:gd name="T23" fmla="*/ 2 h 4"/>
                <a:gd name="T24" fmla="*/ 0 w 4"/>
                <a:gd name="T25" fmla="*/ 2 h 4"/>
                <a:gd name="T26" fmla="*/ 0 w 4"/>
                <a:gd name="T27" fmla="*/ 2 h 4"/>
                <a:gd name="T28" fmla="*/ 0 w 4"/>
                <a:gd name="T29" fmla="*/ 2 h 4"/>
                <a:gd name="T30" fmla="*/ 2 w 4"/>
                <a:gd name="T31" fmla="*/ 0 h 4"/>
                <a:gd name="T32" fmla="*/ 2 w 4"/>
                <a:gd name="T33" fmla="*/ 0 h 4"/>
                <a:gd name="T34" fmla="*/ 2 w 4"/>
                <a:gd name="T35" fmla="*/ 0 h 4"/>
                <a:gd name="T36" fmla="*/ 2 w 4"/>
                <a:gd name="T37" fmla="*/ 0 h 4"/>
                <a:gd name="T38" fmla="*/ 2 w 4"/>
                <a:gd name="T39" fmla="*/ 0 h 4"/>
                <a:gd name="T40" fmla="*/ 2 w 4"/>
                <a:gd name="T4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4">
                  <a:moveTo>
                    <a:pt x="2" y="4"/>
                  </a:moveTo>
                  <a:lnTo>
                    <a:pt x="2" y="4"/>
                  </a:lnTo>
                  <a:lnTo>
                    <a:pt x="2" y="4"/>
                  </a:lnTo>
                  <a:lnTo>
                    <a:pt x="2" y="4"/>
                  </a:lnTo>
                  <a:lnTo>
                    <a:pt x="2" y="4"/>
                  </a:lnTo>
                  <a:close/>
                  <a:moveTo>
                    <a:pt x="4" y="2"/>
                  </a:moveTo>
                  <a:lnTo>
                    <a:pt x="4" y="4"/>
                  </a:lnTo>
                  <a:lnTo>
                    <a:pt x="4" y="4"/>
                  </a:lnTo>
                  <a:lnTo>
                    <a:pt x="4" y="4"/>
                  </a:lnTo>
                  <a:lnTo>
                    <a:pt x="4" y="2"/>
                  </a:lnTo>
                  <a:close/>
                  <a:moveTo>
                    <a:pt x="0" y="2"/>
                  </a:moveTo>
                  <a:lnTo>
                    <a:pt x="0" y="2"/>
                  </a:lnTo>
                  <a:lnTo>
                    <a:pt x="0" y="2"/>
                  </a:lnTo>
                  <a:lnTo>
                    <a:pt x="0" y="2"/>
                  </a:lnTo>
                  <a:lnTo>
                    <a:pt x="0" y="2"/>
                  </a:lnTo>
                  <a:close/>
                  <a:moveTo>
                    <a:pt x="2" y="0"/>
                  </a:moveTo>
                  <a:lnTo>
                    <a:pt x="2" y="0"/>
                  </a:lnTo>
                  <a:lnTo>
                    <a:pt x="2" y="0"/>
                  </a:lnTo>
                  <a:lnTo>
                    <a:pt x="2" y="0"/>
                  </a:lnTo>
                  <a:lnTo>
                    <a:pt x="2" y="0"/>
                  </a:lnTo>
                  <a:lnTo>
                    <a:pt x="2"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5" name="Freeform 179"/>
            <p:cNvSpPr>
              <a:spLocks noEditPoints="1"/>
            </p:cNvSpPr>
            <p:nvPr/>
          </p:nvSpPr>
          <p:spPr bwMode="auto">
            <a:xfrm>
              <a:off x="9462681" y="2169531"/>
              <a:ext cx="12972" cy="12972"/>
            </a:xfrm>
            <a:custGeom>
              <a:avLst/>
              <a:gdLst>
                <a:gd name="T0" fmla="*/ 2 w 4"/>
                <a:gd name="T1" fmla="*/ 4 h 4"/>
                <a:gd name="T2" fmla="*/ 2 w 4"/>
                <a:gd name="T3" fmla="*/ 4 h 4"/>
                <a:gd name="T4" fmla="*/ 2 w 4"/>
                <a:gd name="T5" fmla="*/ 4 h 4"/>
                <a:gd name="T6" fmla="*/ 2 w 4"/>
                <a:gd name="T7" fmla="*/ 4 h 4"/>
                <a:gd name="T8" fmla="*/ 2 w 4"/>
                <a:gd name="T9" fmla="*/ 4 h 4"/>
                <a:gd name="T10" fmla="*/ 4 w 4"/>
                <a:gd name="T11" fmla="*/ 2 h 4"/>
                <a:gd name="T12" fmla="*/ 4 w 4"/>
                <a:gd name="T13" fmla="*/ 4 h 4"/>
                <a:gd name="T14" fmla="*/ 4 w 4"/>
                <a:gd name="T15" fmla="*/ 4 h 4"/>
                <a:gd name="T16" fmla="*/ 4 w 4"/>
                <a:gd name="T17" fmla="*/ 4 h 4"/>
                <a:gd name="T18" fmla="*/ 4 w 4"/>
                <a:gd name="T19" fmla="*/ 2 h 4"/>
                <a:gd name="T20" fmla="*/ 0 w 4"/>
                <a:gd name="T21" fmla="*/ 2 h 4"/>
                <a:gd name="T22" fmla="*/ 0 w 4"/>
                <a:gd name="T23" fmla="*/ 2 h 4"/>
                <a:gd name="T24" fmla="*/ 0 w 4"/>
                <a:gd name="T25" fmla="*/ 2 h 4"/>
                <a:gd name="T26" fmla="*/ 0 w 4"/>
                <a:gd name="T27" fmla="*/ 2 h 4"/>
                <a:gd name="T28" fmla="*/ 0 w 4"/>
                <a:gd name="T29" fmla="*/ 2 h 4"/>
                <a:gd name="T30" fmla="*/ 2 w 4"/>
                <a:gd name="T31" fmla="*/ 0 h 4"/>
                <a:gd name="T32" fmla="*/ 2 w 4"/>
                <a:gd name="T33" fmla="*/ 0 h 4"/>
                <a:gd name="T34" fmla="*/ 2 w 4"/>
                <a:gd name="T35" fmla="*/ 0 h 4"/>
                <a:gd name="T36" fmla="*/ 2 w 4"/>
                <a:gd name="T37" fmla="*/ 0 h 4"/>
                <a:gd name="T38" fmla="*/ 2 w 4"/>
                <a:gd name="T39" fmla="*/ 0 h 4"/>
                <a:gd name="T40" fmla="*/ 2 w 4"/>
                <a:gd name="T4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4">
                  <a:moveTo>
                    <a:pt x="2" y="4"/>
                  </a:moveTo>
                  <a:lnTo>
                    <a:pt x="2" y="4"/>
                  </a:lnTo>
                  <a:lnTo>
                    <a:pt x="2" y="4"/>
                  </a:lnTo>
                  <a:lnTo>
                    <a:pt x="2" y="4"/>
                  </a:lnTo>
                  <a:lnTo>
                    <a:pt x="2" y="4"/>
                  </a:lnTo>
                  <a:moveTo>
                    <a:pt x="4" y="2"/>
                  </a:moveTo>
                  <a:lnTo>
                    <a:pt x="4" y="4"/>
                  </a:lnTo>
                  <a:lnTo>
                    <a:pt x="4" y="4"/>
                  </a:lnTo>
                  <a:lnTo>
                    <a:pt x="4" y="4"/>
                  </a:lnTo>
                  <a:lnTo>
                    <a:pt x="4" y="2"/>
                  </a:lnTo>
                  <a:moveTo>
                    <a:pt x="0" y="2"/>
                  </a:moveTo>
                  <a:lnTo>
                    <a:pt x="0" y="2"/>
                  </a:lnTo>
                  <a:lnTo>
                    <a:pt x="0" y="2"/>
                  </a:lnTo>
                  <a:lnTo>
                    <a:pt x="0" y="2"/>
                  </a:lnTo>
                  <a:lnTo>
                    <a:pt x="0" y="2"/>
                  </a:lnTo>
                  <a:moveTo>
                    <a:pt x="2" y="0"/>
                  </a:moveTo>
                  <a:lnTo>
                    <a:pt x="2" y="0"/>
                  </a:lnTo>
                  <a:lnTo>
                    <a:pt x="2"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6" name="Freeform 180"/>
            <p:cNvSpPr>
              <a:spLocks noEditPoints="1"/>
            </p:cNvSpPr>
            <p:nvPr/>
          </p:nvSpPr>
          <p:spPr bwMode="auto">
            <a:xfrm>
              <a:off x="9148113" y="1984682"/>
              <a:ext cx="638865" cy="379428"/>
            </a:xfrm>
            <a:custGeom>
              <a:avLst/>
              <a:gdLst>
                <a:gd name="T0" fmla="*/ 2 w 197"/>
                <a:gd name="T1" fmla="*/ 115 h 117"/>
                <a:gd name="T2" fmla="*/ 0 w 197"/>
                <a:gd name="T3" fmla="*/ 113 h 117"/>
                <a:gd name="T4" fmla="*/ 195 w 197"/>
                <a:gd name="T5" fmla="*/ 2 h 117"/>
                <a:gd name="T6" fmla="*/ 195 w 197"/>
                <a:gd name="T7" fmla="*/ 4 h 117"/>
                <a:gd name="T8" fmla="*/ 2 w 197"/>
                <a:gd name="T9" fmla="*/ 115 h 117"/>
                <a:gd name="T10" fmla="*/ 195 w 197"/>
                <a:gd name="T11" fmla="*/ 0 h 117"/>
                <a:gd name="T12" fmla="*/ 103 w 197"/>
                <a:gd name="T13" fmla="*/ 55 h 117"/>
                <a:gd name="T14" fmla="*/ 103 w 197"/>
                <a:gd name="T15" fmla="*/ 55 h 117"/>
                <a:gd name="T16" fmla="*/ 103 w 197"/>
                <a:gd name="T17" fmla="*/ 55 h 117"/>
                <a:gd name="T18" fmla="*/ 103 w 197"/>
                <a:gd name="T19" fmla="*/ 55 h 117"/>
                <a:gd name="T20" fmla="*/ 99 w 197"/>
                <a:gd name="T21" fmla="*/ 57 h 117"/>
                <a:gd name="T22" fmla="*/ 99 w 197"/>
                <a:gd name="T23" fmla="*/ 57 h 117"/>
                <a:gd name="T24" fmla="*/ 99 w 197"/>
                <a:gd name="T25" fmla="*/ 57 h 117"/>
                <a:gd name="T26" fmla="*/ 97 w 197"/>
                <a:gd name="T27" fmla="*/ 59 h 117"/>
                <a:gd name="T28" fmla="*/ 97 w 197"/>
                <a:gd name="T29" fmla="*/ 59 h 117"/>
                <a:gd name="T30" fmla="*/ 97 w 197"/>
                <a:gd name="T31" fmla="*/ 59 h 117"/>
                <a:gd name="T32" fmla="*/ 97 w 197"/>
                <a:gd name="T33" fmla="*/ 59 h 117"/>
                <a:gd name="T34" fmla="*/ 95 w 197"/>
                <a:gd name="T35" fmla="*/ 59 h 117"/>
                <a:gd name="T36" fmla="*/ 95 w 197"/>
                <a:gd name="T37" fmla="*/ 59 h 117"/>
                <a:gd name="T38" fmla="*/ 93 w 197"/>
                <a:gd name="T39" fmla="*/ 61 h 117"/>
                <a:gd name="T40" fmla="*/ 91 w 197"/>
                <a:gd name="T41" fmla="*/ 61 h 117"/>
                <a:gd name="T42" fmla="*/ 91 w 197"/>
                <a:gd name="T43" fmla="*/ 61 h 117"/>
                <a:gd name="T44" fmla="*/ 0 w 197"/>
                <a:gd name="T45" fmla="*/ 113 h 117"/>
                <a:gd name="T46" fmla="*/ 2 w 197"/>
                <a:gd name="T47" fmla="*/ 117 h 117"/>
                <a:gd name="T48" fmla="*/ 93 w 197"/>
                <a:gd name="T49" fmla="*/ 63 h 117"/>
                <a:gd name="T50" fmla="*/ 95 w 197"/>
                <a:gd name="T51" fmla="*/ 63 h 117"/>
                <a:gd name="T52" fmla="*/ 95 w 197"/>
                <a:gd name="T53" fmla="*/ 63 h 117"/>
                <a:gd name="T54" fmla="*/ 95 w 197"/>
                <a:gd name="T55" fmla="*/ 63 h 117"/>
                <a:gd name="T56" fmla="*/ 97 w 197"/>
                <a:gd name="T57" fmla="*/ 61 h 117"/>
                <a:gd name="T58" fmla="*/ 99 w 197"/>
                <a:gd name="T59" fmla="*/ 61 h 117"/>
                <a:gd name="T60" fmla="*/ 99 w 197"/>
                <a:gd name="T61" fmla="*/ 61 h 117"/>
                <a:gd name="T62" fmla="*/ 101 w 197"/>
                <a:gd name="T63" fmla="*/ 61 h 117"/>
                <a:gd name="T64" fmla="*/ 101 w 197"/>
                <a:gd name="T65" fmla="*/ 59 h 117"/>
                <a:gd name="T66" fmla="*/ 101 w 197"/>
                <a:gd name="T67" fmla="*/ 59 h 117"/>
                <a:gd name="T68" fmla="*/ 101 w 197"/>
                <a:gd name="T69" fmla="*/ 59 h 117"/>
                <a:gd name="T70" fmla="*/ 103 w 197"/>
                <a:gd name="T71" fmla="*/ 59 h 117"/>
                <a:gd name="T72" fmla="*/ 103 w 197"/>
                <a:gd name="T73" fmla="*/ 59 h 117"/>
                <a:gd name="T74" fmla="*/ 103 w 197"/>
                <a:gd name="T75" fmla="*/ 59 h 117"/>
                <a:gd name="T76" fmla="*/ 103 w 197"/>
                <a:gd name="T77" fmla="*/ 59 h 117"/>
                <a:gd name="T78" fmla="*/ 105 w 197"/>
                <a:gd name="T79" fmla="*/ 57 h 117"/>
                <a:gd name="T80" fmla="*/ 105 w 197"/>
                <a:gd name="T81" fmla="*/ 57 h 117"/>
                <a:gd name="T82" fmla="*/ 197 w 197"/>
                <a:gd name="T83" fmla="*/ 4 h 117"/>
                <a:gd name="T84" fmla="*/ 195 w 197"/>
                <a:gd name="T8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 h="117">
                  <a:moveTo>
                    <a:pt x="2" y="115"/>
                  </a:moveTo>
                  <a:lnTo>
                    <a:pt x="0" y="113"/>
                  </a:lnTo>
                  <a:lnTo>
                    <a:pt x="195" y="2"/>
                  </a:lnTo>
                  <a:lnTo>
                    <a:pt x="195" y="4"/>
                  </a:lnTo>
                  <a:lnTo>
                    <a:pt x="2" y="115"/>
                  </a:lnTo>
                  <a:close/>
                  <a:moveTo>
                    <a:pt x="195" y="0"/>
                  </a:moveTo>
                  <a:lnTo>
                    <a:pt x="103" y="55"/>
                  </a:lnTo>
                  <a:lnTo>
                    <a:pt x="103" y="55"/>
                  </a:lnTo>
                  <a:lnTo>
                    <a:pt x="103" y="55"/>
                  </a:lnTo>
                  <a:lnTo>
                    <a:pt x="103" y="55"/>
                  </a:lnTo>
                  <a:lnTo>
                    <a:pt x="99" y="57"/>
                  </a:lnTo>
                  <a:lnTo>
                    <a:pt x="99" y="57"/>
                  </a:lnTo>
                  <a:lnTo>
                    <a:pt x="99" y="57"/>
                  </a:lnTo>
                  <a:lnTo>
                    <a:pt x="97" y="59"/>
                  </a:lnTo>
                  <a:lnTo>
                    <a:pt x="97" y="59"/>
                  </a:lnTo>
                  <a:lnTo>
                    <a:pt x="97" y="59"/>
                  </a:lnTo>
                  <a:lnTo>
                    <a:pt x="97" y="59"/>
                  </a:lnTo>
                  <a:lnTo>
                    <a:pt x="95" y="59"/>
                  </a:lnTo>
                  <a:lnTo>
                    <a:pt x="95" y="59"/>
                  </a:lnTo>
                  <a:lnTo>
                    <a:pt x="93" y="61"/>
                  </a:lnTo>
                  <a:lnTo>
                    <a:pt x="91" y="61"/>
                  </a:lnTo>
                  <a:lnTo>
                    <a:pt x="91" y="61"/>
                  </a:lnTo>
                  <a:lnTo>
                    <a:pt x="0" y="113"/>
                  </a:lnTo>
                  <a:lnTo>
                    <a:pt x="2" y="117"/>
                  </a:lnTo>
                  <a:lnTo>
                    <a:pt x="93" y="63"/>
                  </a:lnTo>
                  <a:lnTo>
                    <a:pt x="95" y="63"/>
                  </a:lnTo>
                  <a:lnTo>
                    <a:pt x="95" y="63"/>
                  </a:lnTo>
                  <a:lnTo>
                    <a:pt x="95" y="63"/>
                  </a:lnTo>
                  <a:lnTo>
                    <a:pt x="97" y="61"/>
                  </a:lnTo>
                  <a:lnTo>
                    <a:pt x="99" y="61"/>
                  </a:lnTo>
                  <a:lnTo>
                    <a:pt x="99" y="61"/>
                  </a:lnTo>
                  <a:lnTo>
                    <a:pt x="101" y="61"/>
                  </a:lnTo>
                  <a:lnTo>
                    <a:pt x="101" y="59"/>
                  </a:lnTo>
                  <a:lnTo>
                    <a:pt x="101" y="59"/>
                  </a:lnTo>
                  <a:lnTo>
                    <a:pt x="101" y="59"/>
                  </a:lnTo>
                  <a:lnTo>
                    <a:pt x="103" y="59"/>
                  </a:lnTo>
                  <a:lnTo>
                    <a:pt x="103" y="59"/>
                  </a:lnTo>
                  <a:lnTo>
                    <a:pt x="103" y="59"/>
                  </a:lnTo>
                  <a:lnTo>
                    <a:pt x="103" y="59"/>
                  </a:lnTo>
                  <a:lnTo>
                    <a:pt x="105" y="57"/>
                  </a:lnTo>
                  <a:lnTo>
                    <a:pt x="105" y="57"/>
                  </a:lnTo>
                  <a:lnTo>
                    <a:pt x="197" y="4"/>
                  </a:lnTo>
                  <a:lnTo>
                    <a:pt x="195" y="0"/>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7" name="Freeform 181"/>
            <p:cNvSpPr>
              <a:spLocks noEditPoints="1"/>
            </p:cNvSpPr>
            <p:nvPr/>
          </p:nvSpPr>
          <p:spPr bwMode="auto">
            <a:xfrm>
              <a:off x="9148113" y="1984682"/>
              <a:ext cx="638865" cy="379428"/>
            </a:xfrm>
            <a:custGeom>
              <a:avLst/>
              <a:gdLst>
                <a:gd name="T0" fmla="*/ 2 w 197"/>
                <a:gd name="T1" fmla="*/ 115 h 117"/>
                <a:gd name="T2" fmla="*/ 0 w 197"/>
                <a:gd name="T3" fmla="*/ 113 h 117"/>
                <a:gd name="T4" fmla="*/ 195 w 197"/>
                <a:gd name="T5" fmla="*/ 2 h 117"/>
                <a:gd name="T6" fmla="*/ 195 w 197"/>
                <a:gd name="T7" fmla="*/ 4 h 117"/>
                <a:gd name="T8" fmla="*/ 2 w 197"/>
                <a:gd name="T9" fmla="*/ 115 h 117"/>
                <a:gd name="T10" fmla="*/ 195 w 197"/>
                <a:gd name="T11" fmla="*/ 0 h 117"/>
                <a:gd name="T12" fmla="*/ 103 w 197"/>
                <a:gd name="T13" fmla="*/ 55 h 117"/>
                <a:gd name="T14" fmla="*/ 103 w 197"/>
                <a:gd name="T15" fmla="*/ 55 h 117"/>
                <a:gd name="T16" fmla="*/ 103 w 197"/>
                <a:gd name="T17" fmla="*/ 55 h 117"/>
                <a:gd name="T18" fmla="*/ 103 w 197"/>
                <a:gd name="T19" fmla="*/ 55 h 117"/>
                <a:gd name="T20" fmla="*/ 99 w 197"/>
                <a:gd name="T21" fmla="*/ 57 h 117"/>
                <a:gd name="T22" fmla="*/ 99 w 197"/>
                <a:gd name="T23" fmla="*/ 57 h 117"/>
                <a:gd name="T24" fmla="*/ 99 w 197"/>
                <a:gd name="T25" fmla="*/ 57 h 117"/>
                <a:gd name="T26" fmla="*/ 97 w 197"/>
                <a:gd name="T27" fmla="*/ 59 h 117"/>
                <a:gd name="T28" fmla="*/ 97 w 197"/>
                <a:gd name="T29" fmla="*/ 59 h 117"/>
                <a:gd name="T30" fmla="*/ 97 w 197"/>
                <a:gd name="T31" fmla="*/ 59 h 117"/>
                <a:gd name="T32" fmla="*/ 97 w 197"/>
                <a:gd name="T33" fmla="*/ 59 h 117"/>
                <a:gd name="T34" fmla="*/ 95 w 197"/>
                <a:gd name="T35" fmla="*/ 59 h 117"/>
                <a:gd name="T36" fmla="*/ 95 w 197"/>
                <a:gd name="T37" fmla="*/ 59 h 117"/>
                <a:gd name="T38" fmla="*/ 93 w 197"/>
                <a:gd name="T39" fmla="*/ 61 h 117"/>
                <a:gd name="T40" fmla="*/ 91 w 197"/>
                <a:gd name="T41" fmla="*/ 61 h 117"/>
                <a:gd name="T42" fmla="*/ 91 w 197"/>
                <a:gd name="T43" fmla="*/ 61 h 117"/>
                <a:gd name="T44" fmla="*/ 0 w 197"/>
                <a:gd name="T45" fmla="*/ 113 h 117"/>
                <a:gd name="T46" fmla="*/ 2 w 197"/>
                <a:gd name="T47" fmla="*/ 117 h 117"/>
                <a:gd name="T48" fmla="*/ 93 w 197"/>
                <a:gd name="T49" fmla="*/ 63 h 117"/>
                <a:gd name="T50" fmla="*/ 95 w 197"/>
                <a:gd name="T51" fmla="*/ 63 h 117"/>
                <a:gd name="T52" fmla="*/ 95 w 197"/>
                <a:gd name="T53" fmla="*/ 63 h 117"/>
                <a:gd name="T54" fmla="*/ 95 w 197"/>
                <a:gd name="T55" fmla="*/ 63 h 117"/>
                <a:gd name="T56" fmla="*/ 97 w 197"/>
                <a:gd name="T57" fmla="*/ 61 h 117"/>
                <a:gd name="T58" fmla="*/ 99 w 197"/>
                <a:gd name="T59" fmla="*/ 61 h 117"/>
                <a:gd name="T60" fmla="*/ 99 w 197"/>
                <a:gd name="T61" fmla="*/ 61 h 117"/>
                <a:gd name="T62" fmla="*/ 101 w 197"/>
                <a:gd name="T63" fmla="*/ 61 h 117"/>
                <a:gd name="T64" fmla="*/ 101 w 197"/>
                <a:gd name="T65" fmla="*/ 59 h 117"/>
                <a:gd name="T66" fmla="*/ 101 w 197"/>
                <a:gd name="T67" fmla="*/ 59 h 117"/>
                <a:gd name="T68" fmla="*/ 101 w 197"/>
                <a:gd name="T69" fmla="*/ 59 h 117"/>
                <a:gd name="T70" fmla="*/ 103 w 197"/>
                <a:gd name="T71" fmla="*/ 59 h 117"/>
                <a:gd name="T72" fmla="*/ 103 w 197"/>
                <a:gd name="T73" fmla="*/ 59 h 117"/>
                <a:gd name="T74" fmla="*/ 103 w 197"/>
                <a:gd name="T75" fmla="*/ 59 h 117"/>
                <a:gd name="T76" fmla="*/ 103 w 197"/>
                <a:gd name="T77" fmla="*/ 59 h 117"/>
                <a:gd name="T78" fmla="*/ 105 w 197"/>
                <a:gd name="T79" fmla="*/ 57 h 117"/>
                <a:gd name="T80" fmla="*/ 105 w 197"/>
                <a:gd name="T81" fmla="*/ 57 h 117"/>
                <a:gd name="T82" fmla="*/ 197 w 197"/>
                <a:gd name="T83" fmla="*/ 4 h 117"/>
                <a:gd name="T84" fmla="*/ 195 w 197"/>
                <a:gd name="T8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 h="117">
                  <a:moveTo>
                    <a:pt x="2" y="115"/>
                  </a:moveTo>
                  <a:lnTo>
                    <a:pt x="0" y="113"/>
                  </a:lnTo>
                  <a:lnTo>
                    <a:pt x="195" y="2"/>
                  </a:lnTo>
                  <a:lnTo>
                    <a:pt x="195" y="4"/>
                  </a:lnTo>
                  <a:lnTo>
                    <a:pt x="2" y="115"/>
                  </a:lnTo>
                  <a:moveTo>
                    <a:pt x="195" y="0"/>
                  </a:moveTo>
                  <a:lnTo>
                    <a:pt x="103" y="55"/>
                  </a:lnTo>
                  <a:lnTo>
                    <a:pt x="103" y="55"/>
                  </a:lnTo>
                  <a:lnTo>
                    <a:pt x="103" y="55"/>
                  </a:lnTo>
                  <a:lnTo>
                    <a:pt x="103" y="55"/>
                  </a:lnTo>
                  <a:lnTo>
                    <a:pt x="99" y="57"/>
                  </a:lnTo>
                  <a:lnTo>
                    <a:pt x="99" y="57"/>
                  </a:lnTo>
                  <a:lnTo>
                    <a:pt x="99" y="57"/>
                  </a:lnTo>
                  <a:lnTo>
                    <a:pt x="97" y="59"/>
                  </a:lnTo>
                  <a:lnTo>
                    <a:pt x="97" y="59"/>
                  </a:lnTo>
                  <a:lnTo>
                    <a:pt x="97" y="59"/>
                  </a:lnTo>
                  <a:lnTo>
                    <a:pt x="97" y="59"/>
                  </a:lnTo>
                  <a:lnTo>
                    <a:pt x="95" y="59"/>
                  </a:lnTo>
                  <a:lnTo>
                    <a:pt x="95" y="59"/>
                  </a:lnTo>
                  <a:lnTo>
                    <a:pt x="93" y="61"/>
                  </a:lnTo>
                  <a:lnTo>
                    <a:pt x="91" y="61"/>
                  </a:lnTo>
                  <a:lnTo>
                    <a:pt x="91" y="61"/>
                  </a:lnTo>
                  <a:lnTo>
                    <a:pt x="0" y="113"/>
                  </a:lnTo>
                  <a:lnTo>
                    <a:pt x="2" y="117"/>
                  </a:lnTo>
                  <a:lnTo>
                    <a:pt x="93" y="63"/>
                  </a:lnTo>
                  <a:lnTo>
                    <a:pt x="95" y="63"/>
                  </a:lnTo>
                  <a:lnTo>
                    <a:pt x="95" y="63"/>
                  </a:lnTo>
                  <a:lnTo>
                    <a:pt x="95" y="63"/>
                  </a:lnTo>
                  <a:lnTo>
                    <a:pt x="97" y="61"/>
                  </a:lnTo>
                  <a:lnTo>
                    <a:pt x="99" y="61"/>
                  </a:lnTo>
                  <a:lnTo>
                    <a:pt x="99" y="61"/>
                  </a:lnTo>
                  <a:lnTo>
                    <a:pt x="101" y="61"/>
                  </a:lnTo>
                  <a:lnTo>
                    <a:pt x="101" y="59"/>
                  </a:lnTo>
                  <a:lnTo>
                    <a:pt x="101" y="59"/>
                  </a:lnTo>
                  <a:lnTo>
                    <a:pt x="101" y="59"/>
                  </a:lnTo>
                  <a:lnTo>
                    <a:pt x="103" y="59"/>
                  </a:lnTo>
                  <a:lnTo>
                    <a:pt x="103" y="59"/>
                  </a:lnTo>
                  <a:lnTo>
                    <a:pt x="103" y="59"/>
                  </a:lnTo>
                  <a:lnTo>
                    <a:pt x="103" y="59"/>
                  </a:lnTo>
                  <a:lnTo>
                    <a:pt x="105" y="57"/>
                  </a:lnTo>
                  <a:lnTo>
                    <a:pt x="105" y="57"/>
                  </a:lnTo>
                  <a:lnTo>
                    <a:pt x="197" y="4"/>
                  </a:lnTo>
                  <a:lnTo>
                    <a:pt x="1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8" name="Oval 182"/>
            <p:cNvSpPr>
              <a:spLocks noChangeArrowheads="1"/>
            </p:cNvSpPr>
            <p:nvPr/>
          </p:nvSpPr>
          <p:spPr bwMode="auto">
            <a:xfrm>
              <a:off x="9174057" y="1880907"/>
              <a:ext cx="586977" cy="590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9" name="Oval 183"/>
            <p:cNvSpPr>
              <a:spLocks noChangeArrowheads="1"/>
            </p:cNvSpPr>
            <p:nvPr/>
          </p:nvSpPr>
          <p:spPr bwMode="auto">
            <a:xfrm>
              <a:off x="9449709" y="2156560"/>
              <a:ext cx="38916" cy="389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0" name="Freeform 184"/>
            <p:cNvSpPr>
              <a:spLocks/>
            </p:cNvSpPr>
            <p:nvPr/>
          </p:nvSpPr>
          <p:spPr bwMode="auto">
            <a:xfrm>
              <a:off x="9238916" y="1945766"/>
              <a:ext cx="236737" cy="236737"/>
            </a:xfrm>
            <a:custGeom>
              <a:avLst/>
              <a:gdLst>
                <a:gd name="T0" fmla="*/ 35 w 36"/>
                <a:gd name="T1" fmla="*/ 36 h 36"/>
                <a:gd name="T2" fmla="*/ 35 w 36"/>
                <a:gd name="T3" fmla="*/ 36 h 36"/>
                <a:gd name="T4" fmla="*/ 1 w 36"/>
                <a:gd name="T5" fmla="*/ 2 h 36"/>
                <a:gd name="T6" fmla="*/ 1 w 36"/>
                <a:gd name="T7" fmla="*/ 1 h 36"/>
                <a:gd name="T8" fmla="*/ 1 w 36"/>
                <a:gd name="T9" fmla="*/ 1 h 36"/>
                <a:gd name="T10" fmla="*/ 36 w 36"/>
                <a:gd name="T11" fmla="*/ 35 h 36"/>
                <a:gd name="T12" fmla="*/ 36 w 36"/>
                <a:gd name="T13" fmla="*/ 36 h 36"/>
                <a:gd name="T14" fmla="*/ 35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35" y="36"/>
                  </a:moveTo>
                  <a:cubicBezTo>
                    <a:pt x="35" y="36"/>
                    <a:pt x="35" y="36"/>
                    <a:pt x="35" y="36"/>
                  </a:cubicBezTo>
                  <a:cubicBezTo>
                    <a:pt x="1" y="2"/>
                    <a:pt x="1" y="2"/>
                    <a:pt x="1" y="2"/>
                  </a:cubicBezTo>
                  <a:cubicBezTo>
                    <a:pt x="0" y="1"/>
                    <a:pt x="0" y="1"/>
                    <a:pt x="1" y="1"/>
                  </a:cubicBezTo>
                  <a:cubicBezTo>
                    <a:pt x="1" y="0"/>
                    <a:pt x="1" y="0"/>
                    <a:pt x="1" y="1"/>
                  </a:cubicBezTo>
                  <a:cubicBezTo>
                    <a:pt x="36" y="35"/>
                    <a:pt x="36" y="35"/>
                    <a:pt x="36" y="35"/>
                  </a:cubicBezTo>
                  <a:cubicBezTo>
                    <a:pt x="36" y="36"/>
                    <a:pt x="36" y="36"/>
                    <a:pt x="36" y="36"/>
                  </a:cubicBezTo>
                  <a:cubicBezTo>
                    <a:pt x="35" y="36"/>
                    <a:pt x="35" y="36"/>
                    <a:pt x="35" y="36"/>
                  </a:cubicBezTo>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1" name="Freeform 185"/>
            <p:cNvSpPr>
              <a:spLocks/>
            </p:cNvSpPr>
            <p:nvPr/>
          </p:nvSpPr>
          <p:spPr bwMode="auto">
            <a:xfrm>
              <a:off x="9462681" y="2176017"/>
              <a:ext cx="175120" cy="6486"/>
            </a:xfrm>
            <a:custGeom>
              <a:avLst/>
              <a:gdLst>
                <a:gd name="T0" fmla="*/ 1 w 27"/>
                <a:gd name="T1" fmla="*/ 1 h 1"/>
                <a:gd name="T2" fmla="*/ 0 w 27"/>
                <a:gd name="T3" fmla="*/ 0 h 1"/>
                <a:gd name="T4" fmla="*/ 1 w 27"/>
                <a:gd name="T5" fmla="*/ 0 h 1"/>
                <a:gd name="T6" fmla="*/ 26 w 27"/>
                <a:gd name="T7" fmla="*/ 0 h 1"/>
                <a:gd name="T8" fmla="*/ 27 w 27"/>
                <a:gd name="T9" fmla="*/ 0 h 1"/>
                <a:gd name="T10" fmla="*/ 26 w 27"/>
                <a:gd name="T11" fmla="*/ 1 h 1"/>
                <a:gd name="T12" fmla="*/ 1 w 27"/>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7" h="1">
                  <a:moveTo>
                    <a:pt x="1" y="1"/>
                  </a:moveTo>
                  <a:cubicBezTo>
                    <a:pt x="1" y="1"/>
                    <a:pt x="0" y="1"/>
                    <a:pt x="0" y="0"/>
                  </a:cubicBezTo>
                  <a:cubicBezTo>
                    <a:pt x="0" y="0"/>
                    <a:pt x="1" y="0"/>
                    <a:pt x="1" y="0"/>
                  </a:cubicBezTo>
                  <a:cubicBezTo>
                    <a:pt x="26" y="0"/>
                    <a:pt x="26" y="0"/>
                    <a:pt x="26" y="0"/>
                  </a:cubicBezTo>
                  <a:cubicBezTo>
                    <a:pt x="26" y="0"/>
                    <a:pt x="27" y="0"/>
                    <a:pt x="27" y="0"/>
                  </a:cubicBezTo>
                  <a:cubicBezTo>
                    <a:pt x="27" y="1"/>
                    <a:pt x="26" y="1"/>
                    <a:pt x="26" y="1"/>
                  </a:cubicBezTo>
                  <a:lnTo>
                    <a:pt x="1" y="1"/>
                  </a:lnTo>
                  <a:close/>
                </a:path>
              </a:pathLst>
            </a:custGeom>
            <a:solidFill>
              <a:srgbClr val="1B1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2" name="Freeform 186"/>
            <p:cNvSpPr>
              <a:spLocks/>
            </p:cNvSpPr>
            <p:nvPr/>
          </p:nvSpPr>
          <p:spPr bwMode="auto">
            <a:xfrm>
              <a:off x="9238916" y="2120886"/>
              <a:ext cx="282139" cy="282139"/>
            </a:xfrm>
            <a:custGeom>
              <a:avLst/>
              <a:gdLst>
                <a:gd name="T0" fmla="*/ 1 w 43"/>
                <a:gd name="T1" fmla="*/ 43 h 43"/>
                <a:gd name="T2" fmla="*/ 1 w 43"/>
                <a:gd name="T3" fmla="*/ 42 h 43"/>
                <a:gd name="T4" fmla="*/ 1 w 43"/>
                <a:gd name="T5" fmla="*/ 42 h 43"/>
                <a:gd name="T6" fmla="*/ 42 w 43"/>
                <a:gd name="T7" fmla="*/ 0 h 43"/>
                <a:gd name="T8" fmla="*/ 43 w 43"/>
                <a:gd name="T9" fmla="*/ 0 h 43"/>
                <a:gd name="T10" fmla="*/ 43 w 43"/>
                <a:gd name="T11" fmla="*/ 1 h 43"/>
                <a:gd name="T12" fmla="*/ 1 w 43"/>
                <a:gd name="T13" fmla="*/ 42 h 43"/>
                <a:gd name="T14" fmla="*/ 1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1" y="43"/>
                  </a:moveTo>
                  <a:cubicBezTo>
                    <a:pt x="1" y="43"/>
                    <a:pt x="1" y="43"/>
                    <a:pt x="1" y="42"/>
                  </a:cubicBezTo>
                  <a:cubicBezTo>
                    <a:pt x="0" y="42"/>
                    <a:pt x="0" y="42"/>
                    <a:pt x="1" y="42"/>
                  </a:cubicBezTo>
                  <a:cubicBezTo>
                    <a:pt x="42" y="0"/>
                    <a:pt x="42" y="0"/>
                    <a:pt x="42" y="0"/>
                  </a:cubicBezTo>
                  <a:cubicBezTo>
                    <a:pt x="43" y="0"/>
                    <a:pt x="43" y="0"/>
                    <a:pt x="43" y="0"/>
                  </a:cubicBezTo>
                  <a:cubicBezTo>
                    <a:pt x="43" y="1"/>
                    <a:pt x="43" y="1"/>
                    <a:pt x="43" y="1"/>
                  </a:cubicBezTo>
                  <a:cubicBezTo>
                    <a:pt x="1" y="42"/>
                    <a:pt x="1" y="42"/>
                    <a:pt x="1" y="42"/>
                  </a:cubicBezTo>
                  <a:cubicBezTo>
                    <a:pt x="1" y="43"/>
                    <a:pt x="1" y="43"/>
                    <a:pt x="1" y="43"/>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83" name="Arc 582"/>
          <p:cNvSpPr/>
          <p:nvPr/>
        </p:nvSpPr>
        <p:spPr bwMode="auto">
          <a:xfrm>
            <a:off x="9190843" y="800100"/>
            <a:ext cx="1477742" cy="1477742"/>
          </a:xfrm>
          <a:prstGeom prst="arc">
            <a:avLst>
              <a:gd name="adj1" fmla="val 16136345"/>
              <a:gd name="adj2" fmla="val 8626870"/>
            </a:avLst>
          </a:prstGeom>
          <a:noFill/>
          <a:ln w="22225"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84" name="Arc 583"/>
          <p:cNvSpPr/>
          <p:nvPr/>
        </p:nvSpPr>
        <p:spPr bwMode="auto">
          <a:xfrm>
            <a:off x="9080556" y="689813"/>
            <a:ext cx="1698316" cy="1698316"/>
          </a:xfrm>
          <a:prstGeom prst="arc">
            <a:avLst>
              <a:gd name="adj1" fmla="val 11938209"/>
              <a:gd name="adj2" fmla="val 3634654"/>
            </a:avLst>
          </a:prstGeom>
          <a:noFill/>
          <a:ln w="22225"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604" name="Group 603"/>
          <p:cNvGrpSpPr/>
          <p:nvPr/>
        </p:nvGrpSpPr>
        <p:grpSpPr>
          <a:xfrm>
            <a:off x="6713733" y="2273300"/>
            <a:ext cx="1038090" cy="953178"/>
            <a:chOff x="5802678" y="2336695"/>
            <a:chExt cx="1031399" cy="947037"/>
          </a:xfrm>
        </p:grpSpPr>
        <p:sp>
          <p:nvSpPr>
            <p:cNvPr id="602" name="Freeform: Shape 601"/>
            <p:cNvSpPr/>
            <p:nvPr/>
          </p:nvSpPr>
          <p:spPr bwMode="auto">
            <a:xfrm>
              <a:off x="6566065" y="3065131"/>
              <a:ext cx="161510" cy="111179"/>
            </a:xfrm>
            <a:custGeom>
              <a:avLst/>
              <a:gdLst>
                <a:gd name="connsiteX0" fmla="*/ 0 w 161510"/>
                <a:gd name="connsiteY0" fmla="*/ 0 h 111179"/>
                <a:gd name="connsiteX1" fmla="*/ 161510 w 161510"/>
                <a:gd name="connsiteY1" fmla="*/ 0 h 111179"/>
                <a:gd name="connsiteX2" fmla="*/ 161510 w 161510"/>
                <a:gd name="connsiteY2" fmla="*/ 111179 h 111179"/>
                <a:gd name="connsiteX3" fmla="*/ 0 w 161510"/>
                <a:gd name="connsiteY3" fmla="*/ 111179 h 111179"/>
                <a:gd name="connsiteX4" fmla="*/ 0 w 161510"/>
                <a:gd name="connsiteY4" fmla="*/ 0 h 111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10" h="111179">
                  <a:moveTo>
                    <a:pt x="0" y="0"/>
                  </a:moveTo>
                  <a:lnTo>
                    <a:pt x="161510" y="0"/>
                  </a:lnTo>
                  <a:lnTo>
                    <a:pt x="161510" y="111179"/>
                  </a:lnTo>
                  <a:lnTo>
                    <a:pt x="0" y="111179"/>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00" name="Freeform: Shape 599"/>
            <p:cNvSpPr/>
            <p:nvPr/>
          </p:nvSpPr>
          <p:spPr bwMode="auto">
            <a:xfrm>
              <a:off x="5942830" y="2336695"/>
              <a:ext cx="95247" cy="231316"/>
            </a:xfrm>
            <a:custGeom>
              <a:avLst/>
              <a:gdLst>
                <a:gd name="connsiteX0" fmla="*/ 43089 w 95247"/>
                <a:gd name="connsiteY0" fmla="*/ 0 h 231316"/>
                <a:gd name="connsiteX1" fmla="*/ 52158 w 95247"/>
                <a:gd name="connsiteY1" fmla="*/ 0 h 231316"/>
                <a:gd name="connsiteX2" fmla="*/ 95247 w 95247"/>
                <a:gd name="connsiteY2" fmla="*/ 43089 h 231316"/>
                <a:gd name="connsiteX3" fmla="*/ 95247 w 95247"/>
                <a:gd name="connsiteY3" fmla="*/ 188227 h 231316"/>
                <a:gd name="connsiteX4" fmla="*/ 52158 w 95247"/>
                <a:gd name="connsiteY4" fmla="*/ 231316 h 231316"/>
                <a:gd name="connsiteX5" fmla="*/ 43089 w 95247"/>
                <a:gd name="connsiteY5" fmla="*/ 231316 h 231316"/>
                <a:gd name="connsiteX6" fmla="*/ 0 w 95247"/>
                <a:gd name="connsiteY6" fmla="*/ 188227 h 231316"/>
                <a:gd name="connsiteX7" fmla="*/ 0 w 95247"/>
                <a:gd name="connsiteY7" fmla="*/ 43089 h 231316"/>
                <a:gd name="connsiteX8" fmla="*/ 43089 w 95247"/>
                <a:gd name="connsiteY8" fmla="*/ 0 h 23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47" h="231316">
                  <a:moveTo>
                    <a:pt x="43089" y="0"/>
                  </a:moveTo>
                  <a:lnTo>
                    <a:pt x="52158" y="0"/>
                  </a:lnTo>
                  <a:cubicBezTo>
                    <a:pt x="75956" y="0"/>
                    <a:pt x="95247" y="19292"/>
                    <a:pt x="95247" y="43089"/>
                  </a:cubicBezTo>
                  <a:lnTo>
                    <a:pt x="95247" y="188227"/>
                  </a:lnTo>
                  <a:cubicBezTo>
                    <a:pt x="95247" y="212025"/>
                    <a:pt x="75956" y="231316"/>
                    <a:pt x="52158" y="231316"/>
                  </a:cubicBezTo>
                  <a:lnTo>
                    <a:pt x="43089" y="231316"/>
                  </a:lnTo>
                  <a:cubicBezTo>
                    <a:pt x="19291" y="231316"/>
                    <a:pt x="0" y="212025"/>
                    <a:pt x="0" y="188227"/>
                  </a:cubicBezTo>
                  <a:lnTo>
                    <a:pt x="0" y="43089"/>
                  </a:lnTo>
                  <a:cubicBezTo>
                    <a:pt x="0" y="19292"/>
                    <a:pt x="19291" y="0"/>
                    <a:pt x="43089" y="0"/>
                  </a:cubicBezTo>
                  <a:close/>
                </a:path>
              </a:pathLst>
            </a:cu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9" name="Freeform: Shape 598"/>
            <p:cNvSpPr/>
            <p:nvPr/>
          </p:nvSpPr>
          <p:spPr bwMode="auto">
            <a:xfrm>
              <a:off x="6270755" y="2336695"/>
              <a:ext cx="95247" cy="231316"/>
            </a:xfrm>
            <a:custGeom>
              <a:avLst/>
              <a:gdLst>
                <a:gd name="connsiteX0" fmla="*/ 43089 w 95247"/>
                <a:gd name="connsiteY0" fmla="*/ 0 h 231316"/>
                <a:gd name="connsiteX1" fmla="*/ 52158 w 95247"/>
                <a:gd name="connsiteY1" fmla="*/ 0 h 231316"/>
                <a:gd name="connsiteX2" fmla="*/ 95247 w 95247"/>
                <a:gd name="connsiteY2" fmla="*/ 43089 h 231316"/>
                <a:gd name="connsiteX3" fmla="*/ 95247 w 95247"/>
                <a:gd name="connsiteY3" fmla="*/ 188227 h 231316"/>
                <a:gd name="connsiteX4" fmla="*/ 52158 w 95247"/>
                <a:gd name="connsiteY4" fmla="*/ 231316 h 231316"/>
                <a:gd name="connsiteX5" fmla="*/ 43089 w 95247"/>
                <a:gd name="connsiteY5" fmla="*/ 231316 h 231316"/>
                <a:gd name="connsiteX6" fmla="*/ 0 w 95247"/>
                <a:gd name="connsiteY6" fmla="*/ 188227 h 231316"/>
                <a:gd name="connsiteX7" fmla="*/ 0 w 95247"/>
                <a:gd name="connsiteY7" fmla="*/ 43089 h 231316"/>
                <a:gd name="connsiteX8" fmla="*/ 43089 w 95247"/>
                <a:gd name="connsiteY8" fmla="*/ 0 h 23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47" h="231316">
                  <a:moveTo>
                    <a:pt x="43089" y="0"/>
                  </a:moveTo>
                  <a:lnTo>
                    <a:pt x="52158" y="0"/>
                  </a:lnTo>
                  <a:cubicBezTo>
                    <a:pt x="75956" y="0"/>
                    <a:pt x="95247" y="19292"/>
                    <a:pt x="95247" y="43089"/>
                  </a:cubicBezTo>
                  <a:lnTo>
                    <a:pt x="95247" y="188227"/>
                  </a:lnTo>
                  <a:cubicBezTo>
                    <a:pt x="95247" y="212025"/>
                    <a:pt x="75956" y="231316"/>
                    <a:pt x="52158" y="231316"/>
                  </a:cubicBezTo>
                  <a:lnTo>
                    <a:pt x="43089" y="231316"/>
                  </a:lnTo>
                  <a:cubicBezTo>
                    <a:pt x="19291" y="231316"/>
                    <a:pt x="0" y="212025"/>
                    <a:pt x="0" y="188227"/>
                  </a:cubicBezTo>
                  <a:lnTo>
                    <a:pt x="0" y="43089"/>
                  </a:lnTo>
                  <a:cubicBezTo>
                    <a:pt x="0" y="19292"/>
                    <a:pt x="19291" y="0"/>
                    <a:pt x="43089" y="0"/>
                  </a:cubicBezTo>
                  <a:close/>
                </a:path>
              </a:pathLst>
            </a:cu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8" name="Freeform: Shape 597"/>
            <p:cNvSpPr/>
            <p:nvPr/>
          </p:nvSpPr>
          <p:spPr bwMode="auto">
            <a:xfrm>
              <a:off x="6598680" y="2336695"/>
              <a:ext cx="95247" cy="231316"/>
            </a:xfrm>
            <a:custGeom>
              <a:avLst/>
              <a:gdLst>
                <a:gd name="connsiteX0" fmla="*/ 43089 w 95247"/>
                <a:gd name="connsiteY0" fmla="*/ 0 h 231316"/>
                <a:gd name="connsiteX1" fmla="*/ 52158 w 95247"/>
                <a:gd name="connsiteY1" fmla="*/ 0 h 231316"/>
                <a:gd name="connsiteX2" fmla="*/ 95247 w 95247"/>
                <a:gd name="connsiteY2" fmla="*/ 43089 h 231316"/>
                <a:gd name="connsiteX3" fmla="*/ 95247 w 95247"/>
                <a:gd name="connsiteY3" fmla="*/ 188227 h 231316"/>
                <a:gd name="connsiteX4" fmla="*/ 52158 w 95247"/>
                <a:gd name="connsiteY4" fmla="*/ 231316 h 231316"/>
                <a:gd name="connsiteX5" fmla="*/ 43089 w 95247"/>
                <a:gd name="connsiteY5" fmla="*/ 231316 h 231316"/>
                <a:gd name="connsiteX6" fmla="*/ 0 w 95247"/>
                <a:gd name="connsiteY6" fmla="*/ 188227 h 231316"/>
                <a:gd name="connsiteX7" fmla="*/ 0 w 95247"/>
                <a:gd name="connsiteY7" fmla="*/ 43089 h 231316"/>
                <a:gd name="connsiteX8" fmla="*/ 43089 w 95247"/>
                <a:gd name="connsiteY8" fmla="*/ 0 h 23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47" h="231316">
                  <a:moveTo>
                    <a:pt x="43089" y="0"/>
                  </a:moveTo>
                  <a:lnTo>
                    <a:pt x="52158" y="0"/>
                  </a:lnTo>
                  <a:cubicBezTo>
                    <a:pt x="75956" y="0"/>
                    <a:pt x="95247" y="19292"/>
                    <a:pt x="95247" y="43089"/>
                  </a:cubicBezTo>
                  <a:lnTo>
                    <a:pt x="95247" y="188227"/>
                  </a:lnTo>
                  <a:cubicBezTo>
                    <a:pt x="95247" y="212025"/>
                    <a:pt x="75956" y="231316"/>
                    <a:pt x="52158" y="231316"/>
                  </a:cubicBezTo>
                  <a:lnTo>
                    <a:pt x="43089" y="231316"/>
                  </a:lnTo>
                  <a:cubicBezTo>
                    <a:pt x="19291" y="231316"/>
                    <a:pt x="0" y="212025"/>
                    <a:pt x="0" y="188227"/>
                  </a:cubicBezTo>
                  <a:lnTo>
                    <a:pt x="0" y="43089"/>
                  </a:lnTo>
                  <a:cubicBezTo>
                    <a:pt x="0" y="19292"/>
                    <a:pt x="19291" y="0"/>
                    <a:pt x="43089" y="0"/>
                  </a:cubicBezTo>
                  <a:close/>
                </a:path>
              </a:pathLst>
            </a:cu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7" name="Freeform: Shape 596"/>
            <p:cNvSpPr/>
            <p:nvPr/>
          </p:nvSpPr>
          <p:spPr bwMode="auto">
            <a:xfrm>
              <a:off x="5802678" y="2467321"/>
              <a:ext cx="1031399" cy="816411"/>
            </a:xfrm>
            <a:custGeom>
              <a:avLst/>
              <a:gdLst>
                <a:gd name="connsiteX0" fmla="*/ 0 w 1031399"/>
                <a:gd name="connsiteY0" fmla="*/ 0 h 816411"/>
                <a:gd name="connsiteX1" fmla="*/ 114335 w 1031399"/>
                <a:gd name="connsiteY1" fmla="*/ 0 h 816411"/>
                <a:gd name="connsiteX2" fmla="*/ 114335 w 1031399"/>
                <a:gd name="connsiteY2" fmla="*/ 58580 h 816411"/>
                <a:gd name="connsiteX3" fmla="*/ 180782 w 1031399"/>
                <a:gd name="connsiteY3" fmla="*/ 125026 h 816411"/>
                <a:gd name="connsiteX4" fmla="*/ 194768 w 1031399"/>
                <a:gd name="connsiteY4" fmla="*/ 125026 h 816411"/>
                <a:gd name="connsiteX5" fmla="*/ 261214 w 1031399"/>
                <a:gd name="connsiteY5" fmla="*/ 58580 h 816411"/>
                <a:gd name="connsiteX6" fmla="*/ 261214 w 1031399"/>
                <a:gd name="connsiteY6" fmla="*/ 0 h 816411"/>
                <a:gd name="connsiteX7" fmla="*/ 442260 w 1031399"/>
                <a:gd name="connsiteY7" fmla="*/ 0 h 816411"/>
                <a:gd name="connsiteX8" fmla="*/ 442260 w 1031399"/>
                <a:gd name="connsiteY8" fmla="*/ 58580 h 816411"/>
                <a:gd name="connsiteX9" fmla="*/ 508707 w 1031399"/>
                <a:gd name="connsiteY9" fmla="*/ 125026 h 816411"/>
                <a:gd name="connsiteX10" fmla="*/ 522693 w 1031399"/>
                <a:gd name="connsiteY10" fmla="*/ 125026 h 816411"/>
                <a:gd name="connsiteX11" fmla="*/ 589139 w 1031399"/>
                <a:gd name="connsiteY11" fmla="*/ 58580 h 816411"/>
                <a:gd name="connsiteX12" fmla="*/ 589139 w 1031399"/>
                <a:gd name="connsiteY12" fmla="*/ 0 h 816411"/>
                <a:gd name="connsiteX13" fmla="*/ 770185 w 1031399"/>
                <a:gd name="connsiteY13" fmla="*/ 0 h 816411"/>
                <a:gd name="connsiteX14" fmla="*/ 770185 w 1031399"/>
                <a:gd name="connsiteY14" fmla="*/ 58580 h 816411"/>
                <a:gd name="connsiteX15" fmla="*/ 836632 w 1031399"/>
                <a:gd name="connsiteY15" fmla="*/ 125026 h 816411"/>
                <a:gd name="connsiteX16" fmla="*/ 850618 w 1031399"/>
                <a:gd name="connsiteY16" fmla="*/ 125026 h 816411"/>
                <a:gd name="connsiteX17" fmla="*/ 917064 w 1031399"/>
                <a:gd name="connsiteY17" fmla="*/ 58580 h 816411"/>
                <a:gd name="connsiteX18" fmla="*/ 917064 w 1031399"/>
                <a:gd name="connsiteY18" fmla="*/ 0 h 816411"/>
                <a:gd name="connsiteX19" fmla="*/ 1031399 w 1031399"/>
                <a:gd name="connsiteY19" fmla="*/ 0 h 816411"/>
                <a:gd name="connsiteX20" fmla="*/ 1031399 w 1031399"/>
                <a:gd name="connsiteY20" fmla="*/ 816411 h 816411"/>
                <a:gd name="connsiteX21" fmla="*/ 0 w 1031399"/>
                <a:gd name="connsiteY21" fmla="*/ 816411 h 816411"/>
                <a:gd name="connsiteX22" fmla="*/ 0 w 1031399"/>
                <a:gd name="connsiteY22" fmla="*/ 0 h 816411"/>
                <a:gd name="connsiteX23" fmla="*/ 46264 w 1031399"/>
                <a:gd name="connsiteY23" fmla="*/ 146954 h 816411"/>
                <a:gd name="connsiteX24" fmla="*/ 46264 w 1031399"/>
                <a:gd name="connsiteY24" fmla="*/ 770148 h 816411"/>
                <a:gd name="connsiteX25" fmla="*/ 985136 w 1031399"/>
                <a:gd name="connsiteY25" fmla="*/ 770148 h 816411"/>
                <a:gd name="connsiteX26" fmla="*/ 985136 w 1031399"/>
                <a:gd name="connsiteY26" fmla="*/ 146954 h 816411"/>
                <a:gd name="connsiteX27" fmla="*/ 46264 w 1031399"/>
                <a:gd name="connsiteY27" fmla="*/ 146954 h 81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1399" h="816411">
                  <a:moveTo>
                    <a:pt x="0" y="0"/>
                  </a:moveTo>
                  <a:lnTo>
                    <a:pt x="114335" y="0"/>
                  </a:lnTo>
                  <a:lnTo>
                    <a:pt x="114335" y="58580"/>
                  </a:lnTo>
                  <a:cubicBezTo>
                    <a:pt x="114335" y="95277"/>
                    <a:pt x="144084" y="125026"/>
                    <a:pt x="180782" y="125026"/>
                  </a:cubicBezTo>
                  <a:lnTo>
                    <a:pt x="194768" y="125026"/>
                  </a:lnTo>
                  <a:cubicBezTo>
                    <a:pt x="231465" y="125026"/>
                    <a:pt x="261214" y="95277"/>
                    <a:pt x="261214" y="58580"/>
                  </a:cubicBezTo>
                  <a:lnTo>
                    <a:pt x="261214" y="0"/>
                  </a:lnTo>
                  <a:lnTo>
                    <a:pt x="442260" y="0"/>
                  </a:lnTo>
                  <a:lnTo>
                    <a:pt x="442260" y="58580"/>
                  </a:lnTo>
                  <a:cubicBezTo>
                    <a:pt x="442260" y="95277"/>
                    <a:pt x="472009" y="125026"/>
                    <a:pt x="508707" y="125026"/>
                  </a:cubicBezTo>
                  <a:lnTo>
                    <a:pt x="522693" y="125026"/>
                  </a:lnTo>
                  <a:cubicBezTo>
                    <a:pt x="559390" y="125026"/>
                    <a:pt x="589139" y="95277"/>
                    <a:pt x="589139" y="58580"/>
                  </a:cubicBezTo>
                  <a:lnTo>
                    <a:pt x="589139" y="0"/>
                  </a:lnTo>
                  <a:lnTo>
                    <a:pt x="770185" y="0"/>
                  </a:lnTo>
                  <a:lnTo>
                    <a:pt x="770185" y="58580"/>
                  </a:lnTo>
                  <a:cubicBezTo>
                    <a:pt x="770185" y="95277"/>
                    <a:pt x="799934" y="125026"/>
                    <a:pt x="836632" y="125026"/>
                  </a:cubicBezTo>
                  <a:lnTo>
                    <a:pt x="850618" y="125026"/>
                  </a:lnTo>
                  <a:cubicBezTo>
                    <a:pt x="887315" y="125026"/>
                    <a:pt x="917064" y="95277"/>
                    <a:pt x="917064" y="58580"/>
                  </a:cubicBezTo>
                  <a:lnTo>
                    <a:pt x="917064" y="0"/>
                  </a:lnTo>
                  <a:lnTo>
                    <a:pt x="1031399" y="0"/>
                  </a:lnTo>
                  <a:lnTo>
                    <a:pt x="1031399" y="816411"/>
                  </a:lnTo>
                  <a:lnTo>
                    <a:pt x="0" y="816411"/>
                  </a:lnTo>
                  <a:lnTo>
                    <a:pt x="0" y="0"/>
                  </a:lnTo>
                  <a:close/>
                  <a:moveTo>
                    <a:pt x="46264" y="146954"/>
                  </a:moveTo>
                  <a:lnTo>
                    <a:pt x="46264" y="770148"/>
                  </a:lnTo>
                  <a:lnTo>
                    <a:pt x="985136" y="770148"/>
                  </a:lnTo>
                  <a:lnTo>
                    <a:pt x="985136" y="146954"/>
                  </a:lnTo>
                  <a:lnTo>
                    <a:pt x="46264" y="14695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6" name="Freeform: Shape 595"/>
            <p:cNvSpPr/>
            <p:nvPr/>
          </p:nvSpPr>
          <p:spPr bwMode="auto">
            <a:xfrm>
              <a:off x="5899740" y="2662239"/>
              <a:ext cx="198320" cy="144232"/>
            </a:xfrm>
            <a:custGeom>
              <a:avLst/>
              <a:gdLst>
                <a:gd name="connsiteX0" fmla="*/ 0 w 198320"/>
                <a:gd name="connsiteY0" fmla="*/ 0 h 144232"/>
                <a:gd name="connsiteX1" fmla="*/ 198320 w 198320"/>
                <a:gd name="connsiteY1" fmla="*/ 0 h 144232"/>
                <a:gd name="connsiteX2" fmla="*/ 198320 w 198320"/>
                <a:gd name="connsiteY2" fmla="*/ 144232 h 144232"/>
                <a:gd name="connsiteX3" fmla="*/ 0 w 198320"/>
                <a:gd name="connsiteY3" fmla="*/ 144232 h 144232"/>
                <a:gd name="connsiteX4" fmla="*/ 0 w 198320"/>
                <a:gd name="connsiteY4" fmla="*/ 0 h 1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20" h="144232">
                  <a:moveTo>
                    <a:pt x="0" y="0"/>
                  </a:moveTo>
                  <a:lnTo>
                    <a:pt x="198320" y="0"/>
                  </a:lnTo>
                  <a:lnTo>
                    <a:pt x="198320" y="144232"/>
                  </a:lnTo>
                  <a:lnTo>
                    <a:pt x="0" y="144232"/>
                  </a:lnTo>
                  <a:lnTo>
                    <a:pt x="0" y="0"/>
                  </a:ln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5" name="Freeform: Shape 594"/>
            <p:cNvSpPr/>
            <p:nvPr/>
          </p:nvSpPr>
          <p:spPr bwMode="auto">
            <a:xfrm>
              <a:off x="6223441" y="2662239"/>
              <a:ext cx="198320" cy="144232"/>
            </a:xfrm>
            <a:custGeom>
              <a:avLst/>
              <a:gdLst>
                <a:gd name="connsiteX0" fmla="*/ 0 w 198320"/>
                <a:gd name="connsiteY0" fmla="*/ 0 h 144232"/>
                <a:gd name="connsiteX1" fmla="*/ 198320 w 198320"/>
                <a:gd name="connsiteY1" fmla="*/ 0 h 144232"/>
                <a:gd name="connsiteX2" fmla="*/ 198320 w 198320"/>
                <a:gd name="connsiteY2" fmla="*/ 144232 h 144232"/>
                <a:gd name="connsiteX3" fmla="*/ 0 w 198320"/>
                <a:gd name="connsiteY3" fmla="*/ 144232 h 144232"/>
                <a:gd name="connsiteX4" fmla="*/ 0 w 198320"/>
                <a:gd name="connsiteY4" fmla="*/ 0 h 1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20" h="144232">
                  <a:moveTo>
                    <a:pt x="0" y="0"/>
                  </a:moveTo>
                  <a:lnTo>
                    <a:pt x="198320" y="0"/>
                  </a:lnTo>
                  <a:lnTo>
                    <a:pt x="198320" y="144232"/>
                  </a:lnTo>
                  <a:lnTo>
                    <a:pt x="0" y="144232"/>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4" name="Freeform: Shape 593"/>
            <p:cNvSpPr/>
            <p:nvPr/>
          </p:nvSpPr>
          <p:spPr bwMode="auto">
            <a:xfrm>
              <a:off x="6547143" y="2662239"/>
              <a:ext cx="198320" cy="144232"/>
            </a:xfrm>
            <a:custGeom>
              <a:avLst/>
              <a:gdLst>
                <a:gd name="connsiteX0" fmla="*/ 0 w 198320"/>
                <a:gd name="connsiteY0" fmla="*/ 0 h 144232"/>
                <a:gd name="connsiteX1" fmla="*/ 198320 w 198320"/>
                <a:gd name="connsiteY1" fmla="*/ 0 h 144232"/>
                <a:gd name="connsiteX2" fmla="*/ 198320 w 198320"/>
                <a:gd name="connsiteY2" fmla="*/ 144232 h 144232"/>
                <a:gd name="connsiteX3" fmla="*/ 0 w 198320"/>
                <a:gd name="connsiteY3" fmla="*/ 144232 h 144232"/>
                <a:gd name="connsiteX4" fmla="*/ 0 w 198320"/>
                <a:gd name="connsiteY4" fmla="*/ 0 h 1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20" h="144232">
                  <a:moveTo>
                    <a:pt x="0" y="0"/>
                  </a:moveTo>
                  <a:lnTo>
                    <a:pt x="198320" y="0"/>
                  </a:lnTo>
                  <a:lnTo>
                    <a:pt x="198320" y="144232"/>
                  </a:lnTo>
                  <a:lnTo>
                    <a:pt x="0" y="144232"/>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3" name="Freeform: Shape 592"/>
            <p:cNvSpPr/>
            <p:nvPr/>
          </p:nvSpPr>
          <p:spPr bwMode="auto">
            <a:xfrm>
              <a:off x="5899740" y="2854890"/>
              <a:ext cx="198320" cy="144233"/>
            </a:xfrm>
            <a:custGeom>
              <a:avLst/>
              <a:gdLst>
                <a:gd name="connsiteX0" fmla="*/ 0 w 198320"/>
                <a:gd name="connsiteY0" fmla="*/ 0 h 144233"/>
                <a:gd name="connsiteX1" fmla="*/ 198320 w 198320"/>
                <a:gd name="connsiteY1" fmla="*/ 0 h 144233"/>
                <a:gd name="connsiteX2" fmla="*/ 198320 w 198320"/>
                <a:gd name="connsiteY2" fmla="*/ 144233 h 144233"/>
                <a:gd name="connsiteX3" fmla="*/ 0 w 198320"/>
                <a:gd name="connsiteY3" fmla="*/ 144233 h 144233"/>
                <a:gd name="connsiteX4" fmla="*/ 0 w 198320"/>
                <a:gd name="connsiteY4" fmla="*/ 0 h 14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20" h="144233">
                  <a:moveTo>
                    <a:pt x="0" y="0"/>
                  </a:moveTo>
                  <a:lnTo>
                    <a:pt x="198320" y="0"/>
                  </a:lnTo>
                  <a:lnTo>
                    <a:pt x="198320" y="144233"/>
                  </a:lnTo>
                  <a:lnTo>
                    <a:pt x="0" y="14423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2" name="Freeform: Shape 591"/>
            <p:cNvSpPr/>
            <p:nvPr/>
          </p:nvSpPr>
          <p:spPr bwMode="auto">
            <a:xfrm>
              <a:off x="6223441" y="2854890"/>
              <a:ext cx="198320" cy="144233"/>
            </a:xfrm>
            <a:custGeom>
              <a:avLst/>
              <a:gdLst>
                <a:gd name="connsiteX0" fmla="*/ 0 w 198320"/>
                <a:gd name="connsiteY0" fmla="*/ 0 h 144233"/>
                <a:gd name="connsiteX1" fmla="*/ 198320 w 198320"/>
                <a:gd name="connsiteY1" fmla="*/ 0 h 144233"/>
                <a:gd name="connsiteX2" fmla="*/ 198320 w 198320"/>
                <a:gd name="connsiteY2" fmla="*/ 144233 h 144233"/>
                <a:gd name="connsiteX3" fmla="*/ 0 w 198320"/>
                <a:gd name="connsiteY3" fmla="*/ 144233 h 144233"/>
                <a:gd name="connsiteX4" fmla="*/ 0 w 198320"/>
                <a:gd name="connsiteY4" fmla="*/ 0 h 14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20" h="144233">
                  <a:moveTo>
                    <a:pt x="0" y="0"/>
                  </a:moveTo>
                  <a:lnTo>
                    <a:pt x="198320" y="0"/>
                  </a:lnTo>
                  <a:lnTo>
                    <a:pt x="198320" y="144233"/>
                  </a:lnTo>
                  <a:lnTo>
                    <a:pt x="0" y="14423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1" name="Freeform: Shape 590"/>
            <p:cNvSpPr/>
            <p:nvPr/>
          </p:nvSpPr>
          <p:spPr bwMode="auto">
            <a:xfrm>
              <a:off x="6547143" y="2854890"/>
              <a:ext cx="198320" cy="144233"/>
            </a:xfrm>
            <a:custGeom>
              <a:avLst/>
              <a:gdLst>
                <a:gd name="connsiteX0" fmla="*/ 0 w 198320"/>
                <a:gd name="connsiteY0" fmla="*/ 0 h 144233"/>
                <a:gd name="connsiteX1" fmla="*/ 198320 w 198320"/>
                <a:gd name="connsiteY1" fmla="*/ 0 h 144233"/>
                <a:gd name="connsiteX2" fmla="*/ 198320 w 198320"/>
                <a:gd name="connsiteY2" fmla="*/ 144233 h 144233"/>
                <a:gd name="connsiteX3" fmla="*/ 0 w 198320"/>
                <a:gd name="connsiteY3" fmla="*/ 144233 h 144233"/>
                <a:gd name="connsiteX4" fmla="*/ 0 w 198320"/>
                <a:gd name="connsiteY4" fmla="*/ 0 h 14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20" h="144233">
                  <a:moveTo>
                    <a:pt x="0" y="0"/>
                  </a:moveTo>
                  <a:lnTo>
                    <a:pt x="198320" y="0"/>
                  </a:lnTo>
                  <a:lnTo>
                    <a:pt x="198320" y="144233"/>
                  </a:lnTo>
                  <a:lnTo>
                    <a:pt x="0" y="14423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0" name="Freeform: Shape 589"/>
            <p:cNvSpPr/>
            <p:nvPr/>
          </p:nvSpPr>
          <p:spPr bwMode="auto">
            <a:xfrm>
              <a:off x="5899740" y="3047541"/>
              <a:ext cx="198320" cy="144233"/>
            </a:xfrm>
            <a:custGeom>
              <a:avLst/>
              <a:gdLst>
                <a:gd name="connsiteX0" fmla="*/ 0 w 198320"/>
                <a:gd name="connsiteY0" fmla="*/ 0 h 144233"/>
                <a:gd name="connsiteX1" fmla="*/ 198320 w 198320"/>
                <a:gd name="connsiteY1" fmla="*/ 0 h 144233"/>
                <a:gd name="connsiteX2" fmla="*/ 198320 w 198320"/>
                <a:gd name="connsiteY2" fmla="*/ 144233 h 144233"/>
                <a:gd name="connsiteX3" fmla="*/ 0 w 198320"/>
                <a:gd name="connsiteY3" fmla="*/ 144233 h 144233"/>
                <a:gd name="connsiteX4" fmla="*/ 0 w 198320"/>
                <a:gd name="connsiteY4" fmla="*/ 0 h 14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20" h="144233">
                  <a:moveTo>
                    <a:pt x="0" y="0"/>
                  </a:moveTo>
                  <a:lnTo>
                    <a:pt x="198320" y="0"/>
                  </a:lnTo>
                  <a:lnTo>
                    <a:pt x="198320" y="144233"/>
                  </a:lnTo>
                  <a:lnTo>
                    <a:pt x="0" y="14423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89" name="Freeform: Shape 588"/>
            <p:cNvSpPr/>
            <p:nvPr/>
          </p:nvSpPr>
          <p:spPr bwMode="auto">
            <a:xfrm>
              <a:off x="6223441" y="3047541"/>
              <a:ext cx="198320" cy="144233"/>
            </a:xfrm>
            <a:custGeom>
              <a:avLst/>
              <a:gdLst>
                <a:gd name="connsiteX0" fmla="*/ 0 w 198320"/>
                <a:gd name="connsiteY0" fmla="*/ 0 h 144233"/>
                <a:gd name="connsiteX1" fmla="*/ 198320 w 198320"/>
                <a:gd name="connsiteY1" fmla="*/ 0 h 144233"/>
                <a:gd name="connsiteX2" fmla="*/ 198320 w 198320"/>
                <a:gd name="connsiteY2" fmla="*/ 144233 h 144233"/>
                <a:gd name="connsiteX3" fmla="*/ 0 w 198320"/>
                <a:gd name="connsiteY3" fmla="*/ 144233 h 144233"/>
                <a:gd name="connsiteX4" fmla="*/ 0 w 198320"/>
                <a:gd name="connsiteY4" fmla="*/ 0 h 14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20" h="144233">
                  <a:moveTo>
                    <a:pt x="0" y="0"/>
                  </a:moveTo>
                  <a:lnTo>
                    <a:pt x="198320" y="0"/>
                  </a:lnTo>
                  <a:lnTo>
                    <a:pt x="198320" y="144233"/>
                  </a:lnTo>
                  <a:lnTo>
                    <a:pt x="0" y="14423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88" name="Freeform: Shape 587"/>
            <p:cNvSpPr/>
            <p:nvPr/>
          </p:nvSpPr>
          <p:spPr bwMode="auto">
            <a:xfrm>
              <a:off x="6547143" y="3047541"/>
              <a:ext cx="198320" cy="144233"/>
            </a:xfrm>
            <a:custGeom>
              <a:avLst/>
              <a:gdLst>
                <a:gd name="connsiteX0" fmla="*/ 0 w 198320"/>
                <a:gd name="connsiteY0" fmla="*/ 0 h 144233"/>
                <a:gd name="connsiteX1" fmla="*/ 198320 w 198320"/>
                <a:gd name="connsiteY1" fmla="*/ 0 h 144233"/>
                <a:gd name="connsiteX2" fmla="*/ 198320 w 198320"/>
                <a:gd name="connsiteY2" fmla="*/ 144233 h 144233"/>
                <a:gd name="connsiteX3" fmla="*/ 0 w 198320"/>
                <a:gd name="connsiteY3" fmla="*/ 144233 h 144233"/>
                <a:gd name="connsiteX4" fmla="*/ 0 w 198320"/>
                <a:gd name="connsiteY4" fmla="*/ 0 h 144233"/>
                <a:gd name="connsiteX5" fmla="*/ 18922 w 198320"/>
                <a:gd name="connsiteY5" fmla="*/ 17590 h 144233"/>
                <a:gd name="connsiteX6" fmla="*/ 18922 w 198320"/>
                <a:gd name="connsiteY6" fmla="*/ 128769 h 144233"/>
                <a:gd name="connsiteX7" fmla="*/ 180432 w 198320"/>
                <a:gd name="connsiteY7" fmla="*/ 128769 h 144233"/>
                <a:gd name="connsiteX8" fmla="*/ 180432 w 198320"/>
                <a:gd name="connsiteY8" fmla="*/ 17590 h 144233"/>
                <a:gd name="connsiteX9" fmla="*/ 18922 w 198320"/>
                <a:gd name="connsiteY9" fmla="*/ 17590 h 1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20" h="144233">
                  <a:moveTo>
                    <a:pt x="0" y="0"/>
                  </a:moveTo>
                  <a:lnTo>
                    <a:pt x="198320" y="0"/>
                  </a:lnTo>
                  <a:lnTo>
                    <a:pt x="198320" y="144233"/>
                  </a:lnTo>
                  <a:lnTo>
                    <a:pt x="0" y="144233"/>
                  </a:lnTo>
                  <a:lnTo>
                    <a:pt x="0" y="0"/>
                  </a:lnTo>
                  <a:close/>
                  <a:moveTo>
                    <a:pt x="18922" y="17590"/>
                  </a:moveTo>
                  <a:lnTo>
                    <a:pt x="18922" y="128769"/>
                  </a:lnTo>
                  <a:lnTo>
                    <a:pt x="180432" y="128769"/>
                  </a:lnTo>
                  <a:lnTo>
                    <a:pt x="180432" y="17590"/>
                  </a:lnTo>
                  <a:lnTo>
                    <a:pt x="18922" y="1759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607" name="Group 606"/>
          <p:cNvGrpSpPr/>
          <p:nvPr/>
        </p:nvGrpSpPr>
        <p:grpSpPr>
          <a:xfrm>
            <a:off x="6383619" y="1950848"/>
            <a:ext cx="1698316" cy="1698316"/>
            <a:chOff x="7178731" y="1045413"/>
            <a:chExt cx="1698316" cy="1698316"/>
          </a:xfrm>
        </p:grpSpPr>
        <p:sp>
          <p:nvSpPr>
            <p:cNvPr id="605" name="Arc 604"/>
            <p:cNvSpPr/>
            <p:nvPr/>
          </p:nvSpPr>
          <p:spPr bwMode="auto">
            <a:xfrm>
              <a:off x="7289018" y="1155700"/>
              <a:ext cx="1477742" cy="1477742"/>
            </a:xfrm>
            <a:prstGeom prst="arc">
              <a:avLst>
                <a:gd name="adj1" fmla="val 10243531"/>
                <a:gd name="adj2" fmla="val 8626870"/>
              </a:avLst>
            </a:prstGeom>
            <a:noFill/>
            <a:ln w="22225"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06" name="Arc 605"/>
            <p:cNvSpPr/>
            <p:nvPr/>
          </p:nvSpPr>
          <p:spPr bwMode="auto">
            <a:xfrm>
              <a:off x="7178731" y="1045413"/>
              <a:ext cx="1698316" cy="1698316"/>
            </a:xfrm>
            <a:prstGeom prst="arc">
              <a:avLst>
                <a:gd name="adj1" fmla="val 5300466"/>
                <a:gd name="adj2" fmla="val 16385723"/>
              </a:avLst>
            </a:prstGeom>
            <a:noFill/>
            <a:ln w="22225"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
        <p:nvSpPr>
          <p:cNvPr id="608" name="Arrow: Bent 607"/>
          <p:cNvSpPr/>
          <p:nvPr/>
        </p:nvSpPr>
        <p:spPr bwMode="auto">
          <a:xfrm rot="16200000">
            <a:off x="6302966" y="4599600"/>
            <a:ext cx="2760312" cy="859246"/>
          </a:xfrm>
          <a:prstGeom prst="bentArrow">
            <a:avLst>
              <a:gd name="adj1" fmla="val 25000"/>
              <a:gd name="adj2" fmla="val 0"/>
              <a:gd name="adj3" fmla="val 25000"/>
              <a:gd name="adj4" fmla="val 6943"/>
            </a:avLst>
          </a:prstGeom>
          <a:noFill/>
          <a:ln w="22225"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cs typeface="Segoe UI" pitchFamily="34" charset="0"/>
            </a:endParaRPr>
          </a:p>
        </p:txBody>
      </p:sp>
      <p:sp>
        <p:nvSpPr>
          <p:cNvPr id="609" name="Arrow: Bent 608"/>
          <p:cNvSpPr/>
          <p:nvPr/>
        </p:nvSpPr>
        <p:spPr bwMode="auto">
          <a:xfrm rot="5400000" flipH="1">
            <a:off x="9578309" y="2608306"/>
            <a:ext cx="1087152" cy="452635"/>
          </a:xfrm>
          <a:prstGeom prst="bentArrow">
            <a:avLst>
              <a:gd name="adj1" fmla="val 25000"/>
              <a:gd name="adj2" fmla="val 0"/>
              <a:gd name="adj3" fmla="val 25000"/>
              <a:gd name="adj4" fmla="val 26583"/>
            </a:avLst>
          </a:prstGeom>
          <a:noFill/>
          <a:ln w="22225"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cs typeface="Segoe UI" pitchFamily="34" charset="0"/>
            </a:endParaRPr>
          </a:p>
        </p:txBody>
      </p:sp>
      <p:sp>
        <p:nvSpPr>
          <p:cNvPr id="610" name="Arrow: Bent 609"/>
          <p:cNvSpPr/>
          <p:nvPr/>
        </p:nvSpPr>
        <p:spPr bwMode="auto">
          <a:xfrm rot="16200000" flipH="1">
            <a:off x="8587512" y="4451784"/>
            <a:ext cx="2599802" cy="452635"/>
          </a:xfrm>
          <a:prstGeom prst="bentArrow">
            <a:avLst>
              <a:gd name="adj1" fmla="val 25000"/>
              <a:gd name="adj2" fmla="val 0"/>
              <a:gd name="adj3" fmla="val 25000"/>
              <a:gd name="adj4" fmla="val 26583"/>
            </a:avLst>
          </a:prstGeom>
          <a:noFill/>
          <a:ln w="22225"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cs typeface="Segoe UI" pitchFamily="34" charset="0"/>
            </a:endParaRPr>
          </a:p>
        </p:txBody>
      </p:sp>
      <p:sp>
        <p:nvSpPr>
          <p:cNvPr id="611" name="Arrow: Bent 610"/>
          <p:cNvSpPr/>
          <p:nvPr/>
        </p:nvSpPr>
        <p:spPr bwMode="auto">
          <a:xfrm rot="5400000" flipH="1">
            <a:off x="8893475" y="5644978"/>
            <a:ext cx="1087152" cy="452635"/>
          </a:xfrm>
          <a:prstGeom prst="bentArrow">
            <a:avLst>
              <a:gd name="adj1" fmla="val 25000"/>
              <a:gd name="adj2" fmla="val 0"/>
              <a:gd name="adj3" fmla="val 25000"/>
              <a:gd name="adj4" fmla="val 26583"/>
            </a:avLst>
          </a:prstGeom>
          <a:noFill/>
          <a:ln w="22225"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cs typeface="Segoe UI" pitchFamily="34" charset="0"/>
            </a:endParaRPr>
          </a:p>
        </p:txBody>
      </p:sp>
      <p:sp>
        <p:nvSpPr>
          <p:cNvPr id="573" name="Freeform 226"/>
          <p:cNvSpPr>
            <a:spLocks/>
          </p:cNvSpPr>
          <p:nvPr/>
        </p:nvSpPr>
        <p:spPr bwMode="auto">
          <a:xfrm>
            <a:off x="8127364" y="5866905"/>
            <a:ext cx="1154818" cy="722127"/>
          </a:xfrm>
          <a:custGeom>
            <a:avLst/>
            <a:gdLst>
              <a:gd name="T0" fmla="*/ 336 w 352"/>
              <a:gd name="T1" fmla="*/ 0 h 221"/>
              <a:gd name="T2" fmla="*/ 16 w 352"/>
              <a:gd name="T3" fmla="*/ 0 h 221"/>
              <a:gd name="T4" fmla="*/ 0 w 352"/>
              <a:gd name="T5" fmla="*/ 16 h 221"/>
              <a:gd name="T6" fmla="*/ 0 w 352"/>
              <a:gd name="T7" fmla="*/ 205 h 221"/>
              <a:gd name="T8" fmla="*/ 16 w 352"/>
              <a:gd name="T9" fmla="*/ 221 h 221"/>
              <a:gd name="T10" fmla="*/ 336 w 352"/>
              <a:gd name="T11" fmla="*/ 221 h 221"/>
              <a:gd name="T12" fmla="*/ 352 w 352"/>
              <a:gd name="T13" fmla="*/ 205 h 221"/>
              <a:gd name="T14" fmla="*/ 352 w 352"/>
              <a:gd name="T15" fmla="*/ 16 h 221"/>
              <a:gd name="T16" fmla="*/ 336 w 352"/>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21">
                <a:moveTo>
                  <a:pt x="336" y="0"/>
                </a:moveTo>
                <a:cubicBezTo>
                  <a:pt x="16" y="0"/>
                  <a:pt x="16" y="0"/>
                  <a:pt x="16" y="0"/>
                </a:cubicBezTo>
                <a:cubicBezTo>
                  <a:pt x="7" y="0"/>
                  <a:pt x="0" y="7"/>
                  <a:pt x="0" y="16"/>
                </a:cubicBezTo>
                <a:cubicBezTo>
                  <a:pt x="0" y="205"/>
                  <a:pt x="0" y="205"/>
                  <a:pt x="0" y="205"/>
                </a:cubicBezTo>
                <a:cubicBezTo>
                  <a:pt x="0" y="214"/>
                  <a:pt x="7" y="221"/>
                  <a:pt x="16" y="221"/>
                </a:cubicBezTo>
                <a:cubicBezTo>
                  <a:pt x="336" y="221"/>
                  <a:pt x="336" y="221"/>
                  <a:pt x="336" y="221"/>
                </a:cubicBezTo>
                <a:cubicBezTo>
                  <a:pt x="345" y="221"/>
                  <a:pt x="352" y="214"/>
                  <a:pt x="352" y="205"/>
                </a:cubicBezTo>
                <a:cubicBezTo>
                  <a:pt x="352" y="16"/>
                  <a:pt x="352" y="16"/>
                  <a:pt x="352" y="16"/>
                </a:cubicBezTo>
                <a:cubicBezTo>
                  <a:pt x="352" y="7"/>
                  <a:pt x="345" y="0"/>
                  <a:pt x="336"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4" name="Freeform 227"/>
          <p:cNvSpPr>
            <a:spLocks/>
          </p:cNvSpPr>
          <p:nvPr/>
        </p:nvSpPr>
        <p:spPr bwMode="auto">
          <a:xfrm>
            <a:off x="9179855" y="5866905"/>
            <a:ext cx="102326" cy="722127"/>
          </a:xfrm>
          <a:custGeom>
            <a:avLst/>
            <a:gdLst>
              <a:gd name="T0" fmla="*/ 17 w 31"/>
              <a:gd name="T1" fmla="*/ 205 h 221"/>
              <a:gd name="T2" fmla="*/ 17 w 31"/>
              <a:gd name="T3" fmla="*/ 16 h 221"/>
              <a:gd name="T4" fmla="*/ 0 w 31"/>
              <a:gd name="T5" fmla="*/ 0 h 221"/>
              <a:gd name="T6" fmla="*/ 15 w 31"/>
              <a:gd name="T7" fmla="*/ 0 h 221"/>
              <a:gd name="T8" fmla="*/ 31 w 31"/>
              <a:gd name="T9" fmla="*/ 16 h 221"/>
              <a:gd name="T10" fmla="*/ 31 w 31"/>
              <a:gd name="T11" fmla="*/ 205 h 221"/>
              <a:gd name="T12" fmla="*/ 15 w 31"/>
              <a:gd name="T13" fmla="*/ 221 h 221"/>
              <a:gd name="T14" fmla="*/ 0 w 31"/>
              <a:gd name="T15" fmla="*/ 221 h 221"/>
              <a:gd name="T16" fmla="*/ 17 w 31"/>
              <a:gd name="T17" fmla="*/ 20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21">
                <a:moveTo>
                  <a:pt x="17" y="205"/>
                </a:moveTo>
                <a:cubicBezTo>
                  <a:pt x="17" y="16"/>
                  <a:pt x="17" y="16"/>
                  <a:pt x="17" y="16"/>
                </a:cubicBezTo>
                <a:cubicBezTo>
                  <a:pt x="17" y="7"/>
                  <a:pt x="9" y="0"/>
                  <a:pt x="0" y="0"/>
                </a:cubicBezTo>
                <a:cubicBezTo>
                  <a:pt x="15" y="0"/>
                  <a:pt x="15" y="0"/>
                  <a:pt x="15" y="0"/>
                </a:cubicBezTo>
                <a:cubicBezTo>
                  <a:pt x="24" y="0"/>
                  <a:pt x="31" y="7"/>
                  <a:pt x="31" y="16"/>
                </a:cubicBezTo>
                <a:cubicBezTo>
                  <a:pt x="31" y="205"/>
                  <a:pt x="31" y="205"/>
                  <a:pt x="31" y="205"/>
                </a:cubicBezTo>
                <a:cubicBezTo>
                  <a:pt x="31" y="214"/>
                  <a:pt x="24" y="221"/>
                  <a:pt x="15" y="221"/>
                </a:cubicBezTo>
                <a:cubicBezTo>
                  <a:pt x="0" y="221"/>
                  <a:pt x="0" y="221"/>
                  <a:pt x="0" y="221"/>
                </a:cubicBezTo>
                <a:cubicBezTo>
                  <a:pt x="9" y="221"/>
                  <a:pt x="17" y="214"/>
                  <a:pt x="17" y="205"/>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5" name="Rectangle 228"/>
          <p:cNvSpPr>
            <a:spLocks noChangeArrowheads="1"/>
          </p:cNvSpPr>
          <p:nvPr/>
        </p:nvSpPr>
        <p:spPr bwMode="auto">
          <a:xfrm>
            <a:off x="8127364" y="6527636"/>
            <a:ext cx="1154818" cy="61396"/>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6" name="Rectangle 229"/>
          <p:cNvSpPr>
            <a:spLocks noChangeArrowheads="1"/>
          </p:cNvSpPr>
          <p:nvPr/>
        </p:nvSpPr>
        <p:spPr bwMode="auto">
          <a:xfrm>
            <a:off x="8662379" y="6182653"/>
            <a:ext cx="38008" cy="43855"/>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7" name="Rectangle 230"/>
          <p:cNvSpPr>
            <a:spLocks noChangeArrowheads="1"/>
          </p:cNvSpPr>
          <p:nvPr/>
        </p:nvSpPr>
        <p:spPr bwMode="auto">
          <a:xfrm>
            <a:off x="8706234" y="6182653"/>
            <a:ext cx="40930" cy="43855"/>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8" name="Rectangle 231"/>
          <p:cNvSpPr>
            <a:spLocks noChangeArrowheads="1"/>
          </p:cNvSpPr>
          <p:nvPr/>
        </p:nvSpPr>
        <p:spPr bwMode="auto">
          <a:xfrm>
            <a:off x="8662379" y="6229430"/>
            <a:ext cx="38008" cy="40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9" name="Rectangle 232"/>
          <p:cNvSpPr>
            <a:spLocks noChangeArrowheads="1"/>
          </p:cNvSpPr>
          <p:nvPr/>
        </p:nvSpPr>
        <p:spPr bwMode="auto">
          <a:xfrm>
            <a:off x="8706234" y="6229430"/>
            <a:ext cx="40930" cy="40930"/>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242307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90500" y="1105358"/>
            <a:ext cx="1685471" cy="425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rPr>
              <a:t>UX</a:t>
            </a:r>
          </a:p>
        </p:txBody>
      </p:sp>
      <p:sp>
        <p:nvSpPr>
          <p:cNvPr id="19" name="Rectangle 18"/>
          <p:cNvSpPr/>
          <p:nvPr/>
        </p:nvSpPr>
        <p:spPr>
          <a:xfrm>
            <a:off x="3092994" y="1105357"/>
            <a:ext cx="4054863" cy="425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rPr>
              <a:t>Job State</a:t>
            </a:r>
          </a:p>
        </p:txBody>
      </p:sp>
      <p:sp>
        <p:nvSpPr>
          <p:cNvPr id="35" name="Rectangle 34"/>
          <p:cNvSpPr/>
          <p:nvPr/>
        </p:nvSpPr>
        <p:spPr>
          <a:xfrm>
            <a:off x="190501" y="5952369"/>
            <a:ext cx="6580414" cy="7522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Ended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(Succeeded, Failed, Cancelled)</a:t>
            </a:r>
          </a:p>
        </p:txBody>
      </p:sp>
      <p:grpSp>
        <p:nvGrpSpPr>
          <p:cNvPr id="4" name="Group 3"/>
          <p:cNvGrpSpPr/>
          <p:nvPr/>
        </p:nvGrpSpPr>
        <p:grpSpPr>
          <a:xfrm>
            <a:off x="190501" y="5005790"/>
            <a:ext cx="6580414" cy="824260"/>
            <a:chOff x="190501" y="5013586"/>
            <a:chExt cx="6580414" cy="824260"/>
          </a:xfrm>
        </p:grpSpPr>
        <p:sp>
          <p:nvSpPr>
            <p:cNvPr id="33" name="Rectangle 32"/>
            <p:cNvSpPr/>
            <p:nvPr/>
          </p:nvSpPr>
          <p:spPr>
            <a:xfrm>
              <a:off x="190501" y="5013586"/>
              <a:ext cx="6580414" cy="3989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Running</a:t>
              </a:r>
            </a:p>
          </p:txBody>
        </p:sp>
        <p:sp>
          <p:nvSpPr>
            <p:cNvPr id="34" name="Rectangle 33"/>
            <p:cNvSpPr/>
            <p:nvPr/>
          </p:nvSpPr>
          <p:spPr>
            <a:xfrm>
              <a:off x="190501" y="5438861"/>
              <a:ext cx="6580414" cy="3989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Finalizing</a:t>
              </a:r>
            </a:p>
          </p:txBody>
        </p:sp>
      </p:grpSp>
      <p:sp>
        <p:nvSpPr>
          <p:cNvPr id="32" name="Rectangle 31"/>
          <p:cNvSpPr/>
          <p:nvPr/>
        </p:nvSpPr>
        <p:spPr>
          <a:xfrm>
            <a:off x="190501" y="2782652"/>
            <a:ext cx="6580414" cy="21008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Queued</a:t>
            </a:r>
          </a:p>
        </p:txBody>
      </p:sp>
      <p:sp>
        <p:nvSpPr>
          <p:cNvPr id="31" name="Rectangle 30"/>
          <p:cNvSpPr/>
          <p:nvPr/>
        </p:nvSpPr>
        <p:spPr>
          <a:xfrm>
            <a:off x="190501" y="1524223"/>
            <a:ext cx="6580414" cy="11361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Preparing</a:t>
            </a:r>
          </a:p>
        </p:txBody>
      </p:sp>
      <p:sp>
        <p:nvSpPr>
          <p:cNvPr id="11" name="Rectangle 10"/>
          <p:cNvSpPr/>
          <p:nvPr/>
        </p:nvSpPr>
        <p:spPr>
          <a:xfrm>
            <a:off x="3092994" y="1601293"/>
            <a:ext cx="359446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New</a:t>
            </a:r>
          </a:p>
        </p:txBody>
      </p:sp>
      <p:sp>
        <p:nvSpPr>
          <p:cNvPr id="12" name="Rectangle 11"/>
          <p:cNvSpPr/>
          <p:nvPr/>
        </p:nvSpPr>
        <p:spPr>
          <a:xfrm>
            <a:off x="3092994" y="1996373"/>
            <a:ext cx="359446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Compiling</a:t>
            </a:r>
          </a:p>
        </p:txBody>
      </p:sp>
      <p:sp>
        <p:nvSpPr>
          <p:cNvPr id="13" name="Rectangle 12"/>
          <p:cNvSpPr/>
          <p:nvPr/>
        </p:nvSpPr>
        <p:spPr>
          <a:xfrm>
            <a:off x="3092994" y="2859764"/>
            <a:ext cx="359446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Queued</a:t>
            </a:r>
          </a:p>
        </p:txBody>
      </p:sp>
      <p:sp>
        <p:nvSpPr>
          <p:cNvPr id="14" name="Rectangle 13"/>
          <p:cNvSpPr/>
          <p:nvPr/>
        </p:nvSpPr>
        <p:spPr>
          <a:xfrm>
            <a:off x="3092994" y="3545552"/>
            <a:ext cx="359446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Scheduling</a:t>
            </a:r>
          </a:p>
        </p:txBody>
      </p:sp>
      <p:sp>
        <p:nvSpPr>
          <p:cNvPr id="15" name="Rectangle 14"/>
          <p:cNvSpPr/>
          <p:nvPr/>
        </p:nvSpPr>
        <p:spPr>
          <a:xfrm>
            <a:off x="3092994" y="4224313"/>
            <a:ext cx="359446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Starting</a:t>
            </a:r>
          </a:p>
        </p:txBody>
      </p:sp>
      <p:sp>
        <p:nvSpPr>
          <p:cNvPr id="16" name="Rectangle 15"/>
          <p:cNvSpPr/>
          <p:nvPr/>
        </p:nvSpPr>
        <p:spPr>
          <a:xfrm>
            <a:off x="3092994" y="5053090"/>
            <a:ext cx="359446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Running</a:t>
            </a:r>
          </a:p>
        </p:txBody>
      </p:sp>
      <p:sp>
        <p:nvSpPr>
          <p:cNvPr id="17" name="Rectangle 16"/>
          <p:cNvSpPr/>
          <p:nvPr/>
        </p:nvSpPr>
        <p:spPr>
          <a:xfrm>
            <a:off x="3092994" y="6045504"/>
            <a:ext cx="359446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Ended</a:t>
            </a:r>
          </a:p>
        </p:txBody>
      </p:sp>
      <p:sp>
        <p:nvSpPr>
          <p:cNvPr id="20" name="Rectangular Callout 19"/>
          <p:cNvSpPr/>
          <p:nvPr/>
        </p:nvSpPr>
        <p:spPr>
          <a:xfrm>
            <a:off x="3092994" y="2304150"/>
            <a:ext cx="3594463" cy="261610"/>
          </a:xfrm>
          <a:prstGeom prst="rect">
            <a:avLst/>
          </a:prstGeom>
          <a:solidFill>
            <a:schemeClr val="tx2">
              <a:lumMod val="10000"/>
              <a:lumOff val="90000"/>
              <a:alpha val="71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45720" bIns="45720" rtlCol="0" anchor="t" anchorCtr="0">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The script is being compiled by the Compiler Service</a:t>
            </a:r>
          </a:p>
        </p:txBody>
      </p:sp>
      <p:sp>
        <p:nvSpPr>
          <p:cNvPr id="21" name="Rectangular Callout 20"/>
          <p:cNvSpPr/>
          <p:nvPr/>
        </p:nvSpPr>
        <p:spPr>
          <a:xfrm>
            <a:off x="3092994" y="3167541"/>
            <a:ext cx="3594463" cy="261610"/>
          </a:xfrm>
          <a:prstGeom prst="rect">
            <a:avLst/>
          </a:prstGeom>
          <a:solidFill>
            <a:schemeClr val="tx2">
              <a:lumMod val="10000"/>
              <a:lumOff val="90000"/>
              <a:alpha val="71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45720" bIns="45720" rtlCol="0" anchor="t" anchorCtr="0">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All jobs enter the queue.</a:t>
            </a:r>
          </a:p>
        </p:txBody>
      </p:sp>
      <p:sp>
        <p:nvSpPr>
          <p:cNvPr id="22" name="Rectangular Callout 21"/>
          <p:cNvSpPr/>
          <p:nvPr/>
        </p:nvSpPr>
        <p:spPr>
          <a:xfrm>
            <a:off x="3092994" y="3853329"/>
            <a:ext cx="3594463" cy="261610"/>
          </a:xfrm>
          <a:prstGeom prst="rect">
            <a:avLst/>
          </a:prstGeom>
          <a:solidFill>
            <a:schemeClr val="tx2">
              <a:lumMod val="10000"/>
              <a:lumOff val="90000"/>
              <a:alpha val="71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45720" bIns="45720" rtlCol="0" anchor="t" anchorCtr="0">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Are there enough ADLAUs to start the job?</a:t>
            </a:r>
          </a:p>
        </p:txBody>
      </p:sp>
      <p:sp>
        <p:nvSpPr>
          <p:cNvPr id="23" name="Rectangular Callout 22"/>
          <p:cNvSpPr/>
          <p:nvPr/>
        </p:nvSpPr>
        <p:spPr>
          <a:xfrm>
            <a:off x="3092994" y="4532090"/>
            <a:ext cx="3594463" cy="261610"/>
          </a:xfrm>
          <a:prstGeom prst="rect">
            <a:avLst/>
          </a:prstGeom>
          <a:solidFill>
            <a:schemeClr val="tx2">
              <a:lumMod val="10000"/>
              <a:lumOff val="90000"/>
              <a:alpha val="71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45720" bIns="45720" rtlCol="0" anchor="t" anchorCtr="0">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If yes, then allocate those ADLAUs for the job</a:t>
            </a:r>
          </a:p>
        </p:txBody>
      </p:sp>
      <p:sp>
        <p:nvSpPr>
          <p:cNvPr id="24" name="Rectangular Callout 23"/>
          <p:cNvSpPr/>
          <p:nvPr/>
        </p:nvSpPr>
        <p:spPr>
          <a:xfrm>
            <a:off x="3092994" y="5361171"/>
            <a:ext cx="3594463" cy="430887"/>
          </a:xfrm>
          <a:prstGeom prst="rect">
            <a:avLst/>
          </a:prstGeom>
          <a:solidFill>
            <a:srgbClr val="DCE9FB"/>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45720" bIns="45720" rtlCol="0" anchor="t" anchorCtr="0">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The U-SQL runtime is now executing the code on</a:t>
            </a:r>
            <a:b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1 or more ADLAUs or finalizing the outputs</a:t>
            </a:r>
          </a:p>
        </p:txBody>
      </p:sp>
      <p:sp>
        <p:nvSpPr>
          <p:cNvPr id="25" name="Rectangular Callout 24"/>
          <p:cNvSpPr/>
          <p:nvPr/>
        </p:nvSpPr>
        <p:spPr>
          <a:xfrm>
            <a:off x="3092994" y="6353281"/>
            <a:ext cx="3594463" cy="261610"/>
          </a:xfrm>
          <a:prstGeom prst="rect">
            <a:avLst/>
          </a:prstGeom>
          <a:solidFill>
            <a:schemeClr val="tx2">
              <a:lumMod val="10000"/>
              <a:lumOff val="90000"/>
              <a:alpha val="71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45720" bIns="45720" rtlCol="0" anchor="t" anchorCtr="0">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The job has concluded.</a:t>
            </a:r>
          </a:p>
        </p:txBody>
      </p:sp>
      <p:sp>
        <p:nvSpPr>
          <p:cNvPr id="2" name="Title 1"/>
          <p:cNvSpPr>
            <a:spLocks noGrp="1"/>
          </p:cNvSpPr>
          <p:nvPr>
            <p:ph type="title"/>
          </p:nvPr>
        </p:nvSpPr>
        <p:spPr/>
        <p:txBody>
          <a:bodyPr>
            <a:normAutofit/>
          </a:bodyPr>
          <a:lstStyle/>
          <a:p>
            <a:r>
              <a:rPr lang="en-US" dirty="0"/>
              <a:t>Visual Studio: Job states</a:t>
            </a:r>
          </a:p>
        </p:txBody>
      </p:sp>
      <p:pic>
        <p:nvPicPr>
          <p:cNvPr id="3" name="Picture 2"/>
          <p:cNvPicPr>
            <a:picLocks noChangeAspect="1"/>
          </p:cNvPicPr>
          <p:nvPr/>
        </p:nvPicPr>
        <p:blipFill rotWithShape="1">
          <a:blip r:embed="rId2"/>
          <a:srcRect t="241"/>
          <a:stretch/>
        </p:blipFill>
        <p:spPr>
          <a:xfrm>
            <a:off x="7987938" y="0"/>
            <a:ext cx="3284526" cy="6858000"/>
          </a:xfrm>
          <a:prstGeom prst="rect">
            <a:avLst/>
          </a:prstGeom>
        </p:spPr>
      </p:pic>
    </p:spTree>
    <p:extLst>
      <p:ext uri="{BB962C8B-B14F-4D97-AF65-F5344CB8AC3E}">
        <p14:creationId xmlns:p14="http://schemas.microsoft.com/office/powerpoint/2010/main" val="837419751"/>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1" y="1901953"/>
            <a:ext cx="5524554" cy="45746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3716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solidFill>
              <a:effectLst/>
              <a:uLnTx/>
              <a:uFillTx/>
            </a:endParaRPr>
          </a:p>
        </p:txBody>
      </p:sp>
      <p:sp>
        <p:nvSpPr>
          <p:cNvPr id="7" name="Rectangle 6"/>
          <p:cNvSpPr/>
          <p:nvPr/>
        </p:nvSpPr>
        <p:spPr>
          <a:xfrm>
            <a:off x="6150430" y="1901953"/>
            <a:ext cx="5524554" cy="45746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3716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solidFill>
              <a:effectLst/>
              <a:uLnTx/>
              <a:uFillTx/>
            </a:endParaRPr>
          </a:p>
        </p:txBody>
      </p:sp>
      <p:sp>
        <p:nvSpPr>
          <p:cNvPr id="2" name="Title 1"/>
          <p:cNvSpPr>
            <a:spLocks noGrp="1"/>
          </p:cNvSpPr>
          <p:nvPr>
            <p:ph type="title"/>
          </p:nvPr>
        </p:nvSpPr>
        <p:spPr/>
        <p:txBody>
          <a:bodyPr/>
          <a:lstStyle/>
          <a:p>
            <a:r>
              <a:rPr lang="en-US" dirty="0"/>
              <a:t>Why does a job get queued?</a:t>
            </a:r>
          </a:p>
        </p:txBody>
      </p:sp>
      <p:sp>
        <p:nvSpPr>
          <p:cNvPr id="3" name="Content Placeholder 2"/>
          <p:cNvSpPr>
            <a:spLocks noGrp="1"/>
          </p:cNvSpPr>
          <p:nvPr>
            <p:ph idx="4294967295"/>
          </p:nvPr>
        </p:nvSpPr>
        <p:spPr>
          <a:xfrm>
            <a:off x="321128" y="2066634"/>
            <a:ext cx="4706573" cy="663771"/>
          </a:xfrm>
        </p:spPr>
        <p:txBody>
          <a:bodyPr wrap="square">
            <a:spAutoFit/>
          </a:bodyPr>
          <a:lstStyle/>
          <a:p>
            <a:pPr marL="0" indent="0">
              <a:buNone/>
            </a:pPr>
            <a:r>
              <a:rPr lang="en-US" sz="1600" dirty="0">
                <a:solidFill>
                  <a:schemeClr val="bg1"/>
                </a:solidFill>
                <a:latin typeface="+mj-lt"/>
              </a:rPr>
              <a:t>Possible condition:</a:t>
            </a:r>
          </a:p>
          <a:p>
            <a:pPr>
              <a:buClr>
                <a:schemeClr val="bg1"/>
              </a:buClr>
            </a:pPr>
            <a:r>
              <a:rPr lang="en-US" sz="1600" dirty="0">
                <a:solidFill>
                  <a:schemeClr val="bg1"/>
                </a:solidFill>
                <a:latin typeface="+mj-lt"/>
              </a:rPr>
              <a:t>Not enough containers available to your account</a:t>
            </a:r>
          </a:p>
        </p:txBody>
      </p:sp>
      <p:sp>
        <p:nvSpPr>
          <p:cNvPr id="6" name="Content Placeholder 2"/>
          <p:cNvSpPr txBox="1">
            <a:spLocks/>
          </p:cNvSpPr>
          <p:nvPr/>
        </p:nvSpPr>
        <p:spPr>
          <a:xfrm>
            <a:off x="6280024" y="2066634"/>
            <a:ext cx="4114156" cy="998210"/>
          </a:xfrm>
          <a:prstGeom prst="rect">
            <a:avLst/>
          </a:prstGeom>
        </p:spPr>
        <p:txBody>
          <a:bodyPr vert="horz" wrap="square" lIns="76189" tIns="38094" rIns="76189" bIns="38094"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20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Segoe UI Light"/>
                <a:ea typeface="+mn-ea"/>
                <a:cs typeface="+mn-cs"/>
              </a:rPr>
              <a:t>Possible conditions:</a:t>
            </a:r>
          </a:p>
          <a:p>
            <a:pPr marL="268916" marR="0" lvl="0" indent="-268916" algn="l" defTabSz="914206"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UI Light"/>
                <a:ea typeface="+mn-ea"/>
                <a:cs typeface="+mn-cs"/>
              </a:rPr>
              <a:t>System-wide shortage of containers</a:t>
            </a:r>
          </a:p>
          <a:p>
            <a:pPr marL="268916" marR="0" lvl="0" indent="-268916" algn="l" defTabSz="914206"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UI Light"/>
                <a:ea typeface="+mn-ea"/>
                <a:cs typeface="+mn-cs"/>
              </a:rPr>
              <a:t>System-wide shortage of bandwidth</a:t>
            </a:r>
          </a:p>
        </p:txBody>
      </p:sp>
      <p:grpSp>
        <p:nvGrpSpPr>
          <p:cNvPr id="13" name="Group 12"/>
          <p:cNvGrpSpPr/>
          <p:nvPr/>
        </p:nvGrpSpPr>
        <p:grpSpPr>
          <a:xfrm>
            <a:off x="8007999" y="3858296"/>
            <a:ext cx="2000724" cy="2241335"/>
            <a:chOff x="-1505149" y="2622315"/>
            <a:chExt cx="1214437" cy="1360487"/>
          </a:xfrm>
        </p:grpSpPr>
        <p:sp>
          <p:nvSpPr>
            <p:cNvPr id="10" name="Freeform 20"/>
            <p:cNvSpPr>
              <a:spLocks noEditPoints="1"/>
            </p:cNvSpPr>
            <p:nvPr/>
          </p:nvSpPr>
          <p:spPr bwMode="auto">
            <a:xfrm>
              <a:off x="-1505149" y="2622315"/>
              <a:ext cx="1214437" cy="1360487"/>
            </a:xfrm>
            <a:custGeom>
              <a:avLst/>
              <a:gdLst>
                <a:gd name="T0" fmla="*/ 229 w 401"/>
                <a:gd name="T1" fmla="*/ 441 h 451"/>
                <a:gd name="T2" fmla="*/ 10 w 401"/>
                <a:gd name="T3" fmla="*/ 44 h 451"/>
                <a:gd name="T4" fmla="*/ 364 w 401"/>
                <a:gd name="T5" fmla="*/ 87 h 451"/>
                <a:gd name="T6" fmla="*/ 347 w 401"/>
                <a:gd name="T7" fmla="*/ 75 h 451"/>
                <a:gd name="T8" fmla="*/ 329 w 401"/>
                <a:gd name="T9" fmla="*/ 63 h 451"/>
                <a:gd name="T10" fmla="*/ 264 w 401"/>
                <a:gd name="T11" fmla="*/ 43 h 451"/>
                <a:gd name="T12" fmla="*/ 249 w 401"/>
                <a:gd name="T13" fmla="*/ 25 h 451"/>
                <a:gd name="T14" fmla="*/ 258 w 401"/>
                <a:gd name="T15" fmla="*/ 7 h 451"/>
                <a:gd name="T16" fmla="*/ 54 w 401"/>
                <a:gd name="T17" fmla="*/ 71 h 451"/>
                <a:gd name="T18" fmla="*/ 136 w 401"/>
                <a:gd name="T19" fmla="*/ 85 h 451"/>
                <a:gd name="T20" fmla="*/ 175 w 401"/>
                <a:gd name="T21" fmla="*/ 103 h 451"/>
                <a:gd name="T22" fmla="*/ 181 w 401"/>
                <a:gd name="T23" fmla="*/ 122 h 451"/>
                <a:gd name="T24" fmla="*/ 108 w 401"/>
                <a:gd name="T25" fmla="*/ 142 h 451"/>
                <a:gd name="T26" fmla="*/ 235 w 401"/>
                <a:gd name="T27" fmla="*/ 145 h 451"/>
                <a:gd name="T28" fmla="*/ 235 w 401"/>
                <a:gd name="T29" fmla="*/ 163 h 451"/>
                <a:gd name="T30" fmla="*/ 204 w 401"/>
                <a:gd name="T31" fmla="*/ 182 h 451"/>
                <a:gd name="T32" fmla="*/ 110 w 401"/>
                <a:gd name="T33" fmla="*/ 202 h 451"/>
                <a:gd name="T34" fmla="*/ 111 w 401"/>
                <a:gd name="T35" fmla="*/ 213 h 451"/>
                <a:gd name="T36" fmla="*/ 136 w 401"/>
                <a:gd name="T37" fmla="*/ 225 h 451"/>
                <a:gd name="T38" fmla="*/ 150 w 401"/>
                <a:gd name="T39" fmla="*/ 245 h 451"/>
                <a:gd name="T40" fmla="*/ 178 w 401"/>
                <a:gd name="T41" fmla="*/ 263 h 451"/>
                <a:gd name="T42" fmla="*/ 237 w 401"/>
                <a:gd name="T43" fmla="*/ 282 h 451"/>
                <a:gd name="T44" fmla="*/ 185 w 401"/>
                <a:gd name="T45" fmla="*/ 302 h 451"/>
                <a:gd name="T46" fmla="*/ 190 w 401"/>
                <a:gd name="T47" fmla="*/ 313 h 451"/>
                <a:gd name="T48" fmla="*/ 208 w 401"/>
                <a:gd name="T49" fmla="*/ 325 h 451"/>
                <a:gd name="T50" fmla="*/ 244 w 401"/>
                <a:gd name="T51" fmla="*/ 345 h 451"/>
                <a:gd name="T52" fmla="*/ 227 w 401"/>
                <a:gd name="T53" fmla="*/ 363 h 451"/>
                <a:gd name="T54" fmla="*/ 217 w 401"/>
                <a:gd name="T55" fmla="*/ 382 h 451"/>
                <a:gd name="T56" fmla="*/ 206 w 401"/>
                <a:gd name="T57" fmla="*/ 384 h 451"/>
                <a:gd name="T58" fmla="*/ 38 w 401"/>
                <a:gd name="T59" fmla="*/ 105 h 451"/>
                <a:gd name="T60" fmla="*/ 0 w 401"/>
                <a:gd name="T61" fmla="*/ 48 h 451"/>
                <a:gd name="T62" fmla="*/ 32 w 401"/>
                <a:gd name="T63" fmla="*/ 102 h 451"/>
                <a:gd name="T64" fmla="*/ 206 w 401"/>
                <a:gd name="T65" fmla="*/ 391 h 451"/>
                <a:gd name="T66" fmla="*/ 206 w 401"/>
                <a:gd name="T67" fmla="*/ 373 h 451"/>
                <a:gd name="T68" fmla="*/ 206 w 401"/>
                <a:gd name="T69" fmla="*/ 355 h 451"/>
                <a:gd name="T70" fmla="*/ 244 w 401"/>
                <a:gd name="T71" fmla="*/ 335 h 451"/>
                <a:gd name="T72" fmla="*/ 267 w 401"/>
                <a:gd name="T73" fmla="*/ 323 h 451"/>
                <a:gd name="T74" fmla="*/ 265 w 401"/>
                <a:gd name="T75" fmla="*/ 311 h 451"/>
                <a:gd name="T76" fmla="*/ 183 w 401"/>
                <a:gd name="T77" fmla="*/ 293 h 451"/>
                <a:gd name="T78" fmla="*/ 171 w 401"/>
                <a:gd name="T79" fmla="*/ 275 h 451"/>
                <a:gd name="T80" fmla="*/ 176 w 401"/>
                <a:gd name="T81" fmla="*/ 255 h 451"/>
                <a:gd name="T82" fmla="*/ 158 w 401"/>
                <a:gd name="T83" fmla="*/ 243 h 451"/>
                <a:gd name="T84" fmla="*/ 146 w 401"/>
                <a:gd name="T85" fmla="*/ 231 h 451"/>
                <a:gd name="T86" fmla="*/ 120 w 401"/>
                <a:gd name="T87" fmla="*/ 211 h 451"/>
                <a:gd name="T88" fmla="*/ 108 w 401"/>
                <a:gd name="T89" fmla="*/ 193 h 451"/>
                <a:gd name="T90" fmla="*/ 116 w 401"/>
                <a:gd name="T91" fmla="*/ 175 h 451"/>
                <a:gd name="T92" fmla="*/ 233 w 401"/>
                <a:gd name="T93" fmla="*/ 155 h 451"/>
                <a:gd name="T94" fmla="*/ 243 w 401"/>
                <a:gd name="T95" fmla="*/ 144 h 451"/>
                <a:gd name="T96" fmla="*/ 108 w 401"/>
                <a:gd name="T97" fmla="*/ 135 h 451"/>
                <a:gd name="T98" fmla="*/ 181 w 401"/>
                <a:gd name="T99" fmla="*/ 115 h 451"/>
                <a:gd name="T100" fmla="*/ 182 w 401"/>
                <a:gd name="T101" fmla="*/ 103 h 451"/>
                <a:gd name="T102" fmla="*/ 136 w 401"/>
                <a:gd name="T103" fmla="*/ 92 h 451"/>
                <a:gd name="T104" fmla="*/ 60 w 401"/>
                <a:gd name="T105" fmla="*/ 73 h 451"/>
                <a:gd name="T106" fmla="*/ 257 w 401"/>
                <a:gd name="T107" fmla="*/ 14 h 451"/>
                <a:gd name="T108" fmla="*/ 250 w 401"/>
                <a:gd name="T109" fmla="*/ 34 h 451"/>
                <a:gd name="T110" fmla="*/ 256 w 401"/>
                <a:gd name="T111" fmla="*/ 45 h 451"/>
                <a:gd name="T112" fmla="*/ 251 w 401"/>
                <a:gd name="T113" fmla="*/ 57 h 451"/>
                <a:gd name="T114" fmla="*/ 339 w 401"/>
                <a:gd name="T115" fmla="*/ 77 h 451"/>
                <a:gd name="T116" fmla="*/ 365 w 401"/>
                <a:gd name="T117" fmla="*/ 94 h 451"/>
                <a:gd name="T118" fmla="*/ 252 w 401"/>
                <a:gd name="T119" fmla="*/ 380 h 451"/>
                <a:gd name="T120" fmla="*/ 216 w 401"/>
                <a:gd name="T121" fmla="*/ 451 h 451"/>
                <a:gd name="T122" fmla="*/ 253 w 401"/>
                <a:gd name="T123" fmla="*/ 386 h 451"/>
                <a:gd name="T124" fmla="*/ 371 w 401"/>
                <a:gd name="T125" fmla="*/ 9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1" h="451">
                  <a:moveTo>
                    <a:pt x="229" y="441"/>
                  </a:moveTo>
                  <a:cubicBezTo>
                    <a:pt x="221" y="443"/>
                    <a:pt x="221" y="443"/>
                    <a:pt x="221" y="443"/>
                  </a:cubicBezTo>
                  <a:cubicBezTo>
                    <a:pt x="219" y="435"/>
                    <a:pt x="219" y="435"/>
                    <a:pt x="219" y="435"/>
                  </a:cubicBezTo>
                  <a:cubicBezTo>
                    <a:pt x="227" y="433"/>
                    <a:pt x="227" y="433"/>
                    <a:pt x="227" y="433"/>
                  </a:cubicBezTo>
                  <a:lnTo>
                    <a:pt x="229" y="441"/>
                  </a:lnTo>
                  <a:close/>
                  <a:moveTo>
                    <a:pt x="14" y="50"/>
                  </a:moveTo>
                  <a:cubicBezTo>
                    <a:pt x="14" y="50"/>
                    <a:pt x="14" y="50"/>
                    <a:pt x="14" y="50"/>
                  </a:cubicBezTo>
                  <a:cubicBezTo>
                    <a:pt x="13" y="51"/>
                    <a:pt x="12" y="52"/>
                    <a:pt x="10" y="52"/>
                  </a:cubicBezTo>
                  <a:cubicBezTo>
                    <a:pt x="8" y="52"/>
                    <a:pt x="6" y="51"/>
                    <a:pt x="6" y="48"/>
                  </a:cubicBezTo>
                  <a:cubicBezTo>
                    <a:pt x="6" y="46"/>
                    <a:pt x="8" y="44"/>
                    <a:pt x="10" y="44"/>
                  </a:cubicBezTo>
                  <a:cubicBezTo>
                    <a:pt x="13" y="44"/>
                    <a:pt x="14" y="46"/>
                    <a:pt x="14" y="48"/>
                  </a:cubicBezTo>
                  <a:cubicBezTo>
                    <a:pt x="14" y="49"/>
                    <a:pt x="14" y="50"/>
                    <a:pt x="14" y="50"/>
                  </a:cubicBezTo>
                  <a:close/>
                  <a:moveTo>
                    <a:pt x="371" y="92"/>
                  </a:moveTo>
                  <a:cubicBezTo>
                    <a:pt x="370" y="91"/>
                    <a:pt x="370" y="91"/>
                    <a:pt x="370" y="91"/>
                  </a:cubicBezTo>
                  <a:cubicBezTo>
                    <a:pt x="369" y="89"/>
                    <a:pt x="366" y="87"/>
                    <a:pt x="364" y="87"/>
                  </a:cubicBezTo>
                  <a:cubicBezTo>
                    <a:pt x="264" y="87"/>
                    <a:pt x="264" y="87"/>
                    <a:pt x="264" y="87"/>
                  </a:cubicBezTo>
                  <a:cubicBezTo>
                    <a:pt x="263" y="87"/>
                    <a:pt x="262" y="86"/>
                    <a:pt x="262" y="85"/>
                  </a:cubicBezTo>
                  <a:cubicBezTo>
                    <a:pt x="262" y="84"/>
                    <a:pt x="263" y="83"/>
                    <a:pt x="264" y="83"/>
                  </a:cubicBezTo>
                  <a:cubicBezTo>
                    <a:pt x="339" y="83"/>
                    <a:pt x="339" y="83"/>
                    <a:pt x="339" y="83"/>
                  </a:cubicBezTo>
                  <a:cubicBezTo>
                    <a:pt x="343" y="83"/>
                    <a:pt x="347" y="80"/>
                    <a:pt x="347" y="75"/>
                  </a:cubicBezTo>
                  <a:cubicBezTo>
                    <a:pt x="347" y="71"/>
                    <a:pt x="343" y="67"/>
                    <a:pt x="339" y="67"/>
                  </a:cubicBezTo>
                  <a:cubicBezTo>
                    <a:pt x="251" y="67"/>
                    <a:pt x="251" y="67"/>
                    <a:pt x="251" y="67"/>
                  </a:cubicBezTo>
                  <a:cubicBezTo>
                    <a:pt x="250" y="67"/>
                    <a:pt x="250" y="66"/>
                    <a:pt x="250" y="65"/>
                  </a:cubicBezTo>
                  <a:cubicBezTo>
                    <a:pt x="250" y="64"/>
                    <a:pt x="250" y="63"/>
                    <a:pt x="251" y="63"/>
                  </a:cubicBezTo>
                  <a:cubicBezTo>
                    <a:pt x="329" y="63"/>
                    <a:pt x="329" y="63"/>
                    <a:pt x="329" y="63"/>
                  </a:cubicBezTo>
                  <a:cubicBezTo>
                    <a:pt x="333" y="63"/>
                    <a:pt x="337" y="60"/>
                    <a:pt x="337" y="55"/>
                  </a:cubicBezTo>
                  <a:cubicBezTo>
                    <a:pt x="337" y="51"/>
                    <a:pt x="333" y="47"/>
                    <a:pt x="329" y="47"/>
                  </a:cubicBezTo>
                  <a:cubicBezTo>
                    <a:pt x="264" y="47"/>
                    <a:pt x="264" y="47"/>
                    <a:pt x="264" y="47"/>
                  </a:cubicBezTo>
                  <a:cubicBezTo>
                    <a:pt x="263" y="47"/>
                    <a:pt x="262" y="46"/>
                    <a:pt x="262" y="45"/>
                  </a:cubicBezTo>
                  <a:cubicBezTo>
                    <a:pt x="262" y="44"/>
                    <a:pt x="263" y="43"/>
                    <a:pt x="264" y="43"/>
                  </a:cubicBezTo>
                  <a:cubicBezTo>
                    <a:pt x="303" y="43"/>
                    <a:pt x="303" y="43"/>
                    <a:pt x="303" y="43"/>
                  </a:cubicBezTo>
                  <a:cubicBezTo>
                    <a:pt x="307" y="43"/>
                    <a:pt x="311" y="40"/>
                    <a:pt x="311" y="35"/>
                  </a:cubicBezTo>
                  <a:cubicBezTo>
                    <a:pt x="311" y="31"/>
                    <a:pt x="307" y="27"/>
                    <a:pt x="303" y="27"/>
                  </a:cubicBezTo>
                  <a:cubicBezTo>
                    <a:pt x="250" y="27"/>
                    <a:pt x="250" y="27"/>
                    <a:pt x="250" y="27"/>
                  </a:cubicBezTo>
                  <a:cubicBezTo>
                    <a:pt x="250" y="27"/>
                    <a:pt x="249" y="26"/>
                    <a:pt x="249" y="25"/>
                  </a:cubicBezTo>
                  <a:cubicBezTo>
                    <a:pt x="249" y="24"/>
                    <a:pt x="250" y="24"/>
                    <a:pt x="250" y="24"/>
                  </a:cubicBezTo>
                  <a:cubicBezTo>
                    <a:pt x="256" y="24"/>
                    <a:pt x="256" y="24"/>
                    <a:pt x="256" y="24"/>
                  </a:cubicBezTo>
                  <a:cubicBezTo>
                    <a:pt x="261" y="24"/>
                    <a:pt x="264" y="20"/>
                    <a:pt x="264" y="15"/>
                  </a:cubicBezTo>
                  <a:cubicBezTo>
                    <a:pt x="264" y="12"/>
                    <a:pt x="262" y="8"/>
                    <a:pt x="259" y="8"/>
                  </a:cubicBezTo>
                  <a:cubicBezTo>
                    <a:pt x="258" y="7"/>
                    <a:pt x="258" y="7"/>
                    <a:pt x="258" y="7"/>
                  </a:cubicBezTo>
                  <a:cubicBezTo>
                    <a:pt x="241" y="3"/>
                    <a:pt x="224" y="0"/>
                    <a:pt x="206" y="0"/>
                  </a:cubicBezTo>
                  <a:cubicBezTo>
                    <a:pt x="204" y="0"/>
                    <a:pt x="204" y="0"/>
                    <a:pt x="204" y="0"/>
                  </a:cubicBezTo>
                  <a:cubicBezTo>
                    <a:pt x="147" y="0"/>
                    <a:pt x="92" y="25"/>
                    <a:pt x="55" y="69"/>
                  </a:cubicBezTo>
                  <a:cubicBezTo>
                    <a:pt x="54" y="70"/>
                    <a:pt x="54" y="70"/>
                    <a:pt x="54" y="70"/>
                  </a:cubicBezTo>
                  <a:cubicBezTo>
                    <a:pt x="54" y="71"/>
                    <a:pt x="54" y="71"/>
                    <a:pt x="54" y="71"/>
                  </a:cubicBezTo>
                  <a:cubicBezTo>
                    <a:pt x="53" y="72"/>
                    <a:pt x="53" y="73"/>
                    <a:pt x="53" y="74"/>
                  </a:cubicBezTo>
                  <a:cubicBezTo>
                    <a:pt x="53" y="78"/>
                    <a:pt x="57" y="82"/>
                    <a:pt x="62" y="82"/>
                  </a:cubicBezTo>
                  <a:cubicBezTo>
                    <a:pt x="136" y="82"/>
                    <a:pt x="136" y="82"/>
                    <a:pt x="136" y="82"/>
                  </a:cubicBezTo>
                  <a:cubicBezTo>
                    <a:pt x="137" y="82"/>
                    <a:pt x="138" y="83"/>
                    <a:pt x="138" y="83"/>
                  </a:cubicBezTo>
                  <a:cubicBezTo>
                    <a:pt x="138" y="84"/>
                    <a:pt x="137" y="85"/>
                    <a:pt x="136" y="85"/>
                  </a:cubicBezTo>
                  <a:cubicBezTo>
                    <a:pt x="74" y="85"/>
                    <a:pt x="74" y="85"/>
                    <a:pt x="74" y="85"/>
                  </a:cubicBezTo>
                  <a:cubicBezTo>
                    <a:pt x="70" y="85"/>
                    <a:pt x="66" y="89"/>
                    <a:pt x="66" y="94"/>
                  </a:cubicBezTo>
                  <a:cubicBezTo>
                    <a:pt x="66" y="98"/>
                    <a:pt x="70" y="102"/>
                    <a:pt x="74" y="102"/>
                  </a:cubicBezTo>
                  <a:cubicBezTo>
                    <a:pt x="174" y="102"/>
                    <a:pt x="174" y="102"/>
                    <a:pt x="174" y="102"/>
                  </a:cubicBezTo>
                  <a:cubicBezTo>
                    <a:pt x="174" y="102"/>
                    <a:pt x="175" y="103"/>
                    <a:pt x="175" y="103"/>
                  </a:cubicBezTo>
                  <a:cubicBezTo>
                    <a:pt x="175" y="104"/>
                    <a:pt x="174" y="105"/>
                    <a:pt x="174" y="105"/>
                  </a:cubicBezTo>
                  <a:cubicBezTo>
                    <a:pt x="62" y="105"/>
                    <a:pt x="62" y="105"/>
                    <a:pt x="62" y="105"/>
                  </a:cubicBezTo>
                  <a:cubicBezTo>
                    <a:pt x="57" y="105"/>
                    <a:pt x="53" y="109"/>
                    <a:pt x="53" y="113"/>
                  </a:cubicBezTo>
                  <a:cubicBezTo>
                    <a:pt x="53" y="118"/>
                    <a:pt x="57" y="122"/>
                    <a:pt x="62" y="122"/>
                  </a:cubicBezTo>
                  <a:cubicBezTo>
                    <a:pt x="181" y="122"/>
                    <a:pt x="181" y="122"/>
                    <a:pt x="181" y="122"/>
                  </a:cubicBezTo>
                  <a:cubicBezTo>
                    <a:pt x="182" y="122"/>
                    <a:pt x="182" y="123"/>
                    <a:pt x="182" y="123"/>
                  </a:cubicBezTo>
                  <a:cubicBezTo>
                    <a:pt x="182" y="124"/>
                    <a:pt x="182" y="125"/>
                    <a:pt x="181" y="125"/>
                  </a:cubicBezTo>
                  <a:cubicBezTo>
                    <a:pt x="108" y="125"/>
                    <a:pt x="108" y="125"/>
                    <a:pt x="108" y="125"/>
                  </a:cubicBezTo>
                  <a:cubicBezTo>
                    <a:pt x="104" y="125"/>
                    <a:pt x="100" y="129"/>
                    <a:pt x="100" y="133"/>
                  </a:cubicBezTo>
                  <a:cubicBezTo>
                    <a:pt x="100" y="138"/>
                    <a:pt x="104" y="142"/>
                    <a:pt x="108" y="142"/>
                  </a:cubicBezTo>
                  <a:cubicBezTo>
                    <a:pt x="225" y="142"/>
                    <a:pt x="225" y="142"/>
                    <a:pt x="225" y="142"/>
                  </a:cubicBezTo>
                  <a:cubicBezTo>
                    <a:pt x="225" y="142"/>
                    <a:pt x="225" y="142"/>
                    <a:pt x="225" y="142"/>
                  </a:cubicBezTo>
                  <a:cubicBezTo>
                    <a:pt x="235" y="142"/>
                    <a:pt x="235" y="142"/>
                    <a:pt x="235" y="142"/>
                  </a:cubicBezTo>
                  <a:cubicBezTo>
                    <a:pt x="236" y="142"/>
                    <a:pt x="236" y="143"/>
                    <a:pt x="236" y="144"/>
                  </a:cubicBezTo>
                  <a:cubicBezTo>
                    <a:pt x="236" y="144"/>
                    <a:pt x="235" y="145"/>
                    <a:pt x="235" y="145"/>
                  </a:cubicBezTo>
                  <a:cubicBezTo>
                    <a:pt x="111" y="145"/>
                    <a:pt x="111" y="145"/>
                    <a:pt x="111" y="145"/>
                  </a:cubicBezTo>
                  <a:cubicBezTo>
                    <a:pt x="106" y="145"/>
                    <a:pt x="102" y="149"/>
                    <a:pt x="102" y="153"/>
                  </a:cubicBezTo>
                  <a:cubicBezTo>
                    <a:pt x="102" y="158"/>
                    <a:pt x="106" y="162"/>
                    <a:pt x="111" y="162"/>
                  </a:cubicBezTo>
                  <a:cubicBezTo>
                    <a:pt x="233" y="162"/>
                    <a:pt x="233" y="162"/>
                    <a:pt x="233" y="162"/>
                  </a:cubicBezTo>
                  <a:cubicBezTo>
                    <a:pt x="234" y="162"/>
                    <a:pt x="235" y="163"/>
                    <a:pt x="235" y="163"/>
                  </a:cubicBezTo>
                  <a:cubicBezTo>
                    <a:pt x="235" y="164"/>
                    <a:pt x="234" y="165"/>
                    <a:pt x="233" y="165"/>
                  </a:cubicBezTo>
                  <a:cubicBezTo>
                    <a:pt x="116" y="165"/>
                    <a:pt x="116" y="165"/>
                    <a:pt x="116" y="165"/>
                  </a:cubicBezTo>
                  <a:cubicBezTo>
                    <a:pt x="112" y="165"/>
                    <a:pt x="108" y="169"/>
                    <a:pt x="108" y="173"/>
                  </a:cubicBezTo>
                  <a:cubicBezTo>
                    <a:pt x="108" y="178"/>
                    <a:pt x="112" y="182"/>
                    <a:pt x="116" y="182"/>
                  </a:cubicBezTo>
                  <a:cubicBezTo>
                    <a:pt x="204" y="182"/>
                    <a:pt x="204" y="182"/>
                    <a:pt x="204" y="182"/>
                  </a:cubicBezTo>
                  <a:cubicBezTo>
                    <a:pt x="205" y="182"/>
                    <a:pt x="205" y="183"/>
                    <a:pt x="205" y="183"/>
                  </a:cubicBezTo>
                  <a:cubicBezTo>
                    <a:pt x="205" y="184"/>
                    <a:pt x="205" y="185"/>
                    <a:pt x="204" y="185"/>
                  </a:cubicBezTo>
                  <a:cubicBezTo>
                    <a:pt x="110" y="185"/>
                    <a:pt x="110" y="185"/>
                    <a:pt x="110" y="185"/>
                  </a:cubicBezTo>
                  <a:cubicBezTo>
                    <a:pt x="106" y="185"/>
                    <a:pt x="102" y="189"/>
                    <a:pt x="102" y="193"/>
                  </a:cubicBezTo>
                  <a:cubicBezTo>
                    <a:pt x="102" y="198"/>
                    <a:pt x="106" y="202"/>
                    <a:pt x="110" y="202"/>
                  </a:cubicBezTo>
                  <a:cubicBezTo>
                    <a:pt x="186" y="202"/>
                    <a:pt x="186" y="202"/>
                    <a:pt x="186" y="202"/>
                  </a:cubicBezTo>
                  <a:cubicBezTo>
                    <a:pt x="187" y="202"/>
                    <a:pt x="187" y="202"/>
                    <a:pt x="187" y="203"/>
                  </a:cubicBezTo>
                  <a:cubicBezTo>
                    <a:pt x="187" y="204"/>
                    <a:pt x="187" y="205"/>
                    <a:pt x="186" y="205"/>
                  </a:cubicBezTo>
                  <a:cubicBezTo>
                    <a:pt x="120" y="205"/>
                    <a:pt x="120" y="205"/>
                    <a:pt x="120" y="205"/>
                  </a:cubicBezTo>
                  <a:cubicBezTo>
                    <a:pt x="115" y="205"/>
                    <a:pt x="111" y="209"/>
                    <a:pt x="111" y="213"/>
                  </a:cubicBezTo>
                  <a:cubicBezTo>
                    <a:pt x="111" y="218"/>
                    <a:pt x="115" y="222"/>
                    <a:pt x="120" y="222"/>
                  </a:cubicBezTo>
                  <a:cubicBezTo>
                    <a:pt x="146" y="222"/>
                    <a:pt x="146" y="222"/>
                    <a:pt x="146" y="222"/>
                  </a:cubicBezTo>
                  <a:cubicBezTo>
                    <a:pt x="147" y="222"/>
                    <a:pt x="148" y="222"/>
                    <a:pt x="148" y="223"/>
                  </a:cubicBezTo>
                  <a:cubicBezTo>
                    <a:pt x="148" y="224"/>
                    <a:pt x="147" y="225"/>
                    <a:pt x="146" y="225"/>
                  </a:cubicBezTo>
                  <a:cubicBezTo>
                    <a:pt x="136" y="225"/>
                    <a:pt x="136" y="225"/>
                    <a:pt x="136" y="225"/>
                  </a:cubicBezTo>
                  <a:cubicBezTo>
                    <a:pt x="131" y="225"/>
                    <a:pt x="127" y="229"/>
                    <a:pt x="127" y="233"/>
                  </a:cubicBezTo>
                  <a:cubicBezTo>
                    <a:pt x="127" y="238"/>
                    <a:pt x="131" y="242"/>
                    <a:pt x="136" y="242"/>
                  </a:cubicBezTo>
                  <a:cubicBezTo>
                    <a:pt x="150" y="242"/>
                    <a:pt x="150" y="242"/>
                    <a:pt x="150" y="242"/>
                  </a:cubicBezTo>
                  <a:cubicBezTo>
                    <a:pt x="150" y="242"/>
                    <a:pt x="151" y="242"/>
                    <a:pt x="151" y="243"/>
                  </a:cubicBezTo>
                  <a:cubicBezTo>
                    <a:pt x="151" y="244"/>
                    <a:pt x="150" y="245"/>
                    <a:pt x="150" y="245"/>
                  </a:cubicBezTo>
                  <a:cubicBezTo>
                    <a:pt x="149" y="245"/>
                    <a:pt x="149" y="245"/>
                    <a:pt x="149" y="245"/>
                  </a:cubicBezTo>
                  <a:cubicBezTo>
                    <a:pt x="144" y="245"/>
                    <a:pt x="140" y="249"/>
                    <a:pt x="140" y="253"/>
                  </a:cubicBezTo>
                  <a:cubicBezTo>
                    <a:pt x="140" y="258"/>
                    <a:pt x="144" y="262"/>
                    <a:pt x="149" y="262"/>
                  </a:cubicBezTo>
                  <a:cubicBezTo>
                    <a:pt x="176" y="262"/>
                    <a:pt x="176" y="262"/>
                    <a:pt x="176" y="262"/>
                  </a:cubicBezTo>
                  <a:cubicBezTo>
                    <a:pt x="177" y="262"/>
                    <a:pt x="178" y="262"/>
                    <a:pt x="178" y="263"/>
                  </a:cubicBezTo>
                  <a:cubicBezTo>
                    <a:pt x="178" y="264"/>
                    <a:pt x="177" y="265"/>
                    <a:pt x="176" y="265"/>
                  </a:cubicBezTo>
                  <a:cubicBezTo>
                    <a:pt x="171" y="265"/>
                    <a:pt x="171" y="265"/>
                    <a:pt x="171" y="265"/>
                  </a:cubicBezTo>
                  <a:cubicBezTo>
                    <a:pt x="166" y="265"/>
                    <a:pt x="162" y="269"/>
                    <a:pt x="162" y="273"/>
                  </a:cubicBezTo>
                  <a:cubicBezTo>
                    <a:pt x="162" y="278"/>
                    <a:pt x="166" y="282"/>
                    <a:pt x="171" y="282"/>
                  </a:cubicBezTo>
                  <a:cubicBezTo>
                    <a:pt x="237" y="282"/>
                    <a:pt x="237" y="282"/>
                    <a:pt x="237" y="282"/>
                  </a:cubicBezTo>
                  <a:cubicBezTo>
                    <a:pt x="238" y="282"/>
                    <a:pt x="239" y="282"/>
                    <a:pt x="239" y="283"/>
                  </a:cubicBezTo>
                  <a:cubicBezTo>
                    <a:pt x="239" y="284"/>
                    <a:pt x="238" y="285"/>
                    <a:pt x="237" y="285"/>
                  </a:cubicBezTo>
                  <a:cubicBezTo>
                    <a:pt x="185" y="285"/>
                    <a:pt x="185" y="285"/>
                    <a:pt x="185" y="285"/>
                  </a:cubicBezTo>
                  <a:cubicBezTo>
                    <a:pt x="180" y="285"/>
                    <a:pt x="176" y="289"/>
                    <a:pt x="176" y="293"/>
                  </a:cubicBezTo>
                  <a:cubicBezTo>
                    <a:pt x="176" y="298"/>
                    <a:pt x="180" y="302"/>
                    <a:pt x="185" y="302"/>
                  </a:cubicBezTo>
                  <a:cubicBezTo>
                    <a:pt x="264" y="302"/>
                    <a:pt x="264" y="302"/>
                    <a:pt x="264" y="302"/>
                  </a:cubicBezTo>
                  <a:cubicBezTo>
                    <a:pt x="265" y="302"/>
                    <a:pt x="266" y="302"/>
                    <a:pt x="266" y="303"/>
                  </a:cubicBezTo>
                  <a:cubicBezTo>
                    <a:pt x="265" y="303"/>
                    <a:pt x="264" y="304"/>
                    <a:pt x="263" y="305"/>
                  </a:cubicBezTo>
                  <a:cubicBezTo>
                    <a:pt x="198" y="305"/>
                    <a:pt x="198" y="305"/>
                    <a:pt x="198" y="305"/>
                  </a:cubicBezTo>
                  <a:cubicBezTo>
                    <a:pt x="194" y="305"/>
                    <a:pt x="190" y="309"/>
                    <a:pt x="190" y="313"/>
                  </a:cubicBezTo>
                  <a:cubicBezTo>
                    <a:pt x="190" y="318"/>
                    <a:pt x="194" y="322"/>
                    <a:pt x="198" y="322"/>
                  </a:cubicBezTo>
                  <a:cubicBezTo>
                    <a:pt x="259" y="322"/>
                    <a:pt x="259" y="322"/>
                    <a:pt x="259" y="322"/>
                  </a:cubicBezTo>
                  <a:cubicBezTo>
                    <a:pt x="260" y="322"/>
                    <a:pt x="261" y="322"/>
                    <a:pt x="261" y="323"/>
                  </a:cubicBezTo>
                  <a:cubicBezTo>
                    <a:pt x="261" y="324"/>
                    <a:pt x="260" y="325"/>
                    <a:pt x="259" y="325"/>
                  </a:cubicBezTo>
                  <a:cubicBezTo>
                    <a:pt x="208" y="325"/>
                    <a:pt x="208" y="325"/>
                    <a:pt x="208" y="325"/>
                  </a:cubicBezTo>
                  <a:cubicBezTo>
                    <a:pt x="204" y="325"/>
                    <a:pt x="200" y="329"/>
                    <a:pt x="200" y="333"/>
                  </a:cubicBezTo>
                  <a:cubicBezTo>
                    <a:pt x="200" y="338"/>
                    <a:pt x="204" y="342"/>
                    <a:pt x="208" y="342"/>
                  </a:cubicBezTo>
                  <a:cubicBezTo>
                    <a:pt x="244" y="342"/>
                    <a:pt x="244" y="342"/>
                    <a:pt x="244" y="342"/>
                  </a:cubicBezTo>
                  <a:cubicBezTo>
                    <a:pt x="245" y="342"/>
                    <a:pt x="246" y="342"/>
                    <a:pt x="246" y="343"/>
                  </a:cubicBezTo>
                  <a:cubicBezTo>
                    <a:pt x="246" y="344"/>
                    <a:pt x="245" y="345"/>
                    <a:pt x="244" y="345"/>
                  </a:cubicBezTo>
                  <a:cubicBezTo>
                    <a:pt x="206" y="345"/>
                    <a:pt x="206" y="345"/>
                    <a:pt x="206" y="345"/>
                  </a:cubicBezTo>
                  <a:cubicBezTo>
                    <a:pt x="201" y="345"/>
                    <a:pt x="197" y="349"/>
                    <a:pt x="197" y="353"/>
                  </a:cubicBezTo>
                  <a:cubicBezTo>
                    <a:pt x="197" y="358"/>
                    <a:pt x="201" y="361"/>
                    <a:pt x="206" y="361"/>
                  </a:cubicBezTo>
                  <a:cubicBezTo>
                    <a:pt x="225" y="361"/>
                    <a:pt x="225" y="361"/>
                    <a:pt x="225" y="361"/>
                  </a:cubicBezTo>
                  <a:cubicBezTo>
                    <a:pt x="226" y="361"/>
                    <a:pt x="227" y="362"/>
                    <a:pt x="227" y="363"/>
                  </a:cubicBezTo>
                  <a:cubicBezTo>
                    <a:pt x="227" y="364"/>
                    <a:pt x="226" y="365"/>
                    <a:pt x="225" y="365"/>
                  </a:cubicBezTo>
                  <a:cubicBezTo>
                    <a:pt x="207" y="365"/>
                    <a:pt x="207" y="365"/>
                    <a:pt x="207" y="365"/>
                  </a:cubicBezTo>
                  <a:cubicBezTo>
                    <a:pt x="203" y="365"/>
                    <a:pt x="199" y="369"/>
                    <a:pt x="199" y="373"/>
                  </a:cubicBezTo>
                  <a:cubicBezTo>
                    <a:pt x="199" y="378"/>
                    <a:pt x="203" y="382"/>
                    <a:pt x="207" y="382"/>
                  </a:cubicBezTo>
                  <a:cubicBezTo>
                    <a:pt x="217" y="382"/>
                    <a:pt x="217" y="382"/>
                    <a:pt x="217" y="382"/>
                  </a:cubicBezTo>
                  <a:cubicBezTo>
                    <a:pt x="218" y="382"/>
                    <a:pt x="219" y="382"/>
                    <a:pt x="219" y="383"/>
                  </a:cubicBezTo>
                  <a:cubicBezTo>
                    <a:pt x="219" y="384"/>
                    <a:pt x="218" y="385"/>
                    <a:pt x="217" y="385"/>
                  </a:cubicBezTo>
                  <a:cubicBezTo>
                    <a:pt x="207" y="385"/>
                    <a:pt x="207" y="385"/>
                    <a:pt x="207" y="385"/>
                  </a:cubicBezTo>
                  <a:cubicBezTo>
                    <a:pt x="206" y="384"/>
                    <a:pt x="206" y="384"/>
                    <a:pt x="206" y="384"/>
                  </a:cubicBezTo>
                  <a:cubicBezTo>
                    <a:pt x="206" y="384"/>
                    <a:pt x="206" y="384"/>
                    <a:pt x="206" y="384"/>
                  </a:cubicBezTo>
                  <a:cubicBezTo>
                    <a:pt x="155" y="384"/>
                    <a:pt x="107" y="365"/>
                    <a:pt x="71" y="329"/>
                  </a:cubicBezTo>
                  <a:cubicBezTo>
                    <a:pt x="35" y="293"/>
                    <a:pt x="16" y="245"/>
                    <a:pt x="16" y="194"/>
                  </a:cubicBezTo>
                  <a:cubicBezTo>
                    <a:pt x="16" y="163"/>
                    <a:pt x="23" y="133"/>
                    <a:pt x="38" y="106"/>
                  </a:cubicBezTo>
                  <a:cubicBezTo>
                    <a:pt x="38" y="105"/>
                    <a:pt x="38" y="105"/>
                    <a:pt x="38" y="105"/>
                  </a:cubicBezTo>
                  <a:cubicBezTo>
                    <a:pt x="38" y="105"/>
                    <a:pt x="38" y="105"/>
                    <a:pt x="38" y="105"/>
                  </a:cubicBezTo>
                  <a:cubicBezTo>
                    <a:pt x="43" y="95"/>
                    <a:pt x="44" y="83"/>
                    <a:pt x="40" y="73"/>
                  </a:cubicBezTo>
                  <a:cubicBezTo>
                    <a:pt x="37" y="63"/>
                    <a:pt x="30" y="55"/>
                    <a:pt x="21" y="50"/>
                  </a:cubicBezTo>
                  <a:cubicBezTo>
                    <a:pt x="21" y="50"/>
                    <a:pt x="21" y="49"/>
                    <a:pt x="21" y="48"/>
                  </a:cubicBezTo>
                  <a:cubicBezTo>
                    <a:pt x="21" y="42"/>
                    <a:pt x="16" y="37"/>
                    <a:pt x="10" y="37"/>
                  </a:cubicBezTo>
                  <a:cubicBezTo>
                    <a:pt x="5" y="37"/>
                    <a:pt x="0" y="42"/>
                    <a:pt x="0" y="48"/>
                  </a:cubicBezTo>
                  <a:cubicBezTo>
                    <a:pt x="0" y="54"/>
                    <a:pt x="5" y="59"/>
                    <a:pt x="10" y="59"/>
                  </a:cubicBezTo>
                  <a:cubicBezTo>
                    <a:pt x="13" y="59"/>
                    <a:pt x="16" y="58"/>
                    <a:pt x="18" y="56"/>
                  </a:cubicBezTo>
                  <a:cubicBezTo>
                    <a:pt x="25" y="60"/>
                    <a:pt x="31" y="67"/>
                    <a:pt x="34" y="75"/>
                  </a:cubicBezTo>
                  <a:cubicBezTo>
                    <a:pt x="37" y="84"/>
                    <a:pt x="36" y="93"/>
                    <a:pt x="32" y="102"/>
                  </a:cubicBezTo>
                  <a:cubicBezTo>
                    <a:pt x="32" y="102"/>
                    <a:pt x="32" y="102"/>
                    <a:pt x="32" y="102"/>
                  </a:cubicBezTo>
                  <a:cubicBezTo>
                    <a:pt x="32" y="102"/>
                    <a:pt x="32" y="102"/>
                    <a:pt x="32" y="102"/>
                  </a:cubicBezTo>
                  <a:cubicBezTo>
                    <a:pt x="17" y="131"/>
                    <a:pt x="9" y="162"/>
                    <a:pt x="9" y="194"/>
                  </a:cubicBezTo>
                  <a:cubicBezTo>
                    <a:pt x="9" y="247"/>
                    <a:pt x="30" y="296"/>
                    <a:pt x="67" y="334"/>
                  </a:cubicBezTo>
                  <a:cubicBezTo>
                    <a:pt x="104" y="371"/>
                    <a:pt x="153" y="391"/>
                    <a:pt x="206" y="391"/>
                  </a:cubicBezTo>
                  <a:cubicBezTo>
                    <a:pt x="206" y="391"/>
                    <a:pt x="206" y="391"/>
                    <a:pt x="206" y="391"/>
                  </a:cubicBezTo>
                  <a:cubicBezTo>
                    <a:pt x="217" y="391"/>
                    <a:pt x="217" y="391"/>
                    <a:pt x="217" y="391"/>
                  </a:cubicBezTo>
                  <a:cubicBezTo>
                    <a:pt x="222" y="391"/>
                    <a:pt x="225" y="388"/>
                    <a:pt x="225" y="383"/>
                  </a:cubicBezTo>
                  <a:cubicBezTo>
                    <a:pt x="225" y="379"/>
                    <a:pt x="222" y="375"/>
                    <a:pt x="217" y="375"/>
                  </a:cubicBezTo>
                  <a:cubicBezTo>
                    <a:pt x="207" y="375"/>
                    <a:pt x="207" y="375"/>
                    <a:pt x="207" y="375"/>
                  </a:cubicBezTo>
                  <a:cubicBezTo>
                    <a:pt x="206" y="375"/>
                    <a:pt x="206" y="374"/>
                    <a:pt x="206" y="373"/>
                  </a:cubicBezTo>
                  <a:cubicBezTo>
                    <a:pt x="206" y="372"/>
                    <a:pt x="206" y="371"/>
                    <a:pt x="207" y="371"/>
                  </a:cubicBezTo>
                  <a:cubicBezTo>
                    <a:pt x="225" y="371"/>
                    <a:pt x="225" y="371"/>
                    <a:pt x="225" y="371"/>
                  </a:cubicBezTo>
                  <a:cubicBezTo>
                    <a:pt x="230" y="371"/>
                    <a:pt x="234" y="368"/>
                    <a:pt x="234" y="363"/>
                  </a:cubicBezTo>
                  <a:cubicBezTo>
                    <a:pt x="234" y="359"/>
                    <a:pt x="230" y="355"/>
                    <a:pt x="225" y="355"/>
                  </a:cubicBezTo>
                  <a:cubicBezTo>
                    <a:pt x="206" y="355"/>
                    <a:pt x="206" y="355"/>
                    <a:pt x="206" y="355"/>
                  </a:cubicBezTo>
                  <a:cubicBezTo>
                    <a:pt x="205" y="355"/>
                    <a:pt x="204" y="354"/>
                    <a:pt x="204" y="353"/>
                  </a:cubicBezTo>
                  <a:cubicBezTo>
                    <a:pt x="204" y="352"/>
                    <a:pt x="205" y="351"/>
                    <a:pt x="206" y="351"/>
                  </a:cubicBezTo>
                  <a:cubicBezTo>
                    <a:pt x="244" y="351"/>
                    <a:pt x="244" y="351"/>
                    <a:pt x="244" y="351"/>
                  </a:cubicBezTo>
                  <a:cubicBezTo>
                    <a:pt x="249" y="351"/>
                    <a:pt x="253" y="348"/>
                    <a:pt x="253" y="343"/>
                  </a:cubicBezTo>
                  <a:cubicBezTo>
                    <a:pt x="253" y="339"/>
                    <a:pt x="249" y="335"/>
                    <a:pt x="244" y="335"/>
                  </a:cubicBezTo>
                  <a:cubicBezTo>
                    <a:pt x="208" y="335"/>
                    <a:pt x="208" y="335"/>
                    <a:pt x="208" y="335"/>
                  </a:cubicBezTo>
                  <a:cubicBezTo>
                    <a:pt x="207" y="335"/>
                    <a:pt x="207" y="334"/>
                    <a:pt x="207" y="333"/>
                  </a:cubicBezTo>
                  <a:cubicBezTo>
                    <a:pt x="207" y="332"/>
                    <a:pt x="207" y="331"/>
                    <a:pt x="208" y="331"/>
                  </a:cubicBezTo>
                  <a:cubicBezTo>
                    <a:pt x="259" y="331"/>
                    <a:pt x="259" y="331"/>
                    <a:pt x="259" y="331"/>
                  </a:cubicBezTo>
                  <a:cubicBezTo>
                    <a:pt x="263" y="331"/>
                    <a:pt x="267" y="328"/>
                    <a:pt x="267" y="323"/>
                  </a:cubicBezTo>
                  <a:cubicBezTo>
                    <a:pt x="267" y="319"/>
                    <a:pt x="263" y="315"/>
                    <a:pt x="259" y="315"/>
                  </a:cubicBezTo>
                  <a:cubicBezTo>
                    <a:pt x="198" y="315"/>
                    <a:pt x="198" y="315"/>
                    <a:pt x="198" y="315"/>
                  </a:cubicBezTo>
                  <a:cubicBezTo>
                    <a:pt x="197" y="315"/>
                    <a:pt x="197" y="314"/>
                    <a:pt x="197" y="313"/>
                  </a:cubicBezTo>
                  <a:cubicBezTo>
                    <a:pt x="197" y="312"/>
                    <a:pt x="197" y="311"/>
                    <a:pt x="198" y="311"/>
                  </a:cubicBezTo>
                  <a:cubicBezTo>
                    <a:pt x="265" y="311"/>
                    <a:pt x="265" y="311"/>
                    <a:pt x="265" y="311"/>
                  </a:cubicBezTo>
                  <a:cubicBezTo>
                    <a:pt x="265" y="311"/>
                    <a:pt x="265" y="311"/>
                    <a:pt x="265" y="311"/>
                  </a:cubicBezTo>
                  <a:cubicBezTo>
                    <a:pt x="267" y="310"/>
                    <a:pt x="272" y="308"/>
                    <a:pt x="272" y="303"/>
                  </a:cubicBezTo>
                  <a:cubicBezTo>
                    <a:pt x="272" y="299"/>
                    <a:pt x="269" y="295"/>
                    <a:pt x="264" y="295"/>
                  </a:cubicBezTo>
                  <a:cubicBezTo>
                    <a:pt x="185" y="295"/>
                    <a:pt x="185" y="295"/>
                    <a:pt x="185" y="295"/>
                  </a:cubicBezTo>
                  <a:cubicBezTo>
                    <a:pt x="184" y="295"/>
                    <a:pt x="183" y="294"/>
                    <a:pt x="183" y="293"/>
                  </a:cubicBezTo>
                  <a:cubicBezTo>
                    <a:pt x="183" y="292"/>
                    <a:pt x="184" y="291"/>
                    <a:pt x="185" y="291"/>
                  </a:cubicBezTo>
                  <a:cubicBezTo>
                    <a:pt x="237" y="291"/>
                    <a:pt x="237" y="291"/>
                    <a:pt x="237" y="291"/>
                  </a:cubicBezTo>
                  <a:cubicBezTo>
                    <a:pt x="242" y="291"/>
                    <a:pt x="245" y="288"/>
                    <a:pt x="245" y="283"/>
                  </a:cubicBezTo>
                  <a:cubicBezTo>
                    <a:pt x="245" y="279"/>
                    <a:pt x="242" y="275"/>
                    <a:pt x="237" y="275"/>
                  </a:cubicBezTo>
                  <a:cubicBezTo>
                    <a:pt x="171" y="275"/>
                    <a:pt x="171" y="275"/>
                    <a:pt x="171" y="275"/>
                  </a:cubicBezTo>
                  <a:cubicBezTo>
                    <a:pt x="170" y="275"/>
                    <a:pt x="169" y="274"/>
                    <a:pt x="169" y="273"/>
                  </a:cubicBezTo>
                  <a:cubicBezTo>
                    <a:pt x="169" y="272"/>
                    <a:pt x="170" y="272"/>
                    <a:pt x="171" y="272"/>
                  </a:cubicBezTo>
                  <a:cubicBezTo>
                    <a:pt x="176" y="272"/>
                    <a:pt x="176" y="272"/>
                    <a:pt x="176" y="272"/>
                  </a:cubicBezTo>
                  <a:cubicBezTo>
                    <a:pt x="181" y="272"/>
                    <a:pt x="184" y="268"/>
                    <a:pt x="184" y="263"/>
                  </a:cubicBezTo>
                  <a:cubicBezTo>
                    <a:pt x="184" y="259"/>
                    <a:pt x="181" y="255"/>
                    <a:pt x="176" y="255"/>
                  </a:cubicBezTo>
                  <a:cubicBezTo>
                    <a:pt x="149" y="255"/>
                    <a:pt x="149" y="255"/>
                    <a:pt x="149" y="255"/>
                  </a:cubicBezTo>
                  <a:cubicBezTo>
                    <a:pt x="148" y="255"/>
                    <a:pt x="147" y="254"/>
                    <a:pt x="147" y="253"/>
                  </a:cubicBezTo>
                  <a:cubicBezTo>
                    <a:pt x="147" y="252"/>
                    <a:pt x="148" y="252"/>
                    <a:pt x="149" y="252"/>
                  </a:cubicBezTo>
                  <a:cubicBezTo>
                    <a:pt x="150" y="252"/>
                    <a:pt x="150" y="252"/>
                    <a:pt x="150" y="252"/>
                  </a:cubicBezTo>
                  <a:cubicBezTo>
                    <a:pt x="154" y="252"/>
                    <a:pt x="158" y="248"/>
                    <a:pt x="158" y="243"/>
                  </a:cubicBezTo>
                  <a:cubicBezTo>
                    <a:pt x="158" y="239"/>
                    <a:pt x="154" y="235"/>
                    <a:pt x="150" y="235"/>
                  </a:cubicBezTo>
                  <a:cubicBezTo>
                    <a:pt x="136" y="235"/>
                    <a:pt x="136" y="235"/>
                    <a:pt x="136" y="235"/>
                  </a:cubicBezTo>
                  <a:cubicBezTo>
                    <a:pt x="135" y="235"/>
                    <a:pt x="134" y="234"/>
                    <a:pt x="134" y="233"/>
                  </a:cubicBezTo>
                  <a:cubicBezTo>
                    <a:pt x="134" y="232"/>
                    <a:pt x="135" y="231"/>
                    <a:pt x="136" y="231"/>
                  </a:cubicBezTo>
                  <a:cubicBezTo>
                    <a:pt x="146" y="231"/>
                    <a:pt x="146" y="231"/>
                    <a:pt x="146" y="231"/>
                  </a:cubicBezTo>
                  <a:cubicBezTo>
                    <a:pt x="151" y="231"/>
                    <a:pt x="154" y="228"/>
                    <a:pt x="154" y="223"/>
                  </a:cubicBezTo>
                  <a:cubicBezTo>
                    <a:pt x="154" y="219"/>
                    <a:pt x="151" y="215"/>
                    <a:pt x="146" y="215"/>
                  </a:cubicBezTo>
                  <a:cubicBezTo>
                    <a:pt x="120" y="215"/>
                    <a:pt x="120" y="215"/>
                    <a:pt x="120" y="215"/>
                  </a:cubicBezTo>
                  <a:cubicBezTo>
                    <a:pt x="119" y="215"/>
                    <a:pt x="118" y="214"/>
                    <a:pt x="118" y="213"/>
                  </a:cubicBezTo>
                  <a:cubicBezTo>
                    <a:pt x="118" y="212"/>
                    <a:pt x="119" y="211"/>
                    <a:pt x="120" y="211"/>
                  </a:cubicBezTo>
                  <a:cubicBezTo>
                    <a:pt x="186" y="211"/>
                    <a:pt x="186" y="211"/>
                    <a:pt x="186" y="211"/>
                  </a:cubicBezTo>
                  <a:cubicBezTo>
                    <a:pt x="190" y="211"/>
                    <a:pt x="194" y="208"/>
                    <a:pt x="194" y="203"/>
                  </a:cubicBezTo>
                  <a:cubicBezTo>
                    <a:pt x="194" y="199"/>
                    <a:pt x="190" y="195"/>
                    <a:pt x="186" y="195"/>
                  </a:cubicBezTo>
                  <a:cubicBezTo>
                    <a:pt x="110" y="195"/>
                    <a:pt x="110" y="195"/>
                    <a:pt x="110" y="195"/>
                  </a:cubicBezTo>
                  <a:cubicBezTo>
                    <a:pt x="109" y="195"/>
                    <a:pt x="108" y="194"/>
                    <a:pt x="108" y="193"/>
                  </a:cubicBezTo>
                  <a:cubicBezTo>
                    <a:pt x="108" y="192"/>
                    <a:pt x="109" y="191"/>
                    <a:pt x="110" y="191"/>
                  </a:cubicBezTo>
                  <a:cubicBezTo>
                    <a:pt x="204" y="191"/>
                    <a:pt x="204" y="191"/>
                    <a:pt x="204" y="191"/>
                  </a:cubicBezTo>
                  <a:cubicBezTo>
                    <a:pt x="208" y="191"/>
                    <a:pt x="212" y="188"/>
                    <a:pt x="212" y="183"/>
                  </a:cubicBezTo>
                  <a:cubicBezTo>
                    <a:pt x="212" y="179"/>
                    <a:pt x="208" y="175"/>
                    <a:pt x="204" y="175"/>
                  </a:cubicBezTo>
                  <a:cubicBezTo>
                    <a:pt x="116" y="175"/>
                    <a:pt x="116" y="175"/>
                    <a:pt x="116" y="175"/>
                  </a:cubicBezTo>
                  <a:cubicBezTo>
                    <a:pt x="115" y="175"/>
                    <a:pt x="114" y="174"/>
                    <a:pt x="114" y="173"/>
                  </a:cubicBezTo>
                  <a:cubicBezTo>
                    <a:pt x="114" y="172"/>
                    <a:pt x="115" y="171"/>
                    <a:pt x="116" y="171"/>
                  </a:cubicBezTo>
                  <a:cubicBezTo>
                    <a:pt x="233" y="171"/>
                    <a:pt x="233" y="171"/>
                    <a:pt x="233" y="171"/>
                  </a:cubicBezTo>
                  <a:cubicBezTo>
                    <a:pt x="238" y="171"/>
                    <a:pt x="241" y="168"/>
                    <a:pt x="241" y="163"/>
                  </a:cubicBezTo>
                  <a:cubicBezTo>
                    <a:pt x="241" y="159"/>
                    <a:pt x="238" y="155"/>
                    <a:pt x="233" y="155"/>
                  </a:cubicBezTo>
                  <a:cubicBezTo>
                    <a:pt x="111" y="155"/>
                    <a:pt x="111" y="155"/>
                    <a:pt x="111" y="155"/>
                  </a:cubicBezTo>
                  <a:cubicBezTo>
                    <a:pt x="110" y="155"/>
                    <a:pt x="109" y="154"/>
                    <a:pt x="109" y="153"/>
                  </a:cubicBezTo>
                  <a:cubicBezTo>
                    <a:pt x="109" y="152"/>
                    <a:pt x="110" y="152"/>
                    <a:pt x="111" y="152"/>
                  </a:cubicBezTo>
                  <a:cubicBezTo>
                    <a:pt x="235" y="152"/>
                    <a:pt x="235" y="152"/>
                    <a:pt x="235" y="152"/>
                  </a:cubicBezTo>
                  <a:cubicBezTo>
                    <a:pt x="239" y="152"/>
                    <a:pt x="243" y="148"/>
                    <a:pt x="243" y="144"/>
                  </a:cubicBezTo>
                  <a:cubicBezTo>
                    <a:pt x="243" y="140"/>
                    <a:pt x="241" y="137"/>
                    <a:pt x="237" y="136"/>
                  </a:cubicBezTo>
                  <a:cubicBezTo>
                    <a:pt x="236" y="135"/>
                    <a:pt x="236" y="135"/>
                    <a:pt x="236" y="135"/>
                  </a:cubicBezTo>
                  <a:cubicBezTo>
                    <a:pt x="231" y="135"/>
                    <a:pt x="231" y="135"/>
                    <a:pt x="231" y="135"/>
                  </a:cubicBezTo>
                  <a:cubicBezTo>
                    <a:pt x="231" y="135"/>
                    <a:pt x="231" y="135"/>
                    <a:pt x="231" y="135"/>
                  </a:cubicBezTo>
                  <a:cubicBezTo>
                    <a:pt x="108" y="135"/>
                    <a:pt x="108" y="135"/>
                    <a:pt x="108" y="135"/>
                  </a:cubicBezTo>
                  <a:cubicBezTo>
                    <a:pt x="107" y="135"/>
                    <a:pt x="106" y="134"/>
                    <a:pt x="106" y="133"/>
                  </a:cubicBezTo>
                  <a:cubicBezTo>
                    <a:pt x="106" y="132"/>
                    <a:pt x="107" y="132"/>
                    <a:pt x="108" y="132"/>
                  </a:cubicBezTo>
                  <a:cubicBezTo>
                    <a:pt x="181" y="132"/>
                    <a:pt x="181" y="132"/>
                    <a:pt x="181" y="132"/>
                  </a:cubicBezTo>
                  <a:cubicBezTo>
                    <a:pt x="185" y="132"/>
                    <a:pt x="189" y="128"/>
                    <a:pt x="189" y="123"/>
                  </a:cubicBezTo>
                  <a:cubicBezTo>
                    <a:pt x="189" y="119"/>
                    <a:pt x="185" y="115"/>
                    <a:pt x="181" y="115"/>
                  </a:cubicBezTo>
                  <a:cubicBezTo>
                    <a:pt x="62" y="115"/>
                    <a:pt x="62" y="115"/>
                    <a:pt x="62" y="115"/>
                  </a:cubicBezTo>
                  <a:cubicBezTo>
                    <a:pt x="61" y="115"/>
                    <a:pt x="60" y="114"/>
                    <a:pt x="60" y="113"/>
                  </a:cubicBezTo>
                  <a:cubicBezTo>
                    <a:pt x="60" y="113"/>
                    <a:pt x="61" y="112"/>
                    <a:pt x="62" y="112"/>
                  </a:cubicBezTo>
                  <a:cubicBezTo>
                    <a:pt x="174" y="112"/>
                    <a:pt x="174" y="112"/>
                    <a:pt x="174" y="112"/>
                  </a:cubicBezTo>
                  <a:cubicBezTo>
                    <a:pt x="178" y="112"/>
                    <a:pt x="182" y="108"/>
                    <a:pt x="182" y="103"/>
                  </a:cubicBezTo>
                  <a:cubicBezTo>
                    <a:pt x="182" y="99"/>
                    <a:pt x="178" y="95"/>
                    <a:pt x="174" y="95"/>
                  </a:cubicBezTo>
                  <a:cubicBezTo>
                    <a:pt x="74" y="95"/>
                    <a:pt x="74" y="95"/>
                    <a:pt x="74" y="95"/>
                  </a:cubicBezTo>
                  <a:cubicBezTo>
                    <a:pt x="74" y="95"/>
                    <a:pt x="73" y="94"/>
                    <a:pt x="73" y="94"/>
                  </a:cubicBezTo>
                  <a:cubicBezTo>
                    <a:pt x="73" y="93"/>
                    <a:pt x="74" y="92"/>
                    <a:pt x="74" y="92"/>
                  </a:cubicBezTo>
                  <a:cubicBezTo>
                    <a:pt x="136" y="92"/>
                    <a:pt x="136" y="92"/>
                    <a:pt x="136" y="92"/>
                  </a:cubicBezTo>
                  <a:cubicBezTo>
                    <a:pt x="141" y="92"/>
                    <a:pt x="144" y="88"/>
                    <a:pt x="144" y="83"/>
                  </a:cubicBezTo>
                  <a:cubicBezTo>
                    <a:pt x="144" y="79"/>
                    <a:pt x="141" y="75"/>
                    <a:pt x="136" y="75"/>
                  </a:cubicBezTo>
                  <a:cubicBezTo>
                    <a:pt x="62" y="75"/>
                    <a:pt x="62" y="75"/>
                    <a:pt x="62" y="75"/>
                  </a:cubicBezTo>
                  <a:cubicBezTo>
                    <a:pt x="61" y="75"/>
                    <a:pt x="60" y="74"/>
                    <a:pt x="60" y="74"/>
                  </a:cubicBezTo>
                  <a:cubicBezTo>
                    <a:pt x="60" y="73"/>
                    <a:pt x="60" y="73"/>
                    <a:pt x="60" y="73"/>
                  </a:cubicBezTo>
                  <a:cubicBezTo>
                    <a:pt x="60" y="73"/>
                    <a:pt x="60" y="73"/>
                    <a:pt x="60" y="73"/>
                  </a:cubicBezTo>
                  <a:cubicBezTo>
                    <a:pt x="96" y="31"/>
                    <a:pt x="149" y="7"/>
                    <a:pt x="204" y="7"/>
                  </a:cubicBezTo>
                  <a:cubicBezTo>
                    <a:pt x="206" y="7"/>
                    <a:pt x="206" y="7"/>
                    <a:pt x="206" y="7"/>
                  </a:cubicBezTo>
                  <a:cubicBezTo>
                    <a:pt x="223" y="7"/>
                    <a:pt x="240" y="9"/>
                    <a:pt x="256" y="14"/>
                  </a:cubicBezTo>
                  <a:cubicBezTo>
                    <a:pt x="257" y="14"/>
                    <a:pt x="257" y="14"/>
                    <a:pt x="257" y="14"/>
                  </a:cubicBezTo>
                  <a:cubicBezTo>
                    <a:pt x="258" y="14"/>
                    <a:pt x="258" y="15"/>
                    <a:pt x="258" y="15"/>
                  </a:cubicBezTo>
                  <a:cubicBezTo>
                    <a:pt x="258" y="16"/>
                    <a:pt x="257" y="17"/>
                    <a:pt x="256" y="17"/>
                  </a:cubicBezTo>
                  <a:cubicBezTo>
                    <a:pt x="250" y="17"/>
                    <a:pt x="250" y="17"/>
                    <a:pt x="250" y="17"/>
                  </a:cubicBezTo>
                  <a:cubicBezTo>
                    <a:pt x="246" y="17"/>
                    <a:pt x="242" y="21"/>
                    <a:pt x="242" y="25"/>
                  </a:cubicBezTo>
                  <a:cubicBezTo>
                    <a:pt x="242" y="30"/>
                    <a:pt x="246" y="34"/>
                    <a:pt x="250" y="34"/>
                  </a:cubicBezTo>
                  <a:cubicBezTo>
                    <a:pt x="303" y="34"/>
                    <a:pt x="303" y="34"/>
                    <a:pt x="303" y="34"/>
                  </a:cubicBezTo>
                  <a:cubicBezTo>
                    <a:pt x="304" y="34"/>
                    <a:pt x="304" y="34"/>
                    <a:pt x="304" y="35"/>
                  </a:cubicBezTo>
                  <a:cubicBezTo>
                    <a:pt x="304" y="36"/>
                    <a:pt x="304" y="37"/>
                    <a:pt x="303" y="37"/>
                  </a:cubicBezTo>
                  <a:cubicBezTo>
                    <a:pt x="264" y="37"/>
                    <a:pt x="264" y="37"/>
                    <a:pt x="264" y="37"/>
                  </a:cubicBezTo>
                  <a:cubicBezTo>
                    <a:pt x="260" y="37"/>
                    <a:pt x="256" y="41"/>
                    <a:pt x="256" y="45"/>
                  </a:cubicBezTo>
                  <a:cubicBezTo>
                    <a:pt x="256" y="50"/>
                    <a:pt x="260" y="54"/>
                    <a:pt x="264" y="54"/>
                  </a:cubicBezTo>
                  <a:cubicBezTo>
                    <a:pt x="329" y="54"/>
                    <a:pt x="329" y="54"/>
                    <a:pt x="329" y="54"/>
                  </a:cubicBezTo>
                  <a:cubicBezTo>
                    <a:pt x="330" y="54"/>
                    <a:pt x="330" y="54"/>
                    <a:pt x="330" y="55"/>
                  </a:cubicBezTo>
                  <a:cubicBezTo>
                    <a:pt x="330" y="56"/>
                    <a:pt x="330" y="57"/>
                    <a:pt x="329" y="57"/>
                  </a:cubicBezTo>
                  <a:cubicBezTo>
                    <a:pt x="251" y="57"/>
                    <a:pt x="251" y="57"/>
                    <a:pt x="251" y="57"/>
                  </a:cubicBezTo>
                  <a:cubicBezTo>
                    <a:pt x="247" y="57"/>
                    <a:pt x="243" y="61"/>
                    <a:pt x="243" y="65"/>
                  </a:cubicBezTo>
                  <a:cubicBezTo>
                    <a:pt x="243" y="70"/>
                    <a:pt x="247" y="74"/>
                    <a:pt x="251" y="74"/>
                  </a:cubicBezTo>
                  <a:cubicBezTo>
                    <a:pt x="339" y="74"/>
                    <a:pt x="339" y="74"/>
                    <a:pt x="339" y="74"/>
                  </a:cubicBezTo>
                  <a:cubicBezTo>
                    <a:pt x="340" y="74"/>
                    <a:pt x="340" y="74"/>
                    <a:pt x="340" y="75"/>
                  </a:cubicBezTo>
                  <a:cubicBezTo>
                    <a:pt x="340" y="76"/>
                    <a:pt x="340" y="77"/>
                    <a:pt x="339" y="77"/>
                  </a:cubicBezTo>
                  <a:cubicBezTo>
                    <a:pt x="264" y="77"/>
                    <a:pt x="264" y="77"/>
                    <a:pt x="264" y="77"/>
                  </a:cubicBezTo>
                  <a:cubicBezTo>
                    <a:pt x="259" y="77"/>
                    <a:pt x="256" y="81"/>
                    <a:pt x="256" y="85"/>
                  </a:cubicBezTo>
                  <a:cubicBezTo>
                    <a:pt x="256" y="90"/>
                    <a:pt x="259" y="94"/>
                    <a:pt x="264" y="94"/>
                  </a:cubicBezTo>
                  <a:cubicBezTo>
                    <a:pt x="364" y="94"/>
                    <a:pt x="364" y="94"/>
                    <a:pt x="364" y="94"/>
                  </a:cubicBezTo>
                  <a:cubicBezTo>
                    <a:pt x="364" y="94"/>
                    <a:pt x="365" y="94"/>
                    <a:pt x="365" y="94"/>
                  </a:cubicBezTo>
                  <a:cubicBezTo>
                    <a:pt x="366" y="95"/>
                    <a:pt x="366" y="95"/>
                    <a:pt x="366" y="95"/>
                  </a:cubicBezTo>
                  <a:cubicBezTo>
                    <a:pt x="384" y="125"/>
                    <a:pt x="394" y="159"/>
                    <a:pt x="394" y="194"/>
                  </a:cubicBezTo>
                  <a:cubicBezTo>
                    <a:pt x="394" y="196"/>
                    <a:pt x="394" y="196"/>
                    <a:pt x="394" y="196"/>
                  </a:cubicBezTo>
                  <a:cubicBezTo>
                    <a:pt x="394" y="196"/>
                    <a:pt x="394" y="196"/>
                    <a:pt x="394" y="196"/>
                  </a:cubicBezTo>
                  <a:cubicBezTo>
                    <a:pt x="394" y="283"/>
                    <a:pt x="335" y="358"/>
                    <a:pt x="252" y="380"/>
                  </a:cubicBezTo>
                  <a:cubicBezTo>
                    <a:pt x="250" y="380"/>
                    <a:pt x="250" y="380"/>
                    <a:pt x="250" y="380"/>
                  </a:cubicBezTo>
                  <a:cubicBezTo>
                    <a:pt x="249" y="380"/>
                    <a:pt x="249" y="380"/>
                    <a:pt x="249" y="380"/>
                  </a:cubicBezTo>
                  <a:cubicBezTo>
                    <a:pt x="228" y="386"/>
                    <a:pt x="214" y="407"/>
                    <a:pt x="218" y="429"/>
                  </a:cubicBezTo>
                  <a:cubicBezTo>
                    <a:pt x="211" y="431"/>
                    <a:pt x="211" y="431"/>
                    <a:pt x="211" y="431"/>
                  </a:cubicBezTo>
                  <a:cubicBezTo>
                    <a:pt x="216" y="451"/>
                    <a:pt x="216" y="451"/>
                    <a:pt x="216" y="451"/>
                  </a:cubicBezTo>
                  <a:cubicBezTo>
                    <a:pt x="237" y="446"/>
                    <a:pt x="237" y="446"/>
                    <a:pt x="237" y="446"/>
                  </a:cubicBezTo>
                  <a:cubicBezTo>
                    <a:pt x="231" y="425"/>
                    <a:pt x="231" y="425"/>
                    <a:pt x="231" y="425"/>
                  </a:cubicBezTo>
                  <a:cubicBezTo>
                    <a:pt x="224" y="427"/>
                    <a:pt x="224" y="427"/>
                    <a:pt x="224" y="427"/>
                  </a:cubicBezTo>
                  <a:cubicBezTo>
                    <a:pt x="221" y="409"/>
                    <a:pt x="233" y="391"/>
                    <a:pt x="251" y="387"/>
                  </a:cubicBezTo>
                  <a:cubicBezTo>
                    <a:pt x="253" y="386"/>
                    <a:pt x="253" y="386"/>
                    <a:pt x="253" y="386"/>
                  </a:cubicBezTo>
                  <a:cubicBezTo>
                    <a:pt x="253" y="386"/>
                    <a:pt x="253" y="386"/>
                    <a:pt x="253" y="386"/>
                  </a:cubicBezTo>
                  <a:cubicBezTo>
                    <a:pt x="340" y="364"/>
                    <a:pt x="401" y="286"/>
                    <a:pt x="401" y="197"/>
                  </a:cubicBezTo>
                  <a:cubicBezTo>
                    <a:pt x="401" y="195"/>
                    <a:pt x="401" y="195"/>
                    <a:pt x="401" y="195"/>
                  </a:cubicBezTo>
                  <a:cubicBezTo>
                    <a:pt x="401" y="194"/>
                    <a:pt x="401" y="194"/>
                    <a:pt x="401" y="194"/>
                  </a:cubicBezTo>
                  <a:cubicBezTo>
                    <a:pt x="401" y="158"/>
                    <a:pt x="390" y="122"/>
                    <a:pt x="371" y="9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21"/>
            <p:cNvSpPr>
              <a:spLocks/>
            </p:cNvSpPr>
            <p:nvPr/>
          </p:nvSpPr>
          <p:spPr bwMode="auto">
            <a:xfrm>
              <a:off x="-1344812" y="2849327"/>
              <a:ext cx="576263" cy="563562"/>
            </a:xfrm>
            <a:custGeom>
              <a:avLst/>
              <a:gdLst>
                <a:gd name="T0" fmla="*/ 58 w 190"/>
                <a:gd name="T1" fmla="*/ 80 h 187"/>
                <a:gd name="T2" fmla="*/ 58 w 190"/>
                <a:gd name="T3" fmla="*/ 77 h 187"/>
                <a:gd name="T4" fmla="*/ 190 w 190"/>
                <a:gd name="T5" fmla="*/ 69 h 187"/>
                <a:gd name="T6" fmla="*/ 183 w 190"/>
                <a:gd name="T7" fmla="*/ 60 h 187"/>
                <a:gd name="T8" fmla="*/ 178 w 190"/>
                <a:gd name="T9" fmla="*/ 60 h 187"/>
                <a:gd name="T10" fmla="*/ 53 w 190"/>
                <a:gd name="T11" fmla="*/ 58 h 187"/>
                <a:gd name="T12" fmla="*/ 128 w 190"/>
                <a:gd name="T13" fmla="*/ 57 h 187"/>
                <a:gd name="T14" fmla="*/ 128 w 190"/>
                <a:gd name="T15" fmla="*/ 40 h 187"/>
                <a:gd name="T16" fmla="*/ 7 w 190"/>
                <a:gd name="T17" fmla="*/ 38 h 187"/>
                <a:gd name="T18" fmla="*/ 121 w 190"/>
                <a:gd name="T19" fmla="*/ 37 h 187"/>
                <a:gd name="T20" fmla="*/ 121 w 190"/>
                <a:gd name="T21" fmla="*/ 20 h 187"/>
                <a:gd name="T22" fmla="*/ 20 w 190"/>
                <a:gd name="T23" fmla="*/ 19 h 187"/>
                <a:gd name="T24" fmla="*/ 83 w 190"/>
                <a:gd name="T25" fmla="*/ 17 h 187"/>
                <a:gd name="T26" fmla="*/ 83 w 190"/>
                <a:gd name="T27" fmla="*/ 0 h 187"/>
                <a:gd name="T28" fmla="*/ 13 w 190"/>
                <a:gd name="T29" fmla="*/ 4 h 187"/>
                <a:gd name="T30" fmla="*/ 83 w 190"/>
                <a:gd name="T31" fmla="*/ 7 h 187"/>
                <a:gd name="T32" fmla="*/ 83 w 190"/>
                <a:gd name="T33" fmla="*/ 10 h 187"/>
                <a:gd name="T34" fmla="*/ 13 w 190"/>
                <a:gd name="T35" fmla="*/ 19 h 187"/>
                <a:gd name="T36" fmla="*/ 121 w 190"/>
                <a:gd name="T37" fmla="*/ 27 h 187"/>
                <a:gd name="T38" fmla="*/ 121 w 190"/>
                <a:gd name="T39" fmla="*/ 30 h 187"/>
                <a:gd name="T40" fmla="*/ 0 w 190"/>
                <a:gd name="T41" fmla="*/ 38 h 187"/>
                <a:gd name="T42" fmla="*/ 128 w 190"/>
                <a:gd name="T43" fmla="*/ 47 h 187"/>
                <a:gd name="T44" fmla="*/ 128 w 190"/>
                <a:gd name="T45" fmla="*/ 50 h 187"/>
                <a:gd name="T46" fmla="*/ 47 w 190"/>
                <a:gd name="T47" fmla="*/ 58 h 187"/>
                <a:gd name="T48" fmla="*/ 172 w 190"/>
                <a:gd name="T49" fmla="*/ 67 h 187"/>
                <a:gd name="T50" fmla="*/ 182 w 190"/>
                <a:gd name="T51" fmla="*/ 67 h 187"/>
                <a:gd name="T52" fmla="*/ 182 w 190"/>
                <a:gd name="T53" fmla="*/ 70 h 187"/>
                <a:gd name="T54" fmla="*/ 49 w 190"/>
                <a:gd name="T55" fmla="*/ 78 h 187"/>
                <a:gd name="T56" fmla="*/ 180 w 190"/>
                <a:gd name="T57" fmla="*/ 87 h 187"/>
                <a:gd name="T58" fmla="*/ 180 w 190"/>
                <a:gd name="T59" fmla="*/ 90 h 187"/>
                <a:gd name="T60" fmla="*/ 55 w 190"/>
                <a:gd name="T61" fmla="*/ 98 h 187"/>
                <a:gd name="T62" fmla="*/ 151 w 190"/>
                <a:gd name="T63" fmla="*/ 107 h 187"/>
                <a:gd name="T64" fmla="*/ 151 w 190"/>
                <a:gd name="T65" fmla="*/ 110 h 187"/>
                <a:gd name="T66" fmla="*/ 49 w 190"/>
                <a:gd name="T67" fmla="*/ 118 h 187"/>
                <a:gd name="T68" fmla="*/ 133 w 190"/>
                <a:gd name="T69" fmla="*/ 127 h 187"/>
                <a:gd name="T70" fmla="*/ 133 w 190"/>
                <a:gd name="T71" fmla="*/ 130 h 187"/>
                <a:gd name="T72" fmla="*/ 58 w 190"/>
                <a:gd name="T73" fmla="*/ 138 h 187"/>
                <a:gd name="T74" fmla="*/ 93 w 190"/>
                <a:gd name="T75" fmla="*/ 147 h 187"/>
                <a:gd name="T76" fmla="*/ 93 w 190"/>
                <a:gd name="T77" fmla="*/ 150 h 187"/>
                <a:gd name="T78" fmla="*/ 74 w 190"/>
                <a:gd name="T79" fmla="*/ 158 h 187"/>
                <a:gd name="T80" fmla="*/ 97 w 190"/>
                <a:gd name="T81" fmla="*/ 167 h 187"/>
                <a:gd name="T82" fmla="*/ 97 w 190"/>
                <a:gd name="T83" fmla="*/ 170 h 187"/>
                <a:gd name="T84" fmla="*/ 87 w 190"/>
                <a:gd name="T85" fmla="*/ 178 h 187"/>
                <a:gd name="T86" fmla="*/ 108 w 190"/>
                <a:gd name="T87" fmla="*/ 187 h 187"/>
                <a:gd name="T88" fmla="*/ 111 w 190"/>
                <a:gd name="T89" fmla="*/ 183 h 187"/>
                <a:gd name="T90" fmla="*/ 96 w 190"/>
                <a:gd name="T91" fmla="*/ 180 h 187"/>
                <a:gd name="T92" fmla="*/ 96 w 190"/>
                <a:gd name="T93" fmla="*/ 177 h 187"/>
                <a:gd name="T94" fmla="*/ 105 w 190"/>
                <a:gd name="T95" fmla="*/ 168 h 187"/>
                <a:gd name="T96" fmla="*/ 83 w 190"/>
                <a:gd name="T97" fmla="*/ 160 h 187"/>
                <a:gd name="T98" fmla="*/ 83 w 190"/>
                <a:gd name="T99" fmla="*/ 156 h 187"/>
                <a:gd name="T100" fmla="*/ 101 w 190"/>
                <a:gd name="T101" fmla="*/ 148 h 187"/>
                <a:gd name="T102" fmla="*/ 67 w 190"/>
                <a:gd name="T103" fmla="*/ 140 h 187"/>
                <a:gd name="T104" fmla="*/ 67 w 190"/>
                <a:gd name="T105" fmla="*/ 136 h 187"/>
                <a:gd name="T106" fmla="*/ 141 w 190"/>
                <a:gd name="T107" fmla="*/ 128 h 187"/>
                <a:gd name="T108" fmla="*/ 57 w 190"/>
                <a:gd name="T109" fmla="*/ 120 h 187"/>
                <a:gd name="T110" fmla="*/ 57 w 190"/>
                <a:gd name="T111" fmla="*/ 116 h 187"/>
                <a:gd name="T112" fmla="*/ 159 w 190"/>
                <a:gd name="T113" fmla="*/ 108 h 187"/>
                <a:gd name="T114" fmla="*/ 63 w 190"/>
                <a:gd name="T115" fmla="*/ 100 h 187"/>
                <a:gd name="T116" fmla="*/ 63 w 190"/>
                <a:gd name="T117" fmla="*/ 96 h 187"/>
                <a:gd name="T118" fmla="*/ 188 w 190"/>
                <a:gd name="T119" fmla="*/ 8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 h="187">
                  <a:moveTo>
                    <a:pt x="180" y="80"/>
                  </a:moveTo>
                  <a:cubicBezTo>
                    <a:pt x="58" y="80"/>
                    <a:pt x="58" y="80"/>
                    <a:pt x="58" y="80"/>
                  </a:cubicBezTo>
                  <a:cubicBezTo>
                    <a:pt x="57" y="80"/>
                    <a:pt x="56" y="79"/>
                    <a:pt x="56" y="78"/>
                  </a:cubicBezTo>
                  <a:cubicBezTo>
                    <a:pt x="56" y="77"/>
                    <a:pt x="57" y="77"/>
                    <a:pt x="58" y="77"/>
                  </a:cubicBezTo>
                  <a:cubicBezTo>
                    <a:pt x="182" y="77"/>
                    <a:pt x="182" y="77"/>
                    <a:pt x="182" y="77"/>
                  </a:cubicBezTo>
                  <a:cubicBezTo>
                    <a:pt x="186" y="77"/>
                    <a:pt x="190" y="73"/>
                    <a:pt x="190" y="69"/>
                  </a:cubicBezTo>
                  <a:cubicBezTo>
                    <a:pt x="190" y="65"/>
                    <a:pt x="188" y="62"/>
                    <a:pt x="184" y="61"/>
                  </a:cubicBezTo>
                  <a:cubicBezTo>
                    <a:pt x="183" y="60"/>
                    <a:pt x="183" y="60"/>
                    <a:pt x="183" y="60"/>
                  </a:cubicBezTo>
                  <a:cubicBezTo>
                    <a:pt x="178" y="60"/>
                    <a:pt x="178" y="60"/>
                    <a:pt x="178" y="60"/>
                  </a:cubicBezTo>
                  <a:cubicBezTo>
                    <a:pt x="178" y="60"/>
                    <a:pt x="178" y="60"/>
                    <a:pt x="178" y="60"/>
                  </a:cubicBezTo>
                  <a:cubicBezTo>
                    <a:pt x="55" y="60"/>
                    <a:pt x="55" y="60"/>
                    <a:pt x="55" y="60"/>
                  </a:cubicBezTo>
                  <a:cubicBezTo>
                    <a:pt x="54" y="60"/>
                    <a:pt x="53" y="59"/>
                    <a:pt x="53" y="58"/>
                  </a:cubicBezTo>
                  <a:cubicBezTo>
                    <a:pt x="53" y="57"/>
                    <a:pt x="54" y="57"/>
                    <a:pt x="55" y="57"/>
                  </a:cubicBezTo>
                  <a:cubicBezTo>
                    <a:pt x="128" y="57"/>
                    <a:pt x="128" y="57"/>
                    <a:pt x="128" y="57"/>
                  </a:cubicBezTo>
                  <a:cubicBezTo>
                    <a:pt x="132" y="57"/>
                    <a:pt x="136" y="53"/>
                    <a:pt x="136" y="48"/>
                  </a:cubicBezTo>
                  <a:cubicBezTo>
                    <a:pt x="136" y="44"/>
                    <a:pt x="132" y="40"/>
                    <a:pt x="128" y="40"/>
                  </a:cubicBezTo>
                  <a:cubicBezTo>
                    <a:pt x="9" y="40"/>
                    <a:pt x="9" y="40"/>
                    <a:pt x="9" y="40"/>
                  </a:cubicBezTo>
                  <a:cubicBezTo>
                    <a:pt x="8" y="40"/>
                    <a:pt x="7" y="39"/>
                    <a:pt x="7" y="38"/>
                  </a:cubicBezTo>
                  <a:cubicBezTo>
                    <a:pt x="7" y="38"/>
                    <a:pt x="8" y="37"/>
                    <a:pt x="9" y="37"/>
                  </a:cubicBezTo>
                  <a:cubicBezTo>
                    <a:pt x="121" y="37"/>
                    <a:pt x="121" y="37"/>
                    <a:pt x="121" y="37"/>
                  </a:cubicBezTo>
                  <a:cubicBezTo>
                    <a:pt x="125" y="37"/>
                    <a:pt x="129" y="33"/>
                    <a:pt x="129" y="28"/>
                  </a:cubicBezTo>
                  <a:cubicBezTo>
                    <a:pt x="129" y="24"/>
                    <a:pt x="125" y="20"/>
                    <a:pt x="121" y="20"/>
                  </a:cubicBezTo>
                  <a:cubicBezTo>
                    <a:pt x="21" y="20"/>
                    <a:pt x="21" y="20"/>
                    <a:pt x="21" y="20"/>
                  </a:cubicBezTo>
                  <a:cubicBezTo>
                    <a:pt x="21" y="20"/>
                    <a:pt x="20" y="19"/>
                    <a:pt x="20" y="19"/>
                  </a:cubicBezTo>
                  <a:cubicBezTo>
                    <a:pt x="20" y="18"/>
                    <a:pt x="21" y="17"/>
                    <a:pt x="21" y="17"/>
                  </a:cubicBezTo>
                  <a:cubicBezTo>
                    <a:pt x="83" y="17"/>
                    <a:pt x="83" y="17"/>
                    <a:pt x="83" y="17"/>
                  </a:cubicBezTo>
                  <a:cubicBezTo>
                    <a:pt x="88" y="17"/>
                    <a:pt x="91" y="13"/>
                    <a:pt x="91" y="8"/>
                  </a:cubicBezTo>
                  <a:cubicBezTo>
                    <a:pt x="91" y="4"/>
                    <a:pt x="88" y="0"/>
                    <a:pt x="83" y="0"/>
                  </a:cubicBezTo>
                  <a:cubicBezTo>
                    <a:pt x="17" y="0"/>
                    <a:pt x="17" y="0"/>
                    <a:pt x="17" y="0"/>
                  </a:cubicBezTo>
                  <a:cubicBezTo>
                    <a:pt x="15" y="0"/>
                    <a:pt x="13" y="2"/>
                    <a:pt x="13" y="4"/>
                  </a:cubicBezTo>
                  <a:cubicBezTo>
                    <a:pt x="13" y="5"/>
                    <a:pt x="15" y="7"/>
                    <a:pt x="17" y="7"/>
                  </a:cubicBezTo>
                  <a:cubicBezTo>
                    <a:pt x="83" y="7"/>
                    <a:pt x="83" y="7"/>
                    <a:pt x="83" y="7"/>
                  </a:cubicBezTo>
                  <a:cubicBezTo>
                    <a:pt x="84" y="7"/>
                    <a:pt x="85" y="8"/>
                    <a:pt x="85" y="8"/>
                  </a:cubicBezTo>
                  <a:cubicBezTo>
                    <a:pt x="85" y="9"/>
                    <a:pt x="84" y="10"/>
                    <a:pt x="83" y="10"/>
                  </a:cubicBezTo>
                  <a:cubicBezTo>
                    <a:pt x="21" y="10"/>
                    <a:pt x="21" y="10"/>
                    <a:pt x="21" y="10"/>
                  </a:cubicBezTo>
                  <a:cubicBezTo>
                    <a:pt x="17" y="10"/>
                    <a:pt x="13" y="14"/>
                    <a:pt x="13" y="19"/>
                  </a:cubicBezTo>
                  <a:cubicBezTo>
                    <a:pt x="13" y="23"/>
                    <a:pt x="17" y="27"/>
                    <a:pt x="21" y="27"/>
                  </a:cubicBezTo>
                  <a:cubicBezTo>
                    <a:pt x="121" y="27"/>
                    <a:pt x="121" y="27"/>
                    <a:pt x="121" y="27"/>
                  </a:cubicBezTo>
                  <a:cubicBezTo>
                    <a:pt x="121" y="27"/>
                    <a:pt x="122" y="28"/>
                    <a:pt x="122" y="28"/>
                  </a:cubicBezTo>
                  <a:cubicBezTo>
                    <a:pt x="122" y="29"/>
                    <a:pt x="121" y="30"/>
                    <a:pt x="121" y="30"/>
                  </a:cubicBezTo>
                  <a:cubicBezTo>
                    <a:pt x="9" y="30"/>
                    <a:pt x="9" y="30"/>
                    <a:pt x="9" y="30"/>
                  </a:cubicBezTo>
                  <a:cubicBezTo>
                    <a:pt x="4" y="30"/>
                    <a:pt x="0" y="34"/>
                    <a:pt x="0" y="38"/>
                  </a:cubicBezTo>
                  <a:cubicBezTo>
                    <a:pt x="0" y="43"/>
                    <a:pt x="4" y="47"/>
                    <a:pt x="9" y="47"/>
                  </a:cubicBezTo>
                  <a:cubicBezTo>
                    <a:pt x="128" y="47"/>
                    <a:pt x="128" y="47"/>
                    <a:pt x="128" y="47"/>
                  </a:cubicBezTo>
                  <a:cubicBezTo>
                    <a:pt x="129" y="47"/>
                    <a:pt x="129" y="48"/>
                    <a:pt x="129" y="48"/>
                  </a:cubicBezTo>
                  <a:cubicBezTo>
                    <a:pt x="129" y="49"/>
                    <a:pt x="129" y="50"/>
                    <a:pt x="128" y="50"/>
                  </a:cubicBezTo>
                  <a:cubicBezTo>
                    <a:pt x="55" y="50"/>
                    <a:pt x="55" y="50"/>
                    <a:pt x="55" y="50"/>
                  </a:cubicBezTo>
                  <a:cubicBezTo>
                    <a:pt x="51" y="50"/>
                    <a:pt x="47" y="54"/>
                    <a:pt x="47" y="58"/>
                  </a:cubicBezTo>
                  <a:cubicBezTo>
                    <a:pt x="47" y="63"/>
                    <a:pt x="51" y="67"/>
                    <a:pt x="55" y="67"/>
                  </a:cubicBezTo>
                  <a:cubicBezTo>
                    <a:pt x="172" y="67"/>
                    <a:pt x="172" y="67"/>
                    <a:pt x="172" y="67"/>
                  </a:cubicBezTo>
                  <a:cubicBezTo>
                    <a:pt x="172" y="67"/>
                    <a:pt x="172" y="67"/>
                    <a:pt x="172" y="67"/>
                  </a:cubicBezTo>
                  <a:cubicBezTo>
                    <a:pt x="182" y="67"/>
                    <a:pt x="182" y="67"/>
                    <a:pt x="182" y="67"/>
                  </a:cubicBezTo>
                  <a:cubicBezTo>
                    <a:pt x="183" y="67"/>
                    <a:pt x="183" y="68"/>
                    <a:pt x="183" y="69"/>
                  </a:cubicBezTo>
                  <a:cubicBezTo>
                    <a:pt x="183" y="69"/>
                    <a:pt x="182" y="70"/>
                    <a:pt x="182" y="70"/>
                  </a:cubicBezTo>
                  <a:cubicBezTo>
                    <a:pt x="58" y="70"/>
                    <a:pt x="58" y="70"/>
                    <a:pt x="58" y="70"/>
                  </a:cubicBezTo>
                  <a:cubicBezTo>
                    <a:pt x="53" y="70"/>
                    <a:pt x="49" y="74"/>
                    <a:pt x="49" y="78"/>
                  </a:cubicBezTo>
                  <a:cubicBezTo>
                    <a:pt x="49" y="83"/>
                    <a:pt x="53" y="87"/>
                    <a:pt x="58" y="87"/>
                  </a:cubicBezTo>
                  <a:cubicBezTo>
                    <a:pt x="180" y="87"/>
                    <a:pt x="180" y="87"/>
                    <a:pt x="180" y="87"/>
                  </a:cubicBezTo>
                  <a:cubicBezTo>
                    <a:pt x="181" y="87"/>
                    <a:pt x="182" y="88"/>
                    <a:pt x="182" y="88"/>
                  </a:cubicBezTo>
                  <a:cubicBezTo>
                    <a:pt x="182" y="89"/>
                    <a:pt x="181" y="90"/>
                    <a:pt x="180" y="90"/>
                  </a:cubicBezTo>
                  <a:cubicBezTo>
                    <a:pt x="63" y="90"/>
                    <a:pt x="63" y="90"/>
                    <a:pt x="63" y="90"/>
                  </a:cubicBezTo>
                  <a:cubicBezTo>
                    <a:pt x="59" y="90"/>
                    <a:pt x="55" y="94"/>
                    <a:pt x="55" y="98"/>
                  </a:cubicBezTo>
                  <a:cubicBezTo>
                    <a:pt x="55" y="103"/>
                    <a:pt x="59" y="107"/>
                    <a:pt x="63" y="107"/>
                  </a:cubicBezTo>
                  <a:cubicBezTo>
                    <a:pt x="151" y="107"/>
                    <a:pt x="151" y="107"/>
                    <a:pt x="151" y="107"/>
                  </a:cubicBezTo>
                  <a:cubicBezTo>
                    <a:pt x="152" y="107"/>
                    <a:pt x="152" y="108"/>
                    <a:pt x="152" y="108"/>
                  </a:cubicBezTo>
                  <a:cubicBezTo>
                    <a:pt x="152" y="109"/>
                    <a:pt x="152" y="110"/>
                    <a:pt x="151" y="110"/>
                  </a:cubicBezTo>
                  <a:cubicBezTo>
                    <a:pt x="57" y="110"/>
                    <a:pt x="57" y="110"/>
                    <a:pt x="57" y="110"/>
                  </a:cubicBezTo>
                  <a:cubicBezTo>
                    <a:pt x="53" y="110"/>
                    <a:pt x="49" y="114"/>
                    <a:pt x="49" y="118"/>
                  </a:cubicBezTo>
                  <a:cubicBezTo>
                    <a:pt x="49" y="123"/>
                    <a:pt x="53" y="127"/>
                    <a:pt x="57" y="127"/>
                  </a:cubicBezTo>
                  <a:cubicBezTo>
                    <a:pt x="133" y="127"/>
                    <a:pt x="133" y="127"/>
                    <a:pt x="133" y="127"/>
                  </a:cubicBezTo>
                  <a:cubicBezTo>
                    <a:pt x="134" y="127"/>
                    <a:pt x="134" y="127"/>
                    <a:pt x="134" y="128"/>
                  </a:cubicBezTo>
                  <a:cubicBezTo>
                    <a:pt x="134" y="129"/>
                    <a:pt x="134" y="130"/>
                    <a:pt x="133" y="130"/>
                  </a:cubicBezTo>
                  <a:cubicBezTo>
                    <a:pt x="67" y="130"/>
                    <a:pt x="67" y="130"/>
                    <a:pt x="67" y="130"/>
                  </a:cubicBezTo>
                  <a:cubicBezTo>
                    <a:pt x="62" y="130"/>
                    <a:pt x="58" y="134"/>
                    <a:pt x="58" y="138"/>
                  </a:cubicBezTo>
                  <a:cubicBezTo>
                    <a:pt x="58" y="143"/>
                    <a:pt x="62" y="147"/>
                    <a:pt x="67" y="147"/>
                  </a:cubicBezTo>
                  <a:cubicBezTo>
                    <a:pt x="93" y="147"/>
                    <a:pt x="93" y="147"/>
                    <a:pt x="93" y="147"/>
                  </a:cubicBezTo>
                  <a:cubicBezTo>
                    <a:pt x="94" y="147"/>
                    <a:pt x="95" y="147"/>
                    <a:pt x="95" y="148"/>
                  </a:cubicBezTo>
                  <a:cubicBezTo>
                    <a:pt x="95" y="149"/>
                    <a:pt x="94" y="150"/>
                    <a:pt x="93" y="150"/>
                  </a:cubicBezTo>
                  <a:cubicBezTo>
                    <a:pt x="83" y="150"/>
                    <a:pt x="83" y="150"/>
                    <a:pt x="83" y="150"/>
                  </a:cubicBezTo>
                  <a:cubicBezTo>
                    <a:pt x="78" y="150"/>
                    <a:pt x="74" y="154"/>
                    <a:pt x="74" y="158"/>
                  </a:cubicBezTo>
                  <a:cubicBezTo>
                    <a:pt x="74" y="163"/>
                    <a:pt x="78" y="167"/>
                    <a:pt x="83" y="167"/>
                  </a:cubicBezTo>
                  <a:cubicBezTo>
                    <a:pt x="97" y="167"/>
                    <a:pt x="97" y="167"/>
                    <a:pt x="97" y="167"/>
                  </a:cubicBezTo>
                  <a:cubicBezTo>
                    <a:pt x="97" y="167"/>
                    <a:pt x="98" y="167"/>
                    <a:pt x="98" y="168"/>
                  </a:cubicBezTo>
                  <a:cubicBezTo>
                    <a:pt x="98" y="169"/>
                    <a:pt x="97" y="170"/>
                    <a:pt x="97" y="170"/>
                  </a:cubicBezTo>
                  <a:cubicBezTo>
                    <a:pt x="96" y="170"/>
                    <a:pt x="96" y="170"/>
                    <a:pt x="96" y="170"/>
                  </a:cubicBezTo>
                  <a:cubicBezTo>
                    <a:pt x="91" y="170"/>
                    <a:pt x="87" y="174"/>
                    <a:pt x="87" y="178"/>
                  </a:cubicBezTo>
                  <a:cubicBezTo>
                    <a:pt x="87" y="183"/>
                    <a:pt x="91" y="187"/>
                    <a:pt x="96" y="187"/>
                  </a:cubicBezTo>
                  <a:cubicBezTo>
                    <a:pt x="108" y="187"/>
                    <a:pt x="108" y="187"/>
                    <a:pt x="108" y="187"/>
                  </a:cubicBezTo>
                  <a:cubicBezTo>
                    <a:pt x="108" y="187"/>
                    <a:pt x="108" y="187"/>
                    <a:pt x="108" y="187"/>
                  </a:cubicBezTo>
                  <a:cubicBezTo>
                    <a:pt x="109" y="187"/>
                    <a:pt x="111" y="185"/>
                    <a:pt x="111" y="183"/>
                  </a:cubicBezTo>
                  <a:cubicBezTo>
                    <a:pt x="111" y="181"/>
                    <a:pt x="109" y="180"/>
                    <a:pt x="108" y="180"/>
                  </a:cubicBezTo>
                  <a:cubicBezTo>
                    <a:pt x="96" y="180"/>
                    <a:pt x="96" y="180"/>
                    <a:pt x="96" y="180"/>
                  </a:cubicBezTo>
                  <a:cubicBezTo>
                    <a:pt x="95" y="180"/>
                    <a:pt x="94" y="179"/>
                    <a:pt x="94" y="178"/>
                  </a:cubicBezTo>
                  <a:cubicBezTo>
                    <a:pt x="94" y="177"/>
                    <a:pt x="95" y="177"/>
                    <a:pt x="96" y="177"/>
                  </a:cubicBezTo>
                  <a:cubicBezTo>
                    <a:pt x="97" y="177"/>
                    <a:pt x="97" y="177"/>
                    <a:pt x="97" y="177"/>
                  </a:cubicBezTo>
                  <a:cubicBezTo>
                    <a:pt x="101" y="177"/>
                    <a:pt x="105" y="173"/>
                    <a:pt x="105" y="168"/>
                  </a:cubicBezTo>
                  <a:cubicBezTo>
                    <a:pt x="105" y="164"/>
                    <a:pt x="101" y="160"/>
                    <a:pt x="97" y="160"/>
                  </a:cubicBezTo>
                  <a:cubicBezTo>
                    <a:pt x="83" y="160"/>
                    <a:pt x="83" y="160"/>
                    <a:pt x="83" y="160"/>
                  </a:cubicBezTo>
                  <a:cubicBezTo>
                    <a:pt x="82" y="160"/>
                    <a:pt x="81" y="159"/>
                    <a:pt x="81" y="158"/>
                  </a:cubicBezTo>
                  <a:cubicBezTo>
                    <a:pt x="81" y="157"/>
                    <a:pt x="82" y="156"/>
                    <a:pt x="83" y="156"/>
                  </a:cubicBezTo>
                  <a:cubicBezTo>
                    <a:pt x="93" y="156"/>
                    <a:pt x="93" y="156"/>
                    <a:pt x="93" y="156"/>
                  </a:cubicBezTo>
                  <a:cubicBezTo>
                    <a:pt x="98" y="156"/>
                    <a:pt x="101" y="153"/>
                    <a:pt x="101" y="148"/>
                  </a:cubicBezTo>
                  <a:cubicBezTo>
                    <a:pt x="101" y="144"/>
                    <a:pt x="98" y="140"/>
                    <a:pt x="93" y="140"/>
                  </a:cubicBezTo>
                  <a:cubicBezTo>
                    <a:pt x="67" y="140"/>
                    <a:pt x="67" y="140"/>
                    <a:pt x="67" y="140"/>
                  </a:cubicBezTo>
                  <a:cubicBezTo>
                    <a:pt x="66" y="140"/>
                    <a:pt x="65" y="139"/>
                    <a:pt x="65" y="138"/>
                  </a:cubicBezTo>
                  <a:cubicBezTo>
                    <a:pt x="65" y="137"/>
                    <a:pt x="66" y="136"/>
                    <a:pt x="67" y="136"/>
                  </a:cubicBezTo>
                  <a:cubicBezTo>
                    <a:pt x="133" y="136"/>
                    <a:pt x="133" y="136"/>
                    <a:pt x="133" y="136"/>
                  </a:cubicBezTo>
                  <a:cubicBezTo>
                    <a:pt x="137" y="136"/>
                    <a:pt x="141" y="133"/>
                    <a:pt x="141" y="128"/>
                  </a:cubicBezTo>
                  <a:cubicBezTo>
                    <a:pt x="141" y="124"/>
                    <a:pt x="137" y="120"/>
                    <a:pt x="133" y="120"/>
                  </a:cubicBezTo>
                  <a:cubicBezTo>
                    <a:pt x="57" y="120"/>
                    <a:pt x="57" y="120"/>
                    <a:pt x="57" y="120"/>
                  </a:cubicBezTo>
                  <a:cubicBezTo>
                    <a:pt x="56" y="120"/>
                    <a:pt x="55" y="119"/>
                    <a:pt x="55" y="118"/>
                  </a:cubicBezTo>
                  <a:cubicBezTo>
                    <a:pt x="55" y="117"/>
                    <a:pt x="56" y="116"/>
                    <a:pt x="57" y="116"/>
                  </a:cubicBezTo>
                  <a:cubicBezTo>
                    <a:pt x="151" y="116"/>
                    <a:pt x="151" y="116"/>
                    <a:pt x="151" y="116"/>
                  </a:cubicBezTo>
                  <a:cubicBezTo>
                    <a:pt x="155" y="116"/>
                    <a:pt x="159" y="113"/>
                    <a:pt x="159" y="108"/>
                  </a:cubicBezTo>
                  <a:cubicBezTo>
                    <a:pt x="159" y="104"/>
                    <a:pt x="155" y="100"/>
                    <a:pt x="151" y="100"/>
                  </a:cubicBezTo>
                  <a:cubicBezTo>
                    <a:pt x="63" y="100"/>
                    <a:pt x="63" y="100"/>
                    <a:pt x="63" y="100"/>
                  </a:cubicBezTo>
                  <a:cubicBezTo>
                    <a:pt x="62" y="100"/>
                    <a:pt x="61" y="99"/>
                    <a:pt x="61" y="98"/>
                  </a:cubicBezTo>
                  <a:cubicBezTo>
                    <a:pt x="61" y="97"/>
                    <a:pt x="62" y="96"/>
                    <a:pt x="63" y="96"/>
                  </a:cubicBezTo>
                  <a:cubicBezTo>
                    <a:pt x="180" y="96"/>
                    <a:pt x="180" y="96"/>
                    <a:pt x="180" y="96"/>
                  </a:cubicBezTo>
                  <a:cubicBezTo>
                    <a:pt x="185" y="96"/>
                    <a:pt x="188" y="93"/>
                    <a:pt x="188" y="88"/>
                  </a:cubicBezTo>
                  <a:cubicBezTo>
                    <a:pt x="188" y="84"/>
                    <a:pt x="185" y="80"/>
                    <a:pt x="180"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22"/>
            <p:cNvSpPr>
              <a:spLocks/>
            </p:cNvSpPr>
            <p:nvPr/>
          </p:nvSpPr>
          <p:spPr bwMode="auto">
            <a:xfrm>
              <a:off x="-771725" y="2673118"/>
              <a:ext cx="366713" cy="233363"/>
            </a:xfrm>
            <a:custGeom>
              <a:avLst/>
              <a:gdLst>
                <a:gd name="T0" fmla="*/ 8 w 121"/>
                <a:gd name="T1" fmla="*/ 17 h 77"/>
                <a:gd name="T2" fmla="*/ 61 w 121"/>
                <a:gd name="T3" fmla="*/ 17 h 77"/>
                <a:gd name="T4" fmla="*/ 62 w 121"/>
                <a:gd name="T5" fmla="*/ 18 h 77"/>
                <a:gd name="T6" fmla="*/ 61 w 121"/>
                <a:gd name="T7" fmla="*/ 20 h 77"/>
                <a:gd name="T8" fmla="*/ 22 w 121"/>
                <a:gd name="T9" fmla="*/ 20 h 77"/>
                <a:gd name="T10" fmla="*/ 14 w 121"/>
                <a:gd name="T11" fmla="*/ 28 h 77"/>
                <a:gd name="T12" fmla="*/ 22 w 121"/>
                <a:gd name="T13" fmla="*/ 37 h 77"/>
                <a:gd name="T14" fmla="*/ 87 w 121"/>
                <a:gd name="T15" fmla="*/ 37 h 77"/>
                <a:gd name="T16" fmla="*/ 88 w 121"/>
                <a:gd name="T17" fmla="*/ 38 h 77"/>
                <a:gd name="T18" fmla="*/ 87 w 121"/>
                <a:gd name="T19" fmla="*/ 40 h 77"/>
                <a:gd name="T20" fmla="*/ 9 w 121"/>
                <a:gd name="T21" fmla="*/ 40 h 77"/>
                <a:gd name="T22" fmla="*/ 1 w 121"/>
                <a:gd name="T23" fmla="*/ 48 h 77"/>
                <a:gd name="T24" fmla="*/ 9 w 121"/>
                <a:gd name="T25" fmla="*/ 57 h 77"/>
                <a:gd name="T26" fmla="*/ 97 w 121"/>
                <a:gd name="T27" fmla="*/ 57 h 77"/>
                <a:gd name="T28" fmla="*/ 98 w 121"/>
                <a:gd name="T29" fmla="*/ 58 h 77"/>
                <a:gd name="T30" fmla="*/ 97 w 121"/>
                <a:gd name="T31" fmla="*/ 60 h 77"/>
                <a:gd name="T32" fmla="*/ 22 w 121"/>
                <a:gd name="T33" fmla="*/ 60 h 77"/>
                <a:gd name="T34" fmla="*/ 14 w 121"/>
                <a:gd name="T35" fmla="*/ 68 h 77"/>
                <a:gd name="T36" fmla="*/ 22 w 121"/>
                <a:gd name="T37" fmla="*/ 77 h 77"/>
                <a:gd name="T38" fmla="*/ 118 w 121"/>
                <a:gd name="T39" fmla="*/ 77 h 77"/>
                <a:gd name="T40" fmla="*/ 118 w 121"/>
                <a:gd name="T41" fmla="*/ 77 h 77"/>
                <a:gd name="T42" fmla="*/ 121 w 121"/>
                <a:gd name="T43" fmla="*/ 73 h 77"/>
                <a:gd name="T44" fmla="*/ 118 w 121"/>
                <a:gd name="T45" fmla="*/ 70 h 77"/>
                <a:gd name="T46" fmla="*/ 118 w 121"/>
                <a:gd name="T47" fmla="*/ 70 h 77"/>
                <a:gd name="T48" fmla="*/ 22 w 121"/>
                <a:gd name="T49" fmla="*/ 70 h 77"/>
                <a:gd name="T50" fmla="*/ 20 w 121"/>
                <a:gd name="T51" fmla="*/ 68 h 77"/>
                <a:gd name="T52" fmla="*/ 22 w 121"/>
                <a:gd name="T53" fmla="*/ 66 h 77"/>
                <a:gd name="T54" fmla="*/ 97 w 121"/>
                <a:gd name="T55" fmla="*/ 66 h 77"/>
                <a:gd name="T56" fmla="*/ 105 w 121"/>
                <a:gd name="T57" fmla="*/ 58 h 77"/>
                <a:gd name="T58" fmla="*/ 97 w 121"/>
                <a:gd name="T59" fmla="*/ 50 h 77"/>
                <a:gd name="T60" fmla="*/ 9 w 121"/>
                <a:gd name="T61" fmla="*/ 50 h 77"/>
                <a:gd name="T62" fmla="*/ 8 w 121"/>
                <a:gd name="T63" fmla="*/ 48 h 77"/>
                <a:gd name="T64" fmla="*/ 9 w 121"/>
                <a:gd name="T65" fmla="*/ 46 h 77"/>
                <a:gd name="T66" fmla="*/ 87 w 121"/>
                <a:gd name="T67" fmla="*/ 46 h 77"/>
                <a:gd name="T68" fmla="*/ 95 w 121"/>
                <a:gd name="T69" fmla="*/ 38 h 77"/>
                <a:gd name="T70" fmla="*/ 87 w 121"/>
                <a:gd name="T71" fmla="*/ 30 h 77"/>
                <a:gd name="T72" fmla="*/ 22 w 121"/>
                <a:gd name="T73" fmla="*/ 30 h 77"/>
                <a:gd name="T74" fmla="*/ 20 w 121"/>
                <a:gd name="T75" fmla="*/ 28 h 77"/>
                <a:gd name="T76" fmla="*/ 22 w 121"/>
                <a:gd name="T77" fmla="*/ 26 h 77"/>
                <a:gd name="T78" fmla="*/ 61 w 121"/>
                <a:gd name="T79" fmla="*/ 26 h 77"/>
                <a:gd name="T80" fmla="*/ 69 w 121"/>
                <a:gd name="T81" fmla="*/ 18 h 77"/>
                <a:gd name="T82" fmla="*/ 61 w 121"/>
                <a:gd name="T83" fmla="*/ 10 h 77"/>
                <a:gd name="T84" fmla="*/ 8 w 121"/>
                <a:gd name="T85" fmla="*/ 10 h 77"/>
                <a:gd name="T86" fmla="*/ 7 w 121"/>
                <a:gd name="T87" fmla="*/ 8 h 77"/>
                <a:gd name="T88" fmla="*/ 8 w 121"/>
                <a:gd name="T89" fmla="*/ 7 h 77"/>
                <a:gd name="T90" fmla="*/ 8 w 121"/>
                <a:gd name="T91" fmla="*/ 7 h 77"/>
                <a:gd name="T92" fmla="*/ 12 w 121"/>
                <a:gd name="T93" fmla="*/ 3 h 77"/>
                <a:gd name="T94" fmla="*/ 8 w 121"/>
                <a:gd name="T95" fmla="*/ 0 h 77"/>
                <a:gd name="T96" fmla="*/ 0 w 121"/>
                <a:gd name="T97" fmla="*/ 8 h 77"/>
                <a:gd name="T98" fmla="*/ 8 w 121"/>
                <a:gd name="T99"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 h="77">
                  <a:moveTo>
                    <a:pt x="8" y="17"/>
                  </a:moveTo>
                  <a:cubicBezTo>
                    <a:pt x="61" y="17"/>
                    <a:pt x="61" y="17"/>
                    <a:pt x="61" y="17"/>
                  </a:cubicBezTo>
                  <a:cubicBezTo>
                    <a:pt x="62" y="17"/>
                    <a:pt x="62" y="17"/>
                    <a:pt x="62" y="18"/>
                  </a:cubicBezTo>
                  <a:cubicBezTo>
                    <a:pt x="62" y="19"/>
                    <a:pt x="62" y="20"/>
                    <a:pt x="61" y="20"/>
                  </a:cubicBezTo>
                  <a:cubicBezTo>
                    <a:pt x="22" y="20"/>
                    <a:pt x="22" y="20"/>
                    <a:pt x="22" y="20"/>
                  </a:cubicBezTo>
                  <a:cubicBezTo>
                    <a:pt x="18" y="20"/>
                    <a:pt x="14" y="24"/>
                    <a:pt x="14" y="28"/>
                  </a:cubicBezTo>
                  <a:cubicBezTo>
                    <a:pt x="14" y="33"/>
                    <a:pt x="18" y="37"/>
                    <a:pt x="22" y="37"/>
                  </a:cubicBezTo>
                  <a:cubicBezTo>
                    <a:pt x="87" y="37"/>
                    <a:pt x="87" y="37"/>
                    <a:pt x="87" y="37"/>
                  </a:cubicBezTo>
                  <a:cubicBezTo>
                    <a:pt x="88" y="37"/>
                    <a:pt x="88" y="37"/>
                    <a:pt x="88" y="38"/>
                  </a:cubicBezTo>
                  <a:cubicBezTo>
                    <a:pt x="88" y="39"/>
                    <a:pt x="88" y="40"/>
                    <a:pt x="87" y="40"/>
                  </a:cubicBezTo>
                  <a:cubicBezTo>
                    <a:pt x="9" y="40"/>
                    <a:pt x="9" y="40"/>
                    <a:pt x="9" y="40"/>
                  </a:cubicBezTo>
                  <a:cubicBezTo>
                    <a:pt x="5" y="40"/>
                    <a:pt x="1" y="44"/>
                    <a:pt x="1" y="48"/>
                  </a:cubicBezTo>
                  <a:cubicBezTo>
                    <a:pt x="1" y="53"/>
                    <a:pt x="5" y="57"/>
                    <a:pt x="9" y="57"/>
                  </a:cubicBezTo>
                  <a:cubicBezTo>
                    <a:pt x="97" y="57"/>
                    <a:pt x="97" y="57"/>
                    <a:pt x="97" y="57"/>
                  </a:cubicBezTo>
                  <a:cubicBezTo>
                    <a:pt x="98" y="57"/>
                    <a:pt x="98" y="57"/>
                    <a:pt x="98" y="58"/>
                  </a:cubicBezTo>
                  <a:cubicBezTo>
                    <a:pt x="98" y="59"/>
                    <a:pt x="98" y="60"/>
                    <a:pt x="97" y="60"/>
                  </a:cubicBezTo>
                  <a:cubicBezTo>
                    <a:pt x="22" y="60"/>
                    <a:pt x="22" y="60"/>
                    <a:pt x="22" y="60"/>
                  </a:cubicBezTo>
                  <a:cubicBezTo>
                    <a:pt x="17" y="60"/>
                    <a:pt x="14" y="64"/>
                    <a:pt x="14" y="68"/>
                  </a:cubicBezTo>
                  <a:cubicBezTo>
                    <a:pt x="14" y="73"/>
                    <a:pt x="17" y="77"/>
                    <a:pt x="22" y="77"/>
                  </a:cubicBezTo>
                  <a:cubicBezTo>
                    <a:pt x="118" y="77"/>
                    <a:pt x="118" y="77"/>
                    <a:pt x="118" y="77"/>
                  </a:cubicBezTo>
                  <a:cubicBezTo>
                    <a:pt x="118" y="77"/>
                    <a:pt x="118" y="77"/>
                    <a:pt x="118" y="77"/>
                  </a:cubicBezTo>
                  <a:cubicBezTo>
                    <a:pt x="120" y="77"/>
                    <a:pt x="121" y="75"/>
                    <a:pt x="121" y="73"/>
                  </a:cubicBezTo>
                  <a:cubicBezTo>
                    <a:pt x="121" y="72"/>
                    <a:pt x="120" y="70"/>
                    <a:pt x="118" y="70"/>
                  </a:cubicBezTo>
                  <a:cubicBezTo>
                    <a:pt x="118" y="70"/>
                    <a:pt x="118" y="70"/>
                    <a:pt x="118" y="70"/>
                  </a:cubicBezTo>
                  <a:cubicBezTo>
                    <a:pt x="22" y="70"/>
                    <a:pt x="22" y="70"/>
                    <a:pt x="22" y="70"/>
                  </a:cubicBezTo>
                  <a:cubicBezTo>
                    <a:pt x="21" y="70"/>
                    <a:pt x="20" y="69"/>
                    <a:pt x="20" y="68"/>
                  </a:cubicBezTo>
                  <a:cubicBezTo>
                    <a:pt x="20" y="67"/>
                    <a:pt x="21" y="66"/>
                    <a:pt x="22" y="66"/>
                  </a:cubicBezTo>
                  <a:cubicBezTo>
                    <a:pt x="97" y="66"/>
                    <a:pt x="97" y="66"/>
                    <a:pt x="97" y="66"/>
                  </a:cubicBezTo>
                  <a:cubicBezTo>
                    <a:pt x="101" y="66"/>
                    <a:pt x="105" y="63"/>
                    <a:pt x="105" y="58"/>
                  </a:cubicBezTo>
                  <a:cubicBezTo>
                    <a:pt x="105" y="54"/>
                    <a:pt x="101" y="50"/>
                    <a:pt x="97" y="50"/>
                  </a:cubicBezTo>
                  <a:cubicBezTo>
                    <a:pt x="9" y="50"/>
                    <a:pt x="9" y="50"/>
                    <a:pt x="9" y="50"/>
                  </a:cubicBezTo>
                  <a:cubicBezTo>
                    <a:pt x="8" y="50"/>
                    <a:pt x="8" y="49"/>
                    <a:pt x="8" y="48"/>
                  </a:cubicBezTo>
                  <a:cubicBezTo>
                    <a:pt x="8" y="47"/>
                    <a:pt x="8" y="46"/>
                    <a:pt x="9" y="46"/>
                  </a:cubicBezTo>
                  <a:cubicBezTo>
                    <a:pt x="87" y="46"/>
                    <a:pt x="87" y="46"/>
                    <a:pt x="87" y="46"/>
                  </a:cubicBezTo>
                  <a:cubicBezTo>
                    <a:pt x="91" y="46"/>
                    <a:pt x="95" y="43"/>
                    <a:pt x="95" y="38"/>
                  </a:cubicBezTo>
                  <a:cubicBezTo>
                    <a:pt x="95" y="34"/>
                    <a:pt x="91" y="30"/>
                    <a:pt x="87" y="30"/>
                  </a:cubicBezTo>
                  <a:cubicBezTo>
                    <a:pt x="22" y="30"/>
                    <a:pt x="22" y="30"/>
                    <a:pt x="22" y="30"/>
                  </a:cubicBezTo>
                  <a:cubicBezTo>
                    <a:pt x="21" y="30"/>
                    <a:pt x="20" y="29"/>
                    <a:pt x="20" y="28"/>
                  </a:cubicBezTo>
                  <a:cubicBezTo>
                    <a:pt x="20" y="27"/>
                    <a:pt x="21" y="26"/>
                    <a:pt x="22" y="26"/>
                  </a:cubicBezTo>
                  <a:cubicBezTo>
                    <a:pt x="61" y="26"/>
                    <a:pt x="61" y="26"/>
                    <a:pt x="61" y="26"/>
                  </a:cubicBezTo>
                  <a:cubicBezTo>
                    <a:pt x="65" y="26"/>
                    <a:pt x="69" y="23"/>
                    <a:pt x="69" y="18"/>
                  </a:cubicBezTo>
                  <a:cubicBezTo>
                    <a:pt x="69" y="14"/>
                    <a:pt x="65" y="10"/>
                    <a:pt x="61" y="10"/>
                  </a:cubicBezTo>
                  <a:cubicBezTo>
                    <a:pt x="8" y="10"/>
                    <a:pt x="8" y="10"/>
                    <a:pt x="8" y="10"/>
                  </a:cubicBezTo>
                  <a:cubicBezTo>
                    <a:pt x="8" y="10"/>
                    <a:pt x="7" y="9"/>
                    <a:pt x="7" y="8"/>
                  </a:cubicBezTo>
                  <a:cubicBezTo>
                    <a:pt x="7" y="7"/>
                    <a:pt x="8" y="7"/>
                    <a:pt x="8" y="7"/>
                  </a:cubicBezTo>
                  <a:cubicBezTo>
                    <a:pt x="8" y="7"/>
                    <a:pt x="8" y="7"/>
                    <a:pt x="8" y="7"/>
                  </a:cubicBezTo>
                  <a:cubicBezTo>
                    <a:pt x="10" y="7"/>
                    <a:pt x="12" y="5"/>
                    <a:pt x="12" y="3"/>
                  </a:cubicBezTo>
                  <a:cubicBezTo>
                    <a:pt x="12" y="1"/>
                    <a:pt x="10" y="0"/>
                    <a:pt x="8" y="0"/>
                  </a:cubicBezTo>
                  <a:cubicBezTo>
                    <a:pt x="4" y="0"/>
                    <a:pt x="0" y="4"/>
                    <a:pt x="0" y="8"/>
                  </a:cubicBezTo>
                  <a:cubicBezTo>
                    <a:pt x="0" y="13"/>
                    <a:pt x="4" y="17"/>
                    <a:pt x="8"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8" name="Group 7"/>
          <p:cNvGrpSpPr/>
          <p:nvPr/>
        </p:nvGrpSpPr>
        <p:grpSpPr>
          <a:xfrm>
            <a:off x="975592" y="3858296"/>
            <a:ext cx="3291506" cy="2206739"/>
            <a:chOff x="975592" y="3858296"/>
            <a:chExt cx="3291506" cy="2206739"/>
          </a:xfrm>
        </p:grpSpPr>
        <p:sp>
          <p:nvSpPr>
            <p:cNvPr id="130" name="Rectangle 179"/>
            <p:cNvSpPr>
              <a:spLocks noChangeArrowheads="1"/>
            </p:cNvSpPr>
            <p:nvPr/>
          </p:nvSpPr>
          <p:spPr bwMode="auto">
            <a:xfrm>
              <a:off x="2184338" y="5482356"/>
              <a:ext cx="570278" cy="3099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Freeform 180"/>
            <p:cNvSpPr>
              <a:spLocks/>
            </p:cNvSpPr>
            <p:nvPr/>
          </p:nvSpPr>
          <p:spPr bwMode="auto">
            <a:xfrm>
              <a:off x="2921981" y="5265401"/>
              <a:ext cx="433910" cy="80583"/>
            </a:xfrm>
            <a:custGeom>
              <a:avLst/>
              <a:gdLst>
                <a:gd name="T0" fmla="*/ 32 w 32"/>
                <a:gd name="T1" fmla="*/ 3 h 6"/>
                <a:gd name="T2" fmla="*/ 30 w 32"/>
                <a:gd name="T3" fmla="*/ 6 h 6"/>
                <a:gd name="T4" fmla="*/ 3 w 32"/>
                <a:gd name="T5" fmla="*/ 6 h 6"/>
                <a:gd name="T6" fmla="*/ 0 w 32"/>
                <a:gd name="T7" fmla="*/ 3 h 6"/>
                <a:gd name="T8" fmla="*/ 0 w 32"/>
                <a:gd name="T9" fmla="*/ 2 h 6"/>
                <a:gd name="T10" fmla="*/ 3 w 32"/>
                <a:gd name="T11" fmla="*/ 0 h 6"/>
                <a:gd name="T12" fmla="*/ 30 w 32"/>
                <a:gd name="T13" fmla="*/ 0 h 6"/>
                <a:gd name="T14" fmla="*/ 32 w 32"/>
                <a:gd name="T15" fmla="*/ 2 h 6"/>
                <a:gd name="T16" fmla="*/ 32 w 32"/>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6">
                  <a:moveTo>
                    <a:pt x="32" y="3"/>
                  </a:moveTo>
                  <a:cubicBezTo>
                    <a:pt x="32" y="5"/>
                    <a:pt x="31" y="6"/>
                    <a:pt x="30" y="6"/>
                  </a:cubicBezTo>
                  <a:cubicBezTo>
                    <a:pt x="3" y="6"/>
                    <a:pt x="3" y="6"/>
                    <a:pt x="3" y="6"/>
                  </a:cubicBezTo>
                  <a:cubicBezTo>
                    <a:pt x="1" y="6"/>
                    <a:pt x="0" y="5"/>
                    <a:pt x="0" y="3"/>
                  </a:cubicBezTo>
                  <a:cubicBezTo>
                    <a:pt x="0" y="2"/>
                    <a:pt x="0" y="2"/>
                    <a:pt x="0" y="2"/>
                  </a:cubicBezTo>
                  <a:cubicBezTo>
                    <a:pt x="0" y="1"/>
                    <a:pt x="1" y="0"/>
                    <a:pt x="3" y="0"/>
                  </a:cubicBezTo>
                  <a:cubicBezTo>
                    <a:pt x="30" y="0"/>
                    <a:pt x="30" y="0"/>
                    <a:pt x="30" y="0"/>
                  </a:cubicBezTo>
                  <a:cubicBezTo>
                    <a:pt x="31" y="0"/>
                    <a:pt x="32" y="1"/>
                    <a:pt x="32" y="2"/>
                  </a:cubicBezTo>
                  <a:lnTo>
                    <a:pt x="3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81"/>
            <p:cNvSpPr>
              <a:spLocks noChangeArrowheads="1"/>
            </p:cNvSpPr>
            <p:nvPr/>
          </p:nvSpPr>
          <p:spPr bwMode="auto">
            <a:xfrm>
              <a:off x="2556260" y="5414170"/>
              <a:ext cx="812032" cy="2541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Freeform 182"/>
            <p:cNvSpPr>
              <a:spLocks/>
            </p:cNvSpPr>
            <p:nvPr/>
          </p:nvSpPr>
          <p:spPr bwMode="auto">
            <a:xfrm>
              <a:off x="3002564" y="5141426"/>
              <a:ext cx="626070" cy="613673"/>
            </a:xfrm>
            <a:custGeom>
              <a:avLst/>
              <a:gdLst>
                <a:gd name="T0" fmla="*/ 40 w 46"/>
                <a:gd name="T1" fmla="*/ 0 h 45"/>
                <a:gd name="T2" fmla="*/ 0 w 46"/>
                <a:gd name="T3" fmla="*/ 35 h 45"/>
                <a:gd name="T4" fmla="*/ 8 w 46"/>
                <a:gd name="T5" fmla="*/ 45 h 45"/>
                <a:gd name="T6" fmla="*/ 46 w 46"/>
                <a:gd name="T7" fmla="*/ 32 h 45"/>
                <a:gd name="T8" fmla="*/ 40 w 46"/>
                <a:gd name="T9" fmla="*/ 0 h 45"/>
              </a:gdLst>
              <a:ahLst/>
              <a:cxnLst>
                <a:cxn ang="0">
                  <a:pos x="T0" y="T1"/>
                </a:cxn>
                <a:cxn ang="0">
                  <a:pos x="T2" y="T3"/>
                </a:cxn>
                <a:cxn ang="0">
                  <a:pos x="T4" y="T5"/>
                </a:cxn>
                <a:cxn ang="0">
                  <a:pos x="T6" y="T7"/>
                </a:cxn>
                <a:cxn ang="0">
                  <a:pos x="T8" y="T9"/>
                </a:cxn>
              </a:cxnLst>
              <a:rect l="0" t="0" r="r" b="b"/>
              <a:pathLst>
                <a:path w="46" h="45">
                  <a:moveTo>
                    <a:pt x="40" y="0"/>
                  </a:moveTo>
                  <a:cubicBezTo>
                    <a:pt x="25" y="0"/>
                    <a:pt x="0" y="4"/>
                    <a:pt x="0" y="35"/>
                  </a:cubicBezTo>
                  <a:cubicBezTo>
                    <a:pt x="0" y="42"/>
                    <a:pt x="8" y="45"/>
                    <a:pt x="8" y="45"/>
                  </a:cubicBezTo>
                  <a:cubicBezTo>
                    <a:pt x="46" y="32"/>
                    <a:pt x="46" y="32"/>
                    <a:pt x="46" y="32"/>
                  </a:cubicBez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83"/>
            <p:cNvSpPr>
              <a:spLocks noChangeArrowheads="1"/>
            </p:cNvSpPr>
            <p:nvPr/>
          </p:nvSpPr>
          <p:spPr bwMode="auto">
            <a:xfrm>
              <a:off x="3548051" y="4329398"/>
              <a:ext cx="68186" cy="9236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Freeform 184"/>
            <p:cNvSpPr>
              <a:spLocks/>
            </p:cNvSpPr>
            <p:nvPr/>
          </p:nvSpPr>
          <p:spPr bwMode="auto">
            <a:xfrm>
              <a:off x="2537660" y="4329398"/>
              <a:ext cx="1078573" cy="1245938"/>
            </a:xfrm>
            <a:custGeom>
              <a:avLst/>
              <a:gdLst>
                <a:gd name="T0" fmla="*/ 1 w 79"/>
                <a:gd name="T1" fmla="*/ 80 h 92"/>
                <a:gd name="T2" fmla="*/ 29 w 79"/>
                <a:gd name="T3" fmla="*/ 0 h 92"/>
                <a:gd name="T4" fmla="*/ 79 w 79"/>
                <a:gd name="T5" fmla="*/ 0 h 92"/>
                <a:gd name="T6" fmla="*/ 75 w 79"/>
                <a:gd name="T7" fmla="*/ 5 h 92"/>
                <a:gd name="T8" fmla="*/ 32 w 79"/>
                <a:gd name="T9" fmla="*/ 5 h 92"/>
                <a:gd name="T10" fmla="*/ 7 w 79"/>
                <a:gd name="T11" fmla="*/ 86 h 92"/>
                <a:gd name="T12" fmla="*/ 1 w 79"/>
                <a:gd name="T13" fmla="*/ 80 h 92"/>
              </a:gdLst>
              <a:ahLst/>
              <a:cxnLst>
                <a:cxn ang="0">
                  <a:pos x="T0" y="T1"/>
                </a:cxn>
                <a:cxn ang="0">
                  <a:pos x="T2" y="T3"/>
                </a:cxn>
                <a:cxn ang="0">
                  <a:pos x="T4" y="T5"/>
                </a:cxn>
                <a:cxn ang="0">
                  <a:pos x="T6" y="T7"/>
                </a:cxn>
                <a:cxn ang="0">
                  <a:pos x="T8" y="T9"/>
                </a:cxn>
                <a:cxn ang="0">
                  <a:pos x="T10" y="T11"/>
                </a:cxn>
                <a:cxn ang="0">
                  <a:pos x="T12" y="T13"/>
                </a:cxn>
              </a:cxnLst>
              <a:rect l="0" t="0" r="r" b="b"/>
              <a:pathLst>
                <a:path w="79" h="92">
                  <a:moveTo>
                    <a:pt x="1" y="80"/>
                  </a:moveTo>
                  <a:cubicBezTo>
                    <a:pt x="1" y="80"/>
                    <a:pt x="0" y="25"/>
                    <a:pt x="29" y="0"/>
                  </a:cubicBezTo>
                  <a:cubicBezTo>
                    <a:pt x="49" y="0"/>
                    <a:pt x="79" y="0"/>
                    <a:pt x="79" y="0"/>
                  </a:cubicBezTo>
                  <a:cubicBezTo>
                    <a:pt x="75" y="5"/>
                    <a:pt x="75" y="5"/>
                    <a:pt x="75" y="5"/>
                  </a:cubicBezTo>
                  <a:cubicBezTo>
                    <a:pt x="32" y="5"/>
                    <a:pt x="32" y="5"/>
                    <a:pt x="32" y="5"/>
                  </a:cubicBezTo>
                  <a:cubicBezTo>
                    <a:pt x="32" y="5"/>
                    <a:pt x="7" y="22"/>
                    <a:pt x="7" y="86"/>
                  </a:cubicBezTo>
                  <a:cubicBezTo>
                    <a:pt x="7" y="89"/>
                    <a:pt x="1" y="92"/>
                    <a:pt x="1" y="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Freeform 185"/>
            <p:cNvSpPr>
              <a:spLocks/>
            </p:cNvSpPr>
            <p:nvPr/>
          </p:nvSpPr>
          <p:spPr bwMode="auto">
            <a:xfrm>
              <a:off x="2240126" y="5451362"/>
              <a:ext cx="787237" cy="409115"/>
            </a:xfrm>
            <a:custGeom>
              <a:avLst/>
              <a:gdLst>
                <a:gd name="T0" fmla="*/ 48 w 127"/>
                <a:gd name="T1" fmla="*/ 0 h 66"/>
                <a:gd name="T2" fmla="*/ 0 w 127"/>
                <a:gd name="T3" fmla="*/ 0 h 66"/>
                <a:gd name="T4" fmla="*/ 0 w 127"/>
                <a:gd name="T5" fmla="*/ 35 h 66"/>
                <a:gd name="T6" fmla="*/ 29 w 127"/>
                <a:gd name="T7" fmla="*/ 64 h 66"/>
                <a:gd name="T8" fmla="*/ 46 w 127"/>
                <a:gd name="T9" fmla="*/ 66 h 66"/>
                <a:gd name="T10" fmla="*/ 127 w 127"/>
                <a:gd name="T11" fmla="*/ 66 h 66"/>
                <a:gd name="T12" fmla="*/ 48 w 127"/>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27" h="66">
                  <a:moveTo>
                    <a:pt x="48" y="0"/>
                  </a:moveTo>
                  <a:lnTo>
                    <a:pt x="0" y="0"/>
                  </a:lnTo>
                  <a:lnTo>
                    <a:pt x="0" y="35"/>
                  </a:lnTo>
                  <a:lnTo>
                    <a:pt x="29" y="64"/>
                  </a:lnTo>
                  <a:lnTo>
                    <a:pt x="46" y="66"/>
                  </a:lnTo>
                  <a:lnTo>
                    <a:pt x="127" y="66"/>
                  </a:lnTo>
                  <a:lnTo>
                    <a:pt x="48"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Freeform 186"/>
            <p:cNvSpPr>
              <a:spLocks/>
            </p:cNvSpPr>
            <p:nvPr/>
          </p:nvSpPr>
          <p:spPr bwMode="auto">
            <a:xfrm>
              <a:off x="3355887" y="5494753"/>
              <a:ext cx="799634" cy="365724"/>
            </a:xfrm>
            <a:custGeom>
              <a:avLst/>
              <a:gdLst>
                <a:gd name="T0" fmla="*/ 129 w 129"/>
                <a:gd name="T1" fmla="*/ 11 h 59"/>
                <a:gd name="T2" fmla="*/ 129 w 129"/>
                <a:gd name="T3" fmla="*/ 59 h 59"/>
                <a:gd name="T4" fmla="*/ 0 w 129"/>
                <a:gd name="T5" fmla="*/ 59 h 59"/>
                <a:gd name="T6" fmla="*/ 57 w 129"/>
                <a:gd name="T7" fmla="*/ 0 h 59"/>
                <a:gd name="T8" fmla="*/ 129 w 129"/>
                <a:gd name="T9" fmla="*/ 11 h 59"/>
              </a:gdLst>
              <a:ahLst/>
              <a:cxnLst>
                <a:cxn ang="0">
                  <a:pos x="T0" y="T1"/>
                </a:cxn>
                <a:cxn ang="0">
                  <a:pos x="T2" y="T3"/>
                </a:cxn>
                <a:cxn ang="0">
                  <a:pos x="T4" y="T5"/>
                </a:cxn>
                <a:cxn ang="0">
                  <a:pos x="T6" y="T7"/>
                </a:cxn>
                <a:cxn ang="0">
                  <a:pos x="T8" y="T9"/>
                </a:cxn>
              </a:cxnLst>
              <a:rect l="0" t="0" r="r" b="b"/>
              <a:pathLst>
                <a:path w="129" h="59">
                  <a:moveTo>
                    <a:pt x="129" y="11"/>
                  </a:moveTo>
                  <a:lnTo>
                    <a:pt x="129" y="59"/>
                  </a:lnTo>
                  <a:lnTo>
                    <a:pt x="0" y="59"/>
                  </a:lnTo>
                  <a:lnTo>
                    <a:pt x="57" y="0"/>
                  </a:lnTo>
                  <a:lnTo>
                    <a:pt x="129"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Freeform 187"/>
            <p:cNvSpPr>
              <a:spLocks/>
            </p:cNvSpPr>
            <p:nvPr/>
          </p:nvSpPr>
          <p:spPr bwMode="auto">
            <a:xfrm>
              <a:off x="2227729" y="5141426"/>
              <a:ext cx="1927793" cy="774840"/>
            </a:xfrm>
            <a:custGeom>
              <a:avLst/>
              <a:gdLst>
                <a:gd name="T0" fmla="*/ 58 w 142"/>
                <a:gd name="T1" fmla="*/ 57 h 57"/>
                <a:gd name="T2" fmla="*/ 110 w 142"/>
                <a:gd name="T3" fmla="*/ 57 h 57"/>
                <a:gd name="T4" fmla="*/ 142 w 142"/>
                <a:gd name="T5" fmla="*/ 31 h 57"/>
                <a:gd name="T6" fmla="*/ 142 w 142"/>
                <a:gd name="T7" fmla="*/ 18 h 57"/>
                <a:gd name="T8" fmla="*/ 121 w 142"/>
                <a:gd name="T9" fmla="*/ 0 h 57"/>
                <a:gd name="T10" fmla="*/ 102 w 142"/>
                <a:gd name="T11" fmla="*/ 0 h 57"/>
                <a:gd name="T12" fmla="*/ 102 w 142"/>
                <a:gd name="T13" fmla="*/ 6 h 57"/>
                <a:gd name="T14" fmla="*/ 64 w 142"/>
                <a:gd name="T15" fmla="*/ 35 h 57"/>
                <a:gd name="T16" fmla="*/ 41 w 142"/>
                <a:gd name="T17" fmla="*/ 35 h 57"/>
                <a:gd name="T18" fmla="*/ 24 w 142"/>
                <a:gd name="T19" fmla="*/ 20 h 57"/>
                <a:gd name="T20" fmla="*/ 0 w 142"/>
                <a:gd name="T21" fmla="*/ 20 h 57"/>
                <a:gd name="T22" fmla="*/ 0 w 142"/>
                <a:gd name="T23" fmla="*/ 26 h 57"/>
                <a:gd name="T24" fmla="*/ 24 w 142"/>
                <a:gd name="T25" fmla="*/ 26 h 57"/>
                <a:gd name="T26" fmla="*/ 58 w 142"/>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57">
                  <a:moveTo>
                    <a:pt x="58" y="57"/>
                  </a:moveTo>
                  <a:cubicBezTo>
                    <a:pt x="110" y="57"/>
                    <a:pt x="110" y="57"/>
                    <a:pt x="110" y="57"/>
                  </a:cubicBezTo>
                  <a:cubicBezTo>
                    <a:pt x="110" y="57"/>
                    <a:pt x="113" y="31"/>
                    <a:pt x="142" y="31"/>
                  </a:cubicBezTo>
                  <a:cubicBezTo>
                    <a:pt x="142" y="21"/>
                    <a:pt x="142" y="18"/>
                    <a:pt x="142" y="18"/>
                  </a:cubicBezTo>
                  <a:cubicBezTo>
                    <a:pt x="142" y="18"/>
                    <a:pt x="142" y="0"/>
                    <a:pt x="121" y="0"/>
                  </a:cubicBezTo>
                  <a:cubicBezTo>
                    <a:pt x="106" y="0"/>
                    <a:pt x="102" y="0"/>
                    <a:pt x="102" y="0"/>
                  </a:cubicBezTo>
                  <a:cubicBezTo>
                    <a:pt x="102" y="6"/>
                    <a:pt x="102" y="6"/>
                    <a:pt x="102" y="6"/>
                  </a:cubicBezTo>
                  <a:cubicBezTo>
                    <a:pt x="102" y="6"/>
                    <a:pt x="64" y="3"/>
                    <a:pt x="64" y="35"/>
                  </a:cubicBezTo>
                  <a:cubicBezTo>
                    <a:pt x="41" y="35"/>
                    <a:pt x="41" y="35"/>
                    <a:pt x="41" y="35"/>
                  </a:cubicBezTo>
                  <a:cubicBezTo>
                    <a:pt x="24" y="20"/>
                    <a:pt x="24" y="20"/>
                    <a:pt x="24" y="20"/>
                  </a:cubicBezTo>
                  <a:cubicBezTo>
                    <a:pt x="0" y="20"/>
                    <a:pt x="0" y="20"/>
                    <a:pt x="0" y="20"/>
                  </a:cubicBezTo>
                  <a:cubicBezTo>
                    <a:pt x="0" y="26"/>
                    <a:pt x="0" y="26"/>
                    <a:pt x="0" y="26"/>
                  </a:cubicBezTo>
                  <a:cubicBezTo>
                    <a:pt x="24" y="26"/>
                    <a:pt x="24" y="26"/>
                    <a:pt x="24" y="26"/>
                  </a:cubicBezTo>
                  <a:lnTo>
                    <a:pt x="58" y="5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Oval 188"/>
            <p:cNvSpPr>
              <a:spLocks noChangeArrowheads="1"/>
            </p:cNvSpPr>
            <p:nvPr/>
          </p:nvSpPr>
          <p:spPr bwMode="auto">
            <a:xfrm>
              <a:off x="3870380" y="5668313"/>
              <a:ext cx="396718" cy="39671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Oval 189"/>
            <p:cNvSpPr>
              <a:spLocks noChangeArrowheads="1"/>
            </p:cNvSpPr>
            <p:nvPr/>
          </p:nvSpPr>
          <p:spPr bwMode="auto">
            <a:xfrm>
              <a:off x="3969560" y="5755095"/>
              <a:ext cx="198359" cy="210756"/>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90"/>
            <p:cNvSpPr>
              <a:spLocks noChangeArrowheads="1"/>
            </p:cNvSpPr>
            <p:nvPr/>
          </p:nvSpPr>
          <p:spPr bwMode="auto">
            <a:xfrm>
              <a:off x="2091357" y="3858296"/>
              <a:ext cx="136372" cy="200218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Freeform 191"/>
            <p:cNvSpPr>
              <a:spLocks/>
            </p:cNvSpPr>
            <p:nvPr/>
          </p:nvSpPr>
          <p:spPr bwMode="auto">
            <a:xfrm>
              <a:off x="2184338" y="4329398"/>
              <a:ext cx="192160" cy="161167"/>
            </a:xfrm>
            <a:custGeom>
              <a:avLst/>
              <a:gdLst>
                <a:gd name="T0" fmla="*/ 31 w 31"/>
                <a:gd name="T1" fmla="*/ 20 h 26"/>
                <a:gd name="T2" fmla="*/ 0 w 31"/>
                <a:gd name="T3" fmla="*/ 26 h 26"/>
                <a:gd name="T4" fmla="*/ 0 w 31"/>
                <a:gd name="T5" fmla="*/ 0 h 26"/>
                <a:gd name="T6" fmla="*/ 31 w 31"/>
                <a:gd name="T7" fmla="*/ 0 h 26"/>
                <a:gd name="T8" fmla="*/ 31 w 31"/>
                <a:gd name="T9" fmla="*/ 20 h 26"/>
              </a:gdLst>
              <a:ahLst/>
              <a:cxnLst>
                <a:cxn ang="0">
                  <a:pos x="T0" y="T1"/>
                </a:cxn>
                <a:cxn ang="0">
                  <a:pos x="T2" y="T3"/>
                </a:cxn>
                <a:cxn ang="0">
                  <a:pos x="T4" y="T5"/>
                </a:cxn>
                <a:cxn ang="0">
                  <a:pos x="T6" y="T7"/>
                </a:cxn>
                <a:cxn ang="0">
                  <a:pos x="T8" y="T9"/>
                </a:cxn>
              </a:cxnLst>
              <a:rect l="0" t="0" r="r" b="b"/>
              <a:pathLst>
                <a:path w="31" h="26">
                  <a:moveTo>
                    <a:pt x="31" y="20"/>
                  </a:moveTo>
                  <a:lnTo>
                    <a:pt x="0" y="26"/>
                  </a:lnTo>
                  <a:lnTo>
                    <a:pt x="0" y="0"/>
                  </a:lnTo>
                  <a:lnTo>
                    <a:pt x="31" y="0"/>
                  </a:lnTo>
                  <a:lnTo>
                    <a:pt x="31"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3" name="Rectangle 192"/>
            <p:cNvSpPr>
              <a:spLocks noChangeArrowheads="1"/>
            </p:cNvSpPr>
            <p:nvPr/>
          </p:nvSpPr>
          <p:spPr bwMode="auto">
            <a:xfrm>
              <a:off x="1359912" y="5345984"/>
              <a:ext cx="799634" cy="557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193"/>
            <p:cNvSpPr>
              <a:spLocks noChangeArrowheads="1"/>
            </p:cNvSpPr>
            <p:nvPr/>
          </p:nvSpPr>
          <p:spPr bwMode="auto">
            <a:xfrm>
              <a:off x="2035568" y="4738510"/>
              <a:ext cx="123974" cy="6322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Freeform 194"/>
            <p:cNvSpPr>
              <a:spLocks/>
            </p:cNvSpPr>
            <p:nvPr/>
          </p:nvSpPr>
          <p:spPr bwMode="auto">
            <a:xfrm>
              <a:off x="3312500" y="4924471"/>
              <a:ext cx="136372" cy="297538"/>
            </a:xfrm>
            <a:custGeom>
              <a:avLst/>
              <a:gdLst>
                <a:gd name="T0" fmla="*/ 7 w 10"/>
                <a:gd name="T1" fmla="*/ 21 h 22"/>
                <a:gd name="T2" fmla="*/ 5 w 10"/>
                <a:gd name="T3" fmla="*/ 22 h 22"/>
                <a:gd name="T4" fmla="*/ 1 w 10"/>
                <a:gd name="T5" fmla="*/ 22 h 22"/>
                <a:gd name="T6" fmla="*/ 0 w 10"/>
                <a:gd name="T7" fmla="*/ 20 h 22"/>
                <a:gd name="T8" fmla="*/ 3 w 10"/>
                <a:gd name="T9" fmla="*/ 2 h 22"/>
                <a:gd name="T10" fmla="*/ 5 w 10"/>
                <a:gd name="T11" fmla="*/ 0 h 22"/>
                <a:gd name="T12" fmla="*/ 9 w 10"/>
                <a:gd name="T13" fmla="*/ 1 h 22"/>
                <a:gd name="T14" fmla="*/ 10 w 10"/>
                <a:gd name="T15" fmla="*/ 3 h 22"/>
                <a:gd name="T16" fmla="*/ 7 w 10"/>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7" y="21"/>
                  </a:moveTo>
                  <a:cubicBezTo>
                    <a:pt x="6" y="22"/>
                    <a:pt x="6" y="22"/>
                    <a:pt x="5" y="22"/>
                  </a:cubicBezTo>
                  <a:cubicBezTo>
                    <a:pt x="1" y="22"/>
                    <a:pt x="1" y="22"/>
                    <a:pt x="1" y="22"/>
                  </a:cubicBezTo>
                  <a:cubicBezTo>
                    <a:pt x="0" y="21"/>
                    <a:pt x="0" y="21"/>
                    <a:pt x="0" y="20"/>
                  </a:cubicBezTo>
                  <a:cubicBezTo>
                    <a:pt x="3" y="2"/>
                    <a:pt x="3" y="2"/>
                    <a:pt x="3" y="2"/>
                  </a:cubicBezTo>
                  <a:cubicBezTo>
                    <a:pt x="4" y="1"/>
                    <a:pt x="4" y="0"/>
                    <a:pt x="5" y="0"/>
                  </a:cubicBezTo>
                  <a:cubicBezTo>
                    <a:pt x="9" y="1"/>
                    <a:pt x="9" y="1"/>
                    <a:pt x="9" y="1"/>
                  </a:cubicBezTo>
                  <a:cubicBezTo>
                    <a:pt x="10" y="1"/>
                    <a:pt x="10" y="2"/>
                    <a:pt x="10" y="3"/>
                  </a:cubicBezTo>
                  <a:lnTo>
                    <a:pt x="7"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Freeform 195"/>
            <p:cNvSpPr>
              <a:spLocks/>
            </p:cNvSpPr>
            <p:nvPr/>
          </p:nvSpPr>
          <p:spPr bwMode="auto">
            <a:xfrm>
              <a:off x="2705030" y="4682725"/>
              <a:ext cx="105378" cy="123974"/>
            </a:xfrm>
            <a:custGeom>
              <a:avLst/>
              <a:gdLst>
                <a:gd name="T0" fmla="*/ 5 w 8"/>
                <a:gd name="T1" fmla="*/ 8 h 9"/>
                <a:gd name="T2" fmla="*/ 4 w 8"/>
                <a:gd name="T3" fmla="*/ 9 h 9"/>
                <a:gd name="T4" fmla="*/ 1 w 8"/>
                <a:gd name="T5" fmla="*/ 7 h 9"/>
                <a:gd name="T6" fmla="*/ 0 w 8"/>
                <a:gd name="T7" fmla="*/ 6 h 9"/>
                <a:gd name="T8" fmla="*/ 2 w 8"/>
                <a:gd name="T9" fmla="*/ 1 h 9"/>
                <a:gd name="T10" fmla="*/ 4 w 8"/>
                <a:gd name="T11" fmla="*/ 1 h 9"/>
                <a:gd name="T12" fmla="*/ 7 w 8"/>
                <a:gd name="T13" fmla="*/ 2 h 9"/>
                <a:gd name="T14" fmla="*/ 7 w 8"/>
                <a:gd name="T15" fmla="*/ 3 h 9"/>
                <a:gd name="T16" fmla="*/ 5 w 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8"/>
                  </a:moveTo>
                  <a:cubicBezTo>
                    <a:pt x="5" y="9"/>
                    <a:pt x="4" y="9"/>
                    <a:pt x="4" y="9"/>
                  </a:cubicBezTo>
                  <a:cubicBezTo>
                    <a:pt x="1" y="7"/>
                    <a:pt x="1" y="7"/>
                    <a:pt x="1" y="7"/>
                  </a:cubicBezTo>
                  <a:cubicBezTo>
                    <a:pt x="0" y="7"/>
                    <a:pt x="0" y="7"/>
                    <a:pt x="0" y="6"/>
                  </a:cubicBezTo>
                  <a:cubicBezTo>
                    <a:pt x="2" y="1"/>
                    <a:pt x="2" y="1"/>
                    <a:pt x="2" y="1"/>
                  </a:cubicBezTo>
                  <a:cubicBezTo>
                    <a:pt x="3" y="1"/>
                    <a:pt x="3" y="0"/>
                    <a:pt x="4" y="1"/>
                  </a:cubicBezTo>
                  <a:cubicBezTo>
                    <a:pt x="7" y="2"/>
                    <a:pt x="7" y="2"/>
                    <a:pt x="7" y="2"/>
                  </a:cubicBezTo>
                  <a:cubicBezTo>
                    <a:pt x="7" y="2"/>
                    <a:pt x="8" y="3"/>
                    <a:pt x="7" y="3"/>
                  </a:cubicBezTo>
                  <a:lnTo>
                    <a:pt x="5" y="8"/>
                  </a:lnTo>
                  <a:close/>
                </a:path>
              </a:pathLst>
            </a:custGeom>
            <a:noFill/>
            <a:ln w="3175" cap="flat">
              <a:solidFill>
                <a:srgbClr val="28282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Oval 196"/>
            <p:cNvSpPr>
              <a:spLocks noChangeArrowheads="1"/>
            </p:cNvSpPr>
            <p:nvPr/>
          </p:nvSpPr>
          <p:spPr bwMode="auto">
            <a:xfrm>
              <a:off x="2159543" y="5538144"/>
              <a:ext cx="514493" cy="52689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Oval 197"/>
            <p:cNvSpPr>
              <a:spLocks noChangeArrowheads="1"/>
            </p:cNvSpPr>
            <p:nvPr/>
          </p:nvSpPr>
          <p:spPr bwMode="auto">
            <a:xfrm>
              <a:off x="2283517" y="5655916"/>
              <a:ext cx="272743" cy="285141"/>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 name="Freeform 198"/>
            <p:cNvSpPr>
              <a:spLocks/>
            </p:cNvSpPr>
            <p:nvPr/>
          </p:nvSpPr>
          <p:spPr bwMode="auto">
            <a:xfrm>
              <a:off x="3597641" y="5358381"/>
              <a:ext cx="167365" cy="30994"/>
            </a:xfrm>
            <a:custGeom>
              <a:avLst/>
              <a:gdLst>
                <a:gd name="T0" fmla="*/ 12 w 12"/>
                <a:gd name="T1" fmla="*/ 1 h 2"/>
                <a:gd name="T2" fmla="*/ 11 w 12"/>
                <a:gd name="T3" fmla="*/ 2 h 2"/>
                <a:gd name="T4" fmla="*/ 1 w 12"/>
                <a:gd name="T5" fmla="*/ 2 h 2"/>
                <a:gd name="T6" fmla="*/ 0 w 12"/>
                <a:gd name="T7" fmla="*/ 1 h 2"/>
                <a:gd name="T8" fmla="*/ 0 w 12"/>
                <a:gd name="T9" fmla="*/ 1 h 2"/>
                <a:gd name="T10" fmla="*/ 1 w 12"/>
                <a:gd name="T11" fmla="*/ 0 h 2"/>
                <a:gd name="T12" fmla="*/ 11 w 12"/>
                <a:gd name="T13" fmla="*/ 0 h 2"/>
                <a:gd name="T14" fmla="*/ 12 w 1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
                  <a:moveTo>
                    <a:pt x="12" y="1"/>
                  </a:moveTo>
                  <a:cubicBezTo>
                    <a:pt x="12" y="1"/>
                    <a:pt x="11" y="2"/>
                    <a:pt x="11" y="2"/>
                  </a:cubicBezTo>
                  <a:cubicBezTo>
                    <a:pt x="1" y="2"/>
                    <a:pt x="1" y="2"/>
                    <a:pt x="1" y="2"/>
                  </a:cubicBezTo>
                  <a:cubicBezTo>
                    <a:pt x="0" y="2"/>
                    <a:pt x="0" y="1"/>
                    <a:pt x="0" y="1"/>
                  </a:cubicBezTo>
                  <a:cubicBezTo>
                    <a:pt x="0" y="1"/>
                    <a:pt x="0" y="1"/>
                    <a:pt x="0" y="1"/>
                  </a:cubicBezTo>
                  <a:cubicBezTo>
                    <a:pt x="0" y="0"/>
                    <a:pt x="0" y="0"/>
                    <a:pt x="1" y="0"/>
                  </a:cubicBezTo>
                  <a:cubicBezTo>
                    <a:pt x="11" y="0"/>
                    <a:pt x="11" y="0"/>
                    <a:pt x="11" y="0"/>
                  </a:cubicBezTo>
                  <a:cubicBezTo>
                    <a:pt x="11" y="0"/>
                    <a:pt x="12" y="0"/>
                    <a:pt x="1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Freeform 199"/>
            <p:cNvSpPr>
              <a:spLocks/>
            </p:cNvSpPr>
            <p:nvPr/>
          </p:nvSpPr>
          <p:spPr bwMode="auto">
            <a:xfrm>
              <a:off x="3597641" y="5426567"/>
              <a:ext cx="167365" cy="12397"/>
            </a:xfrm>
            <a:custGeom>
              <a:avLst/>
              <a:gdLst>
                <a:gd name="T0" fmla="*/ 12 w 12"/>
                <a:gd name="T1" fmla="*/ 0 h 1"/>
                <a:gd name="T2" fmla="*/ 11 w 12"/>
                <a:gd name="T3" fmla="*/ 1 h 1"/>
                <a:gd name="T4" fmla="*/ 1 w 12"/>
                <a:gd name="T5" fmla="*/ 1 h 1"/>
                <a:gd name="T6" fmla="*/ 0 w 12"/>
                <a:gd name="T7" fmla="*/ 0 h 1"/>
                <a:gd name="T8" fmla="*/ 0 w 12"/>
                <a:gd name="T9" fmla="*/ 0 h 1"/>
                <a:gd name="T10" fmla="*/ 1 w 12"/>
                <a:gd name="T11" fmla="*/ 0 h 1"/>
                <a:gd name="T12" fmla="*/ 11 w 12"/>
                <a:gd name="T13" fmla="*/ 0 h 1"/>
                <a:gd name="T14" fmla="*/ 12 w 1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
                  <a:moveTo>
                    <a:pt x="12" y="0"/>
                  </a:moveTo>
                  <a:cubicBezTo>
                    <a:pt x="12" y="1"/>
                    <a:pt x="11" y="1"/>
                    <a:pt x="11" y="1"/>
                  </a:cubicBezTo>
                  <a:cubicBezTo>
                    <a:pt x="1" y="1"/>
                    <a:pt x="1" y="1"/>
                    <a:pt x="1" y="1"/>
                  </a:cubicBezTo>
                  <a:cubicBezTo>
                    <a:pt x="0" y="1"/>
                    <a:pt x="0" y="1"/>
                    <a:pt x="0" y="0"/>
                  </a:cubicBezTo>
                  <a:cubicBezTo>
                    <a:pt x="0" y="0"/>
                    <a:pt x="0" y="0"/>
                    <a:pt x="0" y="0"/>
                  </a:cubicBezTo>
                  <a:cubicBezTo>
                    <a:pt x="0" y="0"/>
                    <a:pt x="0" y="0"/>
                    <a:pt x="1" y="0"/>
                  </a:cubicBezTo>
                  <a:cubicBezTo>
                    <a:pt x="11" y="0"/>
                    <a:pt x="11" y="0"/>
                    <a:pt x="11" y="0"/>
                  </a:cubicBezTo>
                  <a:cubicBezTo>
                    <a:pt x="11" y="0"/>
                    <a:pt x="12" y="0"/>
                    <a:pt x="1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Freeform 200"/>
            <p:cNvSpPr>
              <a:spLocks/>
            </p:cNvSpPr>
            <p:nvPr/>
          </p:nvSpPr>
          <p:spPr bwMode="auto">
            <a:xfrm>
              <a:off x="3597641" y="5482356"/>
              <a:ext cx="167365" cy="24795"/>
            </a:xfrm>
            <a:custGeom>
              <a:avLst/>
              <a:gdLst>
                <a:gd name="T0" fmla="*/ 12 w 12"/>
                <a:gd name="T1" fmla="*/ 1 h 2"/>
                <a:gd name="T2" fmla="*/ 11 w 12"/>
                <a:gd name="T3" fmla="*/ 2 h 2"/>
                <a:gd name="T4" fmla="*/ 1 w 12"/>
                <a:gd name="T5" fmla="*/ 2 h 2"/>
                <a:gd name="T6" fmla="*/ 0 w 12"/>
                <a:gd name="T7" fmla="*/ 1 h 2"/>
                <a:gd name="T8" fmla="*/ 0 w 12"/>
                <a:gd name="T9" fmla="*/ 1 h 2"/>
                <a:gd name="T10" fmla="*/ 1 w 12"/>
                <a:gd name="T11" fmla="*/ 0 h 2"/>
                <a:gd name="T12" fmla="*/ 11 w 12"/>
                <a:gd name="T13" fmla="*/ 0 h 2"/>
                <a:gd name="T14" fmla="*/ 12 w 1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
                  <a:moveTo>
                    <a:pt x="12" y="1"/>
                  </a:moveTo>
                  <a:cubicBezTo>
                    <a:pt x="12" y="2"/>
                    <a:pt x="11" y="2"/>
                    <a:pt x="11" y="2"/>
                  </a:cubicBezTo>
                  <a:cubicBezTo>
                    <a:pt x="1" y="2"/>
                    <a:pt x="1" y="2"/>
                    <a:pt x="1" y="2"/>
                  </a:cubicBezTo>
                  <a:cubicBezTo>
                    <a:pt x="0" y="2"/>
                    <a:pt x="0" y="2"/>
                    <a:pt x="0" y="1"/>
                  </a:cubicBezTo>
                  <a:cubicBezTo>
                    <a:pt x="0" y="1"/>
                    <a:pt x="0" y="1"/>
                    <a:pt x="0" y="1"/>
                  </a:cubicBezTo>
                  <a:cubicBezTo>
                    <a:pt x="0" y="1"/>
                    <a:pt x="0" y="0"/>
                    <a:pt x="1" y="0"/>
                  </a:cubicBezTo>
                  <a:cubicBezTo>
                    <a:pt x="11" y="0"/>
                    <a:pt x="11" y="0"/>
                    <a:pt x="11" y="0"/>
                  </a:cubicBezTo>
                  <a:cubicBezTo>
                    <a:pt x="11" y="0"/>
                    <a:pt x="12" y="1"/>
                    <a:pt x="1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 name="Freeform 201"/>
            <p:cNvSpPr>
              <a:spLocks/>
            </p:cNvSpPr>
            <p:nvPr/>
          </p:nvSpPr>
          <p:spPr bwMode="auto">
            <a:xfrm>
              <a:off x="2568658" y="5048446"/>
              <a:ext cx="365724" cy="390519"/>
            </a:xfrm>
            <a:custGeom>
              <a:avLst/>
              <a:gdLst>
                <a:gd name="T0" fmla="*/ 27 w 27"/>
                <a:gd name="T1" fmla="*/ 9 h 29"/>
                <a:gd name="T2" fmla="*/ 17 w 27"/>
                <a:gd name="T3" fmla="*/ 1 h 29"/>
                <a:gd name="T4" fmla="*/ 15 w 27"/>
                <a:gd name="T5" fmla="*/ 1 h 29"/>
                <a:gd name="T6" fmla="*/ 16 w 27"/>
                <a:gd name="T7" fmla="*/ 3 h 29"/>
                <a:gd name="T8" fmla="*/ 20 w 27"/>
                <a:gd name="T9" fmla="*/ 6 h 29"/>
                <a:gd name="T10" fmla="*/ 18 w 27"/>
                <a:gd name="T11" fmla="*/ 8 h 29"/>
                <a:gd name="T12" fmla="*/ 16 w 27"/>
                <a:gd name="T13" fmla="*/ 6 h 29"/>
                <a:gd name="T14" fmla="*/ 0 w 27"/>
                <a:gd name="T15" fmla="*/ 25 h 29"/>
                <a:gd name="T16" fmla="*/ 5 w 27"/>
                <a:gd name="T17" fmla="*/ 29 h 29"/>
                <a:gd name="T18" fmla="*/ 21 w 27"/>
                <a:gd name="T19" fmla="*/ 11 h 29"/>
                <a:gd name="T20" fmla="*/ 20 w 27"/>
                <a:gd name="T21" fmla="*/ 9 h 29"/>
                <a:gd name="T22" fmla="*/ 21 w 27"/>
                <a:gd name="T23" fmla="*/ 8 h 29"/>
                <a:gd name="T24" fmla="*/ 25 w 27"/>
                <a:gd name="T25" fmla="*/ 11 h 29"/>
                <a:gd name="T26" fmla="*/ 27 w 27"/>
                <a:gd name="T27" fmla="*/ 11 h 29"/>
                <a:gd name="T28" fmla="*/ 27 w 27"/>
                <a:gd name="T2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9">
                  <a:moveTo>
                    <a:pt x="27" y="9"/>
                  </a:moveTo>
                  <a:cubicBezTo>
                    <a:pt x="17" y="1"/>
                    <a:pt x="17" y="1"/>
                    <a:pt x="17" y="1"/>
                  </a:cubicBezTo>
                  <a:cubicBezTo>
                    <a:pt x="17" y="0"/>
                    <a:pt x="16" y="0"/>
                    <a:pt x="15" y="1"/>
                  </a:cubicBezTo>
                  <a:cubicBezTo>
                    <a:pt x="15" y="1"/>
                    <a:pt x="15" y="2"/>
                    <a:pt x="16" y="3"/>
                  </a:cubicBezTo>
                  <a:cubicBezTo>
                    <a:pt x="20" y="6"/>
                    <a:pt x="20" y="6"/>
                    <a:pt x="20" y="6"/>
                  </a:cubicBezTo>
                  <a:cubicBezTo>
                    <a:pt x="18" y="8"/>
                    <a:pt x="18" y="8"/>
                    <a:pt x="18" y="8"/>
                  </a:cubicBezTo>
                  <a:cubicBezTo>
                    <a:pt x="16" y="6"/>
                    <a:pt x="16" y="6"/>
                    <a:pt x="16" y="6"/>
                  </a:cubicBezTo>
                  <a:cubicBezTo>
                    <a:pt x="0" y="25"/>
                    <a:pt x="0" y="25"/>
                    <a:pt x="0" y="25"/>
                  </a:cubicBezTo>
                  <a:cubicBezTo>
                    <a:pt x="5" y="29"/>
                    <a:pt x="5" y="29"/>
                    <a:pt x="5" y="29"/>
                  </a:cubicBezTo>
                  <a:cubicBezTo>
                    <a:pt x="21" y="11"/>
                    <a:pt x="21" y="11"/>
                    <a:pt x="21" y="11"/>
                  </a:cubicBezTo>
                  <a:cubicBezTo>
                    <a:pt x="20" y="9"/>
                    <a:pt x="20" y="9"/>
                    <a:pt x="20" y="9"/>
                  </a:cubicBezTo>
                  <a:cubicBezTo>
                    <a:pt x="21" y="8"/>
                    <a:pt x="21" y="8"/>
                    <a:pt x="21" y="8"/>
                  </a:cubicBezTo>
                  <a:cubicBezTo>
                    <a:pt x="25" y="11"/>
                    <a:pt x="25" y="11"/>
                    <a:pt x="25" y="11"/>
                  </a:cubicBezTo>
                  <a:cubicBezTo>
                    <a:pt x="26" y="12"/>
                    <a:pt x="26" y="12"/>
                    <a:pt x="27" y="11"/>
                  </a:cubicBezTo>
                  <a:cubicBezTo>
                    <a:pt x="27" y="11"/>
                    <a:pt x="27" y="10"/>
                    <a:pt x="27"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Rectangle 202"/>
            <p:cNvSpPr>
              <a:spLocks noChangeArrowheads="1"/>
            </p:cNvSpPr>
            <p:nvPr/>
          </p:nvSpPr>
          <p:spPr bwMode="auto">
            <a:xfrm>
              <a:off x="975592" y="4577343"/>
              <a:ext cx="991791" cy="768637"/>
            </a:xfrm>
            <a:prstGeom prst="rect">
              <a:avLst/>
            </a:prstGeom>
            <a:solidFill>
              <a:srgbClr val="8E562E"/>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Rectangle 203"/>
            <p:cNvSpPr>
              <a:spLocks noChangeArrowheads="1"/>
            </p:cNvSpPr>
            <p:nvPr/>
          </p:nvSpPr>
          <p:spPr bwMode="auto">
            <a:xfrm>
              <a:off x="1328919" y="4031854"/>
              <a:ext cx="545483" cy="545487"/>
            </a:xfrm>
            <a:prstGeom prst="rect">
              <a:avLst/>
            </a:prstGeom>
            <a:solidFill>
              <a:srgbClr val="CE9C5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Freeform 204"/>
            <p:cNvSpPr>
              <a:spLocks/>
            </p:cNvSpPr>
            <p:nvPr/>
          </p:nvSpPr>
          <p:spPr bwMode="auto">
            <a:xfrm>
              <a:off x="1328919" y="4887279"/>
              <a:ext cx="285141" cy="390519"/>
            </a:xfrm>
            <a:custGeom>
              <a:avLst/>
              <a:gdLst>
                <a:gd name="T0" fmla="*/ 46 w 46"/>
                <a:gd name="T1" fmla="*/ 28 h 63"/>
                <a:gd name="T2" fmla="*/ 24 w 46"/>
                <a:gd name="T3" fmla="*/ 0 h 63"/>
                <a:gd name="T4" fmla="*/ 0 w 46"/>
                <a:gd name="T5" fmla="*/ 28 h 63"/>
                <a:gd name="T6" fmla="*/ 13 w 46"/>
                <a:gd name="T7" fmla="*/ 28 h 63"/>
                <a:gd name="T8" fmla="*/ 13 w 46"/>
                <a:gd name="T9" fmla="*/ 63 h 63"/>
                <a:gd name="T10" fmla="*/ 33 w 46"/>
                <a:gd name="T11" fmla="*/ 63 h 63"/>
                <a:gd name="T12" fmla="*/ 33 w 46"/>
                <a:gd name="T13" fmla="*/ 28 h 63"/>
                <a:gd name="T14" fmla="*/ 46 w 46"/>
                <a:gd name="T15" fmla="*/ 28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63">
                  <a:moveTo>
                    <a:pt x="46" y="28"/>
                  </a:moveTo>
                  <a:lnTo>
                    <a:pt x="24" y="0"/>
                  </a:lnTo>
                  <a:lnTo>
                    <a:pt x="0" y="28"/>
                  </a:lnTo>
                  <a:lnTo>
                    <a:pt x="13" y="28"/>
                  </a:lnTo>
                  <a:lnTo>
                    <a:pt x="13" y="63"/>
                  </a:lnTo>
                  <a:lnTo>
                    <a:pt x="33" y="63"/>
                  </a:lnTo>
                  <a:lnTo>
                    <a:pt x="33" y="28"/>
                  </a:lnTo>
                  <a:lnTo>
                    <a:pt x="46"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Freeform 206"/>
            <p:cNvSpPr>
              <a:spLocks/>
            </p:cNvSpPr>
            <p:nvPr/>
          </p:nvSpPr>
          <p:spPr bwMode="auto">
            <a:xfrm>
              <a:off x="1738034" y="4385187"/>
              <a:ext cx="92981" cy="148769"/>
            </a:xfrm>
            <a:custGeom>
              <a:avLst/>
              <a:gdLst>
                <a:gd name="T0" fmla="*/ 15 w 15"/>
                <a:gd name="T1" fmla="*/ 11 h 24"/>
                <a:gd name="T2" fmla="*/ 7 w 15"/>
                <a:gd name="T3" fmla="*/ 0 h 24"/>
                <a:gd name="T4" fmla="*/ 0 w 15"/>
                <a:gd name="T5" fmla="*/ 11 h 24"/>
                <a:gd name="T6" fmla="*/ 4 w 15"/>
                <a:gd name="T7" fmla="*/ 11 h 24"/>
                <a:gd name="T8" fmla="*/ 4 w 15"/>
                <a:gd name="T9" fmla="*/ 24 h 24"/>
                <a:gd name="T10" fmla="*/ 11 w 15"/>
                <a:gd name="T11" fmla="*/ 24 h 24"/>
                <a:gd name="T12" fmla="*/ 11 w 15"/>
                <a:gd name="T13" fmla="*/ 11 h 24"/>
                <a:gd name="T14" fmla="*/ 15 w 15"/>
                <a:gd name="T15" fmla="*/ 11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4">
                  <a:moveTo>
                    <a:pt x="15" y="11"/>
                  </a:moveTo>
                  <a:lnTo>
                    <a:pt x="7" y="0"/>
                  </a:lnTo>
                  <a:lnTo>
                    <a:pt x="0" y="11"/>
                  </a:lnTo>
                  <a:lnTo>
                    <a:pt x="4" y="11"/>
                  </a:lnTo>
                  <a:lnTo>
                    <a:pt x="4" y="24"/>
                  </a:lnTo>
                  <a:lnTo>
                    <a:pt x="11" y="24"/>
                  </a:lnTo>
                  <a:lnTo>
                    <a:pt x="11" y="11"/>
                  </a:lnTo>
                  <a:lnTo>
                    <a:pt x="1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4" name="Rectangle 163"/>
          <p:cNvSpPr/>
          <p:nvPr/>
        </p:nvSpPr>
        <p:spPr>
          <a:xfrm>
            <a:off x="190501" y="1470558"/>
            <a:ext cx="552455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2"/>
                </a:solidFill>
                <a:effectLst/>
                <a:uLnTx/>
                <a:uFillTx/>
              </a:rPr>
              <a:t>Local cause</a:t>
            </a:r>
          </a:p>
        </p:txBody>
      </p:sp>
      <p:sp>
        <p:nvSpPr>
          <p:cNvPr id="165" name="Rectangle 164"/>
          <p:cNvSpPr/>
          <p:nvPr/>
        </p:nvSpPr>
        <p:spPr>
          <a:xfrm>
            <a:off x="6150430" y="1470558"/>
            <a:ext cx="552455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2"/>
                </a:solidFill>
                <a:effectLst/>
                <a:uLnTx/>
                <a:uFillTx/>
              </a:rPr>
              <a:t>Global cause (very rare)</a:t>
            </a:r>
          </a:p>
        </p:txBody>
      </p:sp>
    </p:spTree>
    <p:extLst>
      <p:ext uri="{BB962C8B-B14F-4D97-AF65-F5344CB8AC3E}">
        <p14:creationId xmlns:p14="http://schemas.microsoft.com/office/powerpoint/2010/main" val="3161452907"/>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job queue</a:t>
            </a:r>
          </a:p>
        </p:txBody>
      </p:sp>
      <p:grpSp>
        <p:nvGrpSpPr>
          <p:cNvPr id="3" name="Group 2"/>
          <p:cNvGrpSpPr/>
          <p:nvPr/>
        </p:nvGrpSpPr>
        <p:grpSpPr>
          <a:xfrm>
            <a:off x="271831" y="2889323"/>
            <a:ext cx="6512146" cy="996660"/>
            <a:chOff x="1267881" y="1640844"/>
            <a:chExt cx="3495341" cy="582557"/>
          </a:xfrm>
        </p:grpSpPr>
        <p:sp>
          <p:nvSpPr>
            <p:cNvPr id="4" name="Rectangle 3"/>
            <p:cNvSpPr/>
            <p:nvPr/>
          </p:nvSpPr>
          <p:spPr>
            <a:xfrm>
              <a:off x="126788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5" name="Rectangle 4"/>
            <p:cNvSpPr/>
            <p:nvPr/>
          </p:nvSpPr>
          <p:spPr>
            <a:xfrm>
              <a:off x="185043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6" name="Rectangle 5"/>
            <p:cNvSpPr/>
            <p:nvPr/>
          </p:nvSpPr>
          <p:spPr>
            <a:xfrm>
              <a:off x="2432994"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7" name="Rectangle 6"/>
            <p:cNvSpPr/>
            <p:nvPr/>
          </p:nvSpPr>
          <p:spPr>
            <a:xfrm>
              <a:off x="301555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8" name="Rectangle 7"/>
            <p:cNvSpPr/>
            <p:nvPr/>
          </p:nvSpPr>
          <p:spPr>
            <a:xfrm>
              <a:off x="359810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9" name="Rectangle 8"/>
            <p:cNvSpPr/>
            <p:nvPr/>
          </p:nvSpPr>
          <p:spPr>
            <a:xfrm>
              <a:off x="4180665"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1" i="0" u="none" strike="noStrike" kern="0" cap="none" spc="0" normalizeH="0" baseline="0" noProof="0" dirty="0">
                <a:ln>
                  <a:noFill/>
                </a:ln>
                <a:solidFill>
                  <a:srgbClr val="FE5E5E"/>
                </a:solidFill>
                <a:effectLst/>
                <a:uLnTx/>
                <a:uFillTx/>
              </a:endParaRPr>
            </a:p>
          </p:txBody>
        </p:sp>
      </p:grpSp>
      <p:cxnSp>
        <p:nvCxnSpPr>
          <p:cNvPr id="10" name="Straight Arrow Connector 9"/>
          <p:cNvCxnSpPr/>
          <p:nvPr/>
        </p:nvCxnSpPr>
        <p:spPr>
          <a:xfrm>
            <a:off x="337628" y="2517254"/>
            <a:ext cx="6446349" cy="0"/>
          </a:xfrm>
          <a:prstGeom prst="straightConnector1">
            <a:avLst/>
          </a:prstGeom>
          <a:ln w="571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099834" y="3387653"/>
            <a:ext cx="1417149" cy="0"/>
          </a:xfrm>
          <a:prstGeom prst="straightConnector1">
            <a:avLst/>
          </a:prstGeom>
          <a:ln w="571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813073" y="2889323"/>
            <a:ext cx="2991396" cy="9966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cs typeface="Segoe UI Light"/>
              </a:rPr>
              <a:t>Running jobs</a:t>
            </a:r>
            <a:endParaRPr kumimoji="0" lang="en-US" sz="1600" b="1" i="0" u="none" strike="noStrike" kern="0" cap="none" spc="0" normalizeH="0" baseline="0" noProof="0" dirty="0">
              <a:ln>
                <a:noFill/>
              </a:ln>
              <a:solidFill>
                <a:schemeClr val="bg1"/>
              </a:solidFill>
              <a:effectLst/>
              <a:uLnTx/>
              <a:uFillTx/>
            </a:endParaRPr>
          </a:p>
        </p:txBody>
      </p:sp>
      <p:sp>
        <p:nvSpPr>
          <p:cNvPr id="18" name="Rectangular Callout 16"/>
          <p:cNvSpPr/>
          <p:nvPr/>
        </p:nvSpPr>
        <p:spPr>
          <a:xfrm>
            <a:off x="4514668" y="5597823"/>
            <a:ext cx="3453259" cy="655564"/>
          </a:xfrm>
          <a:prstGeom prst="borderCallout2">
            <a:avLst>
              <a:gd name="adj1" fmla="val 18750"/>
              <a:gd name="adj2" fmla="val -8333"/>
              <a:gd name="adj3" fmla="val 18750"/>
              <a:gd name="adj4" fmla="val -16667"/>
              <a:gd name="adj5" fmla="val -224119"/>
              <a:gd name="adj6" fmla="val -28043"/>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Priority ordered queue</a:t>
            </a:r>
          </a:p>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Lower numbers </a:t>
            </a:r>
            <a:r>
              <a:rPr kumimoji="0" lang="en-US" sz="1100" b="1" i="0" u="none" strike="noStrike" kern="0" cap="none" spc="0" normalizeH="0" baseline="0" noProof="0" dirty="0">
                <a:ln>
                  <a:noFill/>
                </a:ln>
                <a:solidFill>
                  <a:schemeClr val="tx2"/>
                </a:solidFill>
                <a:effectLst/>
                <a:uLnTx/>
                <a:uFillTx/>
                <a:latin typeface="Segoe MDL2 Assets" panose="050A0102010101010101" pitchFamily="18" charset="0"/>
                <a:ea typeface="Segoe UI Semibold" charset="0"/>
                <a:cs typeface="Segoe UI Semibold" charset="0"/>
                <a:sym typeface="Wingdings" panose="05000000000000000000" pitchFamily="2" charset="2"/>
              </a:rPr>
              <a:t> </a:t>
            </a: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higher priority.</a:t>
            </a:r>
          </a:p>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1 = highest.</a:t>
            </a:r>
          </a:p>
        </p:txBody>
      </p:sp>
      <p:sp>
        <p:nvSpPr>
          <p:cNvPr id="19" name="Rectangular Callout 20"/>
          <p:cNvSpPr/>
          <p:nvPr/>
        </p:nvSpPr>
        <p:spPr>
          <a:xfrm>
            <a:off x="6783977" y="4391948"/>
            <a:ext cx="2830419" cy="486287"/>
          </a:xfrm>
          <a:prstGeom prst="borderCallout2">
            <a:avLst>
              <a:gd name="adj1" fmla="val 18750"/>
              <a:gd name="adj2" fmla="val -8333"/>
              <a:gd name="adj3" fmla="val 18750"/>
              <a:gd name="adj4" fmla="val -16667"/>
              <a:gd name="adj5" fmla="val -103116"/>
              <a:gd name="adj6" fmla="val -23514"/>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When a job is at the top of the queue, it will start running.</a:t>
            </a:r>
          </a:p>
        </p:txBody>
      </p:sp>
    </p:spTree>
    <p:extLst>
      <p:ext uri="{BB962C8B-B14F-4D97-AF65-F5344CB8AC3E}">
        <p14:creationId xmlns:p14="http://schemas.microsoft.com/office/powerpoint/2010/main" val="2476887262"/>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Priority controls queue order</a:t>
            </a:r>
          </a:p>
        </p:txBody>
      </p:sp>
      <p:grpSp>
        <p:nvGrpSpPr>
          <p:cNvPr id="3" name="Group 2"/>
          <p:cNvGrpSpPr/>
          <p:nvPr/>
        </p:nvGrpSpPr>
        <p:grpSpPr>
          <a:xfrm>
            <a:off x="271831" y="2889323"/>
            <a:ext cx="6512146" cy="996660"/>
            <a:chOff x="1267881" y="1640844"/>
            <a:chExt cx="3495341" cy="582557"/>
          </a:xfrm>
        </p:grpSpPr>
        <p:sp>
          <p:nvSpPr>
            <p:cNvPr id="4" name="Rectangle 3"/>
            <p:cNvSpPr/>
            <p:nvPr/>
          </p:nvSpPr>
          <p:spPr>
            <a:xfrm>
              <a:off x="126788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5" name="Rectangle 4"/>
            <p:cNvSpPr/>
            <p:nvPr/>
          </p:nvSpPr>
          <p:spPr>
            <a:xfrm>
              <a:off x="185043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6" name="Rectangle 5"/>
            <p:cNvSpPr/>
            <p:nvPr/>
          </p:nvSpPr>
          <p:spPr>
            <a:xfrm>
              <a:off x="2432994"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7" name="Rectangle 6"/>
            <p:cNvSpPr/>
            <p:nvPr/>
          </p:nvSpPr>
          <p:spPr>
            <a:xfrm>
              <a:off x="301555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8" name="Rectangle 7"/>
            <p:cNvSpPr/>
            <p:nvPr/>
          </p:nvSpPr>
          <p:spPr>
            <a:xfrm>
              <a:off x="359810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9" name="Rectangle 8"/>
            <p:cNvSpPr/>
            <p:nvPr/>
          </p:nvSpPr>
          <p:spPr>
            <a:xfrm>
              <a:off x="4180665"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1" i="0" u="none" strike="noStrike" kern="0" cap="none" spc="0" normalizeH="0" baseline="0" noProof="0" dirty="0">
                <a:ln>
                  <a:noFill/>
                </a:ln>
                <a:solidFill>
                  <a:srgbClr val="FE5E5E"/>
                </a:solidFill>
                <a:effectLst/>
                <a:uLnTx/>
                <a:uFillTx/>
              </a:endParaRPr>
            </a:p>
          </p:txBody>
        </p:sp>
      </p:grpSp>
      <p:cxnSp>
        <p:nvCxnSpPr>
          <p:cNvPr id="10" name="Straight Arrow Connector 9"/>
          <p:cNvCxnSpPr/>
          <p:nvPr/>
        </p:nvCxnSpPr>
        <p:spPr>
          <a:xfrm>
            <a:off x="337628" y="2517254"/>
            <a:ext cx="6446349" cy="0"/>
          </a:xfrm>
          <a:prstGeom prst="straightConnector1">
            <a:avLst/>
          </a:prstGeom>
          <a:ln w="571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099834" y="3387653"/>
            <a:ext cx="1417149" cy="0"/>
          </a:xfrm>
          <a:prstGeom prst="straightConnector1">
            <a:avLst/>
          </a:prstGeom>
          <a:ln w="571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813073" y="2889323"/>
            <a:ext cx="2991396" cy="9966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cs typeface="Segoe UI Light"/>
              </a:rPr>
              <a:t>Running jobs</a:t>
            </a:r>
            <a:endParaRPr kumimoji="0" lang="en-US" sz="1600" b="1" i="0" u="none" strike="noStrike" kern="0" cap="none" spc="0" normalizeH="0" baseline="0" noProof="0" dirty="0">
              <a:ln>
                <a:noFill/>
              </a:ln>
              <a:solidFill>
                <a:schemeClr val="bg1"/>
              </a:solidFill>
              <a:effectLst/>
              <a:uLnTx/>
              <a:uFillTx/>
            </a:endParaRPr>
          </a:p>
        </p:txBody>
      </p:sp>
      <p:sp>
        <p:nvSpPr>
          <p:cNvPr id="14" name="Rectangular Callout 20"/>
          <p:cNvSpPr/>
          <p:nvPr/>
        </p:nvSpPr>
        <p:spPr>
          <a:xfrm>
            <a:off x="7375639" y="4422727"/>
            <a:ext cx="1500052" cy="317010"/>
          </a:xfrm>
          <a:prstGeom prst="borderCallout2">
            <a:avLst>
              <a:gd name="adj1" fmla="val 18750"/>
              <a:gd name="adj2" fmla="val -8333"/>
              <a:gd name="adj3" fmla="val 19036"/>
              <a:gd name="adj4" fmla="val -26343"/>
              <a:gd name="adj5" fmla="val -147616"/>
              <a:gd name="adj6" fmla="val -39773"/>
            </a:avLst>
          </a:prstGeom>
          <a:solidFill>
            <a:srgbClr val="FFE9D5"/>
          </a:solidFill>
          <a:ln w="31750">
            <a:solidFill>
              <a:srgbClr val="FF8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Empty queue</a:t>
            </a:r>
          </a:p>
        </p:txBody>
      </p:sp>
      <p:sp>
        <p:nvSpPr>
          <p:cNvPr id="49" name="Rectangular Callout 20"/>
          <p:cNvSpPr/>
          <p:nvPr/>
        </p:nvSpPr>
        <p:spPr>
          <a:xfrm>
            <a:off x="7375639" y="4422727"/>
            <a:ext cx="2414452" cy="317010"/>
          </a:xfrm>
          <a:prstGeom prst="borderCallout2">
            <a:avLst>
              <a:gd name="adj1" fmla="val 18750"/>
              <a:gd name="adj2" fmla="val -8333"/>
              <a:gd name="adj3" fmla="val 18750"/>
              <a:gd name="adj4" fmla="val -16667"/>
              <a:gd name="adj5" fmla="val -142321"/>
              <a:gd name="adj6" fmla="val -24462"/>
            </a:avLst>
          </a:prstGeom>
          <a:solidFill>
            <a:srgbClr val="FFE9D5"/>
          </a:solidFill>
          <a:ln w="31750">
            <a:solidFill>
              <a:srgbClr val="FF8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Submit Job A with </a:t>
            </a:r>
            <a:r>
              <a:rPr kumimoji="0" lang="en-US" sz="1100" b="1" i="0" u="none" strike="noStrike" kern="0" cap="none" spc="0" normalizeH="0" baseline="0" noProof="0" dirty="0" err="1">
                <a:ln>
                  <a:noFill/>
                </a:ln>
                <a:solidFill>
                  <a:schemeClr val="tx2"/>
                </a:solidFill>
                <a:effectLst/>
                <a:uLnTx/>
                <a:uFillTx/>
                <a:latin typeface="Segoe UI Semibold" charset="0"/>
                <a:ea typeface="Segoe UI Semibold" charset="0"/>
                <a:cs typeface="Segoe UI Semibold" charset="0"/>
              </a:rPr>
              <a:t>Pri</a:t>
            </a: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 = 7</a:t>
            </a:r>
          </a:p>
        </p:txBody>
      </p:sp>
      <p:sp>
        <p:nvSpPr>
          <p:cNvPr id="50" name="Rectangular Callout 20"/>
          <p:cNvSpPr/>
          <p:nvPr/>
        </p:nvSpPr>
        <p:spPr>
          <a:xfrm>
            <a:off x="7375639" y="4422727"/>
            <a:ext cx="2414452" cy="317010"/>
          </a:xfrm>
          <a:prstGeom prst="borderCallout2">
            <a:avLst>
              <a:gd name="adj1" fmla="val 18750"/>
              <a:gd name="adj2" fmla="val -8333"/>
              <a:gd name="adj3" fmla="val 18750"/>
              <a:gd name="adj4" fmla="val -16667"/>
              <a:gd name="adj5" fmla="val -145041"/>
              <a:gd name="adj6" fmla="val -24575"/>
            </a:avLst>
          </a:prstGeom>
          <a:solidFill>
            <a:srgbClr val="FFE9D5"/>
          </a:solidFill>
          <a:ln w="31750">
            <a:solidFill>
              <a:srgbClr val="FF8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Submit Job B with </a:t>
            </a:r>
            <a:r>
              <a:rPr kumimoji="0" lang="en-US" sz="1100" b="1" i="0" u="none" strike="noStrike" kern="0" cap="none" spc="0" normalizeH="0" baseline="0" noProof="0" dirty="0" err="1">
                <a:ln>
                  <a:noFill/>
                </a:ln>
                <a:solidFill>
                  <a:schemeClr val="tx2"/>
                </a:solidFill>
                <a:effectLst/>
                <a:uLnTx/>
                <a:uFillTx/>
                <a:latin typeface="Segoe UI Semibold" charset="0"/>
                <a:ea typeface="Segoe UI Semibold" charset="0"/>
                <a:cs typeface="Segoe UI Semibold" charset="0"/>
              </a:rPr>
              <a:t>Pri</a:t>
            </a: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 = 7</a:t>
            </a:r>
          </a:p>
        </p:txBody>
      </p:sp>
      <p:sp>
        <p:nvSpPr>
          <p:cNvPr id="51" name="Rectangular Callout 20"/>
          <p:cNvSpPr/>
          <p:nvPr/>
        </p:nvSpPr>
        <p:spPr>
          <a:xfrm>
            <a:off x="7375639" y="4422727"/>
            <a:ext cx="2414452" cy="317010"/>
          </a:xfrm>
          <a:prstGeom prst="borderCallout2">
            <a:avLst>
              <a:gd name="adj1" fmla="val 18750"/>
              <a:gd name="adj2" fmla="val -8333"/>
              <a:gd name="adj3" fmla="val 18750"/>
              <a:gd name="adj4" fmla="val -16667"/>
              <a:gd name="adj5" fmla="val -147330"/>
              <a:gd name="adj6" fmla="val -24725"/>
            </a:avLst>
          </a:prstGeom>
          <a:solidFill>
            <a:srgbClr val="FFE9D5"/>
          </a:solidFill>
          <a:ln w="31750">
            <a:solidFill>
              <a:srgbClr val="FF8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Submit Job X with </a:t>
            </a:r>
            <a:r>
              <a:rPr kumimoji="0" lang="en-US" sz="1100" b="1" i="0" u="none" strike="noStrike" kern="0" cap="none" spc="0" normalizeH="0" baseline="0" noProof="0" dirty="0" err="1">
                <a:ln>
                  <a:noFill/>
                </a:ln>
                <a:solidFill>
                  <a:schemeClr val="tx2"/>
                </a:solidFill>
                <a:effectLst/>
                <a:uLnTx/>
                <a:uFillTx/>
                <a:latin typeface="Segoe UI Semibold" charset="0"/>
                <a:ea typeface="Segoe UI Semibold" charset="0"/>
                <a:cs typeface="Segoe UI Semibold" charset="0"/>
              </a:rPr>
              <a:t>Pri</a:t>
            </a: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 = 1</a:t>
            </a:r>
          </a:p>
        </p:txBody>
      </p:sp>
      <p:grpSp>
        <p:nvGrpSpPr>
          <p:cNvPr id="52" name="Group 51"/>
          <p:cNvGrpSpPr/>
          <p:nvPr/>
        </p:nvGrpSpPr>
        <p:grpSpPr>
          <a:xfrm>
            <a:off x="271831" y="2889323"/>
            <a:ext cx="6512146" cy="996660"/>
            <a:chOff x="1267881" y="1640844"/>
            <a:chExt cx="3495341" cy="582557"/>
          </a:xfrm>
        </p:grpSpPr>
        <p:sp>
          <p:nvSpPr>
            <p:cNvPr id="53" name="Rectangle 52"/>
            <p:cNvSpPr/>
            <p:nvPr/>
          </p:nvSpPr>
          <p:spPr>
            <a:xfrm>
              <a:off x="126788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54" name="Rectangle 53"/>
            <p:cNvSpPr/>
            <p:nvPr/>
          </p:nvSpPr>
          <p:spPr>
            <a:xfrm>
              <a:off x="185043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55" name="Rectangle 54"/>
            <p:cNvSpPr/>
            <p:nvPr/>
          </p:nvSpPr>
          <p:spPr>
            <a:xfrm>
              <a:off x="2432994"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56" name="Rectangle 55"/>
            <p:cNvSpPr/>
            <p:nvPr/>
          </p:nvSpPr>
          <p:spPr>
            <a:xfrm>
              <a:off x="301555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57" name="Rectangle 56"/>
            <p:cNvSpPr/>
            <p:nvPr/>
          </p:nvSpPr>
          <p:spPr>
            <a:xfrm>
              <a:off x="359810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58" name="Rectangle 57"/>
            <p:cNvSpPr/>
            <p:nvPr/>
          </p:nvSpPr>
          <p:spPr>
            <a:xfrm>
              <a:off x="4180665"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r>
                <a:rPr kumimoji="0" lang="en-US" sz="2160" b="1" i="0" u="none" strike="noStrike" kern="0" cap="none" spc="0" normalizeH="0" baseline="0" noProof="0" dirty="0">
                  <a:ln>
                    <a:noFill/>
                  </a:ln>
                  <a:solidFill>
                    <a:srgbClr val="0078D7"/>
                  </a:solidFill>
                  <a:effectLst/>
                  <a:uLnTx/>
                  <a:uFillTx/>
                </a:rPr>
                <a:t>A(7)</a:t>
              </a:r>
            </a:p>
          </p:txBody>
        </p:sp>
      </p:grpSp>
      <p:grpSp>
        <p:nvGrpSpPr>
          <p:cNvPr id="59" name="Group 58"/>
          <p:cNvGrpSpPr/>
          <p:nvPr/>
        </p:nvGrpSpPr>
        <p:grpSpPr>
          <a:xfrm>
            <a:off x="271831" y="2889323"/>
            <a:ext cx="6512146" cy="996660"/>
            <a:chOff x="1267881" y="1640844"/>
            <a:chExt cx="3495341" cy="582557"/>
          </a:xfrm>
        </p:grpSpPr>
        <p:sp>
          <p:nvSpPr>
            <p:cNvPr id="60" name="Rectangle 59"/>
            <p:cNvSpPr/>
            <p:nvPr/>
          </p:nvSpPr>
          <p:spPr>
            <a:xfrm>
              <a:off x="126788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61" name="Rectangle 60"/>
            <p:cNvSpPr/>
            <p:nvPr/>
          </p:nvSpPr>
          <p:spPr>
            <a:xfrm>
              <a:off x="185043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62" name="Rectangle 61"/>
            <p:cNvSpPr/>
            <p:nvPr/>
          </p:nvSpPr>
          <p:spPr>
            <a:xfrm>
              <a:off x="2432994"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63" name="Rectangle 62"/>
            <p:cNvSpPr/>
            <p:nvPr/>
          </p:nvSpPr>
          <p:spPr>
            <a:xfrm>
              <a:off x="301555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64" name="Rectangle 63"/>
            <p:cNvSpPr/>
            <p:nvPr/>
          </p:nvSpPr>
          <p:spPr>
            <a:xfrm>
              <a:off x="359810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r>
                <a:rPr kumimoji="0" lang="en-US" sz="2160" b="1" i="0" u="none" strike="noStrike" kern="0" cap="none" spc="0" normalizeH="0" baseline="0" noProof="0" dirty="0">
                  <a:ln>
                    <a:noFill/>
                  </a:ln>
                  <a:solidFill>
                    <a:srgbClr val="0078D7"/>
                  </a:solidFill>
                  <a:effectLst/>
                  <a:uLnTx/>
                  <a:uFillTx/>
                </a:rPr>
                <a:t>B(7)</a:t>
              </a:r>
            </a:p>
          </p:txBody>
        </p:sp>
        <p:sp>
          <p:nvSpPr>
            <p:cNvPr id="65" name="Rectangle 64"/>
            <p:cNvSpPr/>
            <p:nvPr/>
          </p:nvSpPr>
          <p:spPr>
            <a:xfrm>
              <a:off x="4180665"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dirty="0">
                  <a:ln>
                    <a:noFill/>
                  </a:ln>
                  <a:solidFill>
                    <a:srgbClr val="00BCF2"/>
                  </a:solidFill>
                  <a:effectLst/>
                  <a:uLnTx/>
                  <a:uFillTx/>
                </a:rPr>
                <a:t>A(7)</a:t>
              </a:r>
            </a:p>
          </p:txBody>
        </p:sp>
      </p:grpSp>
      <p:grpSp>
        <p:nvGrpSpPr>
          <p:cNvPr id="66" name="Group 65"/>
          <p:cNvGrpSpPr/>
          <p:nvPr/>
        </p:nvGrpSpPr>
        <p:grpSpPr>
          <a:xfrm>
            <a:off x="271831" y="2889323"/>
            <a:ext cx="6512146" cy="996660"/>
            <a:chOff x="1267881" y="1640844"/>
            <a:chExt cx="3495341" cy="582557"/>
          </a:xfrm>
        </p:grpSpPr>
        <p:sp>
          <p:nvSpPr>
            <p:cNvPr id="67" name="Rectangle 66"/>
            <p:cNvSpPr/>
            <p:nvPr/>
          </p:nvSpPr>
          <p:spPr>
            <a:xfrm>
              <a:off x="126788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68" name="Rectangle 67"/>
            <p:cNvSpPr/>
            <p:nvPr/>
          </p:nvSpPr>
          <p:spPr>
            <a:xfrm>
              <a:off x="185043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69" name="Rectangle 68"/>
            <p:cNvSpPr/>
            <p:nvPr/>
          </p:nvSpPr>
          <p:spPr>
            <a:xfrm>
              <a:off x="2432994"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00BCF2"/>
                </a:solidFill>
                <a:effectLst/>
                <a:uLnTx/>
                <a:uFillTx/>
              </a:endParaRPr>
            </a:p>
          </p:txBody>
        </p:sp>
        <p:sp>
          <p:nvSpPr>
            <p:cNvPr id="70" name="Rectangle 69"/>
            <p:cNvSpPr/>
            <p:nvPr/>
          </p:nvSpPr>
          <p:spPr>
            <a:xfrm>
              <a:off x="301555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dirty="0">
                  <a:ln>
                    <a:noFill/>
                  </a:ln>
                  <a:solidFill>
                    <a:srgbClr val="00BCF2"/>
                  </a:solidFill>
                  <a:effectLst/>
                  <a:uLnTx/>
                  <a:uFillTx/>
                </a:rPr>
                <a:t>B(7)</a:t>
              </a:r>
            </a:p>
          </p:txBody>
        </p:sp>
        <p:sp>
          <p:nvSpPr>
            <p:cNvPr id="71" name="Rectangle 70"/>
            <p:cNvSpPr/>
            <p:nvPr/>
          </p:nvSpPr>
          <p:spPr>
            <a:xfrm>
              <a:off x="359810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dirty="0">
                  <a:ln>
                    <a:noFill/>
                  </a:ln>
                  <a:solidFill>
                    <a:srgbClr val="00BCF2"/>
                  </a:solidFill>
                  <a:effectLst/>
                  <a:uLnTx/>
                  <a:uFillTx/>
                </a:rPr>
                <a:t>A(7)</a:t>
              </a:r>
            </a:p>
          </p:txBody>
        </p:sp>
        <p:sp>
          <p:nvSpPr>
            <p:cNvPr id="72" name="Rectangle 71"/>
            <p:cNvSpPr/>
            <p:nvPr/>
          </p:nvSpPr>
          <p:spPr>
            <a:xfrm>
              <a:off x="4180665"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r>
                <a:rPr kumimoji="0" lang="en-US" sz="2160" b="1" i="0" u="none" strike="noStrike" kern="0" cap="none" spc="0" normalizeH="0" baseline="0" noProof="0" dirty="0">
                  <a:ln>
                    <a:noFill/>
                  </a:ln>
                  <a:solidFill>
                    <a:srgbClr val="0078D7"/>
                  </a:solidFill>
                  <a:effectLst/>
                  <a:uLnTx/>
                  <a:uFillTx/>
                </a:rPr>
                <a:t>X(1)</a:t>
              </a:r>
            </a:p>
          </p:txBody>
        </p:sp>
      </p:grpSp>
      <p:sp>
        <p:nvSpPr>
          <p:cNvPr id="73" name="Rectangle 72"/>
          <p:cNvSpPr/>
          <p:nvPr/>
        </p:nvSpPr>
        <p:spPr>
          <a:xfrm>
            <a:off x="8877898" y="3221802"/>
            <a:ext cx="286174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76183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cs typeface="Segoe UI Light"/>
              </a:rPr>
              <a:t>(Not enough containers to start any new jobs in the queue)</a:t>
            </a:r>
            <a:endParaRPr kumimoji="0" lang="en-US" sz="15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24153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Jobs only start if all requested containers can be reserved</a:t>
            </a:r>
          </a:p>
        </p:txBody>
      </p:sp>
      <p:grpSp>
        <p:nvGrpSpPr>
          <p:cNvPr id="3" name="Group 2"/>
          <p:cNvGrpSpPr/>
          <p:nvPr/>
        </p:nvGrpSpPr>
        <p:grpSpPr>
          <a:xfrm>
            <a:off x="271831" y="2889323"/>
            <a:ext cx="6512146" cy="996660"/>
            <a:chOff x="1267881" y="1640844"/>
            <a:chExt cx="3495341" cy="582557"/>
          </a:xfrm>
        </p:grpSpPr>
        <p:sp>
          <p:nvSpPr>
            <p:cNvPr id="4" name="Rectangle 3"/>
            <p:cNvSpPr/>
            <p:nvPr/>
          </p:nvSpPr>
          <p:spPr>
            <a:xfrm>
              <a:off x="126788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5" name="Rectangle 4"/>
            <p:cNvSpPr/>
            <p:nvPr/>
          </p:nvSpPr>
          <p:spPr>
            <a:xfrm>
              <a:off x="185043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6" name="Rectangle 5"/>
            <p:cNvSpPr/>
            <p:nvPr/>
          </p:nvSpPr>
          <p:spPr>
            <a:xfrm>
              <a:off x="2432994"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7" name="Rectangle 6"/>
            <p:cNvSpPr/>
            <p:nvPr/>
          </p:nvSpPr>
          <p:spPr>
            <a:xfrm>
              <a:off x="301555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8" name="Rectangle 7"/>
            <p:cNvSpPr/>
            <p:nvPr/>
          </p:nvSpPr>
          <p:spPr>
            <a:xfrm>
              <a:off x="359810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9" name="Rectangle 8"/>
            <p:cNvSpPr/>
            <p:nvPr/>
          </p:nvSpPr>
          <p:spPr>
            <a:xfrm>
              <a:off x="4180665"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1" i="0" u="none" strike="noStrike" kern="0" cap="none" spc="0" normalizeH="0" baseline="0" noProof="0" dirty="0">
                <a:ln>
                  <a:noFill/>
                </a:ln>
                <a:solidFill>
                  <a:srgbClr val="FE5E5E"/>
                </a:solidFill>
                <a:effectLst/>
                <a:uLnTx/>
                <a:uFillTx/>
              </a:endParaRPr>
            </a:p>
          </p:txBody>
        </p:sp>
      </p:grpSp>
      <p:cxnSp>
        <p:nvCxnSpPr>
          <p:cNvPr id="13" name="Straight Arrow Connector 12"/>
          <p:cNvCxnSpPr/>
          <p:nvPr/>
        </p:nvCxnSpPr>
        <p:spPr>
          <a:xfrm>
            <a:off x="7099834" y="3387653"/>
            <a:ext cx="1417149" cy="0"/>
          </a:xfrm>
          <a:prstGeom prst="straightConnector1">
            <a:avLst/>
          </a:prstGeom>
          <a:ln w="571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813073" y="2889323"/>
            <a:ext cx="2991396" cy="9966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cs typeface="Segoe UI Light"/>
              </a:rPr>
              <a:t>Running jobs</a:t>
            </a:r>
            <a:endParaRPr kumimoji="0" lang="en-US" sz="1600" b="1" i="0" u="none" strike="noStrike" kern="0" cap="none" spc="0" normalizeH="0" baseline="0" noProof="0" dirty="0">
              <a:ln>
                <a:noFill/>
              </a:ln>
              <a:solidFill>
                <a:schemeClr val="bg1"/>
              </a:solidFill>
              <a:effectLst/>
              <a:uLnTx/>
              <a:uFillTx/>
            </a:endParaRPr>
          </a:p>
        </p:txBody>
      </p:sp>
      <p:sp>
        <p:nvSpPr>
          <p:cNvPr id="51" name="Rectangular Callout 20"/>
          <p:cNvSpPr/>
          <p:nvPr/>
        </p:nvSpPr>
        <p:spPr>
          <a:xfrm>
            <a:off x="7375639" y="4422727"/>
            <a:ext cx="2029095" cy="486287"/>
          </a:xfrm>
          <a:prstGeom prst="borderCallout2">
            <a:avLst>
              <a:gd name="adj1" fmla="val 18750"/>
              <a:gd name="adj2" fmla="val -8333"/>
              <a:gd name="adj3" fmla="val 18750"/>
              <a:gd name="adj4" fmla="val -16667"/>
              <a:gd name="adj5" fmla="val -94192"/>
              <a:gd name="adj6" fmla="val -28069"/>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X needs 4 containers</a:t>
            </a:r>
          </a:p>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X will have to wait</a:t>
            </a:r>
          </a:p>
        </p:txBody>
      </p:sp>
      <p:sp>
        <p:nvSpPr>
          <p:cNvPr id="73" name="Rectangle 72"/>
          <p:cNvSpPr/>
          <p:nvPr/>
        </p:nvSpPr>
        <p:spPr>
          <a:xfrm>
            <a:off x="8813073" y="3147319"/>
            <a:ext cx="2991395"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marR="0" lvl="0" indent="-285750" defTabSz="76183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cs typeface="Segoe UI Light"/>
              </a:rPr>
              <a:t>Using N containers</a:t>
            </a:r>
          </a:p>
          <a:p>
            <a:pPr marL="285750" marR="0" lvl="0" indent="-285750" defTabSz="76183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cs typeface="Segoe UI Light"/>
              </a:rPr>
              <a:t>Only 3 containers available to the account</a:t>
            </a:r>
          </a:p>
        </p:txBody>
      </p:sp>
      <p:sp>
        <p:nvSpPr>
          <p:cNvPr id="16" name="Oval 15"/>
          <p:cNvSpPr/>
          <p:nvPr/>
        </p:nvSpPr>
        <p:spPr>
          <a:xfrm>
            <a:off x="5904307" y="3050663"/>
            <a:ext cx="673982" cy="673980"/>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X</a:t>
            </a:r>
          </a:p>
        </p:txBody>
      </p:sp>
    </p:spTree>
    <p:extLst>
      <p:ext uri="{BB962C8B-B14F-4D97-AF65-F5344CB8AC3E}">
        <p14:creationId xmlns:p14="http://schemas.microsoft.com/office/powerpoint/2010/main" val="426508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Priority doesn’t preempt running jobs</a:t>
            </a:r>
          </a:p>
        </p:txBody>
      </p:sp>
      <p:grpSp>
        <p:nvGrpSpPr>
          <p:cNvPr id="3" name="Group 2"/>
          <p:cNvGrpSpPr/>
          <p:nvPr/>
        </p:nvGrpSpPr>
        <p:grpSpPr>
          <a:xfrm>
            <a:off x="271831" y="2889323"/>
            <a:ext cx="6512146" cy="996660"/>
            <a:chOff x="1267881" y="1640844"/>
            <a:chExt cx="3495341" cy="582557"/>
          </a:xfrm>
        </p:grpSpPr>
        <p:sp>
          <p:nvSpPr>
            <p:cNvPr id="4" name="Rectangle 3"/>
            <p:cNvSpPr/>
            <p:nvPr/>
          </p:nvSpPr>
          <p:spPr>
            <a:xfrm>
              <a:off x="126788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5" name="Rectangle 4"/>
            <p:cNvSpPr/>
            <p:nvPr/>
          </p:nvSpPr>
          <p:spPr>
            <a:xfrm>
              <a:off x="185043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6" name="Rectangle 5"/>
            <p:cNvSpPr/>
            <p:nvPr/>
          </p:nvSpPr>
          <p:spPr>
            <a:xfrm>
              <a:off x="2432994"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7" name="Rectangle 6"/>
            <p:cNvSpPr/>
            <p:nvPr/>
          </p:nvSpPr>
          <p:spPr>
            <a:xfrm>
              <a:off x="3015551"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8" name="Rectangle 7"/>
            <p:cNvSpPr/>
            <p:nvPr/>
          </p:nvSpPr>
          <p:spPr>
            <a:xfrm>
              <a:off x="3598108"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prstClr val="white"/>
                </a:solidFill>
                <a:effectLst/>
                <a:uLnTx/>
                <a:uFillTx/>
              </a:endParaRPr>
            </a:p>
          </p:txBody>
        </p:sp>
        <p:sp>
          <p:nvSpPr>
            <p:cNvPr id="9" name="Rectangle 8"/>
            <p:cNvSpPr/>
            <p:nvPr/>
          </p:nvSpPr>
          <p:spPr>
            <a:xfrm>
              <a:off x="4180665" y="1640844"/>
              <a:ext cx="582557" cy="5825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2160" b="1" i="0" u="none" strike="noStrike" kern="0" cap="none" spc="0" normalizeH="0" baseline="0" noProof="0" dirty="0">
                <a:ln>
                  <a:noFill/>
                </a:ln>
                <a:solidFill>
                  <a:srgbClr val="FE5E5E"/>
                </a:solidFill>
                <a:effectLst/>
                <a:uLnTx/>
                <a:uFillTx/>
              </a:endParaRPr>
            </a:p>
          </p:txBody>
        </p:sp>
      </p:grpSp>
      <p:cxnSp>
        <p:nvCxnSpPr>
          <p:cNvPr id="13" name="Straight Arrow Connector 12"/>
          <p:cNvCxnSpPr/>
          <p:nvPr/>
        </p:nvCxnSpPr>
        <p:spPr>
          <a:xfrm>
            <a:off x="7099834" y="3387653"/>
            <a:ext cx="1417149" cy="0"/>
          </a:xfrm>
          <a:prstGeom prst="straightConnector1">
            <a:avLst/>
          </a:prstGeom>
          <a:ln w="571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813073" y="2889323"/>
            <a:ext cx="2991396" cy="9966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chemeClr val="bg1"/>
              </a:solidFill>
              <a:effectLst/>
              <a:uLnTx/>
              <a:uFillTx/>
            </a:endParaRPr>
          </a:p>
        </p:txBody>
      </p:sp>
      <p:sp>
        <p:nvSpPr>
          <p:cNvPr id="51" name="Rectangular Callout 20"/>
          <p:cNvSpPr/>
          <p:nvPr/>
        </p:nvSpPr>
        <p:spPr>
          <a:xfrm>
            <a:off x="6464664" y="2370845"/>
            <a:ext cx="563879" cy="317010"/>
          </a:xfrm>
          <a:prstGeom prst="borderCallout2">
            <a:avLst>
              <a:gd name="adj1" fmla="val 18750"/>
              <a:gd name="adj2" fmla="val -8333"/>
              <a:gd name="adj3" fmla="val 18750"/>
              <a:gd name="adj4" fmla="val -16667"/>
              <a:gd name="adj5" fmla="val 202925"/>
              <a:gd name="adj6" fmla="val -40232"/>
            </a:avLst>
          </a:prstGeom>
          <a:solidFill>
            <a:srgbClr val="FFE9D5"/>
          </a:solidFill>
          <a:ln w="31750">
            <a:solidFill>
              <a:srgbClr val="FF8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P=1</a:t>
            </a:r>
          </a:p>
        </p:txBody>
      </p:sp>
      <p:sp>
        <p:nvSpPr>
          <p:cNvPr id="16" name="Oval 15"/>
          <p:cNvSpPr/>
          <p:nvPr/>
        </p:nvSpPr>
        <p:spPr>
          <a:xfrm>
            <a:off x="5904307" y="3050663"/>
            <a:ext cx="673982" cy="673980"/>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X</a:t>
            </a:r>
          </a:p>
        </p:txBody>
      </p:sp>
      <p:sp>
        <p:nvSpPr>
          <p:cNvPr id="20" name="Oval 19"/>
          <p:cNvSpPr/>
          <p:nvPr/>
        </p:nvSpPr>
        <p:spPr>
          <a:xfrm>
            <a:off x="8883366" y="2944155"/>
            <a:ext cx="673981" cy="67398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A</a:t>
            </a:r>
          </a:p>
        </p:txBody>
      </p:sp>
      <p:sp>
        <p:nvSpPr>
          <p:cNvPr id="22" name="Oval 21"/>
          <p:cNvSpPr/>
          <p:nvPr/>
        </p:nvSpPr>
        <p:spPr>
          <a:xfrm>
            <a:off x="9971780" y="3125585"/>
            <a:ext cx="673981" cy="67398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B</a:t>
            </a:r>
          </a:p>
        </p:txBody>
      </p:sp>
      <p:sp>
        <p:nvSpPr>
          <p:cNvPr id="23" name="Oval 22"/>
          <p:cNvSpPr/>
          <p:nvPr/>
        </p:nvSpPr>
        <p:spPr>
          <a:xfrm>
            <a:off x="11060510" y="2944156"/>
            <a:ext cx="673981" cy="67398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rPr>
              <a:t>C</a:t>
            </a:r>
          </a:p>
        </p:txBody>
      </p:sp>
      <p:sp>
        <p:nvSpPr>
          <p:cNvPr id="24" name="Rectangular Callout 20"/>
          <p:cNvSpPr/>
          <p:nvPr/>
        </p:nvSpPr>
        <p:spPr>
          <a:xfrm flipH="1">
            <a:off x="8222704" y="2370845"/>
            <a:ext cx="563879" cy="317010"/>
          </a:xfrm>
          <a:prstGeom prst="borderCallout2">
            <a:avLst>
              <a:gd name="adj1" fmla="val 18750"/>
              <a:gd name="adj2" fmla="val -8333"/>
              <a:gd name="adj3" fmla="val 18750"/>
              <a:gd name="adj4" fmla="val -16667"/>
              <a:gd name="adj5" fmla="val 169731"/>
              <a:gd name="adj6" fmla="val -55676"/>
            </a:avLst>
          </a:prstGeom>
          <a:solidFill>
            <a:srgbClr val="FFE9D5"/>
          </a:solidFill>
          <a:ln w="31750">
            <a:solidFill>
              <a:srgbClr val="FF8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P=8</a:t>
            </a:r>
          </a:p>
        </p:txBody>
      </p:sp>
      <p:sp>
        <p:nvSpPr>
          <p:cNvPr id="25" name="Rectangular Callout 20"/>
          <p:cNvSpPr/>
          <p:nvPr/>
        </p:nvSpPr>
        <p:spPr>
          <a:xfrm flipH="1">
            <a:off x="9311118" y="2370845"/>
            <a:ext cx="563879" cy="317010"/>
          </a:xfrm>
          <a:prstGeom prst="borderCallout2">
            <a:avLst>
              <a:gd name="adj1" fmla="val 18750"/>
              <a:gd name="adj2" fmla="val -8333"/>
              <a:gd name="adj3" fmla="val 18750"/>
              <a:gd name="adj4" fmla="val -16667"/>
              <a:gd name="adj5" fmla="val 221239"/>
              <a:gd name="adj6" fmla="val -52458"/>
            </a:avLst>
          </a:prstGeom>
          <a:solidFill>
            <a:srgbClr val="FFE9D5"/>
          </a:solidFill>
          <a:ln w="31750">
            <a:solidFill>
              <a:srgbClr val="FF8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P=6</a:t>
            </a:r>
          </a:p>
        </p:txBody>
      </p:sp>
      <p:sp>
        <p:nvSpPr>
          <p:cNvPr id="26" name="Rectangular Callout 20"/>
          <p:cNvSpPr/>
          <p:nvPr/>
        </p:nvSpPr>
        <p:spPr>
          <a:xfrm flipH="1">
            <a:off x="10399532" y="2370845"/>
            <a:ext cx="563879" cy="317010"/>
          </a:xfrm>
          <a:prstGeom prst="borderCallout2">
            <a:avLst>
              <a:gd name="adj1" fmla="val 18750"/>
              <a:gd name="adj2" fmla="val -8333"/>
              <a:gd name="adj3" fmla="val 18750"/>
              <a:gd name="adj4" fmla="val -16667"/>
              <a:gd name="adj5" fmla="val 172249"/>
              <a:gd name="adj6" fmla="val -52433"/>
            </a:avLst>
          </a:prstGeom>
          <a:solidFill>
            <a:srgbClr val="FFE9D5"/>
          </a:solidFill>
          <a:ln w="31750">
            <a:solidFill>
              <a:srgbClr val="FF8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P=7</a:t>
            </a:r>
          </a:p>
        </p:txBody>
      </p:sp>
      <p:sp>
        <p:nvSpPr>
          <p:cNvPr id="27" name="Rectangular Callout 20"/>
          <p:cNvSpPr/>
          <p:nvPr/>
        </p:nvSpPr>
        <p:spPr>
          <a:xfrm>
            <a:off x="7375639" y="4422727"/>
            <a:ext cx="1935479" cy="655564"/>
          </a:xfrm>
          <a:prstGeom prst="borderCallout2">
            <a:avLst>
              <a:gd name="adj1" fmla="val 18750"/>
              <a:gd name="adj2" fmla="val -8333"/>
              <a:gd name="adj3" fmla="val 18750"/>
              <a:gd name="adj4" fmla="val -16667"/>
              <a:gd name="adj5" fmla="val -71817"/>
              <a:gd name="adj6" fmla="val -29607"/>
            </a:avLst>
          </a:prstGeom>
          <a:solidFill>
            <a:srgbClr val="FFE9D5"/>
          </a:solidFill>
          <a:ln w="31750">
            <a:solidFill>
              <a:srgbClr val="FF8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X will NOT preempt running jobs.</a:t>
            </a:r>
          </a:p>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X will have to wait.</a:t>
            </a:r>
          </a:p>
        </p:txBody>
      </p:sp>
    </p:spTree>
    <p:extLst>
      <p:ext uri="{BB962C8B-B14F-4D97-AF65-F5344CB8AC3E}">
        <p14:creationId xmlns:p14="http://schemas.microsoft.com/office/powerpoint/2010/main" val="79900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4" grpId="0" animBg="1"/>
      <p:bldP spid="25" grpId="0" animBg="1"/>
      <p:bldP spid="26" grpId="0" animBg="1"/>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54885" y="0"/>
            <a:ext cx="713711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3"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43279" y="2407922"/>
            <a:ext cx="4911606" cy="238834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U-SQL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job compilation</a:t>
            </a:r>
            <a:endParaRPr kumimoji="0" lang="en-US" sz="4800" b="0" i="1"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4400" b="0" i="0" u="none" strike="noStrike" kern="0" cap="none" spc="0" normalizeH="0" baseline="0" noProof="0" dirty="0">
              <a:ln>
                <a:noFill/>
              </a:ln>
              <a:solidFill>
                <a:schemeClr val="accent2"/>
              </a:solidFill>
              <a:effectLst/>
              <a:uLnTx/>
              <a:uFillTx/>
              <a:latin typeface="+mj-lt"/>
              <a:ea typeface="Segoe UI" pitchFamily="34" charset="0"/>
              <a:cs typeface="Segoe UI" pitchFamily="34" charset="0"/>
            </a:endParaRPr>
          </a:p>
        </p:txBody>
      </p:sp>
      <p:sp>
        <p:nvSpPr>
          <p:cNvPr id="232" name="Rectangle 231"/>
          <p:cNvSpPr/>
          <p:nvPr/>
        </p:nvSpPr>
        <p:spPr bwMode="auto">
          <a:xfrm>
            <a:off x="5054885" y="6695072"/>
            <a:ext cx="7137115" cy="16292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234" name="Group 233"/>
          <p:cNvGrpSpPr/>
          <p:nvPr/>
        </p:nvGrpSpPr>
        <p:grpSpPr>
          <a:xfrm>
            <a:off x="6356095" y="1435854"/>
            <a:ext cx="4111759" cy="5384046"/>
            <a:chOff x="5492495" y="507680"/>
            <a:chExt cx="4781804" cy="6261420"/>
          </a:xfrm>
        </p:grpSpPr>
        <p:grpSp>
          <p:nvGrpSpPr>
            <p:cNvPr id="231" name="Group 230"/>
            <p:cNvGrpSpPr/>
            <p:nvPr/>
          </p:nvGrpSpPr>
          <p:grpSpPr>
            <a:xfrm>
              <a:off x="5492495" y="618273"/>
              <a:ext cx="3892850" cy="6150827"/>
              <a:chOff x="6940295" y="618273"/>
              <a:chExt cx="3393175" cy="5361325"/>
            </a:xfrm>
          </p:grpSpPr>
          <p:sp>
            <p:nvSpPr>
              <p:cNvPr id="97" name="Freeform 19"/>
              <p:cNvSpPr>
                <a:spLocks/>
              </p:cNvSpPr>
              <p:nvPr/>
            </p:nvSpPr>
            <p:spPr bwMode="auto">
              <a:xfrm>
                <a:off x="8553533" y="4909486"/>
                <a:ext cx="462461" cy="930299"/>
              </a:xfrm>
              <a:custGeom>
                <a:avLst/>
                <a:gdLst>
                  <a:gd name="T0" fmla="*/ 51 w 86"/>
                  <a:gd name="T1" fmla="*/ 172 h 173"/>
                  <a:gd name="T2" fmla="*/ 86 w 86"/>
                  <a:gd name="T3" fmla="*/ 173 h 173"/>
                  <a:gd name="T4" fmla="*/ 29 w 86"/>
                  <a:gd name="T5" fmla="*/ 0 h 173"/>
                  <a:gd name="T6" fmla="*/ 0 w 86"/>
                  <a:gd name="T7" fmla="*/ 8 h 173"/>
                  <a:gd name="T8" fmla="*/ 51 w 86"/>
                  <a:gd name="T9" fmla="*/ 172 h 173"/>
                </a:gdLst>
                <a:ahLst/>
                <a:cxnLst>
                  <a:cxn ang="0">
                    <a:pos x="T0" y="T1"/>
                  </a:cxn>
                  <a:cxn ang="0">
                    <a:pos x="T2" y="T3"/>
                  </a:cxn>
                  <a:cxn ang="0">
                    <a:pos x="T4" y="T5"/>
                  </a:cxn>
                  <a:cxn ang="0">
                    <a:pos x="T6" y="T7"/>
                  </a:cxn>
                  <a:cxn ang="0">
                    <a:pos x="T8" y="T9"/>
                  </a:cxn>
                </a:cxnLst>
                <a:rect l="0" t="0" r="r" b="b"/>
                <a:pathLst>
                  <a:path w="86" h="173">
                    <a:moveTo>
                      <a:pt x="51" y="172"/>
                    </a:moveTo>
                    <a:lnTo>
                      <a:pt x="86" y="173"/>
                    </a:lnTo>
                    <a:lnTo>
                      <a:pt x="29" y="0"/>
                    </a:lnTo>
                    <a:lnTo>
                      <a:pt x="0" y="8"/>
                    </a:lnTo>
                    <a:lnTo>
                      <a:pt x="51" y="17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20"/>
              <p:cNvSpPr>
                <a:spLocks/>
              </p:cNvSpPr>
              <p:nvPr/>
            </p:nvSpPr>
            <p:spPr bwMode="auto">
              <a:xfrm>
                <a:off x="8236264" y="4974015"/>
                <a:ext cx="333402" cy="860393"/>
              </a:xfrm>
              <a:custGeom>
                <a:avLst/>
                <a:gdLst>
                  <a:gd name="T0" fmla="*/ 28 w 62"/>
                  <a:gd name="T1" fmla="*/ 160 h 160"/>
                  <a:gd name="T2" fmla="*/ 62 w 62"/>
                  <a:gd name="T3" fmla="*/ 158 h 160"/>
                  <a:gd name="T4" fmla="*/ 35 w 62"/>
                  <a:gd name="T5" fmla="*/ 0 h 160"/>
                  <a:gd name="T6" fmla="*/ 0 w 62"/>
                  <a:gd name="T7" fmla="*/ 0 h 160"/>
                  <a:gd name="T8" fmla="*/ 28 w 62"/>
                  <a:gd name="T9" fmla="*/ 160 h 160"/>
                </a:gdLst>
                <a:ahLst/>
                <a:cxnLst>
                  <a:cxn ang="0">
                    <a:pos x="T0" y="T1"/>
                  </a:cxn>
                  <a:cxn ang="0">
                    <a:pos x="T2" y="T3"/>
                  </a:cxn>
                  <a:cxn ang="0">
                    <a:pos x="T4" y="T5"/>
                  </a:cxn>
                  <a:cxn ang="0">
                    <a:pos x="T6" y="T7"/>
                  </a:cxn>
                  <a:cxn ang="0">
                    <a:pos x="T8" y="T9"/>
                  </a:cxn>
                </a:cxnLst>
                <a:rect l="0" t="0" r="r" b="b"/>
                <a:pathLst>
                  <a:path w="62" h="160">
                    <a:moveTo>
                      <a:pt x="28" y="160"/>
                    </a:moveTo>
                    <a:lnTo>
                      <a:pt x="62" y="158"/>
                    </a:lnTo>
                    <a:lnTo>
                      <a:pt x="35" y="0"/>
                    </a:lnTo>
                    <a:lnTo>
                      <a:pt x="0" y="0"/>
                    </a:lnTo>
                    <a:lnTo>
                      <a:pt x="28" y="16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21"/>
              <p:cNvSpPr>
                <a:spLocks/>
              </p:cNvSpPr>
              <p:nvPr/>
            </p:nvSpPr>
            <p:spPr bwMode="auto">
              <a:xfrm>
                <a:off x="8784765" y="5748369"/>
                <a:ext cx="575386" cy="231229"/>
              </a:xfrm>
              <a:custGeom>
                <a:avLst/>
                <a:gdLst>
                  <a:gd name="T0" fmla="*/ 7 w 176"/>
                  <a:gd name="T1" fmla="*/ 71 h 71"/>
                  <a:gd name="T2" fmla="*/ 58 w 176"/>
                  <a:gd name="T3" fmla="*/ 65 h 71"/>
                  <a:gd name="T4" fmla="*/ 59 w 176"/>
                  <a:gd name="T5" fmla="*/ 59 h 71"/>
                  <a:gd name="T6" fmla="*/ 130 w 176"/>
                  <a:gd name="T7" fmla="*/ 58 h 71"/>
                  <a:gd name="T8" fmla="*/ 172 w 176"/>
                  <a:gd name="T9" fmla="*/ 48 h 71"/>
                  <a:gd name="T10" fmla="*/ 175 w 176"/>
                  <a:gd name="T11" fmla="*/ 41 h 71"/>
                  <a:gd name="T12" fmla="*/ 64 w 176"/>
                  <a:gd name="T13" fmla="*/ 0 h 71"/>
                  <a:gd name="T14" fmla="*/ 62 w 176"/>
                  <a:gd name="T15" fmla="*/ 0 h 71"/>
                  <a:gd name="T16" fmla="*/ 39 w 176"/>
                  <a:gd name="T17" fmla="*/ 19 h 71"/>
                  <a:gd name="T18" fmla="*/ 6 w 176"/>
                  <a:gd name="T19" fmla="*/ 7 h 71"/>
                  <a:gd name="T20" fmla="*/ 7 w 176"/>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71">
                    <a:moveTo>
                      <a:pt x="7" y="71"/>
                    </a:moveTo>
                    <a:cubicBezTo>
                      <a:pt x="58" y="65"/>
                      <a:pt x="58" y="65"/>
                      <a:pt x="58" y="65"/>
                    </a:cubicBezTo>
                    <a:cubicBezTo>
                      <a:pt x="59" y="59"/>
                      <a:pt x="59" y="59"/>
                      <a:pt x="59" y="59"/>
                    </a:cubicBezTo>
                    <a:cubicBezTo>
                      <a:pt x="75" y="60"/>
                      <a:pt x="112" y="60"/>
                      <a:pt x="130" y="58"/>
                    </a:cubicBezTo>
                    <a:cubicBezTo>
                      <a:pt x="143" y="57"/>
                      <a:pt x="163" y="54"/>
                      <a:pt x="172" y="48"/>
                    </a:cubicBezTo>
                    <a:cubicBezTo>
                      <a:pt x="174" y="47"/>
                      <a:pt x="176" y="43"/>
                      <a:pt x="175" y="41"/>
                    </a:cubicBezTo>
                    <a:cubicBezTo>
                      <a:pt x="171" y="20"/>
                      <a:pt x="88" y="22"/>
                      <a:pt x="64" y="0"/>
                    </a:cubicBezTo>
                    <a:cubicBezTo>
                      <a:pt x="62" y="0"/>
                      <a:pt x="62" y="0"/>
                      <a:pt x="62" y="0"/>
                    </a:cubicBezTo>
                    <a:cubicBezTo>
                      <a:pt x="57" y="5"/>
                      <a:pt x="52" y="18"/>
                      <a:pt x="39" y="19"/>
                    </a:cubicBezTo>
                    <a:cubicBezTo>
                      <a:pt x="27" y="21"/>
                      <a:pt x="12" y="11"/>
                      <a:pt x="6" y="7"/>
                    </a:cubicBezTo>
                    <a:cubicBezTo>
                      <a:pt x="0" y="14"/>
                      <a:pt x="5" y="70"/>
                      <a:pt x="7" y="7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22"/>
              <p:cNvSpPr>
                <a:spLocks/>
              </p:cNvSpPr>
              <p:nvPr/>
            </p:nvSpPr>
            <p:spPr bwMode="auto">
              <a:xfrm>
                <a:off x="8354569" y="5748369"/>
                <a:ext cx="570011" cy="231229"/>
              </a:xfrm>
              <a:custGeom>
                <a:avLst/>
                <a:gdLst>
                  <a:gd name="T0" fmla="*/ 5 w 175"/>
                  <a:gd name="T1" fmla="*/ 70 h 70"/>
                  <a:gd name="T2" fmla="*/ 56 w 175"/>
                  <a:gd name="T3" fmla="*/ 66 h 70"/>
                  <a:gd name="T4" fmla="*/ 57 w 175"/>
                  <a:gd name="T5" fmla="*/ 59 h 70"/>
                  <a:gd name="T6" fmla="*/ 128 w 175"/>
                  <a:gd name="T7" fmla="*/ 61 h 70"/>
                  <a:gd name="T8" fmla="*/ 171 w 175"/>
                  <a:gd name="T9" fmla="*/ 52 h 70"/>
                  <a:gd name="T10" fmla="*/ 174 w 175"/>
                  <a:gd name="T11" fmla="*/ 45 h 70"/>
                  <a:gd name="T12" fmla="*/ 65 w 175"/>
                  <a:gd name="T13" fmla="*/ 0 h 70"/>
                  <a:gd name="T14" fmla="*/ 63 w 175"/>
                  <a:gd name="T15" fmla="*/ 0 h 70"/>
                  <a:gd name="T16" fmla="*/ 39 w 175"/>
                  <a:gd name="T17" fmla="*/ 19 h 70"/>
                  <a:gd name="T18" fmla="*/ 6 w 175"/>
                  <a:gd name="T19" fmla="*/ 5 h 70"/>
                  <a:gd name="T20" fmla="*/ 5 w 175"/>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0">
                    <a:moveTo>
                      <a:pt x="5" y="70"/>
                    </a:moveTo>
                    <a:cubicBezTo>
                      <a:pt x="56" y="66"/>
                      <a:pt x="56" y="66"/>
                      <a:pt x="56" y="66"/>
                    </a:cubicBezTo>
                    <a:cubicBezTo>
                      <a:pt x="57" y="59"/>
                      <a:pt x="57" y="59"/>
                      <a:pt x="57" y="59"/>
                    </a:cubicBezTo>
                    <a:cubicBezTo>
                      <a:pt x="74" y="61"/>
                      <a:pt x="110" y="62"/>
                      <a:pt x="128" y="61"/>
                    </a:cubicBezTo>
                    <a:cubicBezTo>
                      <a:pt x="142" y="60"/>
                      <a:pt x="161" y="58"/>
                      <a:pt x="171" y="52"/>
                    </a:cubicBezTo>
                    <a:cubicBezTo>
                      <a:pt x="172" y="51"/>
                      <a:pt x="175" y="48"/>
                      <a:pt x="174" y="45"/>
                    </a:cubicBezTo>
                    <a:cubicBezTo>
                      <a:pt x="170" y="25"/>
                      <a:pt x="88" y="23"/>
                      <a:pt x="65" y="0"/>
                    </a:cubicBezTo>
                    <a:cubicBezTo>
                      <a:pt x="63" y="0"/>
                      <a:pt x="63" y="0"/>
                      <a:pt x="63" y="0"/>
                    </a:cubicBezTo>
                    <a:cubicBezTo>
                      <a:pt x="57" y="6"/>
                      <a:pt x="52" y="18"/>
                      <a:pt x="39" y="19"/>
                    </a:cubicBezTo>
                    <a:cubicBezTo>
                      <a:pt x="26" y="20"/>
                      <a:pt x="12" y="10"/>
                      <a:pt x="6" y="5"/>
                    </a:cubicBezTo>
                    <a:cubicBezTo>
                      <a:pt x="0" y="12"/>
                      <a:pt x="3" y="69"/>
                      <a:pt x="5" y="7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23"/>
              <p:cNvSpPr>
                <a:spLocks/>
              </p:cNvSpPr>
              <p:nvPr/>
            </p:nvSpPr>
            <p:spPr bwMode="auto">
              <a:xfrm>
                <a:off x="7580214" y="3495216"/>
                <a:ext cx="344157" cy="575386"/>
              </a:xfrm>
              <a:custGeom>
                <a:avLst/>
                <a:gdLst>
                  <a:gd name="T0" fmla="*/ 103 w 105"/>
                  <a:gd name="T1" fmla="*/ 133 h 176"/>
                  <a:gd name="T2" fmla="*/ 83 w 105"/>
                  <a:gd name="T3" fmla="*/ 0 h 176"/>
                  <a:gd name="T4" fmla="*/ 0 w 105"/>
                  <a:gd name="T5" fmla="*/ 12 h 176"/>
                  <a:gd name="T6" fmla="*/ 19 w 105"/>
                  <a:gd name="T7" fmla="*/ 145 h 176"/>
                  <a:gd name="T8" fmla="*/ 67 w 105"/>
                  <a:gd name="T9" fmla="*/ 172 h 176"/>
                  <a:gd name="T10" fmla="*/ 103 w 105"/>
                  <a:gd name="T11" fmla="*/ 133 h 176"/>
                </a:gdLst>
                <a:ahLst/>
                <a:cxnLst>
                  <a:cxn ang="0">
                    <a:pos x="T0" y="T1"/>
                  </a:cxn>
                  <a:cxn ang="0">
                    <a:pos x="T2" y="T3"/>
                  </a:cxn>
                  <a:cxn ang="0">
                    <a:pos x="T4" y="T5"/>
                  </a:cxn>
                  <a:cxn ang="0">
                    <a:pos x="T6" y="T7"/>
                  </a:cxn>
                  <a:cxn ang="0">
                    <a:pos x="T8" y="T9"/>
                  </a:cxn>
                  <a:cxn ang="0">
                    <a:pos x="T10" y="T11"/>
                  </a:cxn>
                </a:cxnLst>
                <a:rect l="0" t="0" r="r" b="b"/>
                <a:pathLst>
                  <a:path w="105" h="176">
                    <a:moveTo>
                      <a:pt x="103" y="133"/>
                    </a:moveTo>
                    <a:cubicBezTo>
                      <a:pt x="83" y="0"/>
                      <a:pt x="83" y="0"/>
                      <a:pt x="83" y="0"/>
                    </a:cubicBezTo>
                    <a:cubicBezTo>
                      <a:pt x="0" y="12"/>
                      <a:pt x="0" y="12"/>
                      <a:pt x="0" y="12"/>
                    </a:cubicBezTo>
                    <a:cubicBezTo>
                      <a:pt x="19" y="145"/>
                      <a:pt x="19" y="145"/>
                      <a:pt x="19" y="145"/>
                    </a:cubicBezTo>
                    <a:cubicBezTo>
                      <a:pt x="22" y="161"/>
                      <a:pt x="37" y="176"/>
                      <a:pt x="67" y="172"/>
                    </a:cubicBezTo>
                    <a:cubicBezTo>
                      <a:pt x="98" y="167"/>
                      <a:pt x="105" y="149"/>
                      <a:pt x="103" y="133"/>
                    </a:cubicBez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24"/>
              <p:cNvSpPr>
                <a:spLocks/>
              </p:cNvSpPr>
              <p:nvPr/>
            </p:nvSpPr>
            <p:spPr bwMode="auto">
              <a:xfrm>
                <a:off x="7547950" y="3484461"/>
                <a:ext cx="306513" cy="150569"/>
              </a:xfrm>
              <a:custGeom>
                <a:avLst/>
                <a:gdLst>
                  <a:gd name="T0" fmla="*/ 3 w 95"/>
                  <a:gd name="T1" fmla="*/ 19 h 46"/>
                  <a:gd name="T2" fmla="*/ 95 w 95"/>
                  <a:gd name="T3" fmla="*/ 16 h 46"/>
                  <a:gd name="T4" fmla="*/ 93 w 95"/>
                  <a:gd name="T5" fmla="*/ 0 h 46"/>
                  <a:gd name="T6" fmla="*/ 0 w 95"/>
                  <a:gd name="T7" fmla="*/ 3 h 46"/>
                  <a:gd name="T8" fmla="*/ 3 w 95"/>
                  <a:gd name="T9" fmla="*/ 19 h 46"/>
                </a:gdLst>
                <a:ahLst/>
                <a:cxnLst>
                  <a:cxn ang="0">
                    <a:pos x="T0" y="T1"/>
                  </a:cxn>
                  <a:cxn ang="0">
                    <a:pos x="T2" y="T3"/>
                  </a:cxn>
                  <a:cxn ang="0">
                    <a:pos x="T4" y="T5"/>
                  </a:cxn>
                  <a:cxn ang="0">
                    <a:pos x="T6" y="T7"/>
                  </a:cxn>
                  <a:cxn ang="0">
                    <a:pos x="T8" y="T9"/>
                  </a:cxn>
                </a:cxnLst>
                <a:rect l="0" t="0" r="r" b="b"/>
                <a:pathLst>
                  <a:path w="95" h="46">
                    <a:moveTo>
                      <a:pt x="3" y="19"/>
                    </a:moveTo>
                    <a:cubicBezTo>
                      <a:pt x="33" y="46"/>
                      <a:pt x="60" y="35"/>
                      <a:pt x="95" y="16"/>
                    </a:cubicBezTo>
                    <a:cubicBezTo>
                      <a:pt x="93" y="0"/>
                      <a:pt x="93" y="0"/>
                      <a:pt x="93" y="0"/>
                    </a:cubicBezTo>
                    <a:cubicBezTo>
                      <a:pt x="0" y="3"/>
                      <a:pt x="0" y="3"/>
                      <a:pt x="0" y="3"/>
                    </a:cubicBezTo>
                    <a:lnTo>
                      <a:pt x="3" y="19"/>
                    </a:lnTo>
                    <a:close/>
                  </a:path>
                </a:pathLst>
              </a:cu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25"/>
              <p:cNvSpPr>
                <a:spLocks noEditPoints="1"/>
              </p:cNvSpPr>
              <p:nvPr/>
            </p:nvSpPr>
            <p:spPr bwMode="auto">
              <a:xfrm>
                <a:off x="9532230" y="4366364"/>
                <a:ext cx="580766" cy="1548708"/>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26"/>
              <p:cNvSpPr>
                <a:spLocks noEditPoints="1"/>
              </p:cNvSpPr>
              <p:nvPr/>
            </p:nvSpPr>
            <p:spPr bwMode="auto">
              <a:xfrm>
                <a:off x="7042469" y="4366364"/>
                <a:ext cx="580766" cy="1548708"/>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27"/>
              <p:cNvSpPr>
                <a:spLocks/>
              </p:cNvSpPr>
              <p:nvPr/>
            </p:nvSpPr>
            <p:spPr bwMode="auto">
              <a:xfrm>
                <a:off x="6940295" y="4366364"/>
                <a:ext cx="3274871" cy="204343"/>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Oval 28"/>
              <p:cNvSpPr>
                <a:spLocks noChangeArrowheads="1"/>
              </p:cNvSpPr>
              <p:nvPr/>
            </p:nvSpPr>
            <p:spPr bwMode="auto">
              <a:xfrm>
                <a:off x="6940295" y="4231926"/>
                <a:ext cx="3274871" cy="263494"/>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9"/>
              <p:cNvSpPr>
                <a:spLocks noChangeArrowheads="1"/>
              </p:cNvSpPr>
              <p:nvPr/>
            </p:nvSpPr>
            <p:spPr bwMode="auto">
              <a:xfrm>
                <a:off x="8413719" y="4344854"/>
                <a:ext cx="21510" cy="215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30"/>
              <p:cNvSpPr>
                <a:spLocks/>
              </p:cNvSpPr>
              <p:nvPr/>
            </p:nvSpPr>
            <p:spPr bwMode="auto">
              <a:xfrm>
                <a:off x="7720028" y="4366364"/>
                <a:ext cx="715200" cy="64530"/>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31"/>
              <p:cNvSpPr>
                <a:spLocks/>
              </p:cNvSpPr>
              <p:nvPr/>
            </p:nvSpPr>
            <p:spPr bwMode="auto">
              <a:xfrm>
                <a:off x="7720028" y="4339475"/>
                <a:ext cx="715200" cy="69905"/>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32"/>
              <p:cNvSpPr>
                <a:spLocks noChangeArrowheads="1"/>
              </p:cNvSpPr>
              <p:nvPr/>
            </p:nvSpPr>
            <p:spPr bwMode="auto">
              <a:xfrm>
                <a:off x="8946089" y="4328720"/>
                <a:ext cx="602275" cy="107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Freeform 33"/>
              <p:cNvSpPr>
                <a:spLocks/>
              </p:cNvSpPr>
              <p:nvPr/>
            </p:nvSpPr>
            <p:spPr bwMode="auto">
              <a:xfrm>
                <a:off x="8924579" y="4285700"/>
                <a:ext cx="645295" cy="48395"/>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34"/>
              <p:cNvSpPr>
                <a:spLocks noChangeArrowheads="1"/>
              </p:cNvSpPr>
              <p:nvPr/>
            </p:nvSpPr>
            <p:spPr bwMode="auto">
              <a:xfrm>
                <a:off x="9155808" y="4086736"/>
                <a:ext cx="188209" cy="1989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Freeform 35"/>
              <p:cNvSpPr>
                <a:spLocks/>
              </p:cNvSpPr>
              <p:nvPr/>
            </p:nvSpPr>
            <p:spPr bwMode="auto">
              <a:xfrm>
                <a:off x="8370699" y="3054264"/>
                <a:ext cx="1753052" cy="1043227"/>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Freeform 36"/>
              <p:cNvSpPr>
                <a:spLocks/>
              </p:cNvSpPr>
              <p:nvPr/>
            </p:nvSpPr>
            <p:spPr bwMode="auto">
              <a:xfrm>
                <a:off x="8435229" y="3113414"/>
                <a:ext cx="1623993" cy="924923"/>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Freeform 41"/>
              <p:cNvSpPr>
                <a:spLocks/>
              </p:cNvSpPr>
              <p:nvPr/>
            </p:nvSpPr>
            <p:spPr bwMode="auto">
              <a:xfrm>
                <a:off x="8435229" y="3118794"/>
                <a:ext cx="1613238" cy="919544"/>
              </a:xfrm>
              <a:prstGeom prst="rtTriangle">
                <a:avLst/>
              </a:pr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Freeform 48"/>
              <p:cNvSpPr>
                <a:spLocks/>
              </p:cNvSpPr>
              <p:nvPr/>
            </p:nvSpPr>
            <p:spPr bwMode="auto">
              <a:xfrm>
                <a:off x="7655499" y="1656125"/>
                <a:ext cx="613030" cy="344157"/>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Freeform 49"/>
              <p:cNvSpPr>
                <a:spLocks/>
              </p:cNvSpPr>
              <p:nvPr/>
            </p:nvSpPr>
            <p:spPr bwMode="auto">
              <a:xfrm>
                <a:off x="9811858" y="618273"/>
                <a:ext cx="521612" cy="290383"/>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Freeform 50"/>
              <p:cNvSpPr>
                <a:spLocks/>
              </p:cNvSpPr>
              <p:nvPr/>
            </p:nvSpPr>
            <p:spPr bwMode="auto">
              <a:xfrm>
                <a:off x="7596345" y="3640405"/>
                <a:ext cx="376422" cy="177454"/>
              </a:xfrm>
              <a:custGeom>
                <a:avLst/>
                <a:gdLst>
                  <a:gd name="T0" fmla="*/ 53 w 70"/>
                  <a:gd name="T1" fmla="*/ 0 h 33"/>
                  <a:gd name="T2" fmla="*/ 0 w 70"/>
                  <a:gd name="T3" fmla="*/ 7 h 33"/>
                  <a:gd name="T4" fmla="*/ 0 w 70"/>
                  <a:gd name="T5" fmla="*/ 31 h 33"/>
                  <a:gd name="T6" fmla="*/ 70 w 70"/>
                  <a:gd name="T7" fmla="*/ 33 h 33"/>
                  <a:gd name="T8" fmla="*/ 53 w 70"/>
                  <a:gd name="T9" fmla="*/ 0 h 33"/>
                </a:gdLst>
                <a:ahLst/>
                <a:cxnLst>
                  <a:cxn ang="0">
                    <a:pos x="T0" y="T1"/>
                  </a:cxn>
                  <a:cxn ang="0">
                    <a:pos x="T2" y="T3"/>
                  </a:cxn>
                  <a:cxn ang="0">
                    <a:pos x="T4" y="T5"/>
                  </a:cxn>
                  <a:cxn ang="0">
                    <a:pos x="T6" y="T7"/>
                  </a:cxn>
                  <a:cxn ang="0">
                    <a:pos x="T8" y="T9"/>
                  </a:cxn>
                </a:cxnLst>
                <a:rect l="0" t="0" r="r" b="b"/>
                <a:pathLst>
                  <a:path w="70" h="33">
                    <a:moveTo>
                      <a:pt x="53" y="0"/>
                    </a:moveTo>
                    <a:lnTo>
                      <a:pt x="0" y="7"/>
                    </a:lnTo>
                    <a:lnTo>
                      <a:pt x="0" y="31"/>
                    </a:lnTo>
                    <a:lnTo>
                      <a:pt x="70" y="33"/>
                    </a:lnTo>
                    <a:lnTo>
                      <a:pt x="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51"/>
              <p:cNvSpPr>
                <a:spLocks noChangeArrowheads="1"/>
              </p:cNvSpPr>
              <p:nvPr/>
            </p:nvSpPr>
            <p:spPr bwMode="auto">
              <a:xfrm>
                <a:off x="7746914" y="4818071"/>
                <a:ext cx="209719" cy="7528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Freeform 52"/>
              <p:cNvSpPr>
                <a:spLocks/>
              </p:cNvSpPr>
              <p:nvPr/>
            </p:nvSpPr>
            <p:spPr bwMode="auto">
              <a:xfrm>
                <a:off x="7741538" y="4565328"/>
                <a:ext cx="817374" cy="1183041"/>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Freeform 53"/>
              <p:cNvSpPr>
                <a:spLocks/>
              </p:cNvSpPr>
              <p:nvPr/>
            </p:nvSpPr>
            <p:spPr bwMode="auto">
              <a:xfrm>
                <a:off x="7741538" y="4565328"/>
                <a:ext cx="645295" cy="1183041"/>
              </a:xfrm>
              <a:custGeom>
                <a:avLst/>
                <a:gdLst>
                  <a:gd name="T0" fmla="*/ 98 w 120"/>
                  <a:gd name="T1" fmla="*/ 56 h 220"/>
                  <a:gd name="T2" fmla="*/ 14 w 120"/>
                  <a:gd name="T3" fmla="*/ 45 h 220"/>
                  <a:gd name="T4" fmla="*/ 21 w 120"/>
                  <a:gd name="T5" fmla="*/ 1 h 220"/>
                  <a:gd name="T6" fmla="*/ 7 w 120"/>
                  <a:gd name="T7" fmla="*/ 0 h 220"/>
                  <a:gd name="T8" fmla="*/ 0 w 120"/>
                  <a:gd name="T9" fmla="*/ 48 h 220"/>
                  <a:gd name="T10" fmla="*/ 81 w 120"/>
                  <a:gd name="T11" fmla="*/ 61 h 220"/>
                  <a:gd name="T12" fmla="*/ 106 w 120"/>
                  <a:gd name="T13" fmla="*/ 220 h 220"/>
                  <a:gd name="T14" fmla="*/ 120 w 120"/>
                  <a:gd name="T15" fmla="*/ 216 h 220"/>
                  <a:gd name="T16" fmla="*/ 98 w 120"/>
                  <a:gd name="T17" fmla="*/ 5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20">
                    <a:moveTo>
                      <a:pt x="98" y="56"/>
                    </a:moveTo>
                    <a:lnTo>
                      <a:pt x="14" y="45"/>
                    </a:lnTo>
                    <a:lnTo>
                      <a:pt x="21" y="1"/>
                    </a:lnTo>
                    <a:lnTo>
                      <a:pt x="7" y="0"/>
                    </a:lnTo>
                    <a:lnTo>
                      <a:pt x="0" y="48"/>
                    </a:lnTo>
                    <a:lnTo>
                      <a:pt x="81" y="61"/>
                    </a:lnTo>
                    <a:lnTo>
                      <a:pt x="106" y="220"/>
                    </a:lnTo>
                    <a:lnTo>
                      <a:pt x="120" y="216"/>
                    </a:lnTo>
                    <a:lnTo>
                      <a:pt x="98" y="56"/>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Freeform 54"/>
              <p:cNvSpPr>
                <a:spLocks/>
              </p:cNvSpPr>
              <p:nvPr/>
            </p:nvSpPr>
            <p:spPr bwMode="auto">
              <a:xfrm>
                <a:off x="7741538" y="4565328"/>
                <a:ext cx="645295" cy="1183041"/>
              </a:xfrm>
              <a:custGeom>
                <a:avLst/>
                <a:gdLst>
                  <a:gd name="T0" fmla="*/ 98 w 120"/>
                  <a:gd name="T1" fmla="*/ 56 h 220"/>
                  <a:gd name="T2" fmla="*/ 14 w 120"/>
                  <a:gd name="T3" fmla="*/ 45 h 220"/>
                  <a:gd name="T4" fmla="*/ 21 w 120"/>
                  <a:gd name="T5" fmla="*/ 1 h 220"/>
                  <a:gd name="T6" fmla="*/ 7 w 120"/>
                  <a:gd name="T7" fmla="*/ 0 h 220"/>
                  <a:gd name="T8" fmla="*/ 0 w 120"/>
                  <a:gd name="T9" fmla="*/ 48 h 220"/>
                  <a:gd name="T10" fmla="*/ 81 w 120"/>
                  <a:gd name="T11" fmla="*/ 61 h 220"/>
                  <a:gd name="T12" fmla="*/ 106 w 120"/>
                  <a:gd name="T13" fmla="*/ 220 h 220"/>
                  <a:gd name="T14" fmla="*/ 120 w 120"/>
                  <a:gd name="T15" fmla="*/ 216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220">
                    <a:moveTo>
                      <a:pt x="98" y="56"/>
                    </a:moveTo>
                    <a:lnTo>
                      <a:pt x="14" y="45"/>
                    </a:lnTo>
                    <a:lnTo>
                      <a:pt x="21" y="1"/>
                    </a:lnTo>
                    <a:lnTo>
                      <a:pt x="7" y="0"/>
                    </a:lnTo>
                    <a:lnTo>
                      <a:pt x="0" y="48"/>
                    </a:lnTo>
                    <a:lnTo>
                      <a:pt x="81" y="61"/>
                    </a:lnTo>
                    <a:lnTo>
                      <a:pt x="106" y="220"/>
                    </a:lnTo>
                    <a:lnTo>
                      <a:pt x="120" y="2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Freeform 55"/>
              <p:cNvSpPr>
                <a:spLocks/>
              </p:cNvSpPr>
              <p:nvPr/>
            </p:nvSpPr>
            <p:spPr bwMode="auto">
              <a:xfrm>
                <a:off x="7720028" y="4597593"/>
                <a:ext cx="1258325" cy="1140021"/>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Freeform 56"/>
              <p:cNvSpPr>
                <a:spLocks/>
              </p:cNvSpPr>
              <p:nvPr/>
            </p:nvSpPr>
            <p:spPr bwMode="auto">
              <a:xfrm>
                <a:off x="7720028" y="4801936"/>
                <a:ext cx="1080868" cy="935678"/>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Freeform 57"/>
              <p:cNvSpPr>
                <a:spLocks/>
              </p:cNvSpPr>
              <p:nvPr/>
            </p:nvSpPr>
            <p:spPr bwMode="auto">
              <a:xfrm>
                <a:off x="7456531" y="3710314"/>
                <a:ext cx="709825" cy="1236816"/>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Freeform 58"/>
              <p:cNvSpPr>
                <a:spLocks/>
              </p:cNvSpPr>
              <p:nvPr/>
            </p:nvSpPr>
            <p:spPr bwMode="auto">
              <a:xfrm>
                <a:off x="8919200" y="1855089"/>
                <a:ext cx="129059" cy="188209"/>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Freeform 59"/>
              <p:cNvSpPr>
                <a:spLocks/>
              </p:cNvSpPr>
              <p:nvPr/>
            </p:nvSpPr>
            <p:spPr bwMode="auto">
              <a:xfrm>
                <a:off x="8634196" y="1290457"/>
                <a:ext cx="650671" cy="650671"/>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9C28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Freeform 60"/>
              <p:cNvSpPr>
                <a:spLocks/>
              </p:cNvSpPr>
              <p:nvPr/>
            </p:nvSpPr>
            <p:spPr bwMode="auto">
              <a:xfrm>
                <a:off x="8639572" y="1408762"/>
                <a:ext cx="672181" cy="526991"/>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Freeform 61"/>
              <p:cNvSpPr>
                <a:spLocks/>
              </p:cNvSpPr>
              <p:nvPr/>
            </p:nvSpPr>
            <p:spPr bwMode="auto">
              <a:xfrm>
                <a:off x="8978354" y="1726030"/>
                <a:ext cx="59150" cy="204343"/>
              </a:xfrm>
              <a:custGeom>
                <a:avLst/>
                <a:gdLst>
                  <a:gd name="T0" fmla="*/ 8 w 19"/>
                  <a:gd name="T1" fmla="*/ 62 h 62"/>
                  <a:gd name="T2" fmla="*/ 0 w 19"/>
                  <a:gd name="T3" fmla="*/ 54 h 62"/>
                  <a:gd name="T4" fmla="*/ 3 w 19"/>
                  <a:gd name="T5" fmla="*/ 7 h 62"/>
                  <a:gd name="T6" fmla="*/ 11 w 19"/>
                  <a:gd name="T7" fmla="*/ 0 h 62"/>
                  <a:gd name="T8" fmla="*/ 18 w 19"/>
                  <a:gd name="T9" fmla="*/ 8 h 62"/>
                  <a:gd name="T10" fmla="*/ 16 w 19"/>
                  <a:gd name="T11" fmla="*/ 54 h 62"/>
                  <a:gd name="T12" fmla="*/ 8 w 19"/>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8" y="62"/>
                    </a:moveTo>
                    <a:cubicBezTo>
                      <a:pt x="3" y="62"/>
                      <a:pt x="0" y="58"/>
                      <a:pt x="0" y="54"/>
                    </a:cubicBezTo>
                    <a:cubicBezTo>
                      <a:pt x="3" y="7"/>
                      <a:pt x="3" y="7"/>
                      <a:pt x="3" y="7"/>
                    </a:cubicBezTo>
                    <a:cubicBezTo>
                      <a:pt x="3" y="3"/>
                      <a:pt x="7" y="0"/>
                      <a:pt x="11" y="0"/>
                    </a:cubicBezTo>
                    <a:cubicBezTo>
                      <a:pt x="15" y="0"/>
                      <a:pt x="19" y="4"/>
                      <a:pt x="18" y="8"/>
                    </a:cubicBezTo>
                    <a:cubicBezTo>
                      <a:pt x="16" y="54"/>
                      <a:pt x="16" y="54"/>
                      <a:pt x="16" y="54"/>
                    </a:cubicBezTo>
                    <a:cubicBezTo>
                      <a:pt x="16" y="59"/>
                      <a:pt x="12" y="62"/>
                      <a:pt x="8" y="62"/>
                    </a:cubicBez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Freeform 62"/>
              <p:cNvSpPr>
                <a:spLocks/>
              </p:cNvSpPr>
              <p:nvPr/>
            </p:nvSpPr>
            <p:spPr bwMode="auto">
              <a:xfrm>
                <a:off x="9059014" y="1769050"/>
                <a:ext cx="59150" cy="198964"/>
              </a:xfrm>
              <a:custGeom>
                <a:avLst/>
                <a:gdLst>
                  <a:gd name="T0" fmla="*/ 8 w 18"/>
                  <a:gd name="T1" fmla="*/ 62 h 62"/>
                  <a:gd name="T2" fmla="*/ 0 w 18"/>
                  <a:gd name="T3" fmla="*/ 54 h 62"/>
                  <a:gd name="T4" fmla="*/ 3 w 18"/>
                  <a:gd name="T5" fmla="*/ 8 h 62"/>
                  <a:gd name="T6" fmla="*/ 11 w 18"/>
                  <a:gd name="T7" fmla="*/ 0 h 62"/>
                  <a:gd name="T8" fmla="*/ 18 w 18"/>
                  <a:gd name="T9" fmla="*/ 8 h 62"/>
                  <a:gd name="T10" fmla="*/ 16 w 18"/>
                  <a:gd name="T11" fmla="*/ 55 h 62"/>
                  <a:gd name="T12" fmla="*/ 8 w 18"/>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8" y="62"/>
                    </a:moveTo>
                    <a:cubicBezTo>
                      <a:pt x="3" y="62"/>
                      <a:pt x="0" y="58"/>
                      <a:pt x="0" y="54"/>
                    </a:cubicBezTo>
                    <a:cubicBezTo>
                      <a:pt x="3" y="8"/>
                      <a:pt x="3" y="8"/>
                      <a:pt x="3" y="8"/>
                    </a:cubicBezTo>
                    <a:cubicBezTo>
                      <a:pt x="3" y="3"/>
                      <a:pt x="6" y="0"/>
                      <a:pt x="11" y="0"/>
                    </a:cubicBezTo>
                    <a:cubicBezTo>
                      <a:pt x="15" y="0"/>
                      <a:pt x="18" y="4"/>
                      <a:pt x="18" y="8"/>
                    </a:cubicBezTo>
                    <a:cubicBezTo>
                      <a:pt x="16" y="55"/>
                      <a:pt x="16" y="55"/>
                      <a:pt x="16" y="55"/>
                    </a:cubicBezTo>
                    <a:cubicBezTo>
                      <a:pt x="15" y="59"/>
                      <a:pt x="12" y="62"/>
                      <a:pt x="8" y="62"/>
                    </a:cubicBez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Freeform 63"/>
              <p:cNvSpPr>
                <a:spLocks/>
              </p:cNvSpPr>
              <p:nvPr/>
            </p:nvSpPr>
            <p:spPr bwMode="auto">
              <a:xfrm>
                <a:off x="9102034" y="1801314"/>
                <a:ext cx="53775" cy="177454"/>
              </a:xfrm>
              <a:custGeom>
                <a:avLst/>
                <a:gdLst>
                  <a:gd name="T0" fmla="*/ 7 w 17"/>
                  <a:gd name="T1" fmla="*/ 55 h 55"/>
                  <a:gd name="T2" fmla="*/ 0 w 17"/>
                  <a:gd name="T3" fmla="*/ 47 h 55"/>
                  <a:gd name="T4" fmla="*/ 2 w 17"/>
                  <a:gd name="T5" fmla="*/ 7 h 55"/>
                  <a:gd name="T6" fmla="*/ 10 w 17"/>
                  <a:gd name="T7" fmla="*/ 0 h 55"/>
                  <a:gd name="T8" fmla="*/ 17 w 17"/>
                  <a:gd name="T9" fmla="*/ 8 h 55"/>
                  <a:gd name="T10" fmla="*/ 15 w 17"/>
                  <a:gd name="T11" fmla="*/ 48 h 55"/>
                  <a:gd name="T12" fmla="*/ 7 w 1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7" y="55"/>
                    </a:moveTo>
                    <a:cubicBezTo>
                      <a:pt x="3" y="55"/>
                      <a:pt x="0" y="51"/>
                      <a:pt x="0" y="47"/>
                    </a:cubicBezTo>
                    <a:cubicBezTo>
                      <a:pt x="2" y="7"/>
                      <a:pt x="2" y="7"/>
                      <a:pt x="2" y="7"/>
                    </a:cubicBezTo>
                    <a:cubicBezTo>
                      <a:pt x="2" y="3"/>
                      <a:pt x="6" y="0"/>
                      <a:pt x="10" y="0"/>
                    </a:cubicBezTo>
                    <a:cubicBezTo>
                      <a:pt x="14" y="0"/>
                      <a:pt x="17" y="4"/>
                      <a:pt x="17" y="8"/>
                    </a:cubicBezTo>
                    <a:cubicBezTo>
                      <a:pt x="15" y="48"/>
                      <a:pt x="15" y="48"/>
                      <a:pt x="15" y="48"/>
                    </a:cubicBezTo>
                    <a:cubicBezTo>
                      <a:pt x="15" y="52"/>
                      <a:pt x="11" y="55"/>
                      <a:pt x="7" y="55"/>
                    </a:cubicBez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2" name="Freeform 64"/>
              <p:cNvSpPr>
                <a:spLocks/>
              </p:cNvSpPr>
              <p:nvPr/>
            </p:nvSpPr>
            <p:spPr bwMode="auto">
              <a:xfrm>
                <a:off x="9015994" y="1752919"/>
                <a:ext cx="59150" cy="215098"/>
              </a:xfrm>
              <a:custGeom>
                <a:avLst/>
                <a:gdLst>
                  <a:gd name="T0" fmla="*/ 8 w 19"/>
                  <a:gd name="T1" fmla="*/ 66 h 67"/>
                  <a:gd name="T2" fmla="*/ 1 w 19"/>
                  <a:gd name="T3" fmla="*/ 58 h 67"/>
                  <a:gd name="T4" fmla="*/ 3 w 19"/>
                  <a:gd name="T5" fmla="*/ 8 h 67"/>
                  <a:gd name="T6" fmla="*/ 11 w 19"/>
                  <a:gd name="T7" fmla="*/ 1 h 67"/>
                  <a:gd name="T8" fmla="*/ 19 w 19"/>
                  <a:gd name="T9" fmla="*/ 9 h 67"/>
                  <a:gd name="T10" fmla="*/ 16 w 19"/>
                  <a:gd name="T11" fmla="*/ 59 h 67"/>
                  <a:gd name="T12" fmla="*/ 8 w 19"/>
                  <a:gd name="T13" fmla="*/ 66 h 67"/>
                </a:gdLst>
                <a:ahLst/>
                <a:cxnLst>
                  <a:cxn ang="0">
                    <a:pos x="T0" y="T1"/>
                  </a:cxn>
                  <a:cxn ang="0">
                    <a:pos x="T2" y="T3"/>
                  </a:cxn>
                  <a:cxn ang="0">
                    <a:pos x="T4" y="T5"/>
                  </a:cxn>
                  <a:cxn ang="0">
                    <a:pos x="T6" y="T7"/>
                  </a:cxn>
                  <a:cxn ang="0">
                    <a:pos x="T8" y="T9"/>
                  </a:cxn>
                  <a:cxn ang="0">
                    <a:pos x="T10" y="T11"/>
                  </a:cxn>
                  <a:cxn ang="0">
                    <a:pos x="T12" y="T13"/>
                  </a:cxn>
                </a:cxnLst>
                <a:rect l="0" t="0" r="r" b="b"/>
                <a:pathLst>
                  <a:path w="19" h="67">
                    <a:moveTo>
                      <a:pt x="8" y="66"/>
                    </a:moveTo>
                    <a:cubicBezTo>
                      <a:pt x="4" y="66"/>
                      <a:pt x="0" y="63"/>
                      <a:pt x="1" y="58"/>
                    </a:cubicBezTo>
                    <a:cubicBezTo>
                      <a:pt x="3" y="8"/>
                      <a:pt x="3" y="8"/>
                      <a:pt x="3" y="8"/>
                    </a:cubicBezTo>
                    <a:cubicBezTo>
                      <a:pt x="3" y="4"/>
                      <a:pt x="7" y="0"/>
                      <a:pt x="11" y="1"/>
                    </a:cubicBezTo>
                    <a:cubicBezTo>
                      <a:pt x="16" y="1"/>
                      <a:pt x="19" y="4"/>
                      <a:pt x="19" y="9"/>
                    </a:cubicBezTo>
                    <a:cubicBezTo>
                      <a:pt x="16" y="59"/>
                      <a:pt x="16" y="59"/>
                      <a:pt x="16" y="59"/>
                    </a:cubicBezTo>
                    <a:cubicBezTo>
                      <a:pt x="16" y="63"/>
                      <a:pt x="12" y="67"/>
                      <a:pt x="8" y="66"/>
                    </a:cubicBez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3" name="Freeform 65"/>
              <p:cNvSpPr>
                <a:spLocks/>
              </p:cNvSpPr>
              <p:nvPr/>
            </p:nvSpPr>
            <p:spPr bwMode="auto">
              <a:xfrm>
                <a:off x="8978354" y="1914243"/>
                <a:ext cx="182834" cy="75284"/>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Rectangle 66"/>
              <p:cNvSpPr>
                <a:spLocks noChangeArrowheads="1"/>
              </p:cNvSpPr>
              <p:nvPr/>
            </p:nvSpPr>
            <p:spPr bwMode="auto">
              <a:xfrm>
                <a:off x="8951465" y="1989527"/>
                <a:ext cx="198964" cy="32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Freeform 67"/>
              <p:cNvSpPr>
                <a:spLocks/>
              </p:cNvSpPr>
              <p:nvPr/>
            </p:nvSpPr>
            <p:spPr bwMode="auto">
              <a:xfrm>
                <a:off x="7897483" y="2021792"/>
                <a:ext cx="1236816" cy="1984281"/>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Freeform 68"/>
              <p:cNvSpPr>
                <a:spLocks/>
              </p:cNvSpPr>
              <p:nvPr/>
            </p:nvSpPr>
            <p:spPr bwMode="auto">
              <a:xfrm>
                <a:off x="8010411" y="2021792"/>
                <a:ext cx="1123887" cy="2866184"/>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Freeform 69"/>
              <p:cNvSpPr>
                <a:spLocks/>
              </p:cNvSpPr>
              <p:nvPr/>
            </p:nvSpPr>
            <p:spPr bwMode="auto">
              <a:xfrm>
                <a:off x="8951465" y="1898109"/>
                <a:ext cx="64530" cy="86039"/>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Freeform 70"/>
              <p:cNvSpPr>
                <a:spLocks/>
              </p:cNvSpPr>
              <p:nvPr/>
            </p:nvSpPr>
            <p:spPr bwMode="auto">
              <a:xfrm>
                <a:off x="7779179" y="4979394"/>
                <a:ext cx="107549" cy="806619"/>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 name="Freeform 71"/>
              <p:cNvSpPr>
                <a:spLocks/>
              </p:cNvSpPr>
              <p:nvPr/>
            </p:nvSpPr>
            <p:spPr bwMode="auto">
              <a:xfrm>
                <a:off x="7348982" y="4882600"/>
                <a:ext cx="962563" cy="150569"/>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Freeform 72"/>
              <p:cNvSpPr>
                <a:spLocks/>
              </p:cNvSpPr>
              <p:nvPr/>
            </p:nvSpPr>
            <p:spPr bwMode="auto">
              <a:xfrm>
                <a:off x="7445776" y="4882600"/>
                <a:ext cx="865769" cy="150569"/>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Freeform 73"/>
              <p:cNvSpPr>
                <a:spLocks/>
              </p:cNvSpPr>
              <p:nvPr/>
            </p:nvSpPr>
            <p:spPr bwMode="auto">
              <a:xfrm>
                <a:off x="7478041" y="5619310"/>
                <a:ext cx="709825" cy="241984"/>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 name="Oval 74"/>
              <p:cNvSpPr>
                <a:spLocks noChangeArrowheads="1"/>
              </p:cNvSpPr>
              <p:nvPr/>
            </p:nvSpPr>
            <p:spPr bwMode="auto">
              <a:xfrm>
                <a:off x="7478041" y="5829033"/>
                <a:ext cx="112925" cy="118304"/>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Oval 75"/>
              <p:cNvSpPr>
                <a:spLocks noChangeArrowheads="1"/>
              </p:cNvSpPr>
              <p:nvPr/>
            </p:nvSpPr>
            <p:spPr bwMode="auto">
              <a:xfrm>
                <a:off x="8069562" y="5829033"/>
                <a:ext cx="118304" cy="118304"/>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Freeform 76"/>
              <p:cNvSpPr>
                <a:spLocks/>
              </p:cNvSpPr>
              <p:nvPr/>
            </p:nvSpPr>
            <p:spPr bwMode="auto">
              <a:xfrm>
                <a:off x="7655499" y="4102867"/>
                <a:ext cx="177454" cy="543122"/>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Freeform 77"/>
              <p:cNvSpPr>
                <a:spLocks/>
              </p:cNvSpPr>
              <p:nvPr/>
            </p:nvSpPr>
            <p:spPr bwMode="auto">
              <a:xfrm>
                <a:off x="7348982" y="4102867"/>
                <a:ext cx="419442" cy="537746"/>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Freeform 78"/>
              <p:cNvSpPr>
                <a:spLocks/>
              </p:cNvSpPr>
              <p:nvPr/>
            </p:nvSpPr>
            <p:spPr bwMode="auto">
              <a:xfrm>
                <a:off x="7623234" y="4102867"/>
                <a:ext cx="145190" cy="537746"/>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Freeform 79"/>
              <p:cNvSpPr>
                <a:spLocks/>
              </p:cNvSpPr>
              <p:nvPr/>
            </p:nvSpPr>
            <p:spPr bwMode="auto">
              <a:xfrm>
                <a:off x="7467286" y="4339475"/>
                <a:ext cx="80660" cy="639916"/>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Freeform 80"/>
              <p:cNvSpPr>
                <a:spLocks/>
              </p:cNvSpPr>
              <p:nvPr/>
            </p:nvSpPr>
            <p:spPr bwMode="auto">
              <a:xfrm>
                <a:off x="7300587" y="3065019"/>
                <a:ext cx="656050" cy="758220"/>
              </a:xfrm>
              <a:custGeom>
                <a:avLst/>
                <a:gdLst>
                  <a:gd name="T0" fmla="*/ 197 w 201"/>
                  <a:gd name="T1" fmla="*/ 100 h 233"/>
                  <a:gd name="T2" fmla="*/ 165 w 201"/>
                  <a:gd name="T3" fmla="*/ 68 h 233"/>
                  <a:gd name="T4" fmla="*/ 165 w 201"/>
                  <a:gd name="T5" fmla="*/ 63 h 233"/>
                  <a:gd name="T6" fmla="*/ 172 w 201"/>
                  <a:gd name="T7" fmla="*/ 56 h 233"/>
                  <a:gd name="T8" fmla="*/ 171 w 201"/>
                  <a:gd name="T9" fmla="*/ 50 h 233"/>
                  <a:gd name="T10" fmla="*/ 144 w 201"/>
                  <a:gd name="T11" fmla="*/ 34 h 233"/>
                  <a:gd name="T12" fmla="*/ 137 w 201"/>
                  <a:gd name="T13" fmla="*/ 29 h 233"/>
                  <a:gd name="T14" fmla="*/ 108 w 201"/>
                  <a:gd name="T15" fmla="*/ 0 h 233"/>
                  <a:gd name="T16" fmla="*/ 3 w 201"/>
                  <a:gd name="T17" fmla="*/ 69 h 233"/>
                  <a:gd name="T18" fmla="*/ 13 w 201"/>
                  <a:gd name="T19" fmla="*/ 84 h 233"/>
                  <a:gd name="T20" fmla="*/ 0 w 201"/>
                  <a:gd name="T21" fmla="*/ 93 h 233"/>
                  <a:gd name="T22" fmla="*/ 196 w 201"/>
                  <a:gd name="T23" fmla="*/ 113 h 233"/>
                  <a:gd name="T24" fmla="*/ 197 w 201"/>
                  <a:gd name="T25" fmla="*/ 10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33">
                    <a:moveTo>
                      <a:pt x="197" y="100"/>
                    </a:moveTo>
                    <a:cubicBezTo>
                      <a:pt x="183" y="92"/>
                      <a:pt x="165" y="68"/>
                      <a:pt x="165" y="68"/>
                    </a:cubicBezTo>
                    <a:cubicBezTo>
                      <a:pt x="164" y="67"/>
                      <a:pt x="164" y="64"/>
                      <a:pt x="165" y="63"/>
                    </a:cubicBezTo>
                    <a:cubicBezTo>
                      <a:pt x="172" y="56"/>
                      <a:pt x="172" y="56"/>
                      <a:pt x="172" y="56"/>
                    </a:cubicBezTo>
                    <a:cubicBezTo>
                      <a:pt x="174" y="55"/>
                      <a:pt x="174" y="52"/>
                      <a:pt x="171" y="50"/>
                    </a:cubicBezTo>
                    <a:cubicBezTo>
                      <a:pt x="144" y="34"/>
                      <a:pt x="144" y="34"/>
                      <a:pt x="144" y="34"/>
                    </a:cubicBezTo>
                    <a:cubicBezTo>
                      <a:pt x="141" y="33"/>
                      <a:pt x="139" y="31"/>
                      <a:pt x="137" y="29"/>
                    </a:cubicBezTo>
                    <a:cubicBezTo>
                      <a:pt x="108" y="0"/>
                      <a:pt x="108" y="0"/>
                      <a:pt x="108" y="0"/>
                    </a:cubicBezTo>
                    <a:cubicBezTo>
                      <a:pt x="3" y="69"/>
                      <a:pt x="3" y="69"/>
                      <a:pt x="3" y="69"/>
                    </a:cubicBezTo>
                    <a:cubicBezTo>
                      <a:pt x="13" y="84"/>
                      <a:pt x="13" y="84"/>
                      <a:pt x="13" y="84"/>
                    </a:cubicBezTo>
                    <a:cubicBezTo>
                      <a:pt x="0" y="93"/>
                      <a:pt x="0" y="93"/>
                      <a:pt x="0" y="93"/>
                    </a:cubicBezTo>
                    <a:cubicBezTo>
                      <a:pt x="0" y="93"/>
                      <a:pt x="59" y="233"/>
                      <a:pt x="196" y="113"/>
                    </a:cubicBezTo>
                    <a:cubicBezTo>
                      <a:pt x="200" y="109"/>
                      <a:pt x="201" y="102"/>
                      <a:pt x="197" y="100"/>
                    </a:cubicBez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9" name="Freeform 81"/>
              <p:cNvSpPr>
                <a:spLocks/>
              </p:cNvSpPr>
              <p:nvPr/>
            </p:nvSpPr>
            <p:spPr bwMode="auto">
              <a:xfrm>
                <a:off x="7257567" y="2978980"/>
                <a:ext cx="467837" cy="618406"/>
              </a:xfrm>
              <a:custGeom>
                <a:avLst/>
                <a:gdLst>
                  <a:gd name="T0" fmla="*/ 10 w 144"/>
                  <a:gd name="T1" fmla="*/ 65 h 189"/>
                  <a:gd name="T2" fmla="*/ 65 w 144"/>
                  <a:gd name="T3" fmla="*/ 14 h 189"/>
                  <a:gd name="T4" fmla="*/ 128 w 144"/>
                  <a:gd name="T5" fmla="*/ 15 h 189"/>
                  <a:gd name="T6" fmla="*/ 102 w 144"/>
                  <a:gd name="T7" fmla="*/ 46 h 189"/>
                  <a:gd name="T8" fmla="*/ 85 w 144"/>
                  <a:gd name="T9" fmla="*/ 72 h 189"/>
                  <a:gd name="T10" fmla="*/ 115 w 144"/>
                  <a:gd name="T11" fmla="*/ 101 h 189"/>
                  <a:gd name="T12" fmla="*/ 109 w 144"/>
                  <a:gd name="T13" fmla="*/ 110 h 189"/>
                  <a:gd name="T14" fmla="*/ 103 w 144"/>
                  <a:gd name="T15" fmla="*/ 111 h 189"/>
                  <a:gd name="T16" fmla="*/ 72 w 144"/>
                  <a:gd name="T17" fmla="*/ 110 h 189"/>
                  <a:gd name="T18" fmla="*/ 83 w 144"/>
                  <a:gd name="T19" fmla="*/ 136 h 189"/>
                  <a:gd name="T20" fmla="*/ 106 w 144"/>
                  <a:gd name="T21" fmla="*/ 144 h 189"/>
                  <a:gd name="T22" fmla="*/ 107 w 144"/>
                  <a:gd name="T23" fmla="*/ 188 h 189"/>
                  <a:gd name="T24" fmla="*/ 32 w 144"/>
                  <a:gd name="T25" fmla="*/ 161 h 189"/>
                  <a:gd name="T26" fmla="*/ 5 w 144"/>
                  <a:gd name="T27" fmla="*/ 83 h 189"/>
                  <a:gd name="T28" fmla="*/ 10 w 144"/>
                  <a:gd name="T29" fmla="*/ 6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89">
                    <a:moveTo>
                      <a:pt x="10" y="65"/>
                    </a:moveTo>
                    <a:cubicBezTo>
                      <a:pt x="21" y="43"/>
                      <a:pt x="32" y="26"/>
                      <a:pt x="65" y="14"/>
                    </a:cubicBezTo>
                    <a:cubicBezTo>
                      <a:pt x="100" y="0"/>
                      <a:pt x="123" y="7"/>
                      <a:pt x="128" y="15"/>
                    </a:cubicBezTo>
                    <a:cubicBezTo>
                      <a:pt x="144" y="39"/>
                      <a:pt x="117" y="41"/>
                      <a:pt x="102" y="46"/>
                    </a:cubicBezTo>
                    <a:cubicBezTo>
                      <a:pt x="76" y="53"/>
                      <a:pt x="80" y="67"/>
                      <a:pt x="85" y="72"/>
                    </a:cubicBezTo>
                    <a:cubicBezTo>
                      <a:pt x="115" y="101"/>
                      <a:pt x="115" y="101"/>
                      <a:pt x="115" y="101"/>
                    </a:cubicBezTo>
                    <a:cubicBezTo>
                      <a:pt x="109" y="110"/>
                      <a:pt x="109" y="110"/>
                      <a:pt x="109" y="110"/>
                    </a:cubicBezTo>
                    <a:cubicBezTo>
                      <a:pt x="107" y="112"/>
                      <a:pt x="105" y="112"/>
                      <a:pt x="103" y="111"/>
                    </a:cubicBezTo>
                    <a:cubicBezTo>
                      <a:pt x="97" y="107"/>
                      <a:pt x="81" y="98"/>
                      <a:pt x="72" y="110"/>
                    </a:cubicBezTo>
                    <a:cubicBezTo>
                      <a:pt x="63" y="123"/>
                      <a:pt x="75" y="133"/>
                      <a:pt x="83" y="136"/>
                    </a:cubicBezTo>
                    <a:cubicBezTo>
                      <a:pt x="91" y="139"/>
                      <a:pt x="100" y="137"/>
                      <a:pt x="106" y="144"/>
                    </a:cubicBezTo>
                    <a:cubicBezTo>
                      <a:pt x="109" y="148"/>
                      <a:pt x="126" y="168"/>
                      <a:pt x="107" y="188"/>
                    </a:cubicBezTo>
                    <a:cubicBezTo>
                      <a:pt x="73" y="189"/>
                      <a:pt x="49" y="176"/>
                      <a:pt x="32" y="161"/>
                    </a:cubicBezTo>
                    <a:cubicBezTo>
                      <a:pt x="11" y="141"/>
                      <a:pt x="0" y="112"/>
                      <a:pt x="5" y="83"/>
                    </a:cubicBezTo>
                    <a:cubicBezTo>
                      <a:pt x="6" y="77"/>
                      <a:pt x="8" y="71"/>
                      <a:pt x="10" y="65"/>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Freeform 82"/>
              <p:cNvSpPr>
                <a:spLocks/>
              </p:cNvSpPr>
              <p:nvPr/>
            </p:nvSpPr>
            <p:spPr bwMode="auto">
              <a:xfrm>
                <a:off x="7687764" y="3194078"/>
                <a:ext cx="43020" cy="43020"/>
              </a:xfrm>
              <a:custGeom>
                <a:avLst/>
                <a:gdLst>
                  <a:gd name="T0" fmla="*/ 11 w 12"/>
                  <a:gd name="T1" fmla="*/ 3 h 12"/>
                  <a:gd name="T2" fmla="*/ 9 w 12"/>
                  <a:gd name="T3" fmla="*/ 10 h 12"/>
                  <a:gd name="T4" fmla="*/ 2 w 12"/>
                  <a:gd name="T5" fmla="*/ 9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2" y="9"/>
                      <a:pt x="9" y="10"/>
                    </a:cubicBezTo>
                    <a:cubicBezTo>
                      <a:pt x="7" y="12"/>
                      <a:pt x="3" y="11"/>
                      <a:pt x="2" y="9"/>
                    </a:cubicBezTo>
                    <a:cubicBezTo>
                      <a:pt x="0" y="6"/>
                      <a:pt x="1" y="3"/>
                      <a:pt x="4" y="1"/>
                    </a:cubicBezTo>
                    <a:cubicBezTo>
                      <a:pt x="6" y="0"/>
                      <a:pt x="9" y="1"/>
                      <a:pt x="1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Freeform 83"/>
              <p:cNvSpPr>
                <a:spLocks/>
              </p:cNvSpPr>
              <p:nvPr/>
            </p:nvSpPr>
            <p:spPr bwMode="auto">
              <a:xfrm>
                <a:off x="7827578" y="3323137"/>
                <a:ext cx="69905" cy="59150"/>
              </a:xfrm>
              <a:custGeom>
                <a:avLst/>
                <a:gdLst>
                  <a:gd name="T0" fmla="*/ 13 w 22"/>
                  <a:gd name="T1" fmla="*/ 0 h 18"/>
                  <a:gd name="T2" fmla="*/ 0 w 22"/>
                  <a:gd name="T3" fmla="*/ 18 h 18"/>
                  <a:gd name="T4" fmla="*/ 22 w 22"/>
                  <a:gd name="T5" fmla="*/ 8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10" y="8"/>
                      <a:pt x="0" y="18"/>
                      <a:pt x="0" y="18"/>
                    </a:cubicBezTo>
                    <a:cubicBezTo>
                      <a:pt x="0" y="18"/>
                      <a:pt x="16" y="15"/>
                      <a:pt x="22" y="8"/>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33" name="Arc 232"/>
            <p:cNvSpPr/>
            <p:nvPr/>
          </p:nvSpPr>
          <p:spPr bwMode="auto">
            <a:xfrm>
              <a:off x="6094562" y="507680"/>
              <a:ext cx="4179737" cy="4179737"/>
            </a:xfrm>
            <a:prstGeom prst="arc">
              <a:avLst>
                <a:gd name="adj1" fmla="val 10042004"/>
                <a:gd name="adj2" fmla="val 2092680"/>
              </a:avLst>
            </a:prstGeom>
            <a:noFill/>
            <a:ln w="22225"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cs typeface="Segoe UI" pitchFamily="34" charset="0"/>
              </a:endParaRPr>
            </a:p>
          </p:txBody>
        </p:sp>
      </p:grpSp>
      <p:sp>
        <p:nvSpPr>
          <p:cNvPr id="235" name="Oval 234"/>
          <p:cNvSpPr/>
          <p:nvPr/>
        </p:nvSpPr>
        <p:spPr bwMode="auto">
          <a:xfrm>
            <a:off x="6499392" y="2699607"/>
            <a:ext cx="793739" cy="79374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28" name="Oval 327"/>
          <p:cNvSpPr/>
          <p:nvPr/>
        </p:nvSpPr>
        <p:spPr bwMode="auto">
          <a:xfrm>
            <a:off x="7135913" y="1501501"/>
            <a:ext cx="793739" cy="79374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31" name="Oval 330"/>
          <p:cNvSpPr/>
          <p:nvPr/>
        </p:nvSpPr>
        <p:spPr bwMode="auto">
          <a:xfrm>
            <a:off x="9986444" y="2214925"/>
            <a:ext cx="793739" cy="79374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32" name="Oval 331"/>
          <p:cNvSpPr/>
          <p:nvPr/>
        </p:nvSpPr>
        <p:spPr bwMode="auto">
          <a:xfrm>
            <a:off x="9810383" y="3734879"/>
            <a:ext cx="793739" cy="79374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334" name="Group 333"/>
          <p:cNvGrpSpPr/>
          <p:nvPr/>
        </p:nvGrpSpPr>
        <p:grpSpPr>
          <a:xfrm>
            <a:off x="6657286" y="2952007"/>
            <a:ext cx="448572" cy="294066"/>
            <a:chOff x="-1273175" y="3643313"/>
            <a:chExt cx="285749" cy="187325"/>
          </a:xfrm>
        </p:grpSpPr>
        <p:sp>
          <p:nvSpPr>
            <p:cNvPr id="247" name="Freeform 95"/>
            <p:cNvSpPr>
              <a:spLocks/>
            </p:cNvSpPr>
            <p:nvPr/>
          </p:nvSpPr>
          <p:spPr bwMode="auto">
            <a:xfrm>
              <a:off x="-1266825" y="3643313"/>
              <a:ext cx="274637" cy="106363"/>
            </a:xfrm>
            <a:custGeom>
              <a:avLst/>
              <a:gdLst>
                <a:gd name="T0" fmla="*/ 173 w 173"/>
                <a:gd name="T1" fmla="*/ 0 h 67"/>
                <a:gd name="T2" fmla="*/ 0 w 173"/>
                <a:gd name="T3" fmla="*/ 0 h 67"/>
                <a:gd name="T4" fmla="*/ 87 w 173"/>
                <a:gd name="T5" fmla="*/ 67 h 67"/>
                <a:gd name="T6" fmla="*/ 173 w 173"/>
                <a:gd name="T7" fmla="*/ 0 h 67"/>
              </a:gdLst>
              <a:ahLst/>
              <a:cxnLst>
                <a:cxn ang="0">
                  <a:pos x="T0" y="T1"/>
                </a:cxn>
                <a:cxn ang="0">
                  <a:pos x="T2" y="T3"/>
                </a:cxn>
                <a:cxn ang="0">
                  <a:pos x="T4" y="T5"/>
                </a:cxn>
                <a:cxn ang="0">
                  <a:pos x="T6" y="T7"/>
                </a:cxn>
              </a:cxnLst>
              <a:rect l="0" t="0" r="r" b="b"/>
              <a:pathLst>
                <a:path w="173" h="67">
                  <a:moveTo>
                    <a:pt x="173" y="0"/>
                  </a:moveTo>
                  <a:lnTo>
                    <a:pt x="0" y="0"/>
                  </a:lnTo>
                  <a:lnTo>
                    <a:pt x="87" y="67"/>
                  </a:lnTo>
                  <a:lnTo>
                    <a:pt x="173"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Freeform 96"/>
            <p:cNvSpPr>
              <a:spLocks/>
            </p:cNvSpPr>
            <p:nvPr/>
          </p:nvSpPr>
          <p:spPr bwMode="auto">
            <a:xfrm>
              <a:off x="-1273175" y="3649663"/>
              <a:ext cx="114300" cy="174625"/>
            </a:xfrm>
            <a:custGeom>
              <a:avLst/>
              <a:gdLst>
                <a:gd name="T0" fmla="*/ 72 w 72"/>
                <a:gd name="T1" fmla="*/ 55 h 110"/>
                <a:gd name="T2" fmla="*/ 0 w 72"/>
                <a:gd name="T3" fmla="*/ 0 h 110"/>
                <a:gd name="T4" fmla="*/ 0 w 72"/>
                <a:gd name="T5" fmla="*/ 110 h 110"/>
                <a:gd name="T6" fmla="*/ 72 w 72"/>
                <a:gd name="T7" fmla="*/ 55 h 110"/>
              </a:gdLst>
              <a:ahLst/>
              <a:cxnLst>
                <a:cxn ang="0">
                  <a:pos x="T0" y="T1"/>
                </a:cxn>
                <a:cxn ang="0">
                  <a:pos x="T2" y="T3"/>
                </a:cxn>
                <a:cxn ang="0">
                  <a:pos x="T4" y="T5"/>
                </a:cxn>
                <a:cxn ang="0">
                  <a:pos x="T6" y="T7"/>
                </a:cxn>
              </a:cxnLst>
              <a:rect l="0" t="0" r="r" b="b"/>
              <a:pathLst>
                <a:path w="72" h="110">
                  <a:moveTo>
                    <a:pt x="72" y="55"/>
                  </a:moveTo>
                  <a:lnTo>
                    <a:pt x="0" y="0"/>
                  </a:lnTo>
                  <a:lnTo>
                    <a:pt x="0" y="110"/>
                  </a:lnTo>
                  <a:lnTo>
                    <a:pt x="72" y="55"/>
                  </a:lnTo>
                  <a:close/>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9" name="Freeform 97"/>
            <p:cNvSpPr>
              <a:spLocks/>
            </p:cNvSpPr>
            <p:nvPr/>
          </p:nvSpPr>
          <p:spPr bwMode="auto">
            <a:xfrm>
              <a:off x="-1266825" y="3741738"/>
              <a:ext cx="274637" cy="88900"/>
            </a:xfrm>
            <a:custGeom>
              <a:avLst/>
              <a:gdLst>
                <a:gd name="T0" fmla="*/ 101 w 173"/>
                <a:gd name="T1" fmla="*/ 0 h 56"/>
                <a:gd name="T2" fmla="*/ 87 w 173"/>
                <a:gd name="T3" fmla="*/ 12 h 56"/>
                <a:gd name="T4" fmla="*/ 72 w 173"/>
                <a:gd name="T5" fmla="*/ 0 h 56"/>
                <a:gd name="T6" fmla="*/ 0 w 173"/>
                <a:gd name="T7" fmla="*/ 56 h 56"/>
                <a:gd name="T8" fmla="*/ 173 w 173"/>
                <a:gd name="T9" fmla="*/ 56 h 56"/>
                <a:gd name="T10" fmla="*/ 101 w 173"/>
                <a:gd name="T11" fmla="*/ 0 h 56"/>
              </a:gdLst>
              <a:ahLst/>
              <a:cxnLst>
                <a:cxn ang="0">
                  <a:pos x="T0" y="T1"/>
                </a:cxn>
                <a:cxn ang="0">
                  <a:pos x="T2" y="T3"/>
                </a:cxn>
                <a:cxn ang="0">
                  <a:pos x="T4" y="T5"/>
                </a:cxn>
                <a:cxn ang="0">
                  <a:pos x="T6" y="T7"/>
                </a:cxn>
                <a:cxn ang="0">
                  <a:pos x="T8" y="T9"/>
                </a:cxn>
                <a:cxn ang="0">
                  <a:pos x="T10" y="T11"/>
                </a:cxn>
              </a:cxnLst>
              <a:rect l="0" t="0" r="r" b="b"/>
              <a:pathLst>
                <a:path w="173" h="56">
                  <a:moveTo>
                    <a:pt x="101" y="0"/>
                  </a:moveTo>
                  <a:lnTo>
                    <a:pt x="87" y="12"/>
                  </a:lnTo>
                  <a:lnTo>
                    <a:pt x="72" y="0"/>
                  </a:lnTo>
                  <a:lnTo>
                    <a:pt x="0" y="56"/>
                  </a:lnTo>
                  <a:lnTo>
                    <a:pt x="173" y="56"/>
                  </a:lnTo>
                  <a:lnTo>
                    <a:pt x="101" y="0"/>
                  </a:lnTo>
                  <a:close/>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98"/>
            <p:cNvSpPr>
              <a:spLocks/>
            </p:cNvSpPr>
            <p:nvPr/>
          </p:nvSpPr>
          <p:spPr bwMode="auto">
            <a:xfrm>
              <a:off x="-1100138" y="3649663"/>
              <a:ext cx="112712" cy="174625"/>
            </a:xfrm>
            <a:custGeom>
              <a:avLst/>
              <a:gdLst>
                <a:gd name="T0" fmla="*/ 0 w 71"/>
                <a:gd name="T1" fmla="*/ 55 h 110"/>
                <a:gd name="T2" fmla="*/ 71 w 71"/>
                <a:gd name="T3" fmla="*/ 110 h 110"/>
                <a:gd name="T4" fmla="*/ 71 w 71"/>
                <a:gd name="T5" fmla="*/ 0 h 110"/>
                <a:gd name="T6" fmla="*/ 0 w 71"/>
                <a:gd name="T7" fmla="*/ 55 h 110"/>
              </a:gdLst>
              <a:ahLst/>
              <a:cxnLst>
                <a:cxn ang="0">
                  <a:pos x="T0" y="T1"/>
                </a:cxn>
                <a:cxn ang="0">
                  <a:pos x="T2" y="T3"/>
                </a:cxn>
                <a:cxn ang="0">
                  <a:pos x="T4" y="T5"/>
                </a:cxn>
                <a:cxn ang="0">
                  <a:pos x="T6" y="T7"/>
                </a:cxn>
              </a:cxnLst>
              <a:rect l="0" t="0" r="r" b="b"/>
              <a:pathLst>
                <a:path w="71" h="110">
                  <a:moveTo>
                    <a:pt x="0" y="55"/>
                  </a:moveTo>
                  <a:lnTo>
                    <a:pt x="71" y="110"/>
                  </a:lnTo>
                  <a:lnTo>
                    <a:pt x="71" y="0"/>
                  </a:lnTo>
                  <a:lnTo>
                    <a:pt x="0" y="55"/>
                  </a:lnTo>
                  <a:close/>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35" name="Group 334"/>
          <p:cNvGrpSpPr/>
          <p:nvPr/>
        </p:nvGrpSpPr>
        <p:grpSpPr>
          <a:xfrm>
            <a:off x="7263501" y="1700784"/>
            <a:ext cx="498088" cy="340243"/>
            <a:chOff x="-3078163" y="4432300"/>
            <a:chExt cx="225425" cy="153988"/>
          </a:xfrm>
        </p:grpSpPr>
        <p:sp>
          <p:nvSpPr>
            <p:cNvPr id="241" name="Rectangle 89"/>
            <p:cNvSpPr>
              <a:spLocks noChangeArrowheads="1"/>
            </p:cNvSpPr>
            <p:nvPr/>
          </p:nvSpPr>
          <p:spPr bwMode="auto">
            <a:xfrm>
              <a:off x="-2901950" y="4432300"/>
              <a:ext cx="49212" cy="153988"/>
            </a:xfrm>
            <a:prstGeom prst="rect">
              <a:avLst/>
            </a:pr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2" name="Rectangle 90"/>
            <p:cNvSpPr>
              <a:spLocks noChangeArrowheads="1"/>
            </p:cNvSpPr>
            <p:nvPr/>
          </p:nvSpPr>
          <p:spPr bwMode="auto">
            <a:xfrm>
              <a:off x="-2960688" y="4465638"/>
              <a:ext cx="49212" cy="1206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Rectangle 91"/>
            <p:cNvSpPr>
              <a:spLocks noChangeArrowheads="1"/>
            </p:cNvSpPr>
            <p:nvPr/>
          </p:nvSpPr>
          <p:spPr bwMode="auto">
            <a:xfrm>
              <a:off x="-3019425" y="4500563"/>
              <a:ext cx="49212" cy="85725"/>
            </a:xfrm>
            <a:prstGeom prst="rect">
              <a:avLst/>
            </a:pr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4" name="Rectangle 92"/>
            <p:cNvSpPr>
              <a:spLocks noChangeArrowheads="1"/>
            </p:cNvSpPr>
            <p:nvPr/>
          </p:nvSpPr>
          <p:spPr bwMode="auto">
            <a:xfrm>
              <a:off x="-3078163" y="4533900"/>
              <a:ext cx="49212" cy="523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36" name="Group 335"/>
          <p:cNvGrpSpPr/>
          <p:nvPr/>
        </p:nvGrpSpPr>
        <p:grpSpPr>
          <a:xfrm>
            <a:off x="10134664" y="2373921"/>
            <a:ext cx="457267" cy="449102"/>
            <a:chOff x="-1430338" y="2779713"/>
            <a:chExt cx="355600" cy="349250"/>
          </a:xfrm>
        </p:grpSpPr>
        <p:sp>
          <p:nvSpPr>
            <p:cNvPr id="251" name="Freeform 99"/>
            <p:cNvSpPr>
              <a:spLocks/>
            </p:cNvSpPr>
            <p:nvPr/>
          </p:nvSpPr>
          <p:spPr bwMode="auto">
            <a:xfrm>
              <a:off x="-1219200" y="2984500"/>
              <a:ext cx="144462" cy="144463"/>
            </a:xfrm>
            <a:custGeom>
              <a:avLst/>
              <a:gdLst>
                <a:gd name="T0" fmla="*/ 84 w 109"/>
                <a:gd name="T1" fmla="*/ 104 h 110"/>
                <a:gd name="T2" fmla="*/ 0 w 109"/>
                <a:gd name="T3" fmla="*/ 20 h 110"/>
                <a:gd name="T4" fmla="*/ 19 w 109"/>
                <a:gd name="T5" fmla="*/ 0 h 110"/>
                <a:gd name="T6" fmla="*/ 104 w 109"/>
                <a:gd name="T7" fmla="*/ 85 h 110"/>
                <a:gd name="T8" fmla="*/ 104 w 109"/>
                <a:gd name="T9" fmla="*/ 104 h 110"/>
                <a:gd name="T10" fmla="*/ 104 w 109"/>
                <a:gd name="T11" fmla="*/ 104 h 110"/>
                <a:gd name="T12" fmla="*/ 84 w 109"/>
                <a:gd name="T13" fmla="*/ 104 h 110"/>
              </a:gdLst>
              <a:ahLst/>
              <a:cxnLst>
                <a:cxn ang="0">
                  <a:pos x="T0" y="T1"/>
                </a:cxn>
                <a:cxn ang="0">
                  <a:pos x="T2" y="T3"/>
                </a:cxn>
                <a:cxn ang="0">
                  <a:pos x="T4" y="T5"/>
                </a:cxn>
                <a:cxn ang="0">
                  <a:pos x="T6" y="T7"/>
                </a:cxn>
                <a:cxn ang="0">
                  <a:pos x="T8" y="T9"/>
                </a:cxn>
                <a:cxn ang="0">
                  <a:pos x="T10" y="T11"/>
                </a:cxn>
                <a:cxn ang="0">
                  <a:pos x="T12" y="T13"/>
                </a:cxn>
              </a:cxnLst>
              <a:rect l="0" t="0" r="r" b="b"/>
              <a:pathLst>
                <a:path w="109" h="110">
                  <a:moveTo>
                    <a:pt x="84" y="104"/>
                  </a:moveTo>
                  <a:cubicBezTo>
                    <a:pt x="0" y="20"/>
                    <a:pt x="0" y="20"/>
                    <a:pt x="0" y="20"/>
                  </a:cubicBezTo>
                  <a:cubicBezTo>
                    <a:pt x="19" y="0"/>
                    <a:pt x="19" y="0"/>
                    <a:pt x="19" y="0"/>
                  </a:cubicBezTo>
                  <a:cubicBezTo>
                    <a:pt x="104" y="85"/>
                    <a:pt x="104" y="85"/>
                    <a:pt x="104" y="85"/>
                  </a:cubicBezTo>
                  <a:cubicBezTo>
                    <a:pt x="109" y="90"/>
                    <a:pt x="109" y="99"/>
                    <a:pt x="104" y="104"/>
                  </a:cubicBezTo>
                  <a:cubicBezTo>
                    <a:pt x="104" y="104"/>
                    <a:pt x="104" y="104"/>
                    <a:pt x="104" y="104"/>
                  </a:cubicBezTo>
                  <a:cubicBezTo>
                    <a:pt x="98" y="110"/>
                    <a:pt x="89" y="110"/>
                    <a:pt x="84" y="104"/>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Oval 100"/>
            <p:cNvSpPr>
              <a:spLocks noChangeArrowheads="1"/>
            </p:cNvSpPr>
            <p:nvPr/>
          </p:nvSpPr>
          <p:spPr bwMode="auto">
            <a:xfrm>
              <a:off x="-1430338" y="2779713"/>
              <a:ext cx="265112" cy="263525"/>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Oval 101"/>
            <p:cNvSpPr>
              <a:spLocks noChangeArrowheads="1"/>
            </p:cNvSpPr>
            <p:nvPr/>
          </p:nvSpPr>
          <p:spPr bwMode="auto">
            <a:xfrm>
              <a:off x="-1406525" y="2803525"/>
              <a:ext cx="217487" cy="2159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4" name="Freeform 102"/>
            <p:cNvSpPr>
              <a:spLocks/>
            </p:cNvSpPr>
            <p:nvPr/>
          </p:nvSpPr>
          <p:spPr bwMode="auto">
            <a:xfrm>
              <a:off x="-1384300" y="2814638"/>
              <a:ext cx="195262" cy="204788"/>
            </a:xfrm>
            <a:custGeom>
              <a:avLst/>
              <a:gdLst>
                <a:gd name="T0" fmla="*/ 104 w 148"/>
                <a:gd name="T1" fmla="*/ 0 h 156"/>
                <a:gd name="T2" fmla="*/ 107 w 148"/>
                <a:gd name="T3" fmla="*/ 25 h 156"/>
                <a:gd name="T4" fmla="*/ 7 w 148"/>
                <a:gd name="T5" fmla="*/ 125 h 156"/>
                <a:gd name="T6" fmla="*/ 0 w 148"/>
                <a:gd name="T7" fmla="*/ 124 h 156"/>
                <a:gd name="T8" fmla="*/ 66 w 148"/>
                <a:gd name="T9" fmla="*/ 156 h 156"/>
                <a:gd name="T10" fmla="*/ 148 w 148"/>
                <a:gd name="T11" fmla="*/ 74 h 156"/>
                <a:gd name="T12" fmla="*/ 104 w 148"/>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48" h="156">
                  <a:moveTo>
                    <a:pt x="104" y="0"/>
                  </a:moveTo>
                  <a:cubicBezTo>
                    <a:pt x="106" y="8"/>
                    <a:pt x="107" y="16"/>
                    <a:pt x="107" y="25"/>
                  </a:cubicBezTo>
                  <a:cubicBezTo>
                    <a:pt x="107" y="80"/>
                    <a:pt x="62" y="125"/>
                    <a:pt x="7" y="125"/>
                  </a:cubicBezTo>
                  <a:cubicBezTo>
                    <a:pt x="5" y="125"/>
                    <a:pt x="3" y="125"/>
                    <a:pt x="0" y="124"/>
                  </a:cubicBezTo>
                  <a:cubicBezTo>
                    <a:pt x="16" y="144"/>
                    <a:pt x="39" y="156"/>
                    <a:pt x="66" y="156"/>
                  </a:cubicBezTo>
                  <a:cubicBezTo>
                    <a:pt x="111" y="156"/>
                    <a:pt x="148" y="119"/>
                    <a:pt x="148" y="74"/>
                  </a:cubicBezTo>
                  <a:cubicBezTo>
                    <a:pt x="148" y="42"/>
                    <a:pt x="130" y="14"/>
                    <a:pt x="104" y="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37" name="Group 336"/>
          <p:cNvGrpSpPr/>
          <p:nvPr/>
        </p:nvGrpSpPr>
        <p:grpSpPr>
          <a:xfrm rot="20780183">
            <a:off x="10061069" y="3958748"/>
            <a:ext cx="304407" cy="405421"/>
            <a:chOff x="10588625" y="3213101"/>
            <a:chExt cx="354013" cy="471488"/>
          </a:xfrm>
        </p:grpSpPr>
        <p:sp>
          <p:nvSpPr>
            <p:cNvPr id="338" name="Freeform 21"/>
            <p:cNvSpPr>
              <a:spLocks/>
            </p:cNvSpPr>
            <p:nvPr/>
          </p:nvSpPr>
          <p:spPr bwMode="auto">
            <a:xfrm>
              <a:off x="10588625" y="3213101"/>
              <a:ext cx="349250" cy="471488"/>
            </a:xfrm>
            <a:custGeom>
              <a:avLst/>
              <a:gdLst>
                <a:gd name="T0" fmla="*/ 17 w 404"/>
                <a:gd name="T1" fmla="*/ 550 h 550"/>
                <a:gd name="T2" fmla="*/ 0 w 404"/>
                <a:gd name="T3" fmla="*/ 534 h 550"/>
                <a:gd name="T4" fmla="*/ 0 w 404"/>
                <a:gd name="T5" fmla="*/ 17 h 550"/>
                <a:gd name="T6" fmla="*/ 17 w 404"/>
                <a:gd name="T7" fmla="*/ 0 h 550"/>
                <a:gd name="T8" fmla="*/ 388 w 404"/>
                <a:gd name="T9" fmla="*/ 0 h 550"/>
                <a:gd name="T10" fmla="*/ 404 w 404"/>
                <a:gd name="T11" fmla="*/ 17 h 550"/>
                <a:gd name="T12" fmla="*/ 404 w 404"/>
                <a:gd name="T13" fmla="*/ 534 h 550"/>
                <a:gd name="T14" fmla="*/ 388 w 404"/>
                <a:gd name="T15" fmla="*/ 550 h 550"/>
                <a:gd name="T16" fmla="*/ 17 w 404"/>
                <a:gd name="T1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550">
                  <a:moveTo>
                    <a:pt x="17" y="550"/>
                  </a:moveTo>
                  <a:cubicBezTo>
                    <a:pt x="8" y="550"/>
                    <a:pt x="0" y="543"/>
                    <a:pt x="0" y="534"/>
                  </a:cubicBezTo>
                  <a:cubicBezTo>
                    <a:pt x="0" y="17"/>
                    <a:pt x="0" y="17"/>
                    <a:pt x="0" y="17"/>
                  </a:cubicBezTo>
                  <a:cubicBezTo>
                    <a:pt x="0" y="8"/>
                    <a:pt x="8" y="0"/>
                    <a:pt x="17" y="0"/>
                  </a:cubicBezTo>
                  <a:cubicBezTo>
                    <a:pt x="388" y="0"/>
                    <a:pt x="388" y="0"/>
                    <a:pt x="388" y="0"/>
                  </a:cubicBezTo>
                  <a:cubicBezTo>
                    <a:pt x="396" y="0"/>
                    <a:pt x="404" y="8"/>
                    <a:pt x="404" y="17"/>
                  </a:cubicBezTo>
                  <a:cubicBezTo>
                    <a:pt x="404" y="534"/>
                    <a:pt x="404" y="534"/>
                    <a:pt x="404" y="534"/>
                  </a:cubicBezTo>
                  <a:cubicBezTo>
                    <a:pt x="404" y="543"/>
                    <a:pt x="396" y="550"/>
                    <a:pt x="388" y="550"/>
                  </a:cubicBezTo>
                  <a:lnTo>
                    <a:pt x="17" y="5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Freeform 22"/>
            <p:cNvSpPr>
              <a:spLocks/>
            </p:cNvSpPr>
            <p:nvPr/>
          </p:nvSpPr>
          <p:spPr bwMode="auto">
            <a:xfrm>
              <a:off x="10594975" y="3213101"/>
              <a:ext cx="347663" cy="471488"/>
            </a:xfrm>
            <a:custGeom>
              <a:avLst/>
              <a:gdLst>
                <a:gd name="T0" fmla="*/ 16 w 403"/>
                <a:gd name="T1" fmla="*/ 550 h 550"/>
                <a:gd name="T2" fmla="*/ 0 w 403"/>
                <a:gd name="T3" fmla="*/ 534 h 550"/>
                <a:gd name="T4" fmla="*/ 0 w 403"/>
                <a:gd name="T5" fmla="*/ 17 h 550"/>
                <a:gd name="T6" fmla="*/ 16 w 403"/>
                <a:gd name="T7" fmla="*/ 0 h 550"/>
                <a:gd name="T8" fmla="*/ 387 w 403"/>
                <a:gd name="T9" fmla="*/ 0 h 550"/>
                <a:gd name="T10" fmla="*/ 403 w 403"/>
                <a:gd name="T11" fmla="*/ 17 h 550"/>
                <a:gd name="T12" fmla="*/ 403 w 403"/>
                <a:gd name="T13" fmla="*/ 534 h 550"/>
                <a:gd name="T14" fmla="*/ 387 w 403"/>
                <a:gd name="T15" fmla="*/ 550 h 550"/>
                <a:gd name="T16" fmla="*/ 16 w 403"/>
                <a:gd name="T1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3" h="550">
                  <a:moveTo>
                    <a:pt x="16" y="550"/>
                  </a:moveTo>
                  <a:cubicBezTo>
                    <a:pt x="7" y="550"/>
                    <a:pt x="0" y="543"/>
                    <a:pt x="0" y="534"/>
                  </a:cubicBezTo>
                  <a:cubicBezTo>
                    <a:pt x="0" y="17"/>
                    <a:pt x="0" y="17"/>
                    <a:pt x="0" y="17"/>
                  </a:cubicBezTo>
                  <a:cubicBezTo>
                    <a:pt x="0" y="8"/>
                    <a:pt x="7" y="0"/>
                    <a:pt x="16" y="0"/>
                  </a:cubicBezTo>
                  <a:cubicBezTo>
                    <a:pt x="387" y="0"/>
                    <a:pt x="387" y="0"/>
                    <a:pt x="387" y="0"/>
                  </a:cubicBezTo>
                  <a:cubicBezTo>
                    <a:pt x="396" y="0"/>
                    <a:pt x="403" y="8"/>
                    <a:pt x="403" y="17"/>
                  </a:cubicBezTo>
                  <a:cubicBezTo>
                    <a:pt x="403" y="534"/>
                    <a:pt x="403" y="534"/>
                    <a:pt x="403" y="534"/>
                  </a:cubicBezTo>
                  <a:cubicBezTo>
                    <a:pt x="403" y="543"/>
                    <a:pt x="396" y="550"/>
                    <a:pt x="387" y="550"/>
                  </a:cubicBezTo>
                  <a:lnTo>
                    <a:pt x="16" y="55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Rectangle 23"/>
            <p:cNvSpPr>
              <a:spLocks noChangeArrowheads="1"/>
            </p:cNvSpPr>
            <p:nvPr/>
          </p:nvSpPr>
          <p:spPr bwMode="auto">
            <a:xfrm>
              <a:off x="10633075" y="3251201"/>
              <a:ext cx="269875" cy="3952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Freeform 24"/>
            <p:cNvSpPr>
              <a:spLocks/>
            </p:cNvSpPr>
            <p:nvPr/>
          </p:nvSpPr>
          <p:spPr bwMode="auto">
            <a:xfrm>
              <a:off x="10915650" y="3449638"/>
              <a:ext cx="14288" cy="14288"/>
            </a:xfrm>
            <a:custGeom>
              <a:avLst/>
              <a:gdLst>
                <a:gd name="T0" fmla="*/ 0 w 9"/>
                <a:gd name="T1" fmla="*/ 0 h 9"/>
                <a:gd name="T2" fmla="*/ 1 w 9"/>
                <a:gd name="T3" fmla="*/ 9 h 9"/>
                <a:gd name="T4" fmla="*/ 7 w 9"/>
                <a:gd name="T5" fmla="*/ 9 h 9"/>
                <a:gd name="T6" fmla="*/ 9 w 9"/>
                <a:gd name="T7" fmla="*/ 0 h 9"/>
                <a:gd name="T8" fmla="*/ 0 w 9"/>
                <a:gd name="T9" fmla="*/ 0 h 9"/>
              </a:gdLst>
              <a:ahLst/>
              <a:cxnLst>
                <a:cxn ang="0">
                  <a:pos x="T0" y="T1"/>
                </a:cxn>
                <a:cxn ang="0">
                  <a:pos x="T2" y="T3"/>
                </a:cxn>
                <a:cxn ang="0">
                  <a:pos x="T4" y="T5"/>
                </a:cxn>
                <a:cxn ang="0">
                  <a:pos x="T6" y="T7"/>
                </a:cxn>
                <a:cxn ang="0">
                  <a:pos x="T8" y="T9"/>
                </a:cxn>
              </a:cxnLst>
              <a:rect l="0" t="0" r="r" b="b"/>
              <a:pathLst>
                <a:path w="9" h="9">
                  <a:moveTo>
                    <a:pt x="0" y="0"/>
                  </a:moveTo>
                  <a:lnTo>
                    <a:pt x="1" y="9"/>
                  </a:lnTo>
                  <a:lnTo>
                    <a:pt x="7" y="9"/>
                  </a:lnTo>
                  <a:lnTo>
                    <a:pt x="9"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Rectangle 34"/>
            <p:cNvSpPr>
              <a:spLocks noChangeArrowheads="1"/>
            </p:cNvSpPr>
            <p:nvPr/>
          </p:nvSpPr>
          <p:spPr bwMode="auto">
            <a:xfrm>
              <a:off x="10656888" y="3324226"/>
              <a:ext cx="223838" cy="282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Freeform 35"/>
            <p:cNvSpPr>
              <a:spLocks noEditPoints="1"/>
            </p:cNvSpPr>
            <p:nvPr/>
          </p:nvSpPr>
          <p:spPr bwMode="auto">
            <a:xfrm>
              <a:off x="10688638" y="3263901"/>
              <a:ext cx="158750" cy="66675"/>
            </a:xfrm>
            <a:custGeom>
              <a:avLst/>
              <a:gdLst>
                <a:gd name="T0" fmla="*/ 175 w 183"/>
                <a:gd name="T1" fmla="*/ 35 h 79"/>
                <a:gd name="T2" fmla="*/ 128 w 183"/>
                <a:gd name="T3" fmla="*/ 35 h 79"/>
                <a:gd name="T4" fmla="*/ 93 w 183"/>
                <a:gd name="T5" fmla="*/ 0 h 79"/>
                <a:gd name="T6" fmla="*/ 57 w 183"/>
                <a:gd name="T7" fmla="*/ 35 h 79"/>
                <a:gd name="T8" fmla="*/ 8 w 183"/>
                <a:gd name="T9" fmla="*/ 35 h 79"/>
                <a:gd name="T10" fmla="*/ 0 w 183"/>
                <a:gd name="T11" fmla="*/ 43 h 79"/>
                <a:gd name="T12" fmla="*/ 0 w 183"/>
                <a:gd name="T13" fmla="*/ 71 h 79"/>
                <a:gd name="T14" fmla="*/ 8 w 183"/>
                <a:gd name="T15" fmla="*/ 79 h 79"/>
                <a:gd name="T16" fmla="*/ 175 w 183"/>
                <a:gd name="T17" fmla="*/ 79 h 79"/>
                <a:gd name="T18" fmla="*/ 183 w 183"/>
                <a:gd name="T19" fmla="*/ 71 h 79"/>
                <a:gd name="T20" fmla="*/ 183 w 183"/>
                <a:gd name="T21" fmla="*/ 43 h 79"/>
                <a:gd name="T22" fmla="*/ 175 w 183"/>
                <a:gd name="T23" fmla="*/ 35 h 79"/>
                <a:gd name="T24" fmla="*/ 73 w 183"/>
                <a:gd name="T25" fmla="*/ 35 h 79"/>
                <a:gd name="T26" fmla="*/ 93 w 183"/>
                <a:gd name="T27" fmla="*/ 15 h 79"/>
                <a:gd name="T28" fmla="*/ 112 w 183"/>
                <a:gd name="T29" fmla="*/ 35 h 79"/>
                <a:gd name="T30" fmla="*/ 73 w 183"/>
                <a:gd name="T31" fmla="*/ 3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79">
                  <a:moveTo>
                    <a:pt x="175" y="35"/>
                  </a:moveTo>
                  <a:cubicBezTo>
                    <a:pt x="128" y="35"/>
                    <a:pt x="128" y="35"/>
                    <a:pt x="128" y="35"/>
                  </a:cubicBezTo>
                  <a:cubicBezTo>
                    <a:pt x="128" y="15"/>
                    <a:pt x="112" y="0"/>
                    <a:pt x="93" y="0"/>
                  </a:cubicBezTo>
                  <a:cubicBezTo>
                    <a:pt x="73" y="0"/>
                    <a:pt x="57" y="15"/>
                    <a:pt x="57" y="35"/>
                  </a:cubicBezTo>
                  <a:cubicBezTo>
                    <a:pt x="8" y="35"/>
                    <a:pt x="8" y="35"/>
                    <a:pt x="8" y="35"/>
                  </a:cubicBezTo>
                  <a:cubicBezTo>
                    <a:pt x="4" y="35"/>
                    <a:pt x="0" y="38"/>
                    <a:pt x="0" y="43"/>
                  </a:cubicBezTo>
                  <a:cubicBezTo>
                    <a:pt x="0" y="71"/>
                    <a:pt x="0" y="71"/>
                    <a:pt x="0" y="71"/>
                  </a:cubicBezTo>
                  <a:cubicBezTo>
                    <a:pt x="0" y="75"/>
                    <a:pt x="4" y="79"/>
                    <a:pt x="8" y="79"/>
                  </a:cubicBezTo>
                  <a:cubicBezTo>
                    <a:pt x="175" y="79"/>
                    <a:pt x="175" y="79"/>
                    <a:pt x="175" y="79"/>
                  </a:cubicBezTo>
                  <a:cubicBezTo>
                    <a:pt x="180" y="79"/>
                    <a:pt x="183" y="75"/>
                    <a:pt x="183" y="71"/>
                  </a:cubicBezTo>
                  <a:cubicBezTo>
                    <a:pt x="183" y="43"/>
                    <a:pt x="183" y="43"/>
                    <a:pt x="183" y="43"/>
                  </a:cubicBezTo>
                  <a:cubicBezTo>
                    <a:pt x="183" y="38"/>
                    <a:pt x="180" y="35"/>
                    <a:pt x="175" y="35"/>
                  </a:cubicBezTo>
                  <a:close/>
                  <a:moveTo>
                    <a:pt x="73" y="35"/>
                  </a:moveTo>
                  <a:cubicBezTo>
                    <a:pt x="73" y="24"/>
                    <a:pt x="82" y="15"/>
                    <a:pt x="93" y="15"/>
                  </a:cubicBezTo>
                  <a:cubicBezTo>
                    <a:pt x="103" y="15"/>
                    <a:pt x="112" y="24"/>
                    <a:pt x="112" y="35"/>
                  </a:cubicBezTo>
                  <a:lnTo>
                    <a:pt x="73"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Freeform 36"/>
            <p:cNvSpPr>
              <a:spLocks/>
            </p:cNvSpPr>
            <p:nvPr/>
          </p:nvSpPr>
          <p:spPr bwMode="auto">
            <a:xfrm>
              <a:off x="10688638" y="3435351"/>
              <a:ext cx="160338" cy="14288"/>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Freeform 37"/>
            <p:cNvSpPr>
              <a:spLocks/>
            </p:cNvSpPr>
            <p:nvPr/>
          </p:nvSpPr>
          <p:spPr bwMode="auto">
            <a:xfrm>
              <a:off x="10688638" y="3386138"/>
              <a:ext cx="85725" cy="15875"/>
            </a:xfrm>
            <a:custGeom>
              <a:avLst/>
              <a:gdLst>
                <a:gd name="T0" fmla="*/ 90 w 99"/>
                <a:gd name="T1" fmla="*/ 19 h 19"/>
                <a:gd name="T2" fmla="*/ 9 w 99"/>
                <a:gd name="T3" fmla="*/ 19 h 19"/>
                <a:gd name="T4" fmla="*/ 0 w 99"/>
                <a:gd name="T5" fmla="*/ 10 h 19"/>
                <a:gd name="T6" fmla="*/ 9 w 99"/>
                <a:gd name="T7" fmla="*/ 0 h 19"/>
                <a:gd name="T8" fmla="*/ 90 w 99"/>
                <a:gd name="T9" fmla="*/ 0 h 19"/>
                <a:gd name="T10" fmla="*/ 99 w 99"/>
                <a:gd name="T11" fmla="*/ 10 h 19"/>
                <a:gd name="T12" fmla="*/ 90 w 9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99" h="19">
                  <a:moveTo>
                    <a:pt x="90" y="19"/>
                  </a:moveTo>
                  <a:cubicBezTo>
                    <a:pt x="9" y="19"/>
                    <a:pt x="9" y="19"/>
                    <a:pt x="9" y="19"/>
                  </a:cubicBezTo>
                  <a:cubicBezTo>
                    <a:pt x="4" y="19"/>
                    <a:pt x="0" y="15"/>
                    <a:pt x="0" y="10"/>
                  </a:cubicBezTo>
                  <a:cubicBezTo>
                    <a:pt x="0" y="5"/>
                    <a:pt x="4" y="0"/>
                    <a:pt x="9" y="0"/>
                  </a:cubicBezTo>
                  <a:cubicBezTo>
                    <a:pt x="90" y="0"/>
                    <a:pt x="90" y="0"/>
                    <a:pt x="90" y="0"/>
                  </a:cubicBezTo>
                  <a:cubicBezTo>
                    <a:pt x="95" y="0"/>
                    <a:pt x="99" y="5"/>
                    <a:pt x="99" y="10"/>
                  </a:cubicBezTo>
                  <a:cubicBezTo>
                    <a:pt x="99" y="15"/>
                    <a:pt x="95" y="19"/>
                    <a:pt x="90" y="19"/>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Freeform 38"/>
            <p:cNvSpPr>
              <a:spLocks/>
            </p:cNvSpPr>
            <p:nvPr/>
          </p:nvSpPr>
          <p:spPr bwMode="auto">
            <a:xfrm>
              <a:off x="10688638" y="3462338"/>
              <a:ext cx="160338" cy="15875"/>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7" name="Freeform 39"/>
            <p:cNvSpPr>
              <a:spLocks/>
            </p:cNvSpPr>
            <p:nvPr/>
          </p:nvSpPr>
          <p:spPr bwMode="auto">
            <a:xfrm>
              <a:off x="10688638" y="3490913"/>
              <a:ext cx="160338" cy="14288"/>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Freeform 40"/>
            <p:cNvSpPr>
              <a:spLocks/>
            </p:cNvSpPr>
            <p:nvPr/>
          </p:nvSpPr>
          <p:spPr bwMode="auto">
            <a:xfrm>
              <a:off x="10688638" y="3517901"/>
              <a:ext cx="160338" cy="15875"/>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Freeform 41"/>
            <p:cNvSpPr>
              <a:spLocks/>
            </p:cNvSpPr>
            <p:nvPr/>
          </p:nvSpPr>
          <p:spPr bwMode="auto">
            <a:xfrm>
              <a:off x="10688638" y="3546476"/>
              <a:ext cx="160338" cy="15875"/>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29" name="Oval 328"/>
          <p:cNvSpPr/>
          <p:nvPr/>
        </p:nvSpPr>
        <p:spPr bwMode="auto">
          <a:xfrm>
            <a:off x="8496464" y="827315"/>
            <a:ext cx="1413414" cy="1413414"/>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352" name="Group 351"/>
          <p:cNvGrpSpPr>
            <a:grpSpLocks noChangeAspect="1"/>
          </p:cNvGrpSpPr>
          <p:nvPr/>
        </p:nvGrpSpPr>
        <p:grpSpPr>
          <a:xfrm>
            <a:off x="8905397" y="1164199"/>
            <a:ext cx="601789" cy="781484"/>
            <a:chOff x="377825" y="1184276"/>
            <a:chExt cx="1020763" cy="1325563"/>
          </a:xfrm>
          <a:solidFill>
            <a:schemeClr val="bg1"/>
          </a:solidFill>
        </p:grpSpPr>
        <p:sp>
          <p:nvSpPr>
            <p:cNvPr id="353"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361" name="Group 360"/>
          <p:cNvGrpSpPr/>
          <p:nvPr/>
        </p:nvGrpSpPr>
        <p:grpSpPr>
          <a:xfrm>
            <a:off x="8144907" y="4322607"/>
            <a:ext cx="517731" cy="549375"/>
            <a:chOff x="8175664" y="4137969"/>
            <a:chExt cx="517731" cy="549375"/>
          </a:xfrm>
        </p:grpSpPr>
        <p:sp>
          <p:nvSpPr>
            <p:cNvPr id="357" name="Rectangle 356"/>
            <p:cNvSpPr/>
            <p:nvPr/>
          </p:nvSpPr>
          <p:spPr bwMode="auto">
            <a:xfrm>
              <a:off x="8175664" y="4393096"/>
              <a:ext cx="117681" cy="2942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58" name="Rectangle 357"/>
            <p:cNvSpPr/>
            <p:nvPr/>
          </p:nvSpPr>
          <p:spPr bwMode="auto">
            <a:xfrm>
              <a:off x="8309014" y="4314242"/>
              <a:ext cx="117681" cy="3731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59" name="Rectangle 358"/>
            <p:cNvSpPr/>
            <p:nvPr/>
          </p:nvSpPr>
          <p:spPr bwMode="auto">
            <a:xfrm>
              <a:off x="8442364" y="4393096"/>
              <a:ext cx="117681" cy="2942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60" name="Rectangle 359"/>
            <p:cNvSpPr/>
            <p:nvPr/>
          </p:nvSpPr>
          <p:spPr bwMode="auto">
            <a:xfrm>
              <a:off x="8575714" y="4137969"/>
              <a:ext cx="117681" cy="5493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155312591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225966" y="2165660"/>
            <a:ext cx="1958921" cy="31308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65000"/>
                    <a:lumOff val="35000"/>
                  </a:schemeClr>
                </a:solidFill>
                <a:effectLst/>
                <a:uLnTx/>
                <a:uFillTx/>
              </a:rPr>
              <a:t>U-SQL metadata service</a:t>
            </a:r>
          </a:p>
        </p:txBody>
      </p:sp>
      <p:sp>
        <p:nvSpPr>
          <p:cNvPr id="2" name="Title 1"/>
          <p:cNvSpPr>
            <a:spLocks noGrp="1"/>
          </p:cNvSpPr>
          <p:nvPr>
            <p:ph type="title"/>
          </p:nvPr>
        </p:nvSpPr>
        <p:spPr/>
        <p:txBody>
          <a:bodyPr/>
          <a:lstStyle/>
          <a:p>
            <a:r>
              <a:rPr lang="en-US"/>
              <a:t>U-SQL compilation process</a:t>
            </a:r>
            <a:endParaRPr lang="en-US" dirty="0"/>
          </a:p>
        </p:txBody>
      </p:sp>
      <p:sp>
        <p:nvSpPr>
          <p:cNvPr id="9" name="Rectangle 8"/>
          <p:cNvSpPr/>
          <p:nvPr/>
        </p:nvSpPr>
        <p:spPr>
          <a:xfrm>
            <a:off x="3541889" y="2164080"/>
            <a:ext cx="3964877" cy="3132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chemeClr val="tx1">
                  <a:lumMod val="65000"/>
                  <a:lumOff val="35000"/>
                </a:schemeClr>
              </a:solidFill>
              <a:effectLst/>
              <a:uLnTx/>
              <a:uFillTx/>
            </a:endParaRPr>
          </a:p>
        </p:txBody>
      </p:sp>
      <p:sp>
        <p:nvSpPr>
          <p:cNvPr id="17" name="Rectangle 16"/>
          <p:cNvSpPr/>
          <p:nvPr/>
        </p:nvSpPr>
        <p:spPr>
          <a:xfrm>
            <a:off x="4755755" y="2403696"/>
            <a:ext cx="2543752" cy="4538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 managed </a:t>
            </a:r>
            <a:r>
              <a:rPr kumimoji="0" lang="en-US" sz="1570" b="0" i="0" u="none" strike="noStrike" kern="0" cap="none" spc="0" normalizeH="0" baseline="0" noProof="0" dirty="0" err="1">
                <a:ln>
                  <a:noFill/>
                </a:ln>
                <a:solidFill>
                  <a:schemeClr val="bg1"/>
                </a:solidFill>
                <a:effectLst/>
                <a:uLnTx/>
                <a:uFillTx/>
              </a:rPr>
              <a:t>dll</a:t>
            </a:r>
            <a:endParaRPr kumimoji="0" lang="en-US" sz="1570" b="0" i="0" u="none" strike="noStrike" kern="0" cap="none" spc="0" normalizeH="0" baseline="0" noProof="0" dirty="0">
              <a:ln>
                <a:noFill/>
              </a:ln>
              <a:solidFill>
                <a:schemeClr val="bg1"/>
              </a:solidFill>
              <a:effectLst/>
              <a:uLnTx/>
              <a:uFillTx/>
            </a:endParaRPr>
          </a:p>
        </p:txBody>
      </p:sp>
      <p:sp>
        <p:nvSpPr>
          <p:cNvPr id="18" name="Rectangle 17"/>
          <p:cNvSpPr/>
          <p:nvPr/>
        </p:nvSpPr>
        <p:spPr>
          <a:xfrm>
            <a:off x="4755755" y="3041741"/>
            <a:ext cx="2543752" cy="4538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unmanaged </a:t>
            </a:r>
            <a:r>
              <a:rPr kumimoji="0" lang="en-US" sz="1570" b="0" i="0" u="none" strike="noStrike" kern="0" cap="none" spc="0" normalizeH="0" baseline="0" noProof="0" dirty="0" err="1">
                <a:ln>
                  <a:noFill/>
                </a:ln>
                <a:solidFill>
                  <a:schemeClr val="bg1"/>
                </a:solidFill>
                <a:effectLst/>
                <a:uLnTx/>
                <a:uFillTx/>
              </a:rPr>
              <a:t>dll</a:t>
            </a:r>
            <a:endParaRPr kumimoji="0" lang="en-US" sz="1570" b="0" i="0" u="none" strike="noStrike" kern="0" cap="none" spc="0" normalizeH="0" baseline="0" noProof="0" dirty="0">
              <a:ln>
                <a:noFill/>
              </a:ln>
              <a:solidFill>
                <a:schemeClr val="bg1"/>
              </a:solidFill>
              <a:effectLst/>
              <a:uLnTx/>
              <a:uFillTx/>
            </a:endParaRPr>
          </a:p>
        </p:txBody>
      </p:sp>
      <p:sp>
        <p:nvSpPr>
          <p:cNvPr id="537" name="Arrow: Pentagon 536"/>
          <p:cNvSpPr/>
          <p:nvPr/>
        </p:nvSpPr>
        <p:spPr>
          <a:xfrm>
            <a:off x="4014777" y="2403696"/>
            <a:ext cx="909693" cy="453886"/>
          </a:xfrm>
          <a:prstGeom prst="homePlate">
            <a:avLst>
              <a:gd name="adj" fmla="val 346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70" b="0" i="0" u="none" strike="noStrike" kern="0" cap="none" spc="0" normalizeH="0" baseline="0" noProof="0" dirty="0">
              <a:ln>
                <a:noFill/>
              </a:ln>
              <a:solidFill>
                <a:schemeClr val="bg1"/>
              </a:solidFill>
              <a:effectLst/>
              <a:uLnTx/>
              <a:uFillTx/>
            </a:endParaRPr>
          </a:p>
        </p:txBody>
      </p:sp>
      <p:sp>
        <p:nvSpPr>
          <p:cNvPr id="538" name="Arrow: Pentagon 537"/>
          <p:cNvSpPr/>
          <p:nvPr/>
        </p:nvSpPr>
        <p:spPr>
          <a:xfrm>
            <a:off x="4014777" y="3041741"/>
            <a:ext cx="909693" cy="453886"/>
          </a:xfrm>
          <a:prstGeom prst="homePlate">
            <a:avLst>
              <a:gd name="adj" fmla="val 327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70" b="0" i="0" u="none" strike="noStrike" kern="0" cap="none" spc="0" normalizeH="0" baseline="0" noProof="0" dirty="0">
              <a:ln>
                <a:noFill/>
              </a:ln>
              <a:solidFill>
                <a:schemeClr val="bg1"/>
              </a:solidFill>
              <a:effectLst/>
              <a:uLnTx/>
              <a:uFillTx/>
            </a:endParaRPr>
          </a:p>
        </p:txBody>
      </p:sp>
      <p:sp>
        <p:nvSpPr>
          <p:cNvPr id="11" name="Arrow: Pentagon 10"/>
          <p:cNvSpPr/>
          <p:nvPr/>
        </p:nvSpPr>
        <p:spPr>
          <a:xfrm>
            <a:off x="3744797" y="2403696"/>
            <a:ext cx="1109478" cy="453886"/>
          </a:xfrm>
          <a:prstGeom prst="homePlate">
            <a:avLst>
              <a:gd name="adj" fmla="val 3465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C#</a:t>
            </a:r>
          </a:p>
        </p:txBody>
      </p:sp>
      <p:sp>
        <p:nvSpPr>
          <p:cNvPr id="12" name="Arrow: Pentagon 11"/>
          <p:cNvSpPr/>
          <p:nvPr/>
        </p:nvSpPr>
        <p:spPr>
          <a:xfrm>
            <a:off x="3744797" y="3041741"/>
            <a:ext cx="1109478" cy="453886"/>
          </a:xfrm>
          <a:prstGeom prst="homePlate">
            <a:avLst>
              <a:gd name="adj" fmla="val 3273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C++</a:t>
            </a:r>
          </a:p>
        </p:txBody>
      </p:sp>
      <p:sp>
        <p:nvSpPr>
          <p:cNvPr id="13" name="Rectangle 12"/>
          <p:cNvSpPr/>
          <p:nvPr/>
        </p:nvSpPr>
        <p:spPr>
          <a:xfrm>
            <a:off x="3744799" y="3692413"/>
            <a:ext cx="3557750" cy="453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algebra</a:t>
            </a:r>
          </a:p>
        </p:txBody>
      </p:sp>
      <p:sp>
        <p:nvSpPr>
          <p:cNvPr id="14" name="Rectangle 13"/>
          <p:cNvSpPr/>
          <p:nvPr/>
        </p:nvSpPr>
        <p:spPr>
          <a:xfrm>
            <a:off x="3744797" y="4362357"/>
            <a:ext cx="3557751" cy="7035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other files</a:t>
            </a:r>
          </a:p>
          <a:p>
            <a:pPr marL="0" marR="0" lvl="0" indent="0" defTabSz="761839"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bg1"/>
                </a:solidFill>
                <a:effectLst/>
                <a:uLnTx/>
                <a:uFillTx/>
              </a:rPr>
              <a:t>(system files, deployed resources)</a:t>
            </a:r>
          </a:p>
        </p:txBody>
      </p:sp>
      <p:sp>
        <p:nvSpPr>
          <p:cNvPr id="20" name="Rectangle 19"/>
          <p:cNvSpPr/>
          <p:nvPr/>
        </p:nvSpPr>
        <p:spPr>
          <a:xfrm>
            <a:off x="3541889" y="1682252"/>
            <a:ext cx="3934909" cy="418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Compilation output </a:t>
            </a:r>
            <a:r>
              <a:rPr kumimoji="0" lang="en-US" sz="16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(in job folder)</a:t>
            </a:r>
          </a:p>
        </p:txBody>
      </p:sp>
      <p:sp>
        <p:nvSpPr>
          <p:cNvPr id="21" name="Rectangle 20"/>
          <p:cNvSpPr/>
          <p:nvPr/>
        </p:nvSpPr>
        <p:spPr>
          <a:xfrm>
            <a:off x="1312437" y="3701321"/>
            <a:ext cx="1677477"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compiler &amp; optimizer</a:t>
            </a:r>
          </a:p>
        </p:txBody>
      </p:sp>
      <p:sp>
        <p:nvSpPr>
          <p:cNvPr id="31" name="Rectangle 30"/>
          <p:cNvSpPr/>
          <p:nvPr/>
        </p:nvSpPr>
        <p:spPr>
          <a:xfrm>
            <a:off x="7686967" y="3701321"/>
            <a:ext cx="1542133" cy="261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deployed to vertices</a:t>
            </a:r>
          </a:p>
        </p:txBody>
      </p:sp>
      <p:grpSp>
        <p:nvGrpSpPr>
          <p:cNvPr id="281" name="Group 280"/>
          <p:cNvGrpSpPr/>
          <p:nvPr/>
        </p:nvGrpSpPr>
        <p:grpSpPr>
          <a:xfrm>
            <a:off x="9448747" y="2489711"/>
            <a:ext cx="2552754" cy="2378775"/>
            <a:chOff x="5049148" y="1354951"/>
            <a:chExt cx="2338179" cy="2178824"/>
          </a:xfrm>
        </p:grpSpPr>
        <p:grpSp>
          <p:nvGrpSpPr>
            <p:cNvPr id="282" name="Group 281"/>
            <p:cNvGrpSpPr/>
            <p:nvPr/>
          </p:nvGrpSpPr>
          <p:grpSpPr>
            <a:xfrm>
              <a:off x="5215530" y="1662970"/>
              <a:ext cx="1633683" cy="1554670"/>
              <a:chOff x="586740" y="-1055045"/>
              <a:chExt cx="8183880" cy="7788065"/>
            </a:xfrm>
          </p:grpSpPr>
          <p:grpSp>
            <p:nvGrpSpPr>
              <p:cNvPr id="337" name="Group 336"/>
              <p:cNvGrpSpPr/>
              <p:nvPr/>
            </p:nvGrpSpPr>
            <p:grpSpPr>
              <a:xfrm>
                <a:off x="5996940" y="752203"/>
                <a:ext cx="2773680" cy="2288603"/>
                <a:chOff x="4244340" y="3909060"/>
                <a:chExt cx="2773680" cy="2288603"/>
              </a:xfrm>
            </p:grpSpPr>
            <p:sp>
              <p:nvSpPr>
                <p:cNvPr id="403" name="Freeform 295"/>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4" name="Freeform 29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5" name="Freeform 29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Freeform 29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8" name="Group 337"/>
              <p:cNvGrpSpPr/>
              <p:nvPr/>
            </p:nvGrpSpPr>
            <p:grpSpPr>
              <a:xfrm>
                <a:off x="4263390" y="-257447"/>
                <a:ext cx="2773680" cy="2288603"/>
                <a:chOff x="4244340" y="3909060"/>
                <a:chExt cx="2773680" cy="2288603"/>
              </a:xfrm>
            </p:grpSpPr>
            <p:sp>
              <p:nvSpPr>
                <p:cNvPr id="399" name="Freeform 291"/>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0" name="Freeform 29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1" name="Freeform 29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2" name="Freeform 29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9" name="Group 338"/>
              <p:cNvGrpSpPr/>
              <p:nvPr/>
            </p:nvGrpSpPr>
            <p:grpSpPr>
              <a:xfrm>
                <a:off x="2415540" y="2036497"/>
                <a:ext cx="2773680" cy="2524823"/>
                <a:chOff x="4244340" y="3672840"/>
                <a:chExt cx="2773680" cy="2524823"/>
              </a:xfrm>
            </p:grpSpPr>
            <p:sp>
              <p:nvSpPr>
                <p:cNvPr id="395" name="Freeform 28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6" name="Freeform 28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7" name="Freeform 28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Freeform 29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0" name="Group 339"/>
              <p:cNvGrpSpPr/>
              <p:nvPr/>
            </p:nvGrpSpPr>
            <p:grpSpPr>
              <a:xfrm>
                <a:off x="4263390" y="3103297"/>
                <a:ext cx="2773680" cy="2524823"/>
                <a:chOff x="4244340" y="3672840"/>
                <a:chExt cx="2773680" cy="2524823"/>
              </a:xfrm>
            </p:grpSpPr>
            <p:sp>
              <p:nvSpPr>
                <p:cNvPr id="391" name="Freeform 28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2" name="Freeform 28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3" name="Freeform 28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4" name="Freeform 28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1" name="Group 340"/>
              <p:cNvGrpSpPr/>
              <p:nvPr/>
            </p:nvGrpSpPr>
            <p:grpSpPr>
              <a:xfrm>
                <a:off x="2415540" y="556040"/>
                <a:ext cx="2773680" cy="2524823"/>
                <a:chOff x="4244340" y="3672840"/>
                <a:chExt cx="2773680" cy="2524823"/>
              </a:xfrm>
            </p:grpSpPr>
            <p:sp>
              <p:nvSpPr>
                <p:cNvPr id="387" name="Freeform 279"/>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8" name="Freeform 28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9" name="Freeform 28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0" name="Freeform 28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2" name="Group 341"/>
              <p:cNvGrpSpPr/>
              <p:nvPr/>
            </p:nvGrpSpPr>
            <p:grpSpPr>
              <a:xfrm>
                <a:off x="4263390" y="1622840"/>
                <a:ext cx="2773680" cy="2524823"/>
                <a:chOff x="4244340" y="3672840"/>
                <a:chExt cx="2773680" cy="2524823"/>
              </a:xfrm>
            </p:grpSpPr>
            <p:sp>
              <p:nvSpPr>
                <p:cNvPr id="383" name="Freeform 275"/>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4" name="Freeform 27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5" name="Freeform 27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6" name="Freeform 27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3" name="Group 342"/>
              <p:cNvGrpSpPr/>
              <p:nvPr/>
            </p:nvGrpSpPr>
            <p:grpSpPr>
              <a:xfrm>
                <a:off x="2415540" y="-1055045"/>
                <a:ext cx="2773680" cy="2524823"/>
                <a:chOff x="4244340" y="3672840"/>
                <a:chExt cx="2773680" cy="2524823"/>
              </a:xfrm>
            </p:grpSpPr>
            <p:sp>
              <p:nvSpPr>
                <p:cNvPr id="379" name="Freeform 271"/>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0" name="Freeform 27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1" name="Freeform 27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2" name="Freeform 27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4" name="Group 343"/>
              <p:cNvGrpSpPr/>
              <p:nvPr/>
            </p:nvGrpSpPr>
            <p:grpSpPr>
              <a:xfrm>
                <a:off x="4263390" y="11755"/>
                <a:ext cx="2773680" cy="2524823"/>
                <a:chOff x="4244340" y="3672840"/>
                <a:chExt cx="2773680" cy="2524823"/>
              </a:xfrm>
            </p:grpSpPr>
            <p:sp>
              <p:nvSpPr>
                <p:cNvPr id="375" name="Freeform 26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76" name="Freeform 26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77" name="Freeform 26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78" name="Freeform 27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5" name="Group 344"/>
              <p:cNvGrpSpPr/>
              <p:nvPr/>
            </p:nvGrpSpPr>
            <p:grpSpPr>
              <a:xfrm>
                <a:off x="586740" y="3141397"/>
                <a:ext cx="2773680" cy="2524823"/>
                <a:chOff x="4244340" y="3672840"/>
                <a:chExt cx="2773680" cy="2524823"/>
              </a:xfrm>
            </p:grpSpPr>
            <p:sp>
              <p:nvSpPr>
                <p:cNvPr id="371" name="Freeform 26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72" name="Freeform 26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73" name="Freeform 26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74" name="Freeform 26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6" name="Group 345"/>
              <p:cNvGrpSpPr/>
              <p:nvPr/>
            </p:nvGrpSpPr>
            <p:grpSpPr>
              <a:xfrm>
                <a:off x="2434590" y="4208197"/>
                <a:ext cx="2773680" cy="2524823"/>
                <a:chOff x="4244340" y="3672840"/>
                <a:chExt cx="2773680" cy="2524823"/>
              </a:xfrm>
            </p:grpSpPr>
            <p:sp>
              <p:nvSpPr>
                <p:cNvPr id="367" name="Freeform 259"/>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8" name="Freeform 26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9" name="Freeform 26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70" name="Freeform 26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586740" y="1660940"/>
                <a:ext cx="2773680" cy="2524823"/>
                <a:chOff x="4244340" y="3672840"/>
                <a:chExt cx="2773680" cy="2524823"/>
              </a:xfrm>
            </p:grpSpPr>
            <p:sp>
              <p:nvSpPr>
                <p:cNvPr id="363" name="Freeform 255"/>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4" name="Freeform 25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5" name="Freeform 257"/>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6" name="Freeform 25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8" name="Group 347"/>
              <p:cNvGrpSpPr/>
              <p:nvPr/>
            </p:nvGrpSpPr>
            <p:grpSpPr>
              <a:xfrm>
                <a:off x="2434590" y="2727740"/>
                <a:ext cx="2773680" cy="2524823"/>
                <a:chOff x="4244340" y="3672840"/>
                <a:chExt cx="2773680" cy="2524823"/>
              </a:xfrm>
            </p:grpSpPr>
            <p:sp>
              <p:nvSpPr>
                <p:cNvPr id="359" name="Freeform 251"/>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0" name="Freeform 25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1" name="Freeform 25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2" name="Freeform 25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49" name="Group 348"/>
              <p:cNvGrpSpPr/>
              <p:nvPr/>
            </p:nvGrpSpPr>
            <p:grpSpPr>
              <a:xfrm>
                <a:off x="586740" y="49855"/>
                <a:ext cx="2773680" cy="2524823"/>
                <a:chOff x="4244340" y="3672840"/>
                <a:chExt cx="2773680" cy="2524823"/>
              </a:xfrm>
            </p:grpSpPr>
            <p:sp>
              <p:nvSpPr>
                <p:cNvPr id="355" name="Freeform 247"/>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6" name="Freeform 24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7" name="Freeform 24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8" name="Freeform 25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50" name="Group 349"/>
              <p:cNvGrpSpPr/>
              <p:nvPr/>
            </p:nvGrpSpPr>
            <p:grpSpPr>
              <a:xfrm>
                <a:off x="2434590" y="1116655"/>
                <a:ext cx="2773680" cy="2524823"/>
                <a:chOff x="4244340" y="3672840"/>
                <a:chExt cx="2773680" cy="2524823"/>
              </a:xfrm>
            </p:grpSpPr>
            <p:sp>
              <p:nvSpPr>
                <p:cNvPr id="351" name="Freeform 243"/>
                <p:cNvSpPr/>
                <p:nvPr/>
              </p:nvSpPr>
              <p:spPr bwMode="auto">
                <a:xfrm>
                  <a:off x="4244340" y="3672840"/>
                  <a:ext cx="2773680" cy="148590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502920 h 1257300"/>
                    <a:gd name="connsiteX1" fmla="*/ 914400 w 2773680"/>
                    <a:gd name="connsiteY1" fmla="*/ 7620 h 1257300"/>
                    <a:gd name="connsiteX2" fmla="*/ 1386840 w 2773680"/>
                    <a:gd name="connsiteY2" fmla="*/ 0 h 1257300"/>
                    <a:gd name="connsiteX3" fmla="*/ 1851660 w 2773680"/>
                    <a:gd name="connsiteY3" fmla="*/ 7620 h 1257300"/>
                    <a:gd name="connsiteX4" fmla="*/ 2773680 w 2773680"/>
                    <a:gd name="connsiteY4" fmla="*/ 518160 h 1257300"/>
                    <a:gd name="connsiteX5" fmla="*/ 1386840 w 2773680"/>
                    <a:gd name="connsiteY5" fmla="*/ 1257300 h 1257300"/>
                    <a:gd name="connsiteX6" fmla="*/ 0 w 2773680"/>
                    <a:gd name="connsiteY6" fmla="*/ 502920 h 1257300"/>
                    <a:gd name="connsiteX0" fmla="*/ 0 w 2773680"/>
                    <a:gd name="connsiteY0" fmla="*/ 731520 h 1485900"/>
                    <a:gd name="connsiteX1" fmla="*/ 914400 w 2773680"/>
                    <a:gd name="connsiteY1" fmla="*/ 236220 h 1485900"/>
                    <a:gd name="connsiteX2" fmla="*/ 1386840 w 2773680"/>
                    <a:gd name="connsiteY2" fmla="*/ 0 h 1485900"/>
                    <a:gd name="connsiteX3" fmla="*/ 1851660 w 2773680"/>
                    <a:gd name="connsiteY3" fmla="*/ 236220 h 1485900"/>
                    <a:gd name="connsiteX4" fmla="*/ 2773680 w 2773680"/>
                    <a:gd name="connsiteY4" fmla="*/ 746760 h 1485900"/>
                    <a:gd name="connsiteX5" fmla="*/ 1386840 w 2773680"/>
                    <a:gd name="connsiteY5" fmla="*/ 1485900 h 1485900"/>
                    <a:gd name="connsiteX6" fmla="*/ 0 w 2773680"/>
                    <a:gd name="connsiteY6" fmla="*/ 731520 h 1485900"/>
                    <a:gd name="connsiteX0" fmla="*/ 0 w 2773680"/>
                    <a:gd name="connsiteY0" fmla="*/ 731520 h 1485900"/>
                    <a:gd name="connsiteX1" fmla="*/ 1386840 w 2773680"/>
                    <a:gd name="connsiteY1" fmla="*/ 0 h 1485900"/>
                    <a:gd name="connsiteX2" fmla="*/ 1851660 w 2773680"/>
                    <a:gd name="connsiteY2" fmla="*/ 236220 h 1485900"/>
                    <a:gd name="connsiteX3" fmla="*/ 2773680 w 2773680"/>
                    <a:gd name="connsiteY3" fmla="*/ 746760 h 1485900"/>
                    <a:gd name="connsiteX4" fmla="*/ 1386840 w 2773680"/>
                    <a:gd name="connsiteY4" fmla="*/ 1485900 h 1485900"/>
                    <a:gd name="connsiteX5" fmla="*/ 0 w 2773680"/>
                    <a:gd name="connsiteY5" fmla="*/ 731520 h 1485900"/>
                    <a:gd name="connsiteX0" fmla="*/ 0 w 2773680"/>
                    <a:gd name="connsiteY0" fmla="*/ 731520 h 1485900"/>
                    <a:gd name="connsiteX1" fmla="*/ 1386840 w 2773680"/>
                    <a:gd name="connsiteY1" fmla="*/ 0 h 1485900"/>
                    <a:gd name="connsiteX2" fmla="*/ 2773680 w 2773680"/>
                    <a:gd name="connsiteY2" fmla="*/ 746760 h 1485900"/>
                    <a:gd name="connsiteX3" fmla="*/ 1386840 w 2773680"/>
                    <a:gd name="connsiteY3" fmla="*/ 1485900 h 1485900"/>
                    <a:gd name="connsiteX4" fmla="*/ 0 w 2773680"/>
                    <a:gd name="connsiteY4" fmla="*/ 73152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0" h="1485900">
                      <a:moveTo>
                        <a:pt x="0" y="731520"/>
                      </a:moveTo>
                      <a:lnTo>
                        <a:pt x="1386840" y="0"/>
                      </a:lnTo>
                      <a:lnTo>
                        <a:pt x="2773680" y="746760"/>
                      </a:lnTo>
                      <a:lnTo>
                        <a:pt x="1386840" y="1485900"/>
                      </a:lnTo>
                      <a:lnTo>
                        <a:pt x="0" y="73152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2" name="Freeform 24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3" name="Freeform 24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4" name="Freeform 24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283" name="Group 282"/>
            <p:cNvGrpSpPr/>
            <p:nvPr/>
          </p:nvGrpSpPr>
          <p:grpSpPr>
            <a:xfrm>
              <a:off x="5049148" y="1567835"/>
              <a:ext cx="1616009" cy="1751534"/>
              <a:chOff x="-246743" y="-1531620"/>
              <a:chExt cx="8095343" cy="8774249"/>
            </a:xfrm>
          </p:grpSpPr>
          <p:sp>
            <p:nvSpPr>
              <p:cNvPr id="331" name="Freeform 223"/>
              <p:cNvSpPr/>
              <p:nvPr/>
            </p:nvSpPr>
            <p:spPr bwMode="auto">
              <a:xfrm>
                <a:off x="-246743" y="783771"/>
                <a:ext cx="4049486" cy="6458858"/>
              </a:xfrm>
              <a:custGeom>
                <a:avLst/>
                <a:gdLst>
                  <a:gd name="connsiteX0" fmla="*/ 0 w 4049486"/>
                  <a:gd name="connsiteY0" fmla="*/ 4136572 h 6458858"/>
                  <a:gd name="connsiteX1" fmla="*/ 4049486 w 4049486"/>
                  <a:gd name="connsiteY1" fmla="*/ 6458858 h 6458858"/>
                  <a:gd name="connsiteX2" fmla="*/ 4049486 w 4049486"/>
                  <a:gd name="connsiteY2" fmla="*/ 2830286 h 6458858"/>
                  <a:gd name="connsiteX3" fmla="*/ 3178629 w 4049486"/>
                  <a:gd name="connsiteY3" fmla="*/ 1306286 h 6458858"/>
                  <a:gd name="connsiteX4" fmla="*/ 914400 w 4049486"/>
                  <a:gd name="connsiteY4" fmla="*/ 0 h 6458858"/>
                  <a:gd name="connsiteX5" fmla="*/ 14514 w 4049486"/>
                  <a:gd name="connsiteY5" fmla="*/ 464458 h 6458858"/>
                  <a:gd name="connsiteX6" fmla="*/ 0 w 4049486"/>
                  <a:gd name="connsiteY6" fmla="*/ 4136572 h 645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9486" h="6458858">
                    <a:moveTo>
                      <a:pt x="0" y="4136572"/>
                    </a:moveTo>
                    <a:lnTo>
                      <a:pt x="4049486" y="6458858"/>
                    </a:lnTo>
                    <a:lnTo>
                      <a:pt x="4049486" y="2830286"/>
                    </a:lnTo>
                    <a:lnTo>
                      <a:pt x="3178629" y="1306286"/>
                    </a:lnTo>
                    <a:lnTo>
                      <a:pt x="914400" y="0"/>
                    </a:lnTo>
                    <a:lnTo>
                      <a:pt x="14514" y="464458"/>
                    </a:lnTo>
                    <a:lnTo>
                      <a:pt x="0" y="4136572"/>
                    </a:lnTo>
                    <a:close/>
                  </a:path>
                </a:pathLst>
              </a:custGeom>
              <a:solidFill>
                <a:srgbClr val="0072C6">
                  <a:lumMod val="60000"/>
                  <a:lumOff val="40000"/>
                  <a:alpha val="45000"/>
                </a:srgbClr>
              </a:solidFill>
              <a:ln w="9525" cap="flat" cmpd="sng" algn="ctr">
                <a:solidFill>
                  <a:srgbClr val="0072C6">
                    <a:lumMod val="75000"/>
                    <a:alpha val="4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2" name="Freeform 224"/>
              <p:cNvSpPr/>
              <p:nvPr/>
            </p:nvSpPr>
            <p:spPr bwMode="auto">
              <a:xfrm>
                <a:off x="2926080" y="2080260"/>
                <a:ext cx="1790700" cy="1550670"/>
              </a:xfrm>
              <a:custGeom>
                <a:avLst/>
                <a:gdLst>
                  <a:gd name="connsiteX0" fmla="*/ 0 w 1790700"/>
                  <a:gd name="connsiteY0" fmla="*/ 0 h 1531620"/>
                  <a:gd name="connsiteX1" fmla="*/ 1790700 w 1790700"/>
                  <a:gd name="connsiteY1" fmla="*/ 0 h 1531620"/>
                  <a:gd name="connsiteX2" fmla="*/ 883920 w 1790700"/>
                  <a:gd name="connsiteY2" fmla="*/ 1531620 h 1531620"/>
                  <a:gd name="connsiteX3" fmla="*/ 0 w 1790700"/>
                  <a:gd name="connsiteY3" fmla="*/ 0 h 1531620"/>
                  <a:gd name="connsiteX0" fmla="*/ 0 w 1790700"/>
                  <a:gd name="connsiteY0" fmla="*/ 0 h 1550670"/>
                  <a:gd name="connsiteX1" fmla="*/ 1790700 w 1790700"/>
                  <a:gd name="connsiteY1" fmla="*/ 0 h 1550670"/>
                  <a:gd name="connsiteX2" fmla="*/ 883920 w 1790700"/>
                  <a:gd name="connsiteY2" fmla="*/ 1550670 h 1550670"/>
                  <a:gd name="connsiteX3" fmla="*/ 0 w 1790700"/>
                  <a:gd name="connsiteY3" fmla="*/ 0 h 1550670"/>
                </a:gdLst>
                <a:ahLst/>
                <a:cxnLst>
                  <a:cxn ang="0">
                    <a:pos x="connsiteX0" y="connsiteY0"/>
                  </a:cxn>
                  <a:cxn ang="0">
                    <a:pos x="connsiteX1" y="connsiteY1"/>
                  </a:cxn>
                  <a:cxn ang="0">
                    <a:pos x="connsiteX2" y="connsiteY2"/>
                  </a:cxn>
                  <a:cxn ang="0">
                    <a:pos x="connsiteX3" y="connsiteY3"/>
                  </a:cxn>
                </a:cxnLst>
                <a:rect l="l" t="t" r="r" b="b"/>
                <a:pathLst>
                  <a:path w="1790700" h="1550670">
                    <a:moveTo>
                      <a:pt x="0" y="0"/>
                    </a:moveTo>
                    <a:lnTo>
                      <a:pt x="1790700" y="0"/>
                    </a:lnTo>
                    <a:lnTo>
                      <a:pt x="883920" y="1550670"/>
                    </a:lnTo>
                    <a:lnTo>
                      <a:pt x="0" y="0"/>
                    </a:lnTo>
                    <a:close/>
                  </a:path>
                </a:pathLst>
              </a:custGeom>
              <a:solidFill>
                <a:srgbClr val="0072C6">
                  <a:lumMod val="20000"/>
                  <a:lumOff val="80000"/>
                  <a:alpha val="50000"/>
                </a:srgbClr>
              </a:solidFill>
              <a:ln w="9525" cap="flat" cmpd="sng" algn="ctr">
                <a:solidFill>
                  <a:srgbClr val="0072C6">
                    <a:alpha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3" name="Freeform 225"/>
              <p:cNvSpPr/>
              <p:nvPr/>
            </p:nvSpPr>
            <p:spPr bwMode="auto">
              <a:xfrm>
                <a:off x="-228600" y="-254000"/>
                <a:ext cx="933450" cy="1498600"/>
              </a:xfrm>
              <a:custGeom>
                <a:avLst/>
                <a:gdLst>
                  <a:gd name="connsiteX0" fmla="*/ 895350 w 933450"/>
                  <a:gd name="connsiteY0" fmla="*/ 1028700 h 1498600"/>
                  <a:gd name="connsiteX1" fmla="*/ 0 w 933450"/>
                  <a:gd name="connsiteY1" fmla="*/ 1498600 h 1498600"/>
                  <a:gd name="connsiteX2" fmla="*/ 933450 w 933450"/>
                  <a:gd name="connsiteY2" fmla="*/ 0 h 1498600"/>
                  <a:gd name="connsiteX3" fmla="*/ 895350 w 933450"/>
                  <a:gd name="connsiteY3" fmla="*/ 1028700 h 1498600"/>
                  <a:gd name="connsiteX0" fmla="*/ 895350 w 933450"/>
                  <a:gd name="connsiteY0" fmla="*/ 1035050 h 1498600"/>
                  <a:gd name="connsiteX1" fmla="*/ 0 w 933450"/>
                  <a:gd name="connsiteY1" fmla="*/ 1498600 h 1498600"/>
                  <a:gd name="connsiteX2" fmla="*/ 933450 w 933450"/>
                  <a:gd name="connsiteY2" fmla="*/ 0 h 1498600"/>
                  <a:gd name="connsiteX3" fmla="*/ 895350 w 933450"/>
                  <a:gd name="connsiteY3" fmla="*/ 1035050 h 1498600"/>
                </a:gdLst>
                <a:ahLst/>
                <a:cxnLst>
                  <a:cxn ang="0">
                    <a:pos x="connsiteX0" y="connsiteY0"/>
                  </a:cxn>
                  <a:cxn ang="0">
                    <a:pos x="connsiteX1" y="connsiteY1"/>
                  </a:cxn>
                  <a:cxn ang="0">
                    <a:pos x="connsiteX2" y="connsiteY2"/>
                  </a:cxn>
                  <a:cxn ang="0">
                    <a:pos x="connsiteX3" y="connsiteY3"/>
                  </a:cxn>
                </a:cxnLst>
                <a:rect l="l" t="t" r="r" b="b"/>
                <a:pathLst>
                  <a:path w="933450" h="1498600">
                    <a:moveTo>
                      <a:pt x="895350" y="1035050"/>
                    </a:moveTo>
                    <a:lnTo>
                      <a:pt x="0" y="1498600"/>
                    </a:lnTo>
                    <a:lnTo>
                      <a:pt x="933450" y="0"/>
                    </a:lnTo>
                    <a:lnTo>
                      <a:pt x="895350" y="1035050"/>
                    </a:lnTo>
                    <a:close/>
                  </a:path>
                </a:pathLst>
              </a:custGeom>
              <a:solidFill>
                <a:srgbClr val="0072C6">
                  <a:lumMod val="20000"/>
                  <a:lumOff val="80000"/>
                  <a:alpha val="50000"/>
                </a:srgbClr>
              </a:solidFill>
              <a:ln w="9525" cap="flat" cmpd="sng" algn="ctr">
                <a:solidFill>
                  <a:srgbClr val="0072C6">
                    <a:alpha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4" name="Freeform 226"/>
              <p:cNvSpPr/>
              <p:nvPr/>
            </p:nvSpPr>
            <p:spPr bwMode="auto">
              <a:xfrm>
                <a:off x="655320" y="-1531620"/>
                <a:ext cx="6324600" cy="3619500"/>
              </a:xfrm>
              <a:custGeom>
                <a:avLst/>
                <a:gdLst>
                  <a:gd name="connsiteX0" fmla="*/ 45720 w 6324600"/>
                  <a:gd name="connsiteY0" fmla="*/ 1287780 h 3619500"/>
                  <a:gd name="connsiteX1" fmla="*/ 2278380 w 6324600"/>
                  <a:gd name="connsiteY1" fmla="*/ 0 h 3619500"/>
                  <a:gd name="connsiteX2" fmla="*/ 4084320 w 6324600"/>
                  <a:gd name="connsiteY2" fmla="*/ 0 h 3619500"/>
                  <a:gd name="connsiteX3" fmla="*/ 6324600 w 6324600"/>
                  <a:gd name="connsiteY3" fmla="*/ 1310640 h 3619500"/>
                  <a:gd name="connsiteX4" fmla="*/ 6324600 w 6324600"/>
                  <a:gd name="connsiteY4" fmla="*/ 2301240 h 3619500"/>
                  <a:gd name="connsiteX5" fmla="*/ 4069080 w 6324600"/>
                  <a:gd name="connsiteY5" fmla="*/ 3619500 h 3619500"/>
                  <a:gd name="connsiteX6" fmla="*/ 2263140 w 6324600"/>
                  <a:gd name="connsiteY6" fmla="*/ 3611880 h 3619500"/>
                  <a:gd name="connsiteX7" fmla="*/ 0 w 6324600"/>
                  <a:gd name="connsiteY7" fmla="*/ 2316480 h 3619500"/>
                  <a:gd name="connsiteX8" fmla="*/ 45720 w 6324600"/>
                  <a:gd name="connsiteY8" fmla="*/ 1287780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4600" h="3619500">
                    <a:moveTo>
                      <a:pt x="45720" y="1287780"/>
                    </a:moveTo>
                    <a:lnTo>
                      <a:pt x="2278380" y="0"/>
                    </a:lnTo>
                    <a:lnTo>
                      <a:pt x="4084320" y="0"/>
                    </a:lnTo>
                    <a:lnTo>
                      <a:pt x="6324600" y="1310640"/>
                    </a:lnTo>
                    <a:lnTo>
                      <a:pt x="6324600" y="2301240"/>
                    </a:lnTo>
                    <a:lnTo>
                      <a:pt x="4069080" y="3619500"/>
                    </a:lnTo>
                    <a:lnTo>
                      <a:pt x="2263140" y="3611880"/>
                    </a:lnTo>
                    <a:lnTo>
                      <a:pt x="0" y="2316480"/>
                    </a:lnTo>
                    <a:lnTo>
                      <a:pt x="45720" y="1287780"/>
                    </a:lnTo>
                    <a:close/>
                  </a:path>
                </a:pathLst>
              </a:custGeom>
              <a:solidFill>
                <a:srgbClr val="0072C6">
                  <a:lumMod val="20000"/>
                  <a:lumOff val="80000"/>
                  <a:alpha val="50000"/>
                </a:srgbClr>
              </a:solidFill>
              <a:ln w="9525" cap="flat" cmpd="sng" algn="ctr">
                <a:solidFill>
                  <a:srgbClr val="0072C6">
                    <a:alpha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5" name="Freeform 227"/>
              <p:cNvSpPr/>
              <p:nvPr/>
            </p:nvSpPr>
            <p:spPr bwMode="auto">
              <a:xfrm>
                <a:off x="3800475" y="781050"/>
                <a:ext cx="4048125" cy="6448425"/>
              </a:xfrm>
              <a:custGeom>
                <a:avLst/>
                <a:gdLst>
                  <a:gd name="connsiteX0" fmla="*/ 0 w 4048125"/>
                  <a:gd name="connsiteY0" fmla="*/ 6448425 h 6448425"/>
                  <a:gd name="connsiteX1" fmla="*/ 0 w 4048125"/>
                  <a:gd name="connsiteY1" fmla="*/ 2838450 h 6448425"/>
                  <a:gd name="connsiteX2" fmla="*/ 914400 w 4048125"/>
                  <a:gd name="connsiteY2" fmla="*/ 1285875 h 6448425"/>
                  <a:gd name="connsiteX3" fmla="*/ 3152775 w 4048125"/>
                  <a:gd name="connsiteY3" fmla="*/ 0 h 6448425"/>
                  <a:gd name="connsiteX4" fmla="*/ 4048125 w 4048125"/>
                  <a:gd name="connsiteY4" fmla="*/ 504825 h 6448425"/>
                  <a:gd name="connsiteX5" fmla="*/ 4048125 w 4048125"/>
                  <a:gd name="connsiteY5" fmla="*/ 4114800 h 6448425"/>
                  <a:gd name="connsiteX6" fmla="*/ 0 w 4048125"/>
                  <a:gd name="connsiteY6" fmla="*/ 6448425 h 644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125" h="6448425">
                    <a:moveTo>
                      <a:pt x="0" y="6448425"/>
                    </a:moveTo>
                    <a:lnTo>
                      <a:pt x="0" y="2838450"/>
                    </a:lnTo>
                    <a:lnTo>
                      <a:pt x="914400" y="1285875"/>
                    </a:lnTo>
                    <a:lnTo>
                      <a:pt x="3152775" y="0"/>
                    </a:lnTo>
                    <a:lnTo>
                      <a:pt x="4048125" y="504825"/>
                    </a:lnTo>
                    <a:lnTo>
                      <a:pt x="4048125" y="4114800"/>
                    </a:lnTo>
                    <a:lnTo>
                      <a:pt x="0" y="6448425"/>
                    </a:lnTo>
                    <a:close/>
                  </a:path>
                </a:pathLst>
              </a:custGeom>
              <a:solidFill>
                <a:srgbClr val="0072C6">
                  <a:alpha val="45000"/>
                </a:srgbClr>
              </a:solidFill>
              <a:ln w="9525" cap="flat" cmpd="sng" algn="ctr">
                <a:solidFill>
                  <a:srgbClr val="0072C6">
                    <a:lumMod val="75000"/>
                    <a:alpha val="4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6" name="Freeform 228"/>
              <p:cNvSpPr/>
              <p:nvPr/>
            </p:nvSpPr>
            <p:spPr bwMode="auto">
              <a:xfrm>
                <a:off x="6962775" y="-228600"/>
                <a:ext cx="876300" cy="1514475"/>
              </a:xfrm>
              <a:custGeom>
                <a:avLst/>
                <a:gdLst>
                  <a:gd name="connsiteX0" fmla="*/ 19050 w 876300"/>
                  <a:gd name="connsiteY0" fmla="*/ 0 h 1504950"/>
                  <a:gd name="connsiteX1" fmla="*/ 876300 w 876300"/>
                  <a:gd name="connsiteY1" fmla="*/ 1504950 h 1504950"/>
                  <a:gd name="connsiteX2" fmla="*/ 0 w 876300"/>
                  <a:gd name="connsiteY2" fmla="*/ 1028700 h 1504950"/>
                  <a:gd name="connsiteX3" fmla="*/ 19050 w 876300"/>
                  <a:gd name="connsiteY3" fmla="*/ 0 h 1504950"/>
                  <a:gd name="connsiteX0" fmla="*/ 19050 w 876300"/>
                  <a:gd name="connsiteY0" fmla="*/ 0 h 1514475"/>
                  <a:gd name="connsiteX1" fmla="*/ 876300 w 876300"/>
                  <a:gd name="connsiteY1" fmla="*/ 1514475 h 1514475"/>
                  <a:gd name="connsiteX2" fmla="*/ 0 w 876300"/>
                  <a:gd name="connsiteY2" fmla="*/ 1028700 h 1514475"/>
                  <a:gd name="connsiteX3" fmla="*/ 19050 w 876300"/>
                  <a:gd name="connsiteY3" fmla="*/ 0 h 1514475"/>
                </a:gdLst>
                <a:ahLst/>
                <a:cxnLst>
                  <a:cxn ang="0">
                    <a:pos x="connsiteX0" y="connsiteY0"/>
                  </a:cxn>
                  <a:cxn ang="0">
                    <a:pos x="connsiteX1" y="connsiteY1"/>
                  </a:cxn>
                  <a:cxn ang="0">
                    <a:pos x="connsiteX2" y="connsiteY2"/>
                  </a:cxn>
                  <a:cxn ang="0">
                    <a:pos x="connsiteX3" y="connsiteY3"/>
                  </a:cxn>
                </a:cxnLst>
                <a:rect l="l" t="t" r="r" b="b"/>
                <a:pathLst>
                  <a:path w="876300" h="1514475">
                    <a:moveTo>
                      <a:pt x="19050" y="0"/>
                    </a:moveTo>
                    <a:lnTo>
                      <a:pt x="876300" y="1514475"/>
                    </a:lnTo>
                    <a:lnTo>
                      <a:pt x="0" y="1028700"/>
                    </a:lnTo>
                    <a:lnTo>
                      <a:pt x="19050" y="0"/>
                    </a:lnTo>
                    <a:close/>
                  </a:path>
                </a:pathLst>
              </a:custGeom>
              <a:solidFill>
                <a:srgbClr val="0072C6">
                  <a:lumMod val="20000"/>
                  <a:lumOff val="80000"/>
                  <a:alpha val="50000"/>
                </a:srgbClr>
              </a:solidFill>
              <a:ln w="9525" cap="flat" cmpd="sng" algn="ctr">
                <a:solidFill>
                  <a:srgbClr val="0072C6">
                    <a:alpha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84" name="Group 283"/>
            <p:cNvGrpSpPr/>
            <p:nvPr/>
          </p:nvGrpSpPr>
          <p:grpSpPr>
            <a:xfrm>
              <a:off x="5945668" y="2248102"/>
              <a:ext cx="1261009" cy="1189710"/>
              <a:chOff x="4244340" y="1876153"/>
              <a:chExt cx="6316980" cy="5959810"/>
            </a:xfrm>
          </p:grpSpPr>
          <p:grpSp>
            <p:nvGrpSpPr>
              <p:cNvPr id="301" name="Group 300"/>
              <p:cNvGrpSpPr/>
              <p:nvPr/>
            </p:nvGrpSpPr>
            <p:grpSpPr>
              <a:xfrm>
                <a:off x="7787640" y="3356610"/>
                <a:ext cx="2773680" cy="2288603"/>
                <a:chOff x="4244340" y="3909060"/>
                <a:chExt cx="2773680" cy="2288603"/>
              </a:xfrm>
            </p:grpSpPr>
            <p:sp>
              <p:nvSpPr>
                <p:cNvPr id="327" name="Freeform 219"/>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8" name="Freeform 22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9" name="Freeform 22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0" name="Freeform 22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02" name="Group 301"/>
              <p:cNvGrpSpPr/>
              <p:nvPr/>
            </p:nvGrpSpPr>
            <p:grpSpPr>
              <a:xfrm>
                <a:off x="7787640" y="1876153"/>
                <a:ext cx="2773680" cy="2288603"/>
                <a:chOff x="4244340" y="3909060"/>
                <a:chExt cx="2773680" cy="2288603"/>
              </a:xfrm>
            </p:grpSpPr>
            <p:sp>
              <p:nvSpPr>
                <p:cNvPr id="323" name="Freeform 215"/>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4" name="Freeform 216"/>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5" name="Freeform 217"/>
                <p:cNvSpPr/>
                <p:nvPr/>
              </p:nvSpPr>
              <p:spPr bwMode="auto">
                <a:xfrm flipH="1">
                  <a:off x="5631182" y="4399799"/>
                  <a:ext cx="1385889" cy="1797864"/>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6" name="Freeform 218"/>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03" name="Group 302"/>
              <p:cNvGrpSpPr/>
              <p:nvPr/>
            </p:nvGrpSpPr>
            <p:grpSpPr>
              <a:xfrm>
                <a:off x="5996940" y="4423410"/>
                <a:ext cx="2773680" cy="2288603"/>
                <a:chOff x="4244340" y="3909060"/>
                <a:chExt cx="2773680" cy="2288603"/>
              </a:xfrm>
            </p:grpSpPr>
            <p:sp>
              <p:nvSpPr>
                <p:cNvPr id="319" name="Freeform 211"/>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0" name="Freeform 212"/>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1" name="Freeform 213"/>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2" name="Freeform 214"/>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04" name="Group 303"/>
              <p:cNvGrpSpPr/>
              <p:nvPr/>
            </p:nvGrpSpPr>
            <p:grpSpPr>
              <a:xfrm>
                <a:off x="5996940" y="2942953"/>
                <a:ext cx="2773680" cy="2288603"/>
                <a:chOff x="4244340" y="3909060"/>
                <a:chExt cx="2773680" cy="2288603"/>
              </a:xfrm>
            </p:grpSpPr>
            <p:sp>
              <p:nvSpPr>
                <p:cNvPr id="315" name="Freeform 207"/>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chemeClr val="accent1">
                    <a:lumMod val="20000"/>
                    <a:lumOff val="80000"/>
                  </a:schemeClr>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6" name="Freeform 208"/>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40000"/>
                    <a:lumOff val="60000"/>
                  </a:schemeClr>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7" name="Freeform 209"/>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chemeClr val="accent1">
                    <a:lumMod val="60000"/>
                    <a:lumOff val="40000"/>
                  </a:schemeClr>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8" name="Freeform 210"/>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05" name="Group 304"/>
              <p:cNvGrpSpPr/>
              <p:nvPr/>
            </p:nvGrpSpPr>
            <p:grpSpPr>
              <a:xfrm>
                <a:off x="4244340" y="5547360"/>
                <a:ext cx="2773680" cy="2288603"/>
                <a:chOff x="4244340" y="3909060"/>
                <a:chExt cx="2773680" cy="2288603"/>
              </a:xfrm>
            </p:grpSpPr>
            <p:sp>
              <p:nvSpPr>
                <p:cNvPr id="311" name="Freeform 203"/>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2" name="Freeform 204"/>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3" name="Freeform 205"/>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4" name="Freeform 206"/>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06" name="Group 305"/>
              <p:cNvGrpSpPr/>
              <p:nvPr/>
            </p:nvGrpSpPr>
            <p:grpSpPr>
              <a:xfrm>
                <a:off x="4244340" y="4066903"/>
                <a:ext cx="2773680" cy="2288603"/>
                <a:chOff x="4244340" y="3909060"/>
                <a:chExt cx="2773680" cy="2288603"/>
              </a:xfrm>
            </p:grpSpPr>
            <p:sp>
              <p:nvSpPr>
                <p:cNvPr id="307" name="Freeform 199"/>
                <p:cNvSpPr/>
                <p:nvPr/>
              </p:nvSpPr>
              <p:spPr bwMode="auto">
                <a:xfrm>
                  <a:off x="4244340" y="3909060"/>
                  <a:ext cx="2773680" cy="1249680"/>
                </a:xfrm>
                <a:custGeom>
                  <a:avLst/>
                  <a:gdLst>
                    <a:gd name="connsiteX0" fmla="*/ 0 w 2773680"/>
                    <a:gd name="connsiteY0" fmla="*/ 495300 h 1249680"/>
                    <a:gd name="connsiteX1" fmla="*/ 914400 w 2773680"/>
                    <a:gd name="connsiteY1" fmla="*/ 0 h 1249680"/>
                    <a:gd name="connsiteX2" fmla="*/ 1851660 w 2773680"/>
                    <a:gd name="connsiteY2" fmla="*/ 0 h 1249680"/>
                    <a:gd name="connsiteX3" fmla="*/ 2773680 w 2773680"/>
                    <a:gd name="connsiteY3" fmla="*/ 510540 h 1249680"/>
                    <a:gd name="connsiteX4" fmla="*/ 1386840 w 2773680"/>
                    <a:gd name="connsiteY4" fmla="*/ 1249680 h 1249680"/>
                    <a:gd name="connsiteX5" fmla="*/ 0 w 2773680"/>
                    <a:gd name="connsiteY5" fmla="*/ 49530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3680" h="1249680">
                      <a:moveTo>
                        <a:pt x="0" y="495300"/>
                      </a:moveTo>
                      <a:lnTo>
                        <a:pt x="914400" y="0"/>
                      </a:lnTo>
                      <a:lnTo>
                        <a:pt x="1851660" y="0"/>
                      </a:lnTo>
                      <a:lnTo>
                        <a:pt x="2773680" y="510540"/>
                      </a:lnTo>
                      <a:lnTo>
                        <a:pt x="1386840" y="1249680"/>
                      </a:lnTo>
                      <a:lnTo>
                        <a:pt x="0" y="495300"/>
                      </a:lnTo>
                      <a:close/>
                    </a:path>
                  </a:pathLst>
                </a:custGeom>
                <a:solidFill>
                  <a:srgbClr val="0072C6">
                    <a:lumMod val="20000"/>
                    <a:lumOff val="8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08" name="Freeform 200"/>
                <p:cNvSpPr/>
                <p:nvPr/>
              </p:nvSpPr>
              <p:spPr bwMode="auto">
                <a:xfrm>
                  <a:off x="4248150"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40000"/>
                    <a:lumOff val="6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09" name="Freeform 201"/>
                <p:cNvSpPr/>
                <p:nvPr/>
              </p:nvSpPr>
              <p:spPr bwMode="auto">
                <a:xfrm flipH="1">
                  <a:off x="5631179" y="4399797"/>
                  <a:ext cx="1385888" cy="1797866"/>
                </a:xfrm>
                <a:custGeom>
                  <a:avLst/>
                  <a:gdLst>
                    <a:gd name="connsiteX0" fmla="*/ 9525 w 723900"/>
                    <a:gd name="connsiteY0" fmla="*/ 0 h 933450"/>
                    <a:gd name="connsiteX1" fmla="*/ 723900 w 723900"/>
                    <a:gd name="connsiteY1" fmla="*/ 381000 h 933450"/>
                    <a:gd name="connsiteX2" fmla="*/ 723900 w 723900"/>
                    <a:gd name="connsiteY2" fmla="*/ 933450 h 933450"/>
                    <a:gd name="connsiteX3" fmla="*/ 0 w 723900"/>
                    <a:gd name="connsiteY3" fmla="*/ 571500 h 933450"/>
                    <a:gd name="connsiteX4" fmla="*/ 9525 w 723900"/>
                    <a:gd name="connsiteY4" fmla="*/ 0 h 933450"/>
                    <a:gd name="connsiteX0" fmla="*/ 0 w 737971"/>
                    <a:gd name="connsiteY0" fmla="*/ 0 h 799739"/>
                    <a:gd name="connsiteX1" fmla="*/ 737971 w 737971"/>
                    <a:gd name="connsiteY1" fmla="*/ 247289 h 799739"/>
                    <a:gd name="connsiteX2" fmla="*/ 737971 w 737971"/>
                    <a:gd name="connsiteY2" fmla="*/ 799739 h 799739"/>
                    <a:gd name="connsiteX3" fmla="*/ 14071 w 737971"/>
                    <a:gd name="connsiteY3" fmla="*/ 437789 h 799739"/>
                    <a:gd name="connsiteX4" fmla="*/ 0 w 737971"/>
                    <a:gd name="connsiteY4" fmla="*/ 0 h 799739"/>
                    <a:gd name="connsiteX0" fmla="*/ 13458 w 723900"/>
                    <a:gd name="connsiteY0" fmla="*/ 0 h 929518"/>
                    <a:gd name="connsiteX1" fmla="*/ 723900 w 723900"/>
                    <a:gd name="connsiteY1" fmla="*/ 377068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412462 h 929518"/>
                    <a:gd name="connsiteX2" fmla="*/ 723900 w 723900"/>
                    <a:gd name="connsiteY2" fmla="*/ 929518 h 929518"/>
                    <a:gd name="connsiteX3" fmla="*/ 0 w 723900"/>
                    <a:gd name="connsiteY3" fmla="*/ 567568 h 929518"/>
                    <a:gd name="connsiteX4" fmla="*/ 13458 w 723900"/>
                    <a:gd name="connsiteY4" fmla="*/ 0 h 929518"/>
                    <a:gd name="connsiteX0" fmla="*/ 13458 w 723900"/>
                    <a:gd name="connsiteY0" fmla="*/ 0 h 929518"/>
                    <a:gd name="connsiteX1" fmla="*/ 719967 w 723900"/>
                    <a:gd name="connsiteY1" fmla="*/ 388866 h 929518"/>
                    <a:gd name="connsiteX2" fmla="*/ 723900 w 723900"/>
                    <a:gd name="connsiteY2" fmla="*/ 929518 h 929518"/>
                    <a:gd name="connsiteX3" fmla="*/ 0 w 723900"/>
                    <a:gd name="connsiteY3" fmla="*/ 567568 h 929518"/>
                    <a:gd name="connsiteX4" fmla="*/ 13458 w 723900"/>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67568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47905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6206 w 710442"/>
                    <a:gd name="connsiteY3" fmla="*/ 524309 h 929518"/>
                    <a:gd name="connsiteX4" fmla="*/ 0 w 710442"/>
                    <a:gd name="connsiteY4" fmla="*/ 0 h 929518"/>
                    <a:gd name="connsiteX0" fmla="*/ 0 w 710442"/>
                    <a:gd name="connsiteY0" fmla="*/ 0 h 929518"/>
                    <a:gd name="connsiteX1" fmla="*/ 706509 w 710442"/>
                    <a:gd name="connsiteY1" fmla="*/ 388866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2273 w 710442"/>
                    <a:gd name="connsiteY3" fmla="*/ 520377 h 929518"/>
                    <a:gd name="connsiteX4" fmla="*/ 0 w 710442"/>
                    <a:gd name="connsiteY4" fmla="*/ 0 h 929518"/>
                    <a:gd name="connsiteX0" fmla="*/ 0 w 710442"/>
                    <a:gd name="connsiteY0" fmla="*/ 0 h 929518"/>
                    <a:gd name="connsiteX1" fmla="*/ 706509 w 710442"/>
                    <a:gd name="connsiteY1" fmla="*/ 384933 h 929518"/>
                    <a:gd name="connsiteX2" fmla="*/ 710442 w 710442"/>
                    <a:gd name="connsiteY2" fmla="*/ 929518 h 929518"/>
                    <a:gd name="connsiteX3" fmla="*/ 634 w 710442"/>
                    <a:gd name="connsiteY3" fmla="*/ 518738 h 929518"/>
                    <a:gd name="connsiteX4" fmla="*/ 0 w 710442"/>
                    <a:gd name="connsiteY4" fmla="*/ 0 h 929518"/>
                    <a:gd name="connsiteX0" fmla="*/ 0 w 707165"/>
                    <a:gd name="connsiteY0" fmla="*/ 0 h 927879"/>
                    <a:gd name="connsiteX1" fmla="*/ 706509 w 707165"/>
                    <a:gd name="connsiteY1" fmla="*/ 384933 h 927879"/>
                    <a:gd name="connsiteX2" fmla="*/ 707165 w 707165"/>
                    <a:gd name="connsiteY2" fmla="*/ 927879 h 927879"/>
                    <a:gd name="connsiteX3" fmla="*/ 634 w 707165"/>
                    <a:gd name="connsiteY3" fmla="*/ 518738 h 927879"/>
                    <a:gd name="connsiteX4" fmla="*/ 0 w 707165"/>
                    <a:gd name="connsiteY4" fmla="*/ 0 h 92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65" h="927879">
                      <a:moveTo>
                        <a:pt x="0" y="0"/>
                      </a:moveTo>
                      <a:lnTo>
                        <a:pt x="706509" y="384933"/>
                      </a:lnTo>
                      <a:cubicBezTo>
                        <a:pt x="706728" y="565915"/>
                        <a:pt x="706946" y="746897"/>
                        <a:pt x="707165" y="927879"/>
                      </a:cubicBezTo>
                      <a:lnTo>
                        <a:pt x="634" y="518738"/>
                      </a:lnTo>
                      <a:cubicBezTo>
                        <a:pt x="-503" y="258549"/>
                        <a:pt x="1136" y="260188"/>
                        <a:pt x="0" y="0"/>
                      </a:cubicBezTo>
                      <a:close/>
                    </a:path>
                  </a:pathLst>
                </a:custGeom>
                <a:solidFill>
                  <a:srgbClr val="0072C6">
                    <a:lumMod val="60000"/>
                    <a:lumOff val="40000"/>
                  </a:srgbClr>
                </a:solidFill>
                <a:ln w="9525" cap="flat" cmpd="sng" algn="ctr">
                  <a:solidFill>
                    <a:srgbClr val="0072C6">
                      <a:lumMod val="60000"/>
                      <a:lumOff val="4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0" name="Freeform 202"/>
                <p:cNvSpPr/>
                <p:nvPr/>
              </p:nvSpPr>
              <p:spPr bwMode="auto">
                <a:xfrm>
                  <a:off x="5099645" y="4399787"/>
                  <a:ext cx="977306" cy="551284"/>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508" h="538990">
                      <a:moveTo>
                        <a:pt x="23537" y="222138"/>
                      </a:moveTo>
                      <a:lnTo>
                        <a:pt x="410887" y="18938"/>
                      </a:lnTo>
                      <a:cubicBezTo>
                        <a:pt x="447425" y="-2645"/>
                        <a:pt x="500933" y="-7155"/>
                        <a:pt x="544237" y="12588"/>
                      </a:cubicBezTo>
                      <a:lnTo>
                        <a:pt x="893487" y="190388"/>
                      </a:lnTo>
                      <a:cubicBezTo>
                        <a:pt x="976037" y="232721"/>
                        <a:pt x="969687" y="294105"/>
                        <a:pt x="912537" y="336438"/>
                      </a:cubicBezTo>
                      <a:lnTo>
                        <a:pt x="614087" y="495188"/>
                      </a:lnTo>
                      <a:cubicBezTo>
                        <a:pt x="540420" y="533565"/>
                        <a:pt x="510370" y="553309"/>
                        <a:pt x="448987" y="526938"/>
                      </a:cubicBezTo>
                      <a:lnTo>
                        <a:pt x="38732" y="307914"/>
                      </a:lnTo>
                      <a:cubicBezTo>
                        <a:pt x="-11514" y="281959"/>
                        <a:pt x="-8768" y="239765"/>
                        <a:pt x="23537" y="22213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285" name="lines"/>
            <p:cNvGrpSpPr/>
            <p:nvPr/>
          </p:nvGrpSpPr>
          <p:grpSpPr>
            <a:xfrm>
              <a:off x="5680775" y="1354951"/>
              <a:ext cx="1706552" cy="2178824"/>
              <a:chOff x="2917371" y="-2598057"/>
              <a:chExt cx="8548915" cy="10914743"/>
            </a:xfrm>
          </p:grpSpPr>
          <p:sp>
            <p:nvSpPr>
              <p:cNvPr id="293" name="Freeform 185"/>
              <p:cNvSpPr/>
              <p:nvPr/>
            </p:nvSpPr>
            <p:spPr bwMode="auto">
              <a:xfrm>
                <a:off x="2917371" y="-2583543"/>
                <a:ext cx="2685143" cy="1567543"/>
              </a:xfrm>
              <a:custGeom>
                <a:avLst/>
                <a:gdLst>
                  <a:gd name="connsiteX0" fmla="*/ 0 w 2685143"/>
                  <a:gd name="connsiteY0" fmla="*/ 1016000 h 1567543"/>
                  <a:gd name="connsiteX1" fmla="*/ 1814286 w 2685143"/>
                  <a:gd name="connsiteY1" fmla="*/ 0 h 1567543"/>
                  <a:gd name="connsiteX2" fmla="*/ 2685143 w 2685143"/>
                  <a:gd name="connsiteY2" fmla="*/ 522514 h 1567543"/>
                  <a:gd name="connsiteX3" fmla="*/ 2685143 w 2685143"/>
                  <a:gd name="connsiteY3" fmla="*/ 1567543 h 1567543"/>
                </a:gdLst>
                <a:ahLst/>
                <a:cxnLst>
                  <a:cxn ang="0">
                    <a:pos x="connsiteX0" y="connsiteY0"/>
                  </a:cxn>
                  <a:cxn ang="0">
                    <a:pos x="connsiteX1" y="connsiteY1"/>
                  </a:cxn>
                  <a:cxn ang="0">
                    <a:pos x="connsiteX2" y="connsiteY2"/>
                  </a:cxn>
                  <a:cxn ang="0">
                    <a:pos x="connsiteX3" y="connsiteY3"/>
                  </a:cxn>
                </a:cxnLst>
                <a:rect l="l" t="t" r="r" b="b"/>
                <a:pathLst>
                  <a:path w="2685143" h="1567543">
                    <a:moveTo>
                      <a:pt x="0" y="1016000"/>
                    </a:moveTo>
                    <a:lnTo>
                      <a:pt x="1814286" y="0"/>
                    </a:lnTo>
                    <a:lnTo>
                      <a:pt x="2685143" y="522514"/>
                    </a:lnTo>
                    <a:lnTo>
                      <a:pt x="2685143" y="1567543"/>
                    </a:lnTo>
                  </a:path>
                </a:pathLst>
              </a:custGeom>
              <a:noFill/>
              <a:ln w="18415" cap="flat" cmpd="sng" algn="ctr">
                <a:solidFill>
                  <a:srgbClr val="0072C6">
                    <a:lumMod val="75000"/>
                  </a:srgbClr>
                </a:solidFill>
                <a:prstDash val="sysDash"/>
                <a:headEnd type="non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a typeface="+mn-ea"/>
                  <a:cs typeface="+mn-cs"/>
                </a:endParaRPr>
              </a:p>
            </p:txBody>
          </p:sp>
          <p:sp>
            <p:nvSpPr>
              <p:cNvPr id="294" name="Freeform 186"/>
              <p:cNvSpPr/>
              <p:nvPr/>
            </p:nvSpPr>
            <p:spPr bwMode="auto">
              <a:xfrm>
                <a:off x="4746171" y="-2598057"/>
                <a:ext cx="1741715" cy="537028"/>
              </a:xfrm>
              <a:custGeom>
                <a:avLst/>
                <a:gdLst>
                  <a:gd name="connsiteX0" fmla="*/ 0 w 1741715"/>
                  <a:gd name="connsiteY0" fmla="*/ 0 h 537028"/>
                  <a:gd name="connsiteX1" fmla="*/ 1741715 w 1741715"/>
                  <a:gd name="connsiteY1" fmla="*/ 0 h 537028"/>
                  <a:gd name="connsiteX2" fmla="*/ 870858 w 1741715"/>
                  <a:gd name="connsiteY2" fmla="*/ 537028 h 537028"/>
                </a:gdLst>
                <a:ahLst/>
                <a:cxnLst>
                  <a:cxn ang="0">
                    <a:pos x="connsiteX0" y="connsiteY0"/>
                  </a:cxn>
                  <a:cxn ang="0">
                    <a:pos x="connsiteX1" y="connsiteY1"/>
                  </a:cxn>
                  <a:cxn ang="0">
                    <a:pos x="connsiteX2" y="connsiteY2"/>
                  </a:cxn>
                </a:cxnLst>
                <a:rect l="l" t="t" r="r" b="b"/>
                <a:pathLst>
                  <a:path w="1741715" h="537028">
                    <a:moveTo>
                      <a:pt x="0" y="0"/>
                    </a:moveTo>
                    <a:lnTo>
                      <a:pt x="1741715" y="0"/>
                    </a:lnTo>
                    <a:lnTo>
                      <a:pt x="870858" y="537028"/>
                    </a:lnTo>
                  </a:path>
                </a:pathLst>
              </a:custGeom>
              <a:noFill/>
              <a:ln w="18415" cap="flat" cmpd="sng" algn="ctr">
                <a:solidFill>
                  <a:srgbClr val="0072C6">
                    <a:lumMod val="75000"/>
                  </a:srgbClr>
                </a:solidFill>
                <a:prstDash val="sysDash"/>
                <a:headEnd type="non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a typeface="+mn-ea"/>
                  <a:cs typeface="+mn-cs"/>
                </a:endParaRPr>
              </a:p>
            </p:txBody>
          </p:sp>
          <p:sp>
            <p:nvSpPr>
              <p:cNvPr id="295" name="Freeform 187"/>
              <p:cNvSpPr/>
              <p:nvPr/>
            </p:nvSpPr>
            <p:spPr bwMode="auto">
              <a:xfrm>
                <a:off x="3846286" y="-2569029"/>
                <a:ext cx="6720114" cy="5733143"/>
              </a:xfrm>
              <a:custGeom>
                <a:avLst/>
                <a:gdLst>
                  <a:gd name="connsiteX0" fmla="*/ 2641600 w 6720114"/>
                  <a:gd name="connsiteY0" fmla="*/ 0 h 5733143"/>
                  <a:gd name="connsiteX1" fmla="*/ 6720114 w 6720114"/>
                  <a:gd name="connsiteY1" fmla="*/ 2307772 h 5733143"/>
                  <a:gd name="connsiteX2" fmla="*/ 6676571 w 6720114"/>
                  <a:gd name="connsiteY2" fmla="*/ 3367315 h 5733143"/>
                  <a:gd name="connsiteX3" fmla="*/ 2554514 w 6720114"/>
                  <a:gd name="connsiteY3" fmla="*/ 5733143 h 5733143"/>
                  <a:gd name="connsiteX4" fmla="*/ 885371 w 6720114"/>
                  <a:gd name="connsiteY4" fmla="*/ 5689600 h 5733143"/>
                  <a:gd name="connsiteX5" fmla="*/ 0 w 6720114"/>
                  <a:gd name="connsiteY5" fmla="*/ 5210629 h 573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0114" h="5733143">
                    <a:moveTo>
                      <a:pt x="2641600" y="0"/>
                    </a:moveTo>
                    <a:lnTo>
                      <a:pt x="6720114" y="2307772"/>
                    </a:lnTo>
                    <a:lnTo>
                      <a:pt x="6676571" y="3367315"/>
                    </a:lnTo>
                    <a:lnTo>
                      <a:pt x="2554514" y="5733143"/>
                    </a:lnTo>
                    <a:lnTo>
                      <a:pt x="885371" y="5689600"/>
                    </a:lnTo>
                    <a:lnTo>
                      <a:pt x="0" y="5210629"/>
                    </a:lnTo>
                  </a:path>
                </a:pathLst>
              </a:custGeom>
              <a:noFill/>
              <a:ln w="18415" cap="flat" cmpd="sng" algn="ctr">
                <a:solidFill>
                  <a:srgbClr val="0072C6">
                    <a:lumMod val="75000"/>
                  </a:srgbClr>
                </a:solidFill>
                <a:prstDash val="sysDash"/>
                <a:headEnd type="non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a typeface="+mn-ea"/>
                  <a:cs typeface="+mn-cs"/>
                </a:endParaRPr>
              </a:p>
            </p:txBody>
          </p:sp>
          <p:sp>
            <p:nvSpPr>
              <p:cNvPr id="296" name="Freeform 188"/>
              <p:cNvSpPr/>
              <p:nvPr/>
            </p:nvSpPr>
            <p:spPr bwMode="auto">
              <a:xfrm>
                <a:off x="10551886" y="-232229"/>
                <a:ext cx="899885" cy="5152572"/>
              </a:xfrm>
              <a:custGeom>
                <a:avLst/>
                <a:gdLst>
                  <a:gd name="connsiteX0" fmla="*/ 0 w 899885"/>
                  <a:gd name="connsiteY0" fmla="*/ 0 h 5152572"/>
                  <a:gd name="connsiteX1" fmla="*/ 899885 w 899885"/>
                  <a:gd name="connsiteY1" fmla="*/ 1524000 h 5152572"/>
                  <a:gd name="connsiteX2" fmla="*/ 899885 w 899885"/>
                  <a:gd name="connsiteY2" fmla="*/ 5152572 h 5152572"/>
                  <a:gd name="connsiteX3" fmla="*/ 0 w 899885"/>
                  <a:gd name="connsiteY3" fmla="*/ 4673600 h 5152572"/>
                </a:gdLst>
                <a:ahLst/>
                <a:cxnLst>
                  <a:cxn ang="0">
                    <a:pos x="connsiteX0" y="connsiteY0"/>
                  </a:cxn>
                  <a:cxn ang="0">
                    <a:pos x="connsiteX1" y="connsiteY1"/>
                  </a:cxn>
                  <a:cxn ang="0">
                    <a:pos x="connsiteX2" y="connsiteY2"/>
                  </a:cxn>
                  <a:cxn ang="0">
                    <a:pos x="connsiteX3" y="connsiteY3"/>
                  </a:cxn>
                </a:cxnLst>
                <a:rect l="l" t="t" r="r" b="b"/>
                <a:pathLst>
                  <a:path w="899885" h="5152572">
                    <a:moveTo>
                      <a:pt x="0" y="0"/>
                    </a:moveTo>
                    <a:lnTo>
                      <a:pt x="899885" y="1524000"/>
                    </a:lnTo>
                    <a:lnTo>
                      <a:pt x="899885" y="5152572"/>
                    </a:lnTo>
                    <a:lnTo>
                      <a:pt x="0" y="4673600"/>
                    </a:lnTo>
                  </a:path>
                </a:pathLst>
              </a:custGeom>
              <a:noFill/>
              <a:ln w="18415" cap="flat" cmpd="sng" algn="ctr">
                <a:solidFill>
                  <a:srgbClr val="0072C6">
                    <a:lumMod val="75000"/>
                  </a:srgbClr>
                </a:solidFill>
                <a:prstDash val="sysDash"/>
                <a:headEnd type="non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Freeform 189"/>
              <p:cNvSpPr/>
              <p:nvPr/>
            </p:nvSpPr>
            <p:spPr bwMode="auto">
              <a:xfrm>
                <a:off x="10522857" y="783771"/>
                <a:ext cx="943429" cy="493486"/>
              </a:xfrm>
              <a:custGeom>
                <a:avLst/>
                <a:gdLst>
                  <a:gd name="connsiteX0" fmla="*/ 0 w 943429"/>
                  <a:gd name="connsiteY0" fmla="*/ 0 h 493486"/>
                  <a:gd name="connsiteX1" fmla="*/ 943429 w 943429"/>
                  <a:gd name="connsiteY1" fmla="*/ 493486 h 493486"/>
                </a:gdLst>
                <a:ahLst/>
                <a:cxnLst>
                  <a:cxn ang="0">
                    <a:pos x="connsiteX0" y="connsiteY0"/>
                  </a:cxn>
                  <a:cxn ang="0">
                    <a:pos x="connsiteX1" y="connsiteY1"/>
                  </a:cxn>
                </a:cxnLst>
                <a:rect l="l" t="t" r="r" b="b"/>
                <a:pathLst>
                  <a:path w="943429" h="493486">
                    <a:moveTo>
                      <a:pt x="0" y="0"/>
                    </a:moveTo>
                    <a:lnTo>
                      <a:pt x="943429" y="493486"/>
                    </a:lnTo>
                  </a:path>
                </a:pathLst>
              </a:custGeom>
              <a:noFill/>
              <a:ln w="18415" cap="flat" cmpd="sng" algn="ctr">
                <a:solidFill>
                  <a:srgbClr val="0072C6">
                    <a:lumMod val="75000"/>
                  </a:srgbClr>
                </a:solidFill>
                <a:prstDash val="sysDash"/>
                <a:headEnd type="non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a typeface="+mn-ea"/>
                  <a:cs typeface="+mn-cs"/>
                </a:endParaRPr>
              </a:p>
            </p:txBody>
          </p:sp>
          <p:sp>
            <p:nvSpPr>
              <p:cNvPr id="298" name="Freeform 190"/>
              <p:cNvSpPr/>
              <p:nvPr/>
            </p:nvSpPr>
            <p:spPr bwMode="auto">
              <a:xfrm>
                <a:off x="4702629" y="3120571"/>
                <a:ext cx="1756228" cy="1538515"/>
              </a:xfrm>
              <a:custGeom>
                <a:avLst/>
                <a:gdLst>
                  <a:gd name="connsiteX0" fmla="*/ 0 w 1756228"/>
                  <a:gd name="connsiteY0" fmla="*/ 0 h 1538515"/>
                  <a:gd name="connsiteX1" fmla="*/ 943428 w 1756228"/>
                  <a:gd name="connsiteY1" fmla="*/ 1538515 h 1538515"/>
                  <a:gd name="connsiteX2" fmla="*/ 1756228 w 1756228"/>
                  <a:gd name="connsiteY2" fmla="*/ 43543 h 1538515"/>
                </a:gdLst>
                <a:ahLst/>
                <a:cxnLst>
                  <a:cxn ang="0">
                    <a:pos x="connsiteX0" y="connsiteY0"/>
                  </a:cxn>
                  <a:cxn ang="0">
                    <a:pos x="connsiteX1" y="connsiteY1"/>
                  </a:cxn>
                  <a:cxn ang="0">
                    <a:pos x="connsiteX2" y="connsiteY2"/>
                  </a:cxn>
                </a:cxnLst>
                <a:rect l="l" t="t" r="r" b="b"/>
                <a:pathLst>
                  <a:path w="1756228" h="1538515">
                    <a:moveTo>
                      <a:pt x="0" y="0"/>
                    </a:moveTo>
                    <a:lnTo>
                      <a:pt x="943428" y="1538515"/>
                    </a:lnTo>
                    <a:lnTo>
                      <a:pt x="1756228" y="43543"/>
                    </a:lnTo>
                  </a:path>
                </a:pathLst>
              </a:custGeom>
              <a:noFill/>
              <a:ln w="18415" cap="flat" cmpd="sng" algn="ctr">
                <a:solidFill>
                  <a:srgbClr val="0072C6">
                    <a:lumMod val="75000"/>
                  </a:srgbClr>
                </a:solidFill>
                <a:prstDash val="sysDash"/>
                <a:headEnd type="non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a typeface="+mn-ea"/>
                  <a:cs typeface="+mn-cs"/>
                </a:endParaRPr>
              </a:p>
            </p:txBody>
          </p:sp>
          <p:sp>
            <p:nvSpPr>
              <p:cNvPr id="299" name="Freeform 191"/>
              <p:cNvSpPr/>
              <p:nvPr/>
            </p:nvSpPr>
            <p:spPr bwMode="auto">
              <a:xfrm>
                <a:off x="3802743" y="4644571"/>
                <a:ext cx="1828800" cy="3657600"/>
              </a:xfrm>
              <a:custGeom>
                <a:avLst/>
                <a:gdLst>
                  <a:gd name="connsiteX0" fmla="*/ 1828800 w 1828800"/>
                  <a:gd name="connsiteY0" fmla="*/ 0 h 3657600"/>
                  <a:gd name="connsiteX1" fmla="*/ 1828800 w 1828800"/>
                  <a:gd name="connsiteY1" fmla="*/ 3657600 h 3657600"/>
                  <a:gd name="connsiteX2" fmla="*/ 0 w 1828800"/>
                  <a:gd name="connsiteY2" fmla="*/ 2612572 h 3657600"/>
                </a:gdLst>
                <a:ahLst/>
                <a:cxnLst>
                  <a:cxn ang="0">
                    <a:pos x="connsiteX0" y="connsiteY0"/>
                  </a:cxn>
                  <a:cxn ang="0">
                    <a:pos x="connsiteX1" y="connsiteY1"/>
                  </a:cxn>
                  <a:cxn ang="0">
                    <a:pos x="connsiteX2" y="connsiteY2"/>
                  </a:cxn>
                </a:cxnLst>
                <a:rect l="l" t="t" r="r" b="b"/>
                <a:pathLst>
                  <a:path w="1828800" h="3657600">
                    <a:moveTo>
                      <a:pt x="1828800" y="0"/>
                    </a:moveTo>
                    <a:lnTo>
                      <a:pt x="1828800" y="3657600"/>
                    </a:lnTo>
                    <a:lnTo>
                      <a:pt x="0" y="2612572"/>
                    </a:lnTo>
                  </a:path>
                </a:pathLst>
              </a:custGeom>
              <a:noFill/>
              <a:ln w="18415" cap="flat" cmpd="sng" algn="ctr">
                <a:solidFill>
                  <a:srgbClr val="0072C6">
                    <a:lumMod val="75000"/>
                  </a:srgbClr>
                </a:solidFill>
                <a:prstDash val="sysDash"/>
                <a:headEnd type="non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a typeface="+mn-ea"/>
                  <a:cs typeface="+mn-cs"/>
                </a:endParaRPr>
              </a:p>
            </p:txBody>
          </p:sp>
          <p:sp>
            <p:nvSpPr>
              <p:cNvPr id="300" name="Freeform 192"/>
              <p:cNvSpPr/>
              <p:nvPr/>
            </p:nvSpPr>
            <p:spPr bwMode="auto">
              <a:xfrm>
                <a:off x="5617029" y="4934857"/>
                <a:ext cx="5849257" cy="3381829"/>
              </a:xfrm>
              <a:custGeom>
                <a:avLst/>
                <a:gdLst>
                  <a:gd name="connsiteX0" fmla="*/ 0 w 5849257"/>
                  <a:gd name="connsiteY0" fmla="*/ 3381829 h 3381829"/>
                  <a:gd name="connsiteX1" fmla="*/ 5849257 w 5849257"/>
                  <a:gd name="connsiteY1" fmla="*/ 0 h 3381829"/>
                </a:gdLst>
                <a:ahLst/>
                <a:cxnLst>
                  <a:cxn ang="0">
                    <a:pos x="connsiteX0" y="connsiteY0"/>
                  </a:cxn>
                  <a:cxn ang="0">
                    <a:pos x="connsiteX1" y="connsiteY1"/>
                  </a:cxn>
                </a:cxnLst>
                <a:rect l="l" t="t" r="r" b="b"/>
                <a:pathLst>
                  <a:path w="5849257" h="3381829">
                    <a:moveTo>
                      <a:pt x="0" y="3381829"/>
                    </a:moveTo>
                    <a:lnTo>
                      <a:pt x="5849257" y="0"/>
                    </a:lnTo>
                  </a:path>
                </a:pathLst>
              </a:custGeom>
              <a:noFill/>
              <a:ln w="18415" cap="flat" cmpd="sng" algn="ctr">
                <a:solidFill>
                  <a:srgbClr val="0072C6">
                    <a:lumMod val="75000"/>
                  </a:srgbClr>
                </a:solidFill>
                <a:prstDash val="sysDash"/>
                <a:headEnd type="non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6" name="Group 285"/>
            <p:cNvGrpSpPr/>
            <p:nvPr/>
          </p:nvGrpSpPr>
          <p:grpSpPr>
            <a:xfrm>
              <a:off x="5510813" y="1722419"/>
              <a:ext cx="699304" cy="396442"/>
              <a:chOff x="2065951" y="-757238"/>
              <a:chExt cx="3503137" cy="1985962"/>
            </a:xfrm>
          </p:grpSpPr>
          <p:sp>
            <p:nvSpPr>
              <p:cNvPr id="287" name="Freeform 179"/>
              <p:cNvSpPr/>
              <p:nvPr/>
            </p:nvSpPr>
            <p:spPr bwMode="auto">
              <a:xfrm>
                <a:off x="2723175" y="-4202"/>
                <a:ext cx="2137432" cy="1232926"/>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88" name="Freeform 180"/>
              <p:cNvSpPr/>
              <p:nvPr/>
            </p:nvSpPr>
            <p:spPr bwMode="auto">
              <a:xfrm>
                <a:off x="4594837" y="-38100"/>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89" name="Freeform 181"/>
              <p:cNvSpPr/>
              <p:nvPr/>
            </p:nvSpPr>
            <p:spPr bwMode="auto">
              <a:xfrm>
                <a:off x="3956662" y="-376238"/>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90" name="Freeform 182"/>
              <p:cNvSpPr/>
              <p:nvPr/>
            </p:nvSpPr>
            <p:spPr bwMode="auto">
              <a:xfrm>
                <a:off x="3332775" y="-757238"/>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91" name="Freeform 183"/>
              <p:cNvSpPr/>
              <p:nvPr/>
            </p:nvSpPr>
            <p:spPr bwMode="auto">
              <a:xfrm>
                <a:off x="2699363" y="-390526"/>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92" name="Freeform 184"/>
              <p:cNvSpPr/>
              <p:nvPr/>
            </p:nvSpPr>
            <p:spPr bwMode="auto">
              <a:xfrm>
                <a:off x="2065951" y="-19050"/>
                <a:ext cx="974251" cy="561973"/>
              </a:xfrm>
              <a:custGeom>
                <a:avLst/>
                <a:gdLst>
                  <a:gd name="connsiteX0" fmla="*/ 0 w 889000"/>
                  <a:gd name="connsiteY0" fmla="*/ 209550 h 514350"/>
                  <a:gd name="connsiteX1" fmla="*/ 387350 w 889000"/>
                  <a:gd name="connsiteY1" fmla="*/ 6350 h 514350"/>
                  <a:gd name="connsiteX2" fmla="*/ 520700 w 889000"/>
                  <a:gd name="connsiteY2" fmla="*/ 0 h 514350"/>
                  <a:gd name="connsiteX3" fmla="*/ 869950 w 889000"/>
                  <a:gd name="connsiteY3" fmla="*/ 177800 h 514350"/>
                  <a:gd name="connsiteX4" fmla="*/ 889000 w 889000"/>
                  <a:gd name="connsiteY4" fmla="*/ 323850 h 514350"/>
                  <a:gd name="connsiteX5" fmla="*/ 590550 w 889000"/>
                  <a:gd name="connsiteY5" fmla="*/ 482600 h 514350"/>
                  <a:gd name="connsiteX6" fmla="*/ 425450 w 889000"/>
                  <a:gd name="connsiteY6" fmla="*/ 514350 h 514350"/>
                  <a:gd name="connsiteX7" fmla="*/ 50800 w 889000"/>
                  <a:gd name="connsiteY7" fmla="*/ 311150 h 514350"/>
                  <a:gd name="connsiteX8" fmla="*/ 0 w 889000"/>
                  <a:gd name="connsiteY8" fmla="*/ 209550 h 514350"/>
                  <a:gd name="connsiteX0" fmla="*/ 0 w 911326"/>
                  <a:gd name="connsiteY0" fmla="*/ 209550 h 514350"/>
                  <a:gd name="connsiteX1" fmla="*/ 387350 w 911326"/>
                  <a:gd name="connsiteY1" fmla="*/ 6350 h 514350"/>
                  <a:gd name="connsiteX2" fmla="*/ 520700 w 911326"/>
                  <a:gd name="connsiteY2" fmla="*/ 0 h 514350"/>
                  <a:gd name="connsiteX3" fmla="*/ 869950 w 911326"/>
                  <a:gd name="connsiteY3" fmla="*/ 177800 h 514350"/>
                  <a:gd name="connsiteX4" fmla="*/ 889000 w 911326"/>
                  <a:gd name="connsiteY4" fmla="*/ 323850 h 514350"/>
                  <a:gd name="connsiteX5" fmla="*/ 590550 w 911326"/>
                  <a:gd name="connsiteY5" fmla="*/ 482600 h 514350"/>
                  <a:gd name="connsiteX6" fmla="*/ 425450 w 911326"/>
                  <a:gd name="connsiteY6" fmla="*/ 514350 h 514350"/>
                  <a:gd name="connsiteX7" fmla="*/ 50800 w 911326"/>
                  <a:gd name="connsiteY7" fmla="*/ 311150 h 514350"/>
                  <a:gd name="connsiteX8" fmla="*/ 0 w 911326"/>
                  <a:gd name="connsiteY8" fmla="*/ 209550 h 514350"/>
                  <a:gd name="connsiteX0" fmla="*/ 0 w 931971"/>
                  <a:gd name="connsiteY0" fmla="*/ 209550 h 514350"/>
                  <a:gd name="connsiteX1" fmla="*/ 387350 w 931971"/>
                  <a:gd name="connsiteY1" fmla="*/ 6350 h 514350"/>
                  <a:gd name="connsiteX2" fmla="*/ 520700 w 931971"/>
                  <a:gd name="connsiteY2" fmla="*/ 0 h 514350"/>
                  <a:gd name="connsiteX3" fmla="*/ 869950 w 931971"/>
                  <a:gd name="connsiteY3" fmla="*/ 177800 h 514350"/>
                  <a:gd name="connsiteX4" fmla="*/ 889000 w 931971"/>
                  <a:gd name="connsiteY4" fmla="*/ 323850 h 514350"/>
                  <a:gd name="connsiteX5" fmla="*/ 590550 w 931971"/>
                  <a:gd name="connsiteY5" fmla="*/ 482600 h 514350"/>
                  <a:gd name="connsiteX6" fmla="*/ 425450 w 931971"/>
                  <a:gd name="connsiteY6" fmla="*/ 514350 h 514350"/>
                  <a:gd name="connsiteX7" fmla="*/ 50800 w 931971"/>
                  <a:gd name="connsiteY7" fmla="*/ 311150 h 514350"/>
                  <a:gd name="connsiteX8" fmla="*/ 0 w 931971"/>
                  <a:gd name="connsiteY8" fmla="*/ 209550 h 514350"/>
                  <a:gd name="connsiteX0" fmla="*/ 0 w 931971"/>
                  <a:gd name="connsiteY0" fmla="*/ 221646 h 526446"/>
                  <a:gd name="connsiteX1" fmla="*/ 387350 w 931971"/>
                  <a:gd name="connsiteY1" fmla="*/ 18446 h 526446"/>
                  <a:gd name="connsiteX2" fmla="*/ 520700 w 931971"/>
                  <a:gd name="connsiteY2" fmla="*/ 12096 h 526446"/>
                  <a:gd name="connsiteX3" fmla="*/ 869950 w 931971"/>
                  <a:gd name="connsiteY3" fmla="*/ 189896 h 526446"/>
                  <a:gd name="connsiteX4" fmla="*/ 889000 w 931971"/>
                  <a:gd name="connsiteY4" fmla="*/ 335946 h 526446"/>
                  <a:gd name="connsiteX5" fmla="*/ 590550 w 931971"/>
                  <a:gd name="connsiteY5" fmla="*/ 494696 h 526446"/>
                  <a:gd name="connsiteX6" fmla="*/ 425450 w 931971"/>
                  <a:gd name="connsiteY6" fmla="*/ 526446 h 526446"/>
                  <a:gd name="connsiteX7" fmla="*/ 50800 w 931971"/>
                  <a:gd name="connsiteY7" fmla="*/ 323246 h 526446"/>
                  <a:gd name="connsiteX8" fmla="*/ 0 w 931971"/>
                  <a:gd name="connsiteY8" fmla="*/ 221646 h 526446"/>
                  <a:gd name="connsiteX0" fmla="*/ 0 w 931971"/>
                  <a:gd name="connsiteY0" fmla="*/ 228161 h 532961"/>
                  <a:gd name="connsiteX1" fmla="*/ 387350 w 931971"/>
                  <a:gd name="connsiteY1" fmla="*/ 24961 h 532961"/>
                  <a:gd name="connsiteX2" fmla="*/ 520700 w 931971"/>
                  <a:gd name="connsiteY2" fmla="*/ 18611 h 532961"/>
                  <a:gd name="connsiteX3" fmla="*/ 869950 w 931971"/>
                  <a:gd name="connsiteY3" fmla="*/ 196411 h 532961"/>
                  <a:gd name="connsiteX4" fmla="*/ 889000 w 931971"/>
                  <a:gd name="connsiteY4" fmla="*/ 342461 h 532961"/>
                  <a:gd name="connsiteX5" fmla="*/ 590550 w 931971"/>
                  <a:gd name="connsiteY5" fmla="*/ 501211 h 532961"/>
                  <a:gd name="connsiteX6" fmla="*/ 425450 w 931971"/>
                  <a:gd name="connsiteY6" fmla="*/ 532961 h 532961"/>
                  <a:gd name="connsiteX7" fmla="*/ 50800 w 931971"/>
                  <a:gd name="connsiteY7" fmla="*/ 329761 h 532961"/>
                  <a:gd name="connsiteX8" fmla="*/ 0 w 931971"/>
                  <a:gd name="connsiteY8" fmla="*/ 228161 h 532961"/>
                  <a:gd name="connsiteX0" fmla="*/ 11803 w 943774"/>
                  <a:gd name="connsiteY0" fmla="*/ 228161 h 532961"/>
                  <a:gd name="connsiteX1" fmla="*/ 399153 w 943774"/>
                  <a:gd name="connsiteY1" fmla="*/ 24961 h 532961"/>
                  <a:gd name="connsiteX2" fmla="*/ 532503 w 943774"/>
                  <a:gd name="connsiteY2" fmla="*/ 18611 h 532961"/>
                  <a:gd name="connsiteX3" fmla="*/ 881753 w 943774"/>
                  <a:gd name="connsiteY3" fmla="*/ 196411 h 532961"/>
                  <a:gd name="connsiteX4" fmla="*/ 900803 w 943774"/>
                  <a:gd name="connsiteY4" fmla="*/ 342461 h 532961"/>
                  <a:gd name="connsiteX5" fmla="*/ 602353 w 943774"/>
                  <a:gd name="connsiteY5" fmla="*/ 501211 h 532961"/>
                  <a:gd name="connsiteX6" fmla="*/ 437253 w 943774"/>
                  <a:gd name="connsiteY6" fmla="*/ 532961 h 532961"/>
                  <a:gd name="connsiteX7" fmla="*/ 62603 w 943774"/>
                  <a:gd name="connsiteY7" fmla="*/ 329761 h 532961"/>
                  <a:gd name="connsiteX8" fmla="*/ 11803 w 943774"/>
                  <a:gd name="connsiteY8" fmla="*/ 228161 h 532961"/>
                  <a:gd name="connsiteX0" fmla="*/ 15016 w 946987"/>
                  <a:gd name="connsiteY0" fmla="*/ 228161 h 532961"/>
                  <a:gd name="connsiteX1" fmla="*/ 402366 w 946987"/>
                  <a:gd name="connsiteY1" fmla="*/ 24961 h 532961"/>
                  <a:gd name="connsiteX2" fmla="*/ 535716 w 946987"/>
                  <a:gd name="connsiteY2" fmla="*/ 18611 h 532961"/>
                  <a:gd name="connsiteX3" fmla="*/ 884966 w 946987"/>
                  <a:gd name="connsiteY3" fmla="*/ 196411 h 532961"/>
                  <a:gd name="connsiteX4" fmla="*/ 904016 w 946987"/>
                  <a:gd name="connsiteY4" fmla="*/ 342461 h 532961"/>
                  <a:gd name="connsiteX5" fmla="*/ 605566 w 946987"/>
                  <a:gd name="connsiteY5" fmla="*/ 501211 h 532961"/>
                  <a:gd name="connsiteX6" fmla="*/ 440466 w 946987"/>
                  <a:gd name="connsiteY6" fmla="*/ 532961 h 532961"/>
                  <a:gd name="connsiteX7" fmla="*/ 65816 w 946987"/>
                  <a:gd name="connsiteY7" fmla="*/ 329761 h 532961"/>
                  <a:gd name="connsiteX8" fmla="*/ 15016 w 946987"/>
                  <a:gd name="connsiteY8" fmla="*/ 228161 h 532961"/>
                  <a:gd name="connsiteX0" fmla="*/ 15016 w 946987"/>
                  <a:gd name="connsiteY0" fmla="*/ 228161 h 546467"/>
                  <a:gd name="connsiteX1" fmla="*/ 402366 w 946987"/>
                  <a:gd name="connsiteY1" fmla="*/ 24961 h 546467"/>
                  <a:gd name="connsiteX2" fmla="*/ 535716 w 946987"/>
                  <a:gd name="connsiteY2" fmla="*/ 18611 h 546467"/>
                  <a:gd name="connsiteX3" fmla="*/ 884966 w 946987"/>
                  <a:gd name="connsiteY3" fmla="*/ 196411 h 546467"/>
                  <a:gd name="connsiteX4" fmla="*/ 904016 w 946987"/>
                  <a:gd name="connsiteY4" fmla="*/ 342461 h 546467"/>
                  <a:gd name="connsiteX5" fmla="*/ 605566 w 946987"/>
                  <a:gd name="connsiteY5" fmla="*/ 501211 h 546467"/>
                  <a:gd name="connsiteX6" fmla="*/ 440466 w 946987"/>
                  <a:gd name="connsiteY6" fmla="*/ 532961 h 546467"/>
                  <a:gd name="connsiteX7" fmla="*/ 65816 w 946987"/>
                  <a:gd name="connsiteY7" fmla="*/ 329761 h 546467"/>
                  <a:gd name="connsiteX8" fmla="*/ 15016 w 946987"/>
                  <a:gd name="connsiteY8" fmla="*/ 228161 h 546467"/>
                  <a:gd name="connsiteX0" fmla="*/ 15016 w 946987"/>
                  <a:gd name="connsiteY0" fmla="*/ 228161 h 552011"/>
                  <a:gd name="connsiteX1" fmla="*/ 402366 w 946987"/>
                  <a:gd name="connsiteY1" fmla="*/ 24961 h 552011"/>
                  <a:gd name="connsiteX2" fmla="*/ 535716 w 946987"/>
                  <a:gd name="connsiteY2" fmla="*/ 18611 h 552011"/>
                  <a:gd name="connsiteX3" fmla="*/ 884966 w 946987"/>
                  <a:gd name="connsiteY3" fmla="*/ 196411 h 552011"/>
                  <a:gd name="connsiteX4" fmla="*/ 904016 w 946987"/>
                  <a:gd name="connsiteY4" fmla="*/ 342461 h 552011"/>
                  <a:gd name="connsiteX5" fmla="*/ 605566 w 946987"/>
                  <a:gd name="connsiteY5" fmla="*/ 501211 h 552011"/>
                  <a:gd name="connsiteX6" fmla="*/ 440466 w 946987"/>
                  <a:gd name="connsiteY6" fmla="*/ 532961 h 552011"/>
                  <a:gd name="connsiteX7" fmla="*/ 65816 w 946987"/>
                  <a:gd name="connsiteY7" fmla="*/ 329761 h 552011"/>
                  <a:gd name="connsiteX8" fmla="*/ 15016 w 946987"/>
                  <a:gd name="connsiteY8" fmla="*/ 228161 h 552011"/>
                  <a:gd name="connsiteX0" fmla="*/ 15016 w 946987"/>
                  <a:gd name="connsiteY0" fmla="*/ 228161 h 545857"/>
                  <a:gd name="connsiteX1" fmla="*/ 402366 w 946987"/>
                  <a:gd name="connsiteY1" fmla="*/ 24961 h 545857"/>
                  <a:gd name="connsiteX2" fmla="*/ 535716 w 946987"/>
                  <a:gd name="connsiteY2" fmla="*/ 18611 h 545857"/>
                  <a:gd name="connsiteX3" fmla="*/ 884966 w 946987"/>
                  <a:gd name="connsiteY3" fmla="*/ 196411 h 545857"/>
                  <a:gd name="connsiteX4" fmla="*/ 904016 w 946987"/>
                  <a:gd name="connsiteY4" fmla="*/ 342461 h 545857"/>
                  <a:gd name="connsiteX5" fmla="*/ 605566 w 946987"/>
                  <a:gd name="connsiteY5" fmla="*/ 501211 h 545857"/>
                  <a:gd name="connsiteX6" fmla="*/ 440466 w 946987"/>
                  <a:gd name="connsiteY6" fmla="*/ 532961 h 545857"/>
                  <a:gd name="connsiteX7" fmla="*/ 65816 w 946987"/>
                  <a:gd name="connsiteY7" fmla="*/ 329761 h 545857"/>
                  <a:gd name="connsiteX8" fmla="*/ 15016 w 946987"/>
                  <a:gd name="connsiteY8" fmla="*/ 228161 h 545857"/>
                  <a:gd name="connsiteX0" fmla="*/ 15016 w 946987"/>
                  <a:gd name="connsiteY0" fmla="*/ 228161 h 545013"/>
                  <a:gd name="connsiteX1" fmla="*/ 402366 w 946987"/>
                  <a:gd name="connsiteY1" fmla="*/ 24961 h 545013"/>
                  <a:gd name="connsiteX2" fmla="*/ 535716 w 946987"/>
                  <a:gd name="connsiteY2" fmla="*/ 18611 h 545013"/>
                  <a:gd name="connsiteX3" fmla="*/ 884966 w 946987"/>
                  <a:gd name="connsiteY3" fmla="*/ 196411 h 545013"/>
                  <a:gd name="connsiteX4" fmla="*/ 904016 w 946987"/>
                  <a:gd name="connsiteY4" fmla="*/ 342461 h 545013"/>
                  <a:gd name="connsiteX5" fmla="*/ 605566 w 946987"/>
                  <a:gd name="connsiteY5" fmla="*/ 501211 h 545013"/>
                  <a:gd name="connsiteX6" fmla="*/ 440466 w 946987"/>
                  <a:gd name="connsiteY6" fmla="*/ 532961 h 545013"/>
                  <a:gd name="connsiteX7" fmla="*/ 65816 w 946987"/>
                  <a:gd name="connsiteY7" fmla="*/ 329761 h 545013"/>
                  <a:gd name="connsiteX8" fmla="*/ 15016 w 946987"/>
                  <a:gd name="connsiteY8" fmla="*/ 228161 h 545013"/>
                  <a:gd name="connsiteX0" fmla="*/ 15016 w 946987"/>
                  <a:gd name="connsiteY0" fmla="*/ 224146 h 540998"/>
                  <a:gd name="connsiteX1" fmla="*/ 402366 w 946987"/>
                  <a:gd name="connsiteY1" fmla="*/ 20946 h 540998"/>
                  <a:gd name="connsiteX2" fmla="*/ 535716 w 946987"/>
                  <a:gd name="connsiteY2" fmla="*/ 14596 h 540998"/>
                  <a:gd name="connsiteX3" fmla="*/ 884966 w 946987"/>
                  <a:gd name="connsiteY3" fmla="*/ 192396 h 540998"/>
                  <a:gd name="connsiteX4" fmla="*/ 904016 w 946987"/>
                  <a:gd name="connsiteY4" fmla="*/ 338446 h 540998"/>
                  <a:gd name="connsiteX5" fmla="*/ 605566 w 946987"/>
                  <a:gd name="connsiteY5" fmla="*/ 497196 h 540998"/>
                  <a:gd name="connsiteX6" fmla="*/ 440466 w 946987"/>
                  <a:gd name="connsiteY6" fmla="*/ 528946 h 540998"/>
                  <a:gd name="connsiteX7" fmla="*/ 65816 w 946987"/>
                  <a:gd name="connsiteY7" fmla="*/ 325746 h 540998"/>
                  <a:gd name="connsiteX8" fmla="*/ 15016 w 946987"/>
                  <a:gd name="connsiteY8" fmla="*/ 224146 h 540998"/>
                  <a:gd name="connsiteX0" fmla="*/ 15016 w 946987"/>
                  <a:gd name="connsiteY0" fmla="*/ 222138 h 538990"/>
                  <a:gd name="connsiteX1" fmla="*/ 402366 w 946987"/>
                  <a:gd name="connsiteY1" fmla="*/ 18938 h 538990"/>
                  <a:gd name="connsiteX2" fmla="*/ 535716 w 946987"/>
                  <a:gd name="connsiteY2" fmla="*/ 12588 h 538990"/>
                  <a:gd name="connsiteX3" fmla="*/ 884966 w 946987"/>
                  <a:gd name="connsiteY3" fmla="*/ 190388 h 538990"/>
                  <a:gd name="connsiteX4" fmla="*/ 904016 w 946987"/>
                  <a:gd name="connsiteY4" fmla="*/ 336438 h 538990"/>
                  <a:gd name="connsiteX5" fmla="*/ 605566 w 946987"/>
                  <a:gd name="connsiteY5" fmla="*/ 495188 h 538990"/>
                  <a:gd name="connsiteX6" fmla="*/ 440466 w 946987"/>
                  <a:gd name="connsiteY6" fmla="*/ 526938 h 538990"/>
                  <a:gd name="connsiteX7" fmla="*/ 65816 w 946987"/>
                  <a:gd name="connsiteY7" fmla="*/ 323738 h 538990"/>
                  <a:gd name="connsiteX8" fmla="*/ 15016 w 946987"/>
                  <a:gd name="connsiteY8" fmla="*/ 222138 h 538990"/>
                  <a:gd name="connsiteX0" fmla="*/ 16716 w 948687"/>
                  <a:gd name="connsiteY0" fmla="*/ 222138 h 538990"/>
                  <a:gd name="connsiteX1" fmla="*/ 404066 w 948687"/>
                  <a:gd name="connsiteY1" fmla="*/ 18938 h 538990"/>
                  <a:gd name="connsiteX2" fmla="*/ 537416 w 948687"/>
                  <a:gd name="connsiteY2" fmla="*/ 12588 h 538990"/>
                  <a:gd name="connsiteX3" fmla="*/ 886666 w 948687"/>
                  <a:gd name="connsiteY3" fmla="*/ 190388 h 538990"/>
                  <a:gd name="connsiteX4" fmla="*/ 905716 w 948687"/>
                  <a:gd name="connsiteY4" fmla="*/ 336438 h 538990"/>
                  <a:gd name="connsiteX5" fmla="*/ 607266 w 948687"/>
                  <a:gd name="connsiteY5" fmla="*/ 495188 h 538990"/>
                  <a:gd name="connsiteX6" fmla="*/ 442166 w 948687"/>
                  <a:gd name="connsiteY6" fmla="*/ 526938 h 538990"/>
                  <a:gd name="connsiteX7" fmla="*/ 67516 w 948687"/>
                  <a:gd name="connsiteY7" fmla="*/ 323738 h 538990"/>
                  <a:gd name="connsiteX8" fmla="*/ 16716 w 948687"/>
                  <a:gd name="connsiteY8" fmla="*/ 222138 h 538990"/>
                  <a:gd name="connsiteX0" fmla="*/ 18752 w 950723"/>
                  <a:gd name="connsiteY0" fmla="*/ 222138 h 538990"/>
                  <a:gd name="connsiteX1" fmla="*/ 406102 w 950723"/>
                  <a:gd name="connsiteY1" fmla="*/ 18938 h 538990"/>
                  <a:gd name="connsiteX2" fmla="*/ 539452 w 950723"/>
                  <a:gd name="connsiteY2" fmla="*/ 12588 h 538990"/>
                  <a:gd name="connsiteX3" fmla="*/ 888702 w 950723"/>
                  <a:gd name="connsiteY3" fmla="*/ 190388 h 538990"/>
                  <a:gd name="connsiteX4" fmla="*/ 907752 w 950723"/>
                  <a:gd name="connsiteY4" fmla="*/ 336438 h 538990"/>
                  <a:gd name="connsiteX5" fmla="*/ 609302 w 950723"/>
                  <a:gd name="connsiteY5" fmla="*/ 495188 h 538990"/>
                  <a:gd name="connsiteX6" fmla="*/ 444202 w 950723"/>
                  <a:gd name="connsiteY6" fmla="*/ 526938 h 538990"/>
                  <a:gd name="connsiteX7" fmla="*/ 69552 w 950723"/>
                  <a:gd name="connsiteY7" fmla="*/ 323738 h 538990"/>
                  <a:gd name="connsiteX8" fmla="*/ 18752 w 950723"/>
                  <a:gd name="connsiteY8" fmla="*/ 222138 h 538990"/>
                  <a:gd name="connsiteX0" fmla="*/ 22955 w 954926"/>
                  <a:gd name="connsiteY0" fmla="*/ 222138 h 538990"/>
                  <a:gd name="connsiteX1" fmla="*/ 410305 w 954926"/>
                  <a:gd name="connsiteY1" fmla="*/ 18938 h 538990"/>
                  <a:gd name="connsiteX2" fmla="*/ 543655 w 954926"/>
                  <a:gd name="connsiteY2" fmla="*/ 12588 h 538990"/>
                  <a:gd name="connsiteX3" fmla="*/ 892905 w 954926"/>
                  <a:gd name="connsiteY3" fmla="*/ 190388 h 538990"/>
                  <a:gd name="connsiteX4" fmla="*/ 911955 w 954926"/>
                  <a:gd name="connsiteY4" fmla="*/ 336438 h 538990"/>
                  <a:gd name="connsiteX5" fmla="*/ 613505 w 954926"/>
                  <a:gd name="connsiteY5" fmla="*/ 495188 h 538990"/>
                  <a:gd name="connsiteX6" fmla="*/ 448405 w 954926"/>
                  <a:gd name="connsiteY6" fmla="*/ 526938 h 538990"/>
                  <a:gd name="connsiteX7" fmla="*/ 73755 w 954926"/>
                  <a:gd name="connsiteY7" fmla="*/ 323738 h 538990"/>
                  <a:gd name="connsiteX8" fmla="*/ 22955 w 954926"/>
                  <a:gd name="connsiteY8" fmla="*/ 222138 h 538990"/>
                  <a:gd name="connsiteX0" fmla="*/ 36710 w 968681"/>
                  <a:gd name="connsiteY0" fmla="*/ 222138 h 538990"/>
                  <a:gd name="connsiteX1" fmla="*/ 424060 w 968681"/>
                  <a:gd name="connsiteY1" fmla="*/ 18938 h 538990"/>
                  <a:gd name="connsiteX2" fmla="*/ 557410 w 968681"/>
                  <a:gd name="connsiteY2" fmla="*/ 12588 h 538990"/>
                  <a:gd name="connsiteX3" fmla="*/ 906660 w 968681"/>
                  <a:gd name="connsiteY3" fmla="*/ 190388 h 538990"/>
                  <a:gd name="connsiteX4" fmla="*/ 925710 w 968681"/>
                  <a:gd name="connsiteY4" fmla="*/ 336438 h 538990"/>
                  <a:gd name="connsiteX5" fmla="*/ 627260 w 968681"/>
                  <a:gd name="connsiteY5" fmla="*/ 495188 h 538990"/>
                  <a:gd name="connsiteX6" fmla="*/ 462160 w 968681"/>
                  <a:gd name="connsiteY6" fmla="*/ 526938 h 538990"/>
                  <a:gd name="connsiteX7" fmla="*/ 51905 w 968681"/>
                  <a:gd name="connsiteY7" fmla="*/ 307914 h 538990"/>
                  <a:gd name="connsiteX8" fmla="*/ 36710 w 968681"/>
                  <a:gd name="connsiteY8" fmla="*/ 222138 h 538990"/>
                  <a:gd name="connsiteX0" fmla="*/ 28394 w 960365"/>
                  <a:gd name="connsiteY0" fmla="*/ 222138 h 538990"/>
                  <a:gd name="connsiteX1" fmla="*/ 415744 w 960365"/>
                  <a:gd name="connsiteY1" fmla="*/ 18938 h 538990"/>
                  <a:gd name="connsiteX2" fmla="*/ 549094 w 960365"/>
                  <a:gd name="connsiteY2" fmla="*/ 12588 h 538990"/>
                  <a:gd name="connsiteX3" fmla="*/ 898344 w 960365"/>
                  <a:gd name="connsiteY3" fmla="*/ 190388 h 538990"/>
                  <a:gd name="connsiteX4" fmla="*/ 917394 w 960365"/>
                  <a:gd name="connsiteY4" fmla="*/ 336438 h 538990"/>
                  <a:gd name="connsiteX5" fmla="*/ 618944 w 960365"/>
                  <a:gd name="connsiteY5" fmla="*/ 495188 h 538990"/>
                  <a:gd name="connsiteX6" fmla="*/ 453844 w 960365"/>
                  <a:gd name="connsiteY6" fmla="*/ 526938 h 538990"/>
                  <a:gd name="connsiteX7" fmla="*/ 43589 w 960365"/>
                  <a:gd name="connsiteY7" fmla="*/ 307914 h 538990"/>
                  <a:gd name="connsiteX8" fmla="*/ 28394 w 960365"/>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55508"/>
                  <a:gd name="connsiteY0" fmla="*/ 222138 h 538990"/>
                  <a:gd name="connsiteX1" fmla="*/ 410887 w 955508"/>
                  <a:gd name="connsiteY1" fmla="*/ 18938 h 538990"/>
                  <a:gd name="connsiteX2" fmla="*/ 544237 w 955508"/>
                  <a:gd name="connsiteY2" fmla="*/ 12588 h 538990"/>
                  <a:gd name="connsiteX3" fmla="*/ 893487 w 955508"/>
                  <a:gd name="connsiteY3" fmla="*/ 190388 h 538990"/>
                  <a:gd name="connsiteX4" fmla="*/ 912537 w 955508"/>
                  <a:gd name="connsiteY4" fmla="*/ 336438 h 538990"/>
                  <a:gd name="connsiteX5" fmla="*/ 614087 w 955508"/>
                  <a:gd name="connsiteY5" fmla="*/ 495188 h 538990"/>
                  <a:gd name="connsiteX6" fmla="*/ 448987 w 955508"/>
                  <a:gd name="connsiteY6" fmla="*/ 526938 h 538990"/>
                  <a:gd name="connsiteX7" fmla="*/ 38732 w 955508"/>
                  <a:gd name="connsiteY7" fmla="*/ 307914 h 538990"/>
                  <a:gd name="connsiteX8" fmla="*/ 23537 w 955508"/>
                  <a:gd name="connsiteY8" fmla="*/ 222138 h 538990"/>
                  <a:gd name="connsiteX0" fmla="*/ 23537 w 978779"/>
                  <a:gd name="connsiteY0" fmla="*/ 222138 h 538990"/>
                  <a:gd name="connsiteX1" fmla="*/ 410887 w 978779"/>
                  <a:gd name="connsiteY1" fmla="*/ 18938 h 538990"/>
                  <a:gd name="connsiteX2" fmla="*/ 544237 w 978779"/>
                  <a:gd name="connsiteY2" fmla="*/ 12588 h 538990"/>
                  <a:gd name="connsiteX3" fmla="*/ 893487 w 978779"/>
                  <a:gd name="connsiteY3" fmla="*/ 190388 h 538990"/>
                  <a:gd name="connsiteX4" fmla="*/ 949484 w 978779"/>
                  <a:gd name="connsiteY4" fmla="*/ 312531 h 538990"/>
                  <a:gd name="connsiteX5" fmla="*/ 614087 w 978779"/>
                  <a:gd name="connsiteY5" fmla="*/ 495188 h 538990"/>
                  <a:gd name="connsiteX6" fmla="*/ 448987 w 978779"/>
                  <a:gd name="connsiteY6" fmla="*/ 526938 h 538990"/>
                  <a:gd name="connsiteX7" fmla="*/ 38732 w 978779"/>
                  <a:gd name="connsiteY7" fmla="*/ 307914 h 538990"/>
                  <a:gd name="connsiteX8" fmla="*/ 23537 w 978779"/>
                  <a:gd name="connsiteY8" fmla="*/ 222138 h 538990"/>
                  <a:gd name="connsiteX0" fmla="*/ 23537 w 992454"/>
                  <a:gd name="connsiteY0" fmla="*/ 222138 h 538990"/>
                  <a:gd name="connsiteX1" fmla="*/ 410887 w 992454"/>
                  <a:gd name="connsiteY1" fmla="*/ 18938 h 538990"/>
                  <a:gd name="connsiteX2" fmla="*/ 544237 w 992454"/>
                  <a:gd name="connsiteY2" fmla="*/ 12588 h 538990"/>
                  <a:gd name="connsiteX3" fmla="*/ 930433 w 992454"/>
                  <a:gd name="connsiteY3" fmla="*/ 205601 h 538990"/>
                  <a:gd name="connsiteX4" fmla="*/ 949484 w 992454"/>
                  <a:gd name="connsiteY4" fmla="*/ 312531 h 538990"/>
                  <a:gd name="connsiteX5" fmla="*/ 614087 w 992454"/>
                  <a:gd name="connsiteY5" fmla="*/ 495188 h 538990"/>
                  <a:gd name="connsiteX6" fmla="*/ 448987 w 992454"/>
                  <a:gd name="connsiteY6" fmla="*/ 526938 h 538990"/>
                  <a:gd name="connsiteX7" fmla="*/ 38732 w 992454"/>
                  <a:gd name="connsiteY7" fmla="*/ 307914 h 538990"/>
                  <a:gd name="connsiteX8" fmla="*/ 23537 w 992454"/>
                  <a:gd name="connsiteY8" fmla="*/ 222138 h 538990"/>
                  <a:gd name="connsiteX0" fmla="*/ 23537 w 983127"/>
                  <a:gd name="connsiteY0" fmla="*/ 222138 h 538990"/>
                  <a:gd name="connsiteX1" fmla="*/ 410887 w 983127"/>
                  <a:gd name="connsiteY1" fmla="*/ 18938 h 538990"/>
                  <a:gd name="connsiteX2" fmla="*/ 544237 w 983127"/>
                  <a:gd name="connsiteY2" fmla="*/ 12588 h 538990"/>
                  <a:gd name="connsiteX3" fmla="*/ 930433 w 983127"/>
                  <a:gd name="connsiteY3" fmla="*/ 205601 h 538990"/>
                  <a:gd name="connsiteX4" fmla="*/ 949484 w 983127"/>
                  <a:gd name="connsiteY4" fmla="*/ 312531 h 538990"/>
                  <a:gd name="connsiteX5" fmla="*/ 614087 w 983127"/>
                  <a:gd name="connsiteY5" fmla="*/ 495188 h 538990"/>
                  <a:gd name="connsiteX6" fmla="*/ 448987 w 983127"/>
                  <a:gd name="connsiteY6" fmla="*/ 526938 h 538990"/>
                  <a:gd name="connsiteX7" fmla="*/ 38732 w 983127"/>
                  <a:gd name="connsiteY7" fmla="*/ 307914 h 538990"/>
                  <a:gd name="connsiteX8" fmla="*/ 23537 w 983127"/>
                  <a:gd name="connsiteY8" fmla="*/ 222138 h 538990"/>
                  <a:gd name="connsiteX0" fmla="*/ 23537 w 982199"/>
                  <a:gd name="connsiteY0" fmla="*/ 222138 h 538990"/>
                  <a:gd name="connsiteX1" fmla="*/ 410887 w 982199"/>
                  <a:gd name="connsiteY1" fmla="*/ 18938 h 538990"/>
                  <a:gd name="connsiteX2" fmla="*/ 544237 w 982199"/>
                  <a:gd name="connsiteY2" fmla="*/ 12588 h 538990"/>
                  <a:gd name="connsiteX3" fmla="*/ 930433 w 982199"/>
                  <a:gd name="connsiteY3" fmla="*/ 205601 h 538990"/>
                  <a:gd name="connsiteX4" fmla="*/ 949484 w 982199"/>
                  <a:gd name="connsiteY4" fmla="*/ 312531 h 538990"/>
                  <a:gd name="connsiteX5" fmla="*/ 614087 w 982199"/>
                  <a:gd name="connsiteY5" fmla="*/ 495188 h 538990"/>
                  <a:gd name="connsiteX6" fmla="*/ 448987 w 982199"/>
                  <a:gd name="connsiteY6" fmla="*/ 526938 h 538990"/>
                  <a:gd name="connsiteX7" fmla="*/ 38732 w 982199"/>
                  <a:gd name="connsiteY7" fmla="*/ 307914 h 538990"/>
                  <a:gd name="connsiteX8" fmla="*/ 23537 w 982199"/>
                  <a:gd name="connsiteY8" fmla="*/ 222138 h 538990"/>
                  <a:gd name="connsiteX0" fmla="*/ 23537 w 982199"/>
                  <a:gd name="connsiteY0" fmla="*/ 231191 h 548043"/>
                  <a:gd name="connsiteX1" fmla="*/ 410887 w 982199"/>
                  <a:gd name="connsiteY1" fmla="*/ 27991 h 548043"/>
                  <a:gd name="connsiteX2" fmla="*/ 552931 w 982199"/>
                  <a:gd name="connsiteY2" fmla="*/ 8601 h 548043"/>
                  <a:gd name="connsiteX3" fmla="*/ 930433 w 982199"/>
                  <a:gd name="connsiteY3" fmla="*/ 214654 h 548043"/>
                  <a:gd name="connsiteX4" fmla="*/ 949484 w 982199"/>
                  <a:gd name="connsiteY4" fmla="*/ 321584 h 548043"/>
                  <a:gd name="connsiteX5" fmla="*/ 614087 w 982199"/>
                  <a:gd name="connsiteY5" fmla="*/ 504241 h 548043"/>
                  <a:gd name="connsiteX6" fmla="*/ 448987 w 982199"/>
                  <a:gd name="connsiteY6" fmla="*/ 535991 h 548043"/>
                  <a:gd name="connsiteX7" fmla="*/ 38732 w 982199"/>
                  <a:gd name="connsiteY7" fmla="*/ 316967 h 548043"/>
                  <a:gd name="connsiteX8" fmla="*/ 23537 w 982199"/>
                  <a:gd name="connsiteY8" fmla="*/ 231191 h 548043"/>
                  <a:gd name="connsiteX0" fmla="*/ 23537 w 982199"/>
                  <a:gd name="connsiteY0" fmla="*/ 241943 h 558795"/>
                  <a:gd name="connsiteX1" fmla="*/ 428274 w 982199"/>
                  <a:gd name="connsiteY1" fmla="*/ 12663 h 558795"/>
                  <a:gd name="connsiteX2" fmla="*/ 552931 w 982199"/>
                  <a:gd name="connsiteY2" fmla="*/ 19353 h 558795"/>
                  <a:gd name="connsiteX3" fmla="*/ 930433 w 982199"/>
                  <a:gd name="connsiteY3" fmla="*/ 225406 h 558795"/>
                  <a:gd name="connsiteX4" fmla="*/ 949484 w 982199"/>
                  <a:gd name="connsiteY4" fmla="*/ 332336 h 558795"/>
                  <a:gd name="connsiteX5" fmla="*/ 614087 w 982199"/>
                  <a:gd name="connsiteY5" fmla="*/ 514993 h 558795"/>
                  <a:gd name="connsiteX6" fmla="*/ 448987 w 982199"/>
                  <a:gd name="connsiteY6" fmla="*/ 546743 h 558795"/>
                  <a:gd name="connsiteX7" fmla="*/ 38732 w 982199"/>
                  <a:gd name="connsiteY7" fmla="*/ 327719 h 558795"/>
                  <a:gd name="connsiteX8" fmla="*/ 23537 w 982199"/>
                  <a:gd name="connsiteY8" fmla="*/ 241943 h 558795"/>
                  <a:gd name="connsiteX0" fmla="*/ 23537 w 980850"/>
                  <a:gd name="connsiteY0" fmla="*/ 241943 h 558795"/>
                  <a:gd name="connsiteX1" fmla="*/ 428274 w 980850"/>
                  <a:gd name="connsiteY1" fmla="*/ 12663 h 558795"/>
                  <a:gd name="connsiteX2" fmla="*/ 552931 w 980850"/>
                  <a:gd name="connsiteY2" fmla="*/ 19353 h 558795"/>
                  <a:gd name="connsiteX3" fmla="*/ 930433 w 980850"/>
                  <a:gd name="connsiteY3" fmla="*/ 225406 h 558795"/>
                  <a:gd name="connsiteX4" fmla="*/ 947311 w 980850"/>
                  <a:gd name="connsiteY4" fmla="*/ 323643 h 558795"/>
                  <a:gd name="connsiteX5" fmla="*/ 614087 w 980850"/>
                  <a:gd name="connsiteY5" fmla="*/ 514993 h 558795"/>
                  <a:gd name="connsiteX6" fmla="*/ 448987 w 980850"/>
                  <a:gd name="connsiteY6" fmla="*/ 546743 h 558795"/>
                  <a:gd name="connsiteX7" fmla="*/ 38732 w 980850"/>
                  <a:gd name="connsiteY7" fmla="*/ 327719 h 558795"/>
                  <a:gd name="connsiteX8" fmla="*/ 23537 w 980850"/>
                  <a:gd name="connsiteY8" fmla="*/ 241943 h 558795"/>
                  <a:gd name="connsiteX0" fmla="*/ 23537 w 975406"/>
                  <a:gd name="connsiteY0" fmla="*/ 241943 h 558795"/>
                  <a:gd name="connsiteX1" fmla="*/ 428274 w 975406"/>
                  <a:gd name="connsiteY1" fmla="*/ 12663 h 558795"/>
                  <a:gd name="connsiteX2" fmla="*/ 552931 w 975406"/>
                  <a:gd name="connsiteY2" fmla="*/ 19353 h 558795"/>
                  <a:gd name="connsiteX3" fmla="*/ 930433 w 975406"/>
                  <a:gd name="connsiteY3" fmla="*/ 225406 h 558795"/>
                  <a:gd name="connsiteX4" fmla="*/ 947311 w 975406"/>
                  <a:gd name="connsiteY4" fmla="*/ 323643 h 558795"/>
                  <a:gd name="connsiteX5" fmla="*/ 614087 w 975406"/>
                  <a:gd name="connsiteY5" fmla="*/ 514993 h 558795"/>
                  <a:gd name="connsiteX6" fmla="*/ 448987 w 975406"/>
                  <a:gd name="connsiteY6" fmla="*/ 546743 h 558795"/>
                  <a:gd name="connsiteX7" fmla="*/ 38732 w 975406"/>
                  <a:gd name="connsiteY7" fmla="*/ 327719 h 558795"/>
                  <a:gd name="connsiteX8" fmla="*/ 23537 w 975406"/>
                  <a:gd name="connsiteY8" fmla="*/ 241943 h 558795"/>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 name="connsiteX0" fmla="*/ 23537 w 975406"/>
                  <a:gd name="connsiteY0" fmla="*/ 245789 h 562641"/>
                  <a:gd name="connsiteX1" fmla="*/ 428274 w 975406"/>
                  <a:gd name="connsiteY1" fmla="*/ 16509 h 562641"/>
                  <a:gd name="connsiteX2" fmla="*/ 535544 w 975406"/>
                  <a:gd name="connsiteY2" fmla="*/ 14506 h 562641"/>
                  <a:gd name="connsiteX3" fmla="*/ 930433 w 975406"/>
                  <a:gd name="connsiteY3" fmla="*/ 229252 h 562641"/>
                  <a:gd name="connsiteX4" fmla="*/ 947311 w 975406"/>
                  <a:gd name="connsiteY4" fmla="*/ 327489 h 562641"/>
                  <a:gd name="connsiteX5" fmla="*/ 614087 w 975406"/>
                  <a:gd name="connsiteY5" fmla="*/ 518839 h 562641"/>
                  <a:gd name="connsiteX6" fmla="*/ 448987 w 975406"/>
                  <a:gd name="connsiteY6" fmla="*/ 550589 h 562641"/>
                  <a:gd name="connsiteX7" fmla="*/ 38732 w 975406"/>
                  <a:gd name="connsiteY7" fmla="*/ 331565 h 562641"/>
                  <a:gd name="connsiteX8" fmla="*/ 23537 w 975406"/>
                  <a:gd name="connsiteY8" fmla="*/ 245789 h 56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406" h="562641">
                    <a:moveTo>
                      <a:pt x="23537" y="245789"/>
                    </a:moveTo>
                    <a:lnTo>
                      <a:pt x="428274" y="16509"/>
                    </a:lnTo>
                    <a:cubicBezTo>
                      <a:pt x="464812" y="-5074"/>
                      <a:pt x="505280" y="-5237"/>
                      <a:pt x="535544" y="14506"/>
                    </a:cubicBezTo>
                    <a:lnTo>
                      <a:pt x="930433" y="229252"/>
                    </a:lnTo>
                    <a:cubicBezTo>
                      <a:pt x="984730" y="258545"/>
                      <a:pt x="989248" y="302543"/>
                      <a:pt x="947311" y="327489"/>
                    </a:cubicBezTo>
                    <a:lnTo>
                      <a:pt x="614087" y="518839"/>
                    </a:lnTo>
                    <a:cubicBezTo>
                      <a:pt x="540420" y="557216"/>
                      <a:pt x="510370" y="576960"/>
                      <a:pt x="448987" y="550589"/>
                    </a:cubicBezTo>
                    <a:lnTo>
                      <a:pt x="38732" y="331565"/>
                    </a:lnTo>
                    <a:cubicBezTo>
                      <a:pt x="-11514" y="305610"/>
                      <a:pt x="-8768" y="263416"/>
                      <a:pt x="23537" y="245789"/>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cxnSp>
        <p:nvCxnSpPr>
          <p:cNvPr id="533" name="Straight Arrow Connector 532"/>
          <p:cNvCxnSpPr/>
          <p:nvPr/>
        </p:nvCxnSpPr>
        <p:spPr>
          <a:xfrm>
            <a:off x="1131517" y="3608761"/>
            <a:ext cx="2315136" cy="0"/>
          </a:xfrm>
          <a:prstGeom prst="straightConnector1">
            <a:avLst/>
          </a:prstGeom>
          <a:ln w="571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4" name="Straight Arrow Connector 533"/>
          <p:cNvCxnSpPr/>
          <p:nvPr/>
        </p:nvCxnSpPr>
        <p:spPr>
          <a:xfrm>
            <a:off x="7686968" y="3611185"/>
            <a:ext cx="1645191" cy="0"/>
          </a:xfrm>
          <a:prstGeom prst="straightConnector1">
            <a:avLst/>
          </a:prstGeom>
          <a:ln w="571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43" name="Group 542"/>
          <p:cNvGrpSpPr/>
          <p:nvPr/>
        </p:nvGrpSpPr>
        <p:grpSpPr>
          <a:xfrm>
            <a:off x="294588" y="3213462"/>
            <a:ext cx="688503" cy="685546"/>
            <a:chOff x="2148168" y="645460"/>
            <a:chExt cx="2587625" cy="2576512"/>
          </a:xfrm>
        </p:grpSpPr>
        <p:sp>
          <p:nvSpPr>
            <p:cNvPr id="544"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545"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546"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547"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548"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549"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550"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76648094"/>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367165" y="6629335"/>
            <a:ext cx="555597" cy="13386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sz="1800" b="0" i="0" u="none" strike="noStrike" kern="0" cap="none" spc="0" normalizeH="0" baseline="0" noProof="0" dirty="0">
              <a:ln>
                <a:noFill/>
              </a:ln>
              <a:solidFill>
                <a:sysClr val="windowText" lastClr="000000"/>
              </a:solidFill>
              <a:effectLst/>
              <a:uLnTx/>
              <a:uFillTx/>
            </a:endParaRPr>
          </a:p>
        </p:txBody>
      </p:sp>
      <p:pic>
        <p:nvPicPr>
          <p:cNvPr id="592" name="Picture 591"/>
          <p:cNvPicPr>
            <a:picLocks noChangeAspect="1"/>
          </p:cNvPicPr>
          <p:nvPr/>
        </p:nvPicPr>
        <p:blipFill>
          <a:blip r:embed="rId3"/>
          <a:stretch>
            <a:fillRect/>
          </a:stretch>
        </p:blipFill>
        <p:spPr>
          <a:xfrm>
            <a:off x="9146254" y="3334672"/>
            <a:ext cx="1747012" cy="1747012"/>
          </a:xfrm>
          <a:prstGeom prst="rect">
            <a:avLst/>
          </a:prstGeom>
        </p:spPr>
      </p:pic>
      <p:grpSp>
        <p:nvGrpSpPr>
          <p:cNvPr id="8" name="Group 7"/>
          <p:cNvGrpSpPr/>
          <p:nvPr/>
        </p:nvGrpSpPr>
        <p:grpSpPr>
          <a:xfrm>
            <a:off x="9543859" y="1989798"/>
            <a:ext cx="2637872" cy="3766588"/>
            <a:chOff x="9543859" y="1989798"/>
            <a:chExt cx="2637872" cy="3766588"/>
          </a:xfrm>
        </p:grpSpPr>
        <p:sp>
          <p:nvSpPr>
            <p:cNvPr id="42" name="Rectangle 41"/>
            <p:cNvSpPr/>
            <p:nvPr/>
          </p:nvSpPr>
          <p:spPr bwMode="auto">
            <a:xfrm>
              <a:off x="9543859"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Enterprise-grade security, auditing and support</a:t>
              </a:r>
            </a:p>
          </p:txBody>
        </p:sp>
        <p:pic>
          <p:nvPicPr>
            <p:cNvPr id="610" name="Picture 609"/>
            <p:cNvPicPr>
              <a:picLocks noChangeAspect="1"/>
            </p:cNvPicPr>
            <p:nvPr/>
          </p:nvPicPr>
          <p:blipFill>
            <a:blip r:embed="rId4"/>
            <a:stretch>
              <a:fillRect/>
            </a:stretch>
          </p:blipFill>
          <p:spPr>
            <a:xfrm>
              <a:off x="10179925" y="3754580"/>
              <a:ext cx="2001806" cy="2001806"/>
            </a:xfrm>
            <a:prstGeom prst="rect">
              <a:avLst/>
            </a:prstGeom>
          </p:spPr>
        </p:pic>
        <p:pic>
          <p:nvPicPr>
            <p:cNvPr id="611" name="Picture 610"/>
            <p:cNvPicPr>
              <a:picLocks noChangeAspect="1"/>
            </p:cNvPicPr>
            <p:nvPr/>
          </p:nvPicPr>
          <p:blipFill>
            <a:blip r:embed="rId5"/>
            <a:stretch>
              <a:fillRect/>
            </a:stretch>
          </p:blipFill>
          <p:spPr>
            <a:xfrm>
              <a:off x="9702960" y="4898805"/>
              <a:ext cx="800927" cy="548003"/>
            </a:xfrm>
            <a:prstGeom prst="rect">
              <a:avLst/>
            </a:prstGeom>
          </p:spPr>
        </p:pic>
      </p:grpSp>
      <p:grpSp>
        <p:nvGrpSpPr>
          <p:cNvPr id="6" name="Group 5"/>
          <p:cNvGrpSpPr/>
          <p:nvPr/>
        </p:nvGrpSpPr>
        <p:grpSpPr>
          <a:xfrm>
            <a:off x="4867081" y="1989798"/>
            <a:ext cx="2560320" cy="3969338"/>
            <a:chOff x="4867081" y="1989798"/>
            <a:chExt cx="2560320" cy="3969338"/>
          </a:xfrm>
        </p:grpSpPr>
        <p:sp>
          <p:nvSpPr>
            <p:cNvPr id="38" name="Rectangle 37"/>
            <p:cNvSpPr/>
            <p:nvPr/>
          </p:nvSpPr>
          <p:spPr bwMode="auto">
            <a:xfrm>
              <a:off x="4986922"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Debug and optimize your Big Data programs with ease</a:t>
              </a:r>
            </a:p>
          </p:txBody>
        </p:sp>
        <p:pic>
          <p:nvPicPr>
            <p:cNvPr id="620" name="Picture 619"/>
            <p:cNvPicPr>
              <a:picLocks noChangeAspect="1"/>
            </p:cNvPicPr>
            <p:nvPr/>
          </p:nvPicPr>
          <p:blipFill>
            <a:blip r:embed="rId6"/>
            <a:stretch>
              <a:fillRect/>
            </a:stretch>
          </p:blipFill>
          <p:spPr>
            <a:xfrm>
              <a:off x="4867081" y="3398816"/>
              <a:ext cx="2560320" cy="2560320"/>
            </a:xfrm>
            <a:prstGeom prst="rect">
              <a:avLst/>
            </a:prstGeom>
          </p:spPr>
        </p:pic>
      </p:grpSp>
      <p:grpSp>
        <p:nvGrpSpPr>
          <p:cNvPr id="4" name="Group 3"/>
          <p:cNvGrpSpPr/>
          <p:nvPr/>
        </p:nvGrpSpPr>
        <p:grpSpPr>
          <a:xfrm>
            <a:off x="2693753" y="1989798"/>
            <a:ext cx="2225327" cy="3754178"/>
            <a:chOff x="2693753" y="1989798"/>
            <a:chExt cx="2225327" cy="3754178"/>
          </a:xfrm>
        </p:grpSpPr>
        <p:sp>
          <p:nvSpPr>
            <p:cNvPr id="16" name="Rectangle 15"/>
            <p:cNvSpPr/>
            <p:nvPr/>
          </p:nvSpPr>
          <p:spPr bwMode="auto">
            <a:xfrm>
              <a:off x="2693753"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Develop massively parallel programs with simplicity</a:t>
              </a:r>
              <a:endParaRPr kumimoji="0" lang="en-US" sz="24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endParaRPr>
            </a:p>
          </p:txBody>
        </p:sp>
        <p:pic>
          <p:nvPicPr>
            <p:cNvPr id="820" name="Picture 2" descr="https://issues.jboss.org/secure/attachment/12358227/modeshape-scale-out.png"/>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804029" y="4349663"/>
              <a:ext cx="2012182" cy="117489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71" name="Title 1"/>
          <p:cNvSpPr>
            <a:spLocks noGrp="1"/>
          </p:cNvSpPr>
          <p:nvPr>
            <p:ph type="title"/>
          </p:nvPr>
        </p:nvSpPr>
        <p:spPr>
          <a:xfrm>
            <a:off x="268927" y="286381"/>
            <a:ext cx="11653523" cy="927940"/>
          </a:xfrm>
        </p:spPr>
        <p:txBody>
          <a:bodyPr/>
          <a:lstStyle/>
          <a:p>
            <a:r>
              <a:rPr lang="en-US" dirty="0"/>
              <a:t>Azure Data Lake Analytics</a:t>
            </a:r>
            <a:endParaRPr lang="en-US" sz="3600" dirty="0">
              <a:solidFill>
                <a:schemeClr val="accent2"/>
              </a:solidFill>
            </a:endParaRPr>
          </a:p>
        </p:txBody>
      </p:sp>
      <p:grpSp>
        <p:nvGrpSpPr>
          <p:cNvPr id="7" name="Group 6"/>
          <p:cNvGrpSpPr/>
          <p:nvPr/>
        </p:nvGrpSpPr>
        <p:grpSpPr>
          <a:xfrm>
            <a:off x="7183993" y="1989798"/>
            <a:ext cx="2388120" cy="3754178"/>
            <a:chOff x="7183993" y="1989798"/>
            <a:chExt cx="2388120" cy="3754178"/>
          </a:xfrm>
        </p:grpSpPr>
        <p:sp>
          <p:nvSpPr>
            <p:cNvPr id="36" name="Rectangle 35"/>
            <p:cNvSpPr/>
            <p:nvPr/>
          </p:nvSpPr>
          <p:spPr bwMode="auto">
            <a:xfrm>
              <a:off x="7265390"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Virtualize your analytics</a:t>
              </a:r>
              <a:endParaRPr kumimoji="0" lang="en-US" sz="24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endParaRPr>
            </a:p>
          </p:txBody>
        </p:sp>
        <p:sp>
          <p:nvSpPr>
            <p:cNvPr id="819" name="Rectangle 818"/>
            <p:cNvSpPr/>
            <p:nvPr/>
          </p:nvSpPr>
          <p:spPr>
            <a:xfrm>
              <a:off x="7183993" y="3958872"/>
              <a:ext cx="2388120" cy="1785104"/>
            </a:xfrm>
            <a:prstGeom prst="rect">
              <a:avLst/>
            </a:prstGeom>
          </p:spPr>
          <p:txBody>
            <a:bodyPr wrap="square">
              <a:spAutoFit/>
            </a:bodyPr>
            <a:lstStyle/>
            <a:p>
              <a:pPr marL="0" marR="0" lvl="0" indent="0" defTabSz="913698"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accent1">
                      <a:lumMod val="75000"/>
                      <a:lumOff val="25000"/>
                    </a:schemeClr>
                  </a:solidFill>
                  <a:effectLst/>
                  <a:uLnTx/>
                  <a:uFillTx/>
                  <a:latin typeface="Segoe UI Semibold" panose="020B0702040204020203" pitchFamily="34" charset="0"/>
                  <a:cs typeface="Segoe UI Semibold" panose="020B0702040204020203" pitchFamily="34" charset="0"/>
                </a:rPr>
                <a:t>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a:t>
              </a:r>
            </a:p>
          </p:txBody>
        </p:sp>
        <p:grpSp>
          <p:nvGrpSpPr>
            <p:cNvPr id="711" name="Group 710"/>
            <p:cNvGrpSpPr/>
            <p:nvPr/>
          </p:nvGrpSpPr>
          <p:grpSpPr>
            <a:xfrm>
              <a:off x="8717199" y="4149475"/>
              <a:ext cx="638976" cy="445613"/>
              <a:chOff x="6942579" y="498882"/>
              <a:chExt cx="287338" cy="255587"/>
            </a:xfrm>
          </p:grpSpPr>
          <p:sp>
            <p:nvSpPr>
              <p:cNvPr id="640" name="Freeform 96"/>
              <p:cNvSpPr>
                <a:spLocks/>
              </p:cNvSpPr>
              <p:nvPr/>
            </p:nvSpPr>
            <p:spPr bwMode="auto">
              <a:xfrm>
                <a:off x="7006079" y="605244"/>
                <a:ext cx="153988" cy="57150"/>
              </a:xfrm>
              <a:custGeom>
                <a:avLst/>
                <a:gdLst>
                  <a:gd name="T0" fmla="*/ 100 w 206"/>
                  <a:gd name="T1" fmla="*/ 0 h 77"/>
                  <a:gd name="T2" fmla="*/ 0 w 206"/>
                  <a:gd name="T3" fmla="*/ 40 h 77"/>
                  <a:gd name="T4" fmla="*/ 24 w 206"/>
                  <a:gd name="T5" fmla="*/ 72 h 77"/>
                  <a:gd name="T6" fmla="*/ 100 w 206"/>
                  <a:gd name="T7" fmla="*/ 40 h 77"/>
                  <a:gd name="T8" fmla="*/ 180 w 206"/>
                  <a:gd name="T9" fmla="*/ 77 h 77"/>
                  <a:gd name="T10" fmla="*/ 206 w 206"/>
                  <a:gd name="T11" fmla="*/ 46 h 77"/>
                  <a:gd name="T12" fmla="*/ 100 w 20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06" h="77">
                    <a:moveTo>
                      <a:pt x="100" y="0"/>
                    </a:moveTo>
                    <a:cubicBezTo>
                      <a:pt x="61" y="0"/>
                      <a:pt x="26" y="15"/>
                      <a:pt x="0" y="40"/>
                    </a:cubicBezTo>
                    <a:cubicBezTo>
                      <a:pt x="24" y="72"/>
                      <a:pt x="24" y="72"/>
                      <a:pt x="24" y="72"/>
                    </a:cubicBezTo>
                    <a:cubicBezTo>
                      <a:pt x="43" y="53"/>
                      <a:pt x="70" y="40"/>
                      <a:pt x="100" y="40"/>
                    </a:cubicBezTo>
                    <a:cubicBezTo>
                      <a:pt x="132" y="40"/>
                      <a:pt x="160" y="55"/>
                      <a:pt x="180" y="77"/>
                    </a:cubicBezTo>
                    <a:cubicBezTo>
                      <a:pt x="206" y="46"/>
                      <a:pt x="206" y="46"/>
                      <a:pt x="206" y="46"/>
                    </a:cubicBezTo>
                    <a:cubicBezTo>
                      <a:pt x="179" y="18"/>
                      <a:pt x="142" y="0"/>
                      <a:pt x="1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1" name="Freeform 97"/>
              <p:cNvSpPr>
                <a:spLocks/>
              </p:cNvSpPr>
              <p:nvPr/>
            </p:nvSpPr>
            <p:spPr bwMode="auto">
              <a:xfrm>
                <a:off x="6974329" y="551269"/>
                <a:ext cx="220663" cy="71438"/>
              </a:xfrm>
              <a:custGeom>
                <a:avLst/>
                <a:gdLst>
                  <a:gd name="T0" fmla="*/ 0 w 295"/>
                  <a:gd name="T1" fmla="*/ 53 h 94"/>
                  <a:gd name="T2" fmla="*/ 24 w 295"/>
                  <a:gd name="T3" fmla="*/ 85 h 94"/>
                  <a:gd name="T4" fmla="*/ 142 w 295"/>
                  <a:gd name="T5" fmla="*/ 40 h 94"/>
                  <a:gd name="T6" fmla="*/ 269 w 295"/>
                  <a:gd name="T7" fmla="*/ 94 h 94"/>
                  <a:gd name="T8" fmla="*/ 295 w 295"/>
                  <a:gd name="T9" fmla="*/ 64 h 94"/>
                  <a:gd name="T10" fmla="*/ 142 w 295"/>
                  <a:gd name="T11" fmla="*/ 0 h 94"/>
                  <a:gd name="T12" fmla="*/ 0 w 295"/>
                  <a:gd name="T13" fmla="*/ 53 h 94"/>
                </a:gdLst>
                <a:ahLst/>
                <a:cxnLst>
                  <a:cxn ang="0">
                    <a:pos x="T0" y="T1"/>
                  </a:cxn>
                  <a:cxn ang="0">
                    <a:pos x="T2" y="T3"/>
                  </a:cxn>
                  <a:cxn ang="0">
                    <a:pos x="T4" y="T5"/>
                  </a:cxn>
                  <a:cxn ang="0">
                    <a:pos x="T6" y="T7"/>
                  </a:cxn>
                  <a:cxn ang="0">
                    <a:pos x="T8" y="T9"/>
                  </a:cxn>
                  <a:cxn ang="0">
                    <a:pos x="T10" y="T11"/>
                  </a:cxn>
                  <a:cxn ang="0">
                    <a:pos x="T12" y="T13"/>
                  </a:cxn>
                </a:cxnLst>
                <a:rect l="0" t="0" r="r" b="b"/>
                <a:pathLst>
                  <a:path w="295" h="94">
                    <a:moveTo>
                      <a:pt x="0" y="53"/>
                    </a:moveTo>
                    <a:cubicBezTo>
                      <a:pt x="24" y="85"/>
                      <a:pt x="24" y="85"/>
                      <a:pt x="24" y="85"/>
                    </a:cubicBezTo>
                    <a:cubicBezTo>
                      <a:pt x="55" y="57"/>
                      <a:pt x="96" y="40"/>
                      <a:pt x="142" y="40"/>
                    </a:cubicBezTo>
                    <a:cubicBezTo>
                      <a:pt x="192" y="40"/>
                      <a:pt x="237" y="61"/>
                      <a:pt x="269" y="94"/>
                    </a:cubicBezTo>
                    <a:cubicBezTo>
                      <a:pt x="295" y="64"/>
                      <a:pt x="295" y="64"/>
                      <a:pt x="295" y="64"/>
                    </a:cubicBezTo>
                    <a:cubicBezTo>
                      <a:pt x="256" y="25"/>
                      <a:pt x="201" y="0"/>
                      <a:pt x="142" y="0"/>
                    </a:cubicBezTo>
                    <a:cubicBezTo>
                      <a:pt x="88" y="0"/>
                      <a:pt x="38" y="20"/>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2" name="Freeform 98"/>
              <p:cNvSpPr>
                <a:spLocks/>
              </p:cNvSpPr>
              <p:nvPr/>
            </p:nvSpPr>
            <p:spPr bwMode="auto">
              <a:xfrm>
                <a:off x="6942579" y="498882"/>
                <a:ext cx="287338" cy="82550"/>
              </a:xfrm>
              <a:custGeom>
                <a:avLst/>
                <a:gdLst>
                  <a:gd name="T0" fmla="*/ 184 w 384"/>
                  <a:gd name="T1" fmla="*/ 40 h 111"/>
                  <a:gd name="T2" fmla="*/ 358 w 384"/>
                  <a:gd name="T3" fmla="*/ 111 h 111"/>
                  <a:gd name="T4" fmla="*/ 384 w 384"/>
                  <a:gd name="T5" fmla="*/ 81 h 111"/>
                  <a:gd name="T6" fmla="*/ 184 w 384"/>
                  <a:gd name="T7" fmla="*/ 0 h 111"/>
                  <a:gd name="T8" fmla="*/ 0 w 384"/>
                  <a:gd name="T9" fmla="*/ 66 h 111"/>
                  <a:gd name="T10" fmla="*/ 24 w 384"/>
                  <a:gd name="T11" fmla="*/ 99 h 111"/>
                  <a:gd name="T12" fmla="*/ 184 w 384"/>
                  <a:gd name="T13" fmla="*/ 40 h 111"/>
                </a:gdLst>
                <a:ahLst/>
                <a:cxnLst>
                  <a:cxn ang="0">
                    <a:pos x="T0" y="T1"/>
                  </a:cxn>
                  <a:cxn ang="0">
                    <a:pos x="T2" y="T3"/>
                  </a:cxn>
                  <a:cxn ang="0">
                    <a:pos x="T4" y="T5"/>
                  </a:cxn>
                  <a:cxn ang="0">
                    <a:pos x="T6" y="T7"/>
                  </a:cxn>
                  <a:cxn ang="0">
                    <a:pos x="T8" y="T9"/>
                  </a:cxn>
                  <a:cxn ang="0">
                    <a:pos x="T10" y="T11"/>
                  </a:cxn>
                  <a:cxn ang="0">
                    <a:pos x="T12" y="T13"/>
                  </a:cxn>
                </a:cxnLst>
                <a:rect l="0" t="0" r="r" b="b"/>
                <a:pathLst>
                  <a:path w="384" h="111">
                    <a:moveTo>
                      <a:pt x="184" y="40"/>
                    </a:moveTo>
                    <a:cubicBezTo>
                      <a:pt x="251" y="40"/>
                      <a:pt x="313" y="67"/>
                      <a:pt x="358" y="111"/>
                    </a:cubicBezTo>
                    <a:cubicBezTo>
                      <a:pt x="384" y="81"/>
                      <a:pt x="384" y="81"/>
                      <a:pt x="384" y="81"/>
                    </a:cubicBezTo>
                    <a:cubicBezTo>
                      <a:pt x="332" y="31"/>
                      <a:pt x="261" y="0"/>
                      <a:pt x="184" y="0"/>
                    </a:cubicBezTo>
                    <a:cubicBezTo>
                      <a:pt x="114" y="0"/>
                      <a:pt x="50" y="25"/>
                      <a:pt x="0" y="66"/>
                    </a:cubicBezTo>
                    <a:cubicBezTo>
                      <a:pt x="24" y="99"/>
                      <a:pt x="24" y="99"/>
                      <a:pt x="24" y="99"/>
                    </a:cubicBezTo>
                    <a:cubicBezTo>
                      <a:pt x="67" y="62"/>
                      <a:pt x="123" y="40"/>
                      <a:pt x="184"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3" name="Oval 99"/>
              <p:cNvSpPr>
                <a:spLocks noChangeArrowheads="1"/>
              </p:cNvSpPr>
              <p:nvPr/>
            </p:nvSpPr>
            <p:spPr bwMode="auto">
              <a:xfrm>
                <a:off x="7039416" y="675094"/>
                <a:ext cx="80963" cy="793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5" name="Group 764"/>
            <p:cNvGrpSpPr/>
            <p:nvPr/>
          </p:nvGrpSpPr>
          <p:grpSpPr>
            <a:xfrm>
              <a:off x="7389720" y="4217647"/>
              <a:ext cx="766485" cy="1333220"/>
              <a:chOff x="844550" y="3381375"/>
              <a:chExt cx="523875" cy="911225"/>
            </a:xfrm>
          </p:grpSpPr>
          <p:sp>
            <p:nvSpPr>
              <p:cNvPr id="716" name="Freeform 171"/>
              <p:cNvSpPr>
                <a:spLocks noEditPoints="1"/>
              </p:cNvSpPr>
              <p:nvPr/>
            </p:nvSpPr>
            <p:spPr bwMode="auto">
              <a:xfrm>
                <a:off x="920750" y="3443288"/>
                <a:ext cx="195262" cy="198437"/>
              </a:xfrm>
              <a:custGeom>
                <a:avLst/>
                <a:gdLst>
                  <a:gd name="T0" fmla="*/ 34 w 69"/>
                  <a:gd name="T1" fmla="*/ 70 h 70"/>
                  <a:gd name="T2" fmla="*/ 0 w 69"/>
                  <a:gd name="T3" fmla="*/ 35 h 70"/>
                  <a:gd name="T4" fmla="*/ 34 w 69"/>
                  <a:gd name="T5" fmla="*/ 0 h 70"/>
                  <a:gd name="T6" fmla="*/ 69 w 69"/>
                  <a:gd name="T7" fmla="*/ 35 h 70"/>
                  <a:gd name="T8" fmla="*/ 34 w 69"/>
                  <a:gd name="T9" fmla="*/ 70 h 70"/>
                  <a:gd name="T10" fmla="*/ 34 w 69"/>
                  <a:gd name="T11" fmla="*/ 4 h 70"/>
                  <a:gd name="T12" fmla="*/ 3 w 69"/>
                  <a:gd name="T13" fmla="*/ 35 h 70"/>
                  <a:gd name="T14" fmla="*/ 34 w 69"/>
                  <a:gd name="T15" fmla="*/ 66 h 70"/>
                  <a:gd name="T16" fmla="*/ 65 w 69"/>
                  <a:gd name="T17" fmla="*/ 35 h 70"/>
                  <a:gd name="T18" fmla="*/ 34 w 69"/>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15" y="70"/>
                      <a:pt x="0" y="54"/>
                      <a:pt x="0" y="35"/>
                    </a:cubicBezTo>
                    <a:cubicBezTo>
                      <a:pt x="0" y="16"/>
                      <a:pt x="15" y="0"/>
                      <a:pt x="34" y="0"/>
                    </a:cubicBezTo>
                    <a:cubicBezTo>
                      <a:pt x="53" y="0"/>
                      <a:pt x="69" y="16"/>
                      <a:pt x="69" y="35"/>
                    </a:cubicBezTo>
                    <a:cubicBezTo>
                      <a:pt x="69" y="54"/>
                      <a:pt x="53" y="70"/>
                      <a:pt x="34" y="70"/>
                    </a:cubicBezTo>
                    <a:close/>
                    <a:moveTo>
                      <a:pt x="34" y="4"/>
                    </a:moveTo>
                    <a:cubicBezTo>
                      <a:pt x="17" y="4"/>
                      <a:pt x="3" y="18"/>
                      <a:pt x="3" y="35"/>
                    </a:cubicBezTo>
                    <a:cubicBezTo>
                      <a:pt x="3" y="52"/>
                      <a:pt x="17" y="66"/>
                      <a:pt x="34" y="66"/>
                    </a:cubicBezTo>
                    <a:cubicBezTo>
                      <a:pt x="51" y="66"/>
                      <a:pt x="65" y="52"/>
                      <a:pt x="65" y="35"/>
                    </a:cubicBezTo>
                    <a:cubicBezTo>
                      <a:pt x="65" y="18"/>
                      <a:pt x="51" y="4"/>
                      <a:pt x="3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7" name="Freeform 172"/>
              <p:cNvSpPr>
                <a:spLocks noEditPoints="1"/>
              </p:cNvSpPr>
              <p:nvPr/>
            </p:nvSpPr>
            <p:spPr bwMode="auto">
              <a:xfrm>
                <a:off x="855663" y="3381375"/>
                <a:ext cx="325437" cy="322262"/>
              </a:xfrm>
              <a:custGeom>
                <a:avLst/>
                <a:gdLst>
                  <a:gd name="T0" fmla="*/ 57 w 115"/>
                  <a:gd name="T1" fmla="*/ 114 h 114"/>
                  <a:gd name="T2" fmla="*/ 0 w 115"/>
                  <a:gd name="T3" fmla="*/ 57 h 114"/>
                  <a:gd name="T4" fmla="*/ 57 w 115"/>
                  <a:gd name="T5" fmla="*/ 0 h 114"/>
                  <a:gd name="T6" fmla="*/ 115 w 115"/>
                  <a:gd name="T7" fmla="*/ 57 h 114"/>
                  <a:gd name="T8" fmla="*/ 57 w 115"/>
                  <a:gd name="T9" fmla="*/ 114 h 114"/>
                  <a:gd name="T10" fmla="*/ 57 w 115"/>
                  <a:gd name="T11" fmla="*/ 3 h 114"/>
                  <a:gd name="T12" fmla="*/ 3 w 115"/>
                  <a:gd name="T13" fmla="*/ 57 h 114"/>
                  <a:gd name="T14" fmla="*/ 57 w 115"/>
                  <a:gd name="T15" fmla="*/ 111 h 114"/>
                  <a:gd name="T16" fmla="*/ 111 w 115"/>
                  <a:gd name="T17" fmla="*/ 57 h 114"/>
                  <a:gd name="T18" fmla="*/ 57 w 115"/>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4">
                    <a:moveTo>
                      <a:pt x="57" y="114"/>
                    </a:moveTo>
                    <a:cubicBezTo>
                      <a:pt x="26" y="114"/>
                      <a:pt x="0" y="89"/>
                      <a:pt x="0" y="57"/>
                    </a:cubicBezTo>
                    <a:cubicBezTo>
                      <a:pt x="0" y="25"/>
                      <a:pt x="26" y="0"/>
                      <a:pt x="57" y="0"/>
                    </a:cubicBezTo>
                    <a:cubicBezTo>
                      <a:pt x="89" y="0"/>
                      <a:pt x="115" y="25"/>
                      <a:pt x="115" y="57"/>
                    </a:cubicBezTo>
                    <a:cubicBezTo>
                      <a:pt x="115" y="89"/>
                      <a:pt x="89" y="114"/>
                      <a:pt x="57" y="114"/>
                    </a:cubicBezTo>
                    <a:close/>
                    <a:moveTo>
                      <a:pt x="57" y="3"/>
                    </a:moveTo>
                    <a:cubicBezTo>
                      <a:pt x="28" y="3"/>
                      <a:pt x="3" y="27"/>
                      <a:pt x="3" y="57"/>
                    </a:cubicBezTo>
                    <a:cubicBezTo>
                      <a:pt x="3" y="87"/>
                      <a:pt x="28" y="111"/>
                      <a:pt x="57" y="111"/>
                    </a:cubicBezTo>
                    <a:cubicBezTo>
                      <a:pt x="87" y="111"/>
                      <a:pt x="111" y="87"/>
                      <a:pt x="111" y="57"/>
                    </a:cubicBezTo>
                    <a:cubicBezTo>
                      <a:pt x="111" y="27"/>
                      <a:pt x="87" y="3"/>
                      <a:pt x="5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8" name="Freeform 173"/>
              <p:cNvSpPr>
                <a:spLocks/>
              </p:cNvSpPr>
              <p:nvPr/>
            </p:nvSpPr>
            <p:spPr bwMode="auto">
              <a:xfrm>
                <a:off x="844550" y="3497263"/>
                <a:ext cx="523875" cy="795337"/>
              </a:xfrm>
              <a:custGeom>
                <a:avLst/>
                <a:gdLst>
                  <a:gd name="T0" fmla="*/ 184 w 185"/>
                  <a:gd name="T1" fmla="*/ 196 h 281"/>
                  <a:gd name="T2" fmla="*/ 185 w 185"/>
                  <a:gd name="T3" fmla="*/ 189 h 281"/>
                  <a:gd name="T4" fmla="*/ 184 w 185"/>
                  <a:gd name="T5" fmla="*/ 189 h 281"/>
                  <a:gd name="T6" fmla="*/ 184 w 185"/>
                  <a:gd name="T7" fmla="*/ 159 h 281"/>
                  <a:gd name="T8" fmla="*/ 184 w 185"/>
                  <a:gd name="T9" fmla="*/ 121 h 281"/>
                  <a:gd name="T10" fmla="*/ 184 w 185"/>
                  <a:gd name="T11" fmla="*/ 121 h 281"/>
                  <a:gd name="T12" fmla="*/ 167 w 185"/>
                  <a:gd name="T13" fmla="*/ 103 h 281"/>
                  <a:gd name="T14" fmla="*/ 149 w 185"/>
                  <a:gd name="T15" fmla="*/ 121 h 281"/>
                  <a:gd name="T16" fmla="*/ 149 w 185"/>
                  <a:gd name="T17" fmla="*/ 112 h 281"/>
                  <a:gd name="T18" fmla="*/ 131 w 185"/>
                  <a:gd name="T19" fmla="*/ 94 h 281"/>
                  <a:gd name="T20" fmla="*/ 114 w 185"/>
                  <a:gd name="T21" fmla="*/ 112 h 281"/>
                  <a:gd name="T22" fmla="*/ 114 w 185"/>
                  <a:gd name="T23" fmla="*/ 103 h 281"/>
                  <a:gd name="T24" fmla="*/ 96 w 185"/>
                  <a:gd name="T25" fmla="*/ 85 h 281"/>
                  <a:gd name="T26" fmla="*/ 78 w 185"/>
                  <a:gd name="T27" fmla="*/ 103 h 281"/>
                  <a:gd name="T28" fmla="*/ 78 w 185"/>
                  <a:gd name="T29" fmla="*/ 17 h 281"/>
                  <a:gd name="T30" fmla="*/ 61 w 185"/>
                  <a:gd name="T31" fmla="*/ 0 h 281"/>
                  <a:gd name="T32" fmla="*/ 43 w 185"/>
                  <a:gd name="T33" fmla="*/ 17 h 281"/>
                  <a:gd name="T34" fmla="*/ 43 w 185"/>
                  <a:gd name="T35" fmla="*/ 121 h 281"/>
                  <a:gd name="T36" fmla="*/ 43 w 185"/>
                  <a:gd name="T37" fmla="*/ 171 h 281"/>
                  <a:gd name="T38" fmla="*/ 35 w 185"/>
                  <a:gd name="T39" fmla="*/ 180 h 281"/>
                  <a:gd name="T40" fmla="*/ 35 w 185"/>
                  <a:gd name="T41" fmla="*/ 137 h 281"/>
                  <a:gd name="T42" fmla="*/ 18 w 185"/>
                  <a:gd name="T43" fmla="*/ 119 h 281"/>
                  <a:gd name="T44" fmla="*/ 0 w 185"/>
                  <a:gd name="T45" fmla="*/ 119 h 281"/>
                  <a:gd name="T46" fmla="*/ 0 w 185"/>
                  <a:gd name="T47" fmla="*/ 137 h 281"/>
                  <a:gd name="T48" fmla="*/ 0 w 185"/>
                  <a:gd name="T49" fmla="*/ 189 h 281"/>
                  <a:gd name="T50" fmla="*/ 0 w 185"/>
                  <a:gd name="T51" fmla="*/ 189 h 281"/>
                  <a:gd name="T52" fmla="*/ 0 w 185"/>
                  <a:gd name="T53" fmla="*/ 189 h 281"/>
                  <a:gd name="T54" fmla="*/ 92 w 185"/>
                  <a:gd name="T55" fmla="*/ 281 h 281"/>
                  <a:gd name="T56" fmla="*/ 184 w 185"/>
                  <a:gd name="T57" fmla="*/ 199 h 281"/>
                  <a:gd name="T58" fmla="*/ 184 w 185"/>
                  <a:gd name="T59" fmla="*/ 199 h 281"/>
                  <a:gd name="T60" fmla="*/ 184 w 185"/>
                  <a:gd name="T61" fmla="*/ 19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81">
                    <a:moveTo>
                      <a:pt x="184" y="196"/>
                    </a:moveTo>
                    <a:cubicBezTo>
                      <a:pt x="185" y="194"/>
                      <a:pt x="185" y="191"/>
                      <a:pt x="185" y="189"/>
                    </a:cubicBezTo>
                    <a:cubicBezTo>
                      <a:pt x="184" y="189"/>
                      <a:pt x="184" y="189"/>
                      <a:pt x="184" y="189"/>
                    </a:cubicBezTo>
                    <a:cubicBezTo>
                      <a:pt x="184" y="159"/>
                      <a:pt x="184" y="159"/>
                      <a:pt x="184" y="159"/>
                    </a:cubicBezTo>
                    <a:cubicBezTo>
                      <a:pt x="184" y="121"/>
                      <a:pt x="184" y="121"/>
                      <a:pt x="184" y="121"/>
                    </a:cubicBezTo>
                    <a:cubicBezTo>
                      <a:pt x="184" y="121"/>
                      <a:pt x="184" y="121"/>
                      <a:pt x="184" y="121"/>
                    </a:cubicBezTo>
                    <a:cubicBezTo>
                      <a:pt x="184" y="111"/>
                      <a:pt x="177" y="103"/>
                      <a:pt x="167" y="103"/>
                    </a:cubicBezTo>
                    <a:cubicBezTo>
                      <a:pt x="157" y="103"/>
                      <a:pt x="149" y="111"/>
                      <a:pt x="149" y="121"/>
                    </a:cubicBezTo>
                    <a:cubicBezTo>
                      <a:pt x="149" y="112"/>
                      <a:pt x="149" y="112"/>
                      <a:pt x="149" y="112"/>
                    </a:cubicBezTo>
                    <a:cubicBezTo>
                      <a:pt x="149" y="102"/>
                      <a:pt x="141" y="94"/>
                      <a:pt x="131" y="94"/>
                    </a:cubicBezTo>
                    <a:cubicBezTo>
                      <a:pt x="122" y="94"/>
                      <a:pt x="114" y="102"/>
                      <a:pt x="114" y="112"/>
                    </a:cubicBezTo>
                    <a:cubicBezTo>
                      <a:pt x="114" y="103"/>
                      <a:pt x="114" y="103"/>
                      <a:pt x="114" y="103"/>
                    </a:cubicBezTo>
                    <a:cubicBezTo>
                      <a:pt x="114" y="93"/>
                      <a:pt x="106" y="85"/>
                      <a:pt x="96" y="85"/>
                    </a:cubicBezTo>
                    <a:cubicBezTo>
                      <a:pt x="86" y="85"/>
                      <a:pt x="78" y="93"/>
                      <a:pt x="78" y="103"/>
                    </a:cubicBezTo>
                    <a:cubicBezTo>
                      <a:pt x="78" y="17"/>
                      <a:pt x="78" y="17"/>
                      <a:pt x="78" y="17"/>
                    </a:cubicBezTo>
                    <a:cubicBezTo>
                      <a:pt x="78" y="8"/>
                      <a:pt x="70" y="0"/>
                      <a:pt x="61" y="0"/>
                    </a:cubicBezTo>
                    <a:cubicBezTo>
                      <a:pt x="51" y="0"/>
                      <a:pt x="43" y="8"/>
                      <a:pt x="43" y="17"/>
                    </a:cubicBezTo>
                    <a:cubicBezTo>
                      <a:pt x="43" y="121"/>
                      <a:pt x="43" y="121"/>
                      <a:pt x="43" y="121"/>
                    </a:cubicBezTo>
                    <a:cubicBezTo>
                      <a:pt x="43" y="171"/>
                      <a:pt x="43" y="171"/>
                      <a:pt x="43" y="171"/>
                    </a:cubicBezTo>
                    <a:cubicBezTo>
                      <a:pt x="43" y="175"/>
                      <a:pt x="41" y="180"/>
                      <a:pt x="35" y="180"/>
                    </a:cubicBezTo>
                    <a:cubicBezTo>
                      <a:pt x="35" y="137"/>
                      <a:pt x="35" y="137"/>
                      <a:pt x="35" y="137"/>
                    </a:cubicBezTo>
                    <a:cubicBezTo>
                      <a:pt x="35" y="127"/>
                      <a:pt x="28" y="119"/>
                      <a:pt x="18" y="119"/>
                    </a:cubicBezTo>
                    <a:cubicBezTo>
                      <a:pt x="0" y="119"/>
                      <a:pt x="0" y="119"/>
                      <a:pt x="0" y="119"/>
                    </a:cubicBezTo>
                    <a:cubicBezTo>
                      <a:pt x="0" y="137"/>
                      <a:pt x="0" y="137"/>
                      <a:pt x="0" y="137"/>
                    </a:cubicBezTo>
                    <a:cubicBezTo>
                      <a:pt x="0" y="189"/>
                      <a:pt x="0" y="189"/>
                      <a:pt x="0" y="189"/>
                    </a:cubicBezTo>
                    <a:cubicBezTo>
                      <a:pt x="0" y="189"/>
                      <a:pt x="0" y="189"/>
                      <a:pt x="0" y="189"/>
                    </a:cubicBezTo>
                    <a:cubicBezTo>
                      <a:pt x="0" y="189"/>
                      <a:pt x="0" y="189"/>
                      <a:pt x="0" y="189"/>
                    </a:cubicBezTo>
                    <a:cubicBezTo>
                      <a:pt x="0" y="240"/>
                      <a:pt x="41" y="281"/>
                      <a:pt x="92" y="281"/>
                    </a:cubicBezTo>
                    <a:cubicBezTo>
                      <a:pt x="140" y="281"/>
                      <a:pt x="179" y="245"/>
                      <a:pt x="184" y="199"/>
                    </a:cubicBezTo>
                    <a:cubicBezTo>
                      <a:pt x="184" y="199"/>
                      <a:pt x="184" y="199"/>
                      <a:pt x="184" y="199"/>
                    </a:cubicBezTo>
                    <a:lnTo>
                      <a:pt x="184" y="19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4" name="Group 763"/>
            <p:cNvGrpSpPr/>
            <p:nvPr/>
          </p:nvGrpSpPr>
          <p:grpSpPr>
            <a:xfrm>
              <a:off x="9044496" y="5135995"/>
              <a:ext cx="362661" cy="467300"/>
              <a:chOff x="1752600" y="4260851"/>
              <a:chExt cx="657225" cy="957262"/>
            </a:xfrm>
          </p:grpSpPr>
          <p:sp>
            <p:nvSpPr>
              <p:cNvPr id="723" name="Freeform 178"/>
              <p:cNvSpPr>
                <a:spLocks/>
              </p:cNvSpPr>
              <p:nvPr/>
            </p:nvSpPr>
            <p:spPr bwMode="auto">
              <a:xfrm>
                <a:off x="1752600" y="4479926"/>
                <a:ext cx="112713" cy="130175"/>
              </a:xfrm>
              <a:custGeom>
                <a:avLst/>
                <a:gdLst>
                  <a:gd name="T0" fmla="*/ 8 w 40"/>
                  <a:gd name="T1" fmla="*/ 46 h 46"/>
                  <a:gd name="T2" fmla="*/ 40 w 40"/>
                  <a:gd name="T3" fmla="*/ 46 h 46"/>
                  <a:gd name="T4" fmla="*/ 40 w 40"/>
                  <a:gd name="T5" fmla="*/ 0 h 46"/>
                  <a:gd name="T6" fmla="*/ 8 w 40"/>
                  <a:gd name="T7" fmla="*/ 0 h 46"/>
                  <a:gd name="T8" fmla="*/ 0 w 40"/>
                  <a:gd name="T9" fmla="*/ 8 h 46"/>
                  <a:gd name="T10" fmla="*/ 0 w 40"/>
                  <a:gd name="T11" fmla="*/ 38 h 46"/>
                  <a:gd name="T12" fmla="*/ 8 w 40"/>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8" y="46"/>
                    </a:moveTo>
                    <a:cubicBezTo>
                      <a:pt x="40" y="46"/>
                      <a:pt x="40" y="46"/>
                      <a:pt x="40" y="46"/>
                    </a:cubicBezTo>
                    <a:cubicBezTo>
                      <a:pt x="40" y="0"/>
                      <a:pt x="40" y="0"/>
                      <a:pt x="40" y="0"/>
                    </a:cubicBezTo>
                    <a:cubicBezTo>
                      <a:pt x="8" y="0"/>
                      <a:pt x="8" y="0"/>
                      <a:pt x="8" y="0"/>
                    </a:cubicBezTo>
                    <a:cubicBezTo>
                      <a:pt x="4" y="0"/>
                      <a:pt x="0" y="4"/>
                      <a:pt x="0" y="8"/>
                    </a:cubicBezTo>
                    <a:cubicBezTo>
                      <a:pt x="0" y="38"/>
                      <a:pt x="0" y="38"/>
                      <a:pt x="0" y="38"/>
                    </a:cubicBezTo>
                    <a:cubicBezTo>
                      <a:pt x="0" y="42"/>
                      <a:pt x="4" y="46"/>
                      <a:pt x="8"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4" name="Rectangle 179"/>
              <p:cNvSpPr>
                <a:spLocks noChangeArrowheads="1"/>
              </p:cNvSpPr>
              <p:nvPr/>
            </p:nvSpPr>
            <p:spPr bwMode="auto">
              <a:xfrm>
                <a:off x="1792288" y="4610101"/>
                <a:ext cx="44450"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5" name="Rectangle 180"/>
              <p:cNvSpPr>
                <a:spLocks noChangeArrowheads="1"/>
              </p:cNvSpPr>
              <p:nvPr/>
            </p:nvSpPr>
            <p:spPr bwMode="auto">
              <a:xfrm>
                <a:off x="1792288" y="4610101"/>
                <a:ext cx="44450"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6" name="Rectangle 181"/>
              <p:cNvSpPr>
                <a:spLocks noChangeArrowheads="1"/>
              </p:cNvSpPr>
              <p:nvPr/>
            </p:nvSpPr>
            <p:spPr bwMode="auto">
              <a:xfrm>
                <a:off x="1792288" y="4821238"/>
                <a:ext cx="44450"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7" name="Rectangle 182"/>
              <p:cNvSpPr>
                <a:spLocks noChangeArrowheads="1"/>
              </p:cNvSpPr>
              <p:nvPr/>
            </p:nvSpPr>
            <p:spPr bwMode="auto">
              <a:xfrm>
                <a:off x="1792288" y="4821238"/>
                <a:ext cx="44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8" name="Freeform 183"/>
              <p:cNvSpPr>
                <a:spLocks/>
              </p:cNvSpPr>
              <p:nvPr/>
            </p:nvSpPr>
            <p:spPr bwMode="auto">
              <a:xfrm>
                <a:off x="1766888" y="4686301"/>
                <a:ext cx="96838" cy="134938"/>
              </a:xfrm>
              <a:custGeom>
                <a:avLst/>
                <a:gdLst>
                  <a:gd name="T0" fmla="*/ 34 w 34"/>
                  <a:gd name="T1" fmla="*/ 38 h 48"/>
                  <a:gd name="T2" fmla="*/ 24 w 34"/>
                  <a:gd name="T3" fmla="*/ 48 h 48"/>
                  <a:gd name="T4" fmla="*/ 10 w 34"/>
                  <a:gd name="T5" fmla="*/ 48 h 48"/>
                  <a:gd name="T6" fmla="*/ 0 w 34"/>
                  <a:gd name="T7" fmla="*/ 38 h 48"/>
                  <a:gd name="T8" fmla="*/ 0 w 34"/>
                  <a:gd name="T9" fmla="*/ 10 h 48"/>
                  <a:gd name="T10" fmla="*/ 10 w 34"/>
                  <a:gd name="T11" fmla="*/ 0 h 48"/>
                  <a:gd name="T12" fmla="*/ 24 w 34"/>
                  <a:gd name="T13" fmla="*/ 0 h 48"/>
                  <a:gd name="T14" fmla="*/ 34 w 34"/>
                  <a:gd name="T15" fmla="*/ 10 h 48"/>
                  <a:gd name="T16" fmla="*/ 34 w 34"/>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34" y="38"/>
                    </a:moveTo>
                    <a:cubicBezTo>
                      <a:pt x="34" y="43"/>
                      <a:pt x="29" y="48"/>
                      <a:pt x="24" y="48"/>
                    </a:cubicBezTo>
                    <a:cubicBezTo>
                      <a:pt x="10" y="48"/>
                      <a:pt x="10" y="48"/>
                      <a:pt x="10" y="48"/>
                    </a:cubicBezTo>
                    <a:cubicBezTo>
                      <a:pt x="5" y="48"/>
                      <a:pt x="0" y="43"/>
                      <a:pt x="0" y="38"/>
                    </a:cubicBezTo>
                    <a:cubicBezTo>
                      <a:pt x="0" y="10"/>
                      <a:pt x="0" y="10"/>
                      <a:pt x="0" y="10"/>
                    </a:cubicBezTo>
                    <a:cubicBezTo>
                      <a:pt x="0" y="5"/>
                      <a:pt x="5" y="0"/>
                      <a:pt x="10" y="0"/>
                    </a:cubicBezTo>
                    <a:cubicBezTo>
                      <a:pt x="24" y="0"/>
                      <a:pt x="24" y="0"/>
                      <a:pt x="24" y="0"/>
                    </a:cubicBezTo>
                    <a:cubicBezTo>
                      <a:pt x="29" y="0"/>
                      <a:pt x="34" y="5"/>
                      <a:pt x="34" y="10"/>
                    </a:cubicBezTo>
                    <a:lnTo>
                      <a:pt x="34"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9" name="Rectangle 184"/>
              <p:cNvSpPr>
                <a:spLocks noChangeArrowheads="1"/>
              </p:cNvSpPr>
              <p:nvPr/>
            </p:nvSpPr>
            <p:spPr bwMode="auto">
              <a:xfrm>
                <a:off x="1968500" y="4676776"/>
                <a:ext cx="236538"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0" name="Rectangle 185"/>
              <p:cNvSpPr>
                <a:spLocks noChangeArrowheads="1"/>
              </p:cNvSpPr>
              <p:nvPr/>
            </p:nvSpPr>
            <p:spPr bwMode="auto">
              <a:xfrm>
                <a:off x="1968500" y="4651376"/>
                <a:ext cx="2365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1" name="Rectangle 186"/>
              <p:cNvSpPr>
                <a:spLocks noChangeArrowheads="1"/>
              </p:cNvSpPr>
              <p:nvPr/>
            </p:nvSpPr>
            <p:spPr bwMode="auto">
              <a:xfrm>
                <a:off x="1865313" y="4433888"/>
                <a:ext cx="433388" cy="2206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2" name="Freeform 187"/>
              <p:cNvSpPr>
                <a:spLocks/>
              </p:cNvSpPr>
              <p:nvPr/>
            </p:nvSpPr>
            <p:spPr bwMode="auto">
              <a:xfrm>
                <a:off x="1944688" y="4297363"/>
                <a:ext cx="284163" cy="142875"/>
              </a:xfrm>
              <a:custGeom>
                <a:avLst/>
                <a:gdLst>
                  <a:gd name="T0" fmla="*/ 50 w 100"/>
                  <a:gd name="T1" fmla="*/ 0 h 50"/>
                  <a:gd name="T2" fmla="*/ 0 w 100"/>
                  <a:gd name="T3" fmla="*/ 50 h 50"/>
                  <a:gd name="T4" fmla="*/ 100 w 100"/>
                  <a:gd name="T5" fmla="*/ 50 h 50"/>
                  <a:gd name="T6" fmla="*/ 50 w 100"/>
                  <a:gd name="T7" fmla="*/ 0 h 50"/>
                </a:gdLst>
                <a:ahLst/>
                <a:cxnLst>
                  <a:cxn ang="0">
                    <a:pos x="T0" y="T1"/>
                  </a:cxn>
                  <a:cxn ang="0">
                    <a:pos x="T2" y="T3"/>
                  </a:cxn>
                  <a:cxn ang="0">
                    <a:pos x="T4" y="T5"/>
                  </a:cxn>
                  <a:cxn ang="0">
                    <a:pos x="T6" y="T7"/>
                  </a:cxn>
                </a:cxnLst>
                <a:rect l="0" t="0" r="r" b="b"/>
                <a:pathLst>
                  <a:path w="100" h="50">
                    <a:moveTo>
                      <a:pt x="50" y="0"/>
                    </a:moveTo>
                    <a:cubicBezTo>
                      <a:pt x="22" y="0"/>
                      <a:pt x="0" y="22"/>
                      <a:pt x="0" y="50"/>
                    </a:cubicBezTo>
                    <a:cubicBezTo>
                      <a:pt x="100" y="50"/>
                      <a:pt x="100" y="50"/>
                      <a:pt x="100" y="50"/>
                    </a:cubicBezTo>
                    <a:cubicBezTo>
                      <a:pt x="100" y="22"/>
                      <a:pt x="77" y="0"/>
                      <a:pt x="5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3" name="Oval 188"/>
              <p:cNvSpPr>
                <a:spLocks noChangeArrowheads="1"/>
              </p:cNvSpPr>
              <p:nvPr/>
            </p:nvSpPr>
            <p:spPr bwMode="auto">
              <a:xfrm>
                <a:off x="19986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4" name="Oval 189"/>
              <p:cNvSpPr>
                <a:spLocks noChangeArrowheads="1"/>
              </p:cNvSpPr>
              <p:nvPr/>
            </p:nvSpPr>
            <p:spPr bwMode="auto">
              <a:xfrm>
                <a:off x="21383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5" name="Freeform 190"/>
              <p:cNvSpPr>
                <a:spLocks/>
              </p:cNvSpPr>
              <p:nvPr/>
            </p:nvSpPr>
            <p:spPr bwMode="auto">
              <a:xfrm>
                <a:off x="1958975" y="4498976"/>
                <a:ext cx="246063" cy="90488"/>
              </a:xfrm>
              <a:custGeom>
                <a:avLst/>
                <a:gdLst>
                  <a:gd name="T0" fmla="*/ 87 w 87"/>
                  <a:gd name="T1" fmla="*/ 16 h 32"/>
                  <a:gd name="T2" fmla="*/ 71 w 87"/>
                  <a:gd name="T3" fmla="*/ 32 h 32"/>
                  <a:gd name="T4" fmla="*/ 16 w 87"/>
                  <a:gd name="T5" fmla="*/ 32 h 32"/>
                  <a:gd name="T6" fmla="*/ 0 w 87"/>
                  <a:gd name="T7" fmla="*/ 16 h 32"/>
                  <a:gd name="T8" fmla="*/ 0 w 87"/>
                  <a:gd name="T9" fmla="*/ 16 h 32"/>
                  <a:gd name="T10" fmla="*/ 16 w 87"/>
                  <a:gd name="T11" fmla="*/ 0 h 32"/>
                  <a:gd name="T12" fmla="*/ 71 w 87"/>
                  <a:gd name="T13" fmla="*/ 0 h 32"/>
                  <a:gd name="T14" fmla="*/ 87 w 87"/>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2">
                    <a:moveTo>
                      <a:pt x="87" y="16"/>
                    </a:moveTo>
                    <a:cubicBezTo>
                      <a:pt x="87" y="25"/>
                      <a:pt x="79" y="32"/>
                      <a:pt x="71" y="32"/>
                    </a:cubicBezTo>
                    <a:cubicBezTo>
                      <a:pt x="16" y="32"/>
                      <a:pt x="16" y="32"/>
                      <a:pt x="16" y="32"/>
                    </a:cubicBezTo>
                    <a:cubicBezTo>
                      <a:pt x="7" y="32"/>
                      <a:pt x="0" y="25"/>
                      <a:pt x="0" y="16"/>
                    </a:cubicBezTo>
                    <a:cubicBezTo>
                      <a:pt x="0" y="16"/>
                      <a:pt x="0" y="16"/>
                      <a:pt x="0" y="16"/>
                    </a:cubicBezTo>
                    <a:cubicBezTo>
                      <a:pt x="0" y="7"/>
                      <a:pt x="7" y="0"/>
                      <a:pt x="16" y="0"/>
                    </a:cubicBezTo>
                    <a:cubicBezTo>
                      <a:pt x="71" y="0"/>
                      <a:pt x="71" y="0"/>
                      <a:pt x="71" y="0"/>
                    </a:cubicBezTo>
                    <a:cubicBezTo>
                      <a:pt x="79" y="0"/>
                      <a:pt x="87" y="7"/>
                      <a:pt x="8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6" name="Freeform 191"/>
              <p:cNvSpPr>
                <a:spLocks/>
              </p:cNvSpPr>
              <p:nvPr/>
            </p:nvSpPr>
            <p:spPr bwMode="auto">
              <a:xfrm>
                <a:off x="207486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7" name="Freeform 192"/>
              <p:cNvSpPr>
                <a:spLocks/>
              </p:cNvSpPr>
              <p:nvPr/>
            </p:nvSpPr>
            <p:spPr bwMode="auto">
              <a:xfrm>
                <a:off x="2049463" y="4521201"/>
                <a:ext cx="9525" cy="53975"/>
              </a:xfrm>
              <a:custGeom>
                <a:avLst/>
                <a:gdLst>
                  <a:gd name="T0" fmla="*/ 3 w 3"/>
                  <a:gd name="T1" fmla="*/ 17 h 19"/>
                  <a:gd name="T2" fmla="*/ 2 w 3"/>
                  <a:gd name="T3" fmla="*/ 19 h 19"/>
                  <a:gd name="T4" fmla="*/ 2 w 3"/>
                  <a:gd name="T5" fmla="*/ 19 h 19"/>
                  <a:gd name="T6" fmla="*/ 0 w 3"/>
                  <a:gd name="T7" fmla="*/ 17 h 19"/>
                  <a:gd name="T8" fmla="*/ 0 w 3"/>
                  <a:gd name="T9" fmla="*/ 1 h 19"/>
                  <a:gd name="T10" fmla="*/ 2 w 3"/>
                  <a:gd name="T11" fmla="*/ 0 h 19"/>
                  <a:gd name="T12" fmla="*/ 2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8" name="Freeform 193"/>
              <p:cNvSpPr>
                <a:spLocks/>
              </p:cNvSpPr>
              <p:nvPr/>
            </p:nvSpPr>
            <p:spPr bwMode="auto">
              <a:xfrm>
                <a:off x="2020888" y="4521201"/>
                <a:ext cx="12700"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9" name="Freeform 194"/>
              <p:cNvSpPr>
                <a:spLocks/>
              </p:cNvSpPr>
              <p:nvPr/>
            </p:nvSpPr>
            <p:spPr bwMode="auto">
              <a:xfrm>
                <a:off x="1995488" y="4521201"/>
                <a:ext cx="9525" cy="53975"/>
              </a:xfrm>
              <a:custGeom>
                <a:avLst/>
                <a:gdLst>
                  <a:gd name="T0" fmla="*/ 3 w 3"/>
                  <a:gd name="T1" fmla="*/ 17 h 19"/>
                  <a:gd name="T2" fmla="*/ 1 w 3"/>
                  <a:gd name="T3" fmla="*/ 19 h 19"/>
                  <a:gd name="T4" fmla="*/ 1 w 3"/>
                  <a:gd name="T5" fmla="*/ 19 h 19"/>
                  <a:gd name="T6" fmla="*/ 0 w 3"/>
                  <a:gd name="T7" fmla="*/ 17 h 19"/>
                  <a:gd name="T8" fmla="*/ 0 w 3"/>
                  <a:gd name="T9" fmla="*/ 1 h 19"/>
                  <a:gd name="T10" fmla="*/ 1 w 3"/>
                  <a:gd name="T11" fmla="*/ 0 h 19"/>
                  <a:gd name="T12" fmla="*/ 1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2" y="19"/>
                      <a:pt x="1" y="19"/>
                    </a:cubicBezTo>
                    <a:cubicBezTo>
                      <a:pt x="1" y="19"/>
                      <a:pt x="1" y="19"/>
                      <a:pt x="1" y="19"/>
                    </a:cubicBezTo>
                    <a:cubicBezTo>
                      <a:pt x="0" y="19"/>
                      <a:pt x="0" y="18"/>
                      <a:pt x="0" y="17"/>
                    </a:cubicBezTo>
                    <a:cubicBezTo>
                      <a:pt x="0" y="1"/>
                      <a:pt x="0" y="1"/>
                      <a:pt x="0" y="1"/>
                    </a:cubicBezTo>
                    <a:cubicBezTo>
                      <a:pt x="0" y="0"/>
                      <a:pt x="0" y="0"/>
                      <a:pt x="1" y="0"/>
                    </a:cubicBezTo>
                    <a:cubicBezTo>
                      <a:pt x="1" y="0"/>
                      <a:pt x="1" y="0"/>
                      <a:pt x="1" y="0"/>
                    </a:cubicBezTo>
                    <a:cubicBezTo>
                      <a:pt x="2"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0" name="Freeform 195"/>
              <p:cNvSpPr>
                <a:spLocks/>
              </p:cNvSpPr>
              <p:nvPr/>
            </p:nvSpPr>
            <p:spPr bwMode="auto">
              <a:xfrm>
                <a:off x="215741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1" name="Freeform 196"/>
              <p:cNvSpPr>
                <a:spLocks/>
              </p:cNvSpPr>
              <p:nvPr/>
            </p:nvSpPr>
            <p:spPr bwMode="auto">
              <a:xfrm>
                <a:off x="21288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2" name="Freeform 197"/>
              <p:cNvSpPr>
                <a:spLocks/>
              </p:cNvSpPr>
              <p:nvPr/>
            </p:nvSpPr>
            <p:spPr bwMode="auto">
              <a:xfrm>
                <a:off x="21034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3" name="Freeform 198"/>
              <p:cNvSpPr>
                <a:spLocks/>
              </p:cNvSpPr>
              <p:nvPr/>
            </p:nvSpPr>
            <p:spPr bwMode="auto">
              <a:xfrm>
                <a:off x="1914525" y="4794251"/>
                <a:ext cx="333375" cy="92075"/>
              </a:xfrm>
              <a:custGeom>
                <a:avLst/>
                <a:gdLst>
                  <a:gd name="T0" fmla="*/ 10 w 118"/>
                  <a:gd name="T1" fmla="*/ 33 h 33"/>
                  <a:gd name="T2" fmla="*/ 0 w 118"/>
                  <a:gd name="T3" fmla="*/ 23 h 33"/>
                  <a:gd name="T4" fmla="*/ 0 w 118"/>
                  <a:gd name="T5" fmla="*/ 9 h 33"/>
                  <a:gd name="T6" fmla="*/ 10 w 118"/>
                  <a:gd name="T7" fmla="*/ 0 h 33"/>
                  <a:gd name="T8" fmla="*/ 109 w 118"/>
                  <a:gd name="T9" fmla="*/ 0 h 33"/>
                  <a:gd name="T10" fmla="*/ 118 w 118"/>
                  <a:gd name="T11" fmla="*/ 9 h 33"/>
                  <a:gd name="T12" fmla="*/ 118 w 118"/>
                  <a:gd name="T13" fmla="*/ 23 h 33"/>
                  <a:gd name="T14" fmla="*/ 109 w 118"/>
                  <a:gd name="T15" fmla="*/ 33 h 33"/>
                  <a:gd name="T16" fmla="*/ 10 w 11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
                    <a:moveTo>
                      <a:pt x="10" y="33"/>
                    </a:moveTo>
                    <a:cubicBezTo>
                      <a:pt x="5" y="33"/>
                      <a:pt x="0" y="28"/>
                      <a:pt x="0" y="23"/>
                    </a:cubicBezTo>
                    <a:cubicBezTo>
                      <a:pt x="0" y="9"/>
                      <a:pt x="0" y="9"/>
                      <a:pt x="0" y="9"/>
                    </a:cubicBezTo>
                    <a:cubicBezTo>
                      <a:pt x="0" y="4"/>
                      <a:pt x="5" y="0"/>
                      <a:pt x="10" y="0"/>
                    </a:cubicBezTo>
                    <a:cubicBezTo>
                      <a:pt x="109" y="0"/>
                      <a:pt x="109" y="0"/>
                      <a:pt x="109" y="0"/>
                    </a:cubicBezTo>
                    <a:cubicBezTo>
                      <a:pt x="114" y="0"/>
                      <a:pt x="118" y="4"/>
                      <a:pt x="118" y="9"/>
                    </a:cubicBezTo>
                    <a:cubicBezTo>
                      <a:pt x="118" y="23"/>
                      <a:pt x="118" y="23"/>
                      <a:pt x="118" y="23"/>
                    </a:cubicBezTo>
                    <a:cubicBezTo>
                      <a:pt x="118" y="28"/>
                      <a:pt x="114" y="33"/>
                      <a:pt x="109" y="33"/>
                    </a:cubicBezTo>
                    <a:lnTo>
                      <a:pt x="1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4" name="Rectangle 199"/>
              <p:cNvSpPr>
                <a:spLocks noChangeArrowheads="1"/>
              </p:cNvSpPr>
              <p:nvPr/>
            </p:nvSpPr>
            <p:spPr bwMode="auto">
              <a:xfrm>
                <a:off x="1973263" y="4886326"/>
                <a:ext cx="42863"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5" name="Rectangle 200"/>
              <p:cNvSpPr>
                <a:spLocks noChangeArrowheads="1"/>
              </p:cNvSpPr>
              <p:nvPr/>
            </p:nvSpPr>
            <p:spPr bwMode="auto">
              <a:xfrm>
                <a:off x="1973263" y="4886326"/>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6" name="Rectangle 201"/>
              <p:cNvSpPr>
                <a:spLocks noChangeArrowheads="1"/>
              </p:cNvSpPr>
              <p:nvPr/>
            </p:nvSpPr>
            <p:spPr bwMode="auto">
              <a:xfrm>
                <a:off x="2163763" y="4886326"/>
                <a:ext cx="412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7" name="Rectangle 202"/>
              <p:cNvSpPr>
                <a:spLocks noChangeArrowheads="1"/>
              </p:cNvSpPr>
              <p:nvPr/>
            </p:nvSpPr>
            <p:spPr bwMode="auto">
              <a:xfrm>
                <a:off x="2163763" y="4886326"/>
                <a:ext cx="412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8" name="Freeform 203"/>
              <p:cNvSpPr>
                <a:spLocks/>
              </p:cNvSpPr>
              <p:nvPr/>
            </p:nvSpPr>
            <p:spPr bwMode="auto">
              <a:xfrm>
                <a:off x="2236788" y="4368801"/>
                <a:ext cx="25400" cy="47625"/>
              </a:xfrm>
              <a:custGeom>
                <a:avLst/>
                <a:gdLst>
                  <a:gd name="T0" fmla="*/ 0 w 9"/>
                  <a:gd name="T1" fmla="*/ 0 h 17"/>
                  <a:gd name="T2" fmla="*/ 0 w 9"/>
                  <a:gd name="T3" fmla="*/ 0 h 17"/>
                  <a:gd name="T4" fmla="*/ 0 w 9"/>
                  <a:gd name="T5" fmla="*/ 17 h 17"/>
                  <a:gd name="T6" fmla="*/ 0 w 9"/>
                  <a:gd name="T7" fmla="*/ 17 h 17"/>
                  <a:gd name="T8" fmla="*/ 9 w 9"/>
                  <a:gd name="T9" fmla="*/ 8 h 17"/>
                  <a:gd name="T10" fmla="*/ 0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0" y="0"/>
                    </a:moveTo>
                    <a:cubicBezTo>
                      <a:pt x="0" y="0"/>
                      <a:pt x="0" y="0"/>
                      <a:pt x="0" y="0"/>
                    </a:cubicBezTo>
                    <a:cubicBezTo>
                      <a:pt x="0" y="17"/>
                      <a:pt x="0" y="17"/>
                      <a:pt x="0" y="17"/>
                    </a:cubicBezTo>
                    <a:cubicBezTo>
                      <a:pt x="0" y="17"/>
                      <a:pt x="0" y="17"/>
                      <a:pt x="0" y="17"/>
                    </a:cubicBezTo>
                    <a:cubicBezTo>
                      <a:pt x="5" y="17"/>
                      <a:pt x="9" y="13"/>
                      <a:pt x="9" y="8"/>
                    </a:cubicBezTo>
                    <a:cubicBezTo>
                      <a:pt x="9" y="4"/>
                      <a:pt x="5"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9" name="Rectangle 204"/>
              <p:cNvSpPr>
                <a:spLocks noChangeArrowheads="1"/>
              </p:cNvSpPr>
              <p:nvPr/>
            </p:nvSpPr>
            <p:spPr bwMode="auto">
              <a:xfrm>
                <a:off x="2236788"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0" name="Freeform 205"/>
              <p:cNvSpPr>
                <a:spLocks/>
              </p:cNvSpPr>
              <p:nvPr/>
            </p:nvSpPr>
            <p:spPr bwMode="auto">
              <a:xfrm>
                <a:off x="1911350" y="4368801"/>
                <a:ext cx="25400" cy="47625"/>
              </a:xfrm>
              <a:custGeom>
                <a:avLst/>
                <a:gdLst>
                  <a:gd name="T0" fmla="*/ 9 w 9"/>
                  <a:gd name="T1" fmla="*/ 0 h 17"/>
                  <a:gd name="T2" fmla="*/ 9 w 9"/>
                  <a:gd name="T3" fmla="*/ 0 h 17"/>
                  <a:gd name="T4" fmla="*/ 9 w 9"/>
                  <a:gd name="T5" fmla="*/ 17 h 17"/>
                  <a:gd name="T6" fmla="*/ 9 w 9"/>
                  <a:gd name="T7" fmla="*/ 17 h 17"/>
                  <a:gd name="T8" fmla="*/ 0 w 9"/>
                  <a:gd name="T9" fmla="*/ 8 h 17"/>
                  <a:gd name="T10" fmla="*/ 9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9" y="0"/>
                    </a:moveTo>
                    <a:cubicBezTo>
                      <a:pt x="9" y="0"/>
                      <a:pt x="9" y="0"/>
                      <a:pt x="9" y="0"/>
                    </a:cubicBezTo>
                    <a:cubicBezTo>
                      <a:pt x="9" y="17"/>
                      <a:pt x="9" y="17"/>
                      <a:pt x="9" y="17"/>
                    </a:cubicBezTo>
                    <a:cubicBezTo>
                      <a:pt x="9" y="17"/>
                      <a:pt x="9" y="17"/>
                      <a:pt x="9" y="17"/>
                    </a:cubicBezTo>
                    <a:cubicBezTo>
                      <a:pt x="4" y="17"/>
                      <a:pt x="0" y="13"/>
                      <a:pt x="0" y="8"/>
                    </a:cubicBezTo>
                    <a:cubicBezTo>
                      <a:pt x="0" y="4"/>
                      <a:pt x="4" y="0"/>
                      <a:pt x="9"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1" name="Rectangle 206"/>
              <p:cNvSpPr>
                <a:spLocks noChangeArrowheads="1"/>
              </p:cNvSpPr>
              <p:nvPr/>
            </p:nvSpPr>
            <p:spPr bwMode="auto">
              <a:xfrm>
                <a:off x="1930400"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2" name="Freeform 207"/>
              <p:cNvSpPr>
                <a:spLocks/>
              </p:cNvSpPr>
              <p:nvPr/>
            </p:nvSpPr>
            <p:spPr bwMode="auto">
              <a:xfrm>
                <a:off x="1928813" y="5145088"/>
                <a:ext cx="131763"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3" name="Rectangle 208"/>
              <p:cNvSpPr>
                <a:spLocks noChangeArrowheads="1"/>
              </p:cNvSpPr>
              <p:nvPr/>
            </p:nvSpPr>
            <p:spPr bwMode="auto">
              <a:xfrm>
                <a:off x="1928813" y="5192713"/>
                <a:ext cx="1317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4" name="Freeform 209"/>
              <p:cNvSpPr>
                <a:spLocks/>
              </p:cNvSpPr>
              <p:nvPr/>
            </p:nvSpPr>
            <p:spPr bwMode="auto">
              <a:xfrm>
                <a:off x="2117725" y="5145088"/>
                <a:ext cx="133350"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5" name="Rectangle 210"/>
              <p:cNvSpPr>
                <a:spLocks noChangeArrowheads="1"/>
              </p:cNvSpPr>
              <p:nvPr/>
            </p:nvSpPr>
            <p:spPr bwMode="auto">
              <a:xfrm>
                <a:off x="2117725" y="5192713"/>
                <a:ext cx="133350"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6" name="Freeform 211"/>
              <p:cNvSpPr>
                <a:spLocks/>
              </p:cNvSpPr>
              <p:nvPr/>
            </p:nvSpPr>
            <p:spPr bwMode="auto">
              <a:xfrm>
                <a:off x="1752600" y="4899026"/>
                <a:ext cx="127000" cy="106363"/>
              </a:xfrm>
              <a:custGeom>
                <a:avLst/>
                <a:gdLst>
                  <a:gd name="T0" fmla="*/ 14 w 45"/>
                  <a:gd name="T1" fmla="*/ 30 h 38"/>
                  <a:gd name="T2" fmla="*/ 11 w 45"/>
                  <a:gd name="T3" fmla="*/ 23 h 38"/>
                  <a:gd name="T4" fmla="*/ 22 w 45"/>
                  <a:gd name="T5" fmla="*/ 11 h 38"/>
                  <a:gd name="T6" fmla="*/ 33 w 45"/>
                  <a:gd name="T7" fmla="*/ 23 h 38"/>
                  <a:gd name="T8" fmla="*/ 30 w 45"/>
                  <a:gd name="T9" fmla="*/ 30 h 38"/>
                  <a:gd name="T10" fmla="*/ 38 w 45"/>
                  <a:gd name="T11" fmla="*/ 38 h 38"/>
                  <a:gd name="T12" fmla="*/ 45 w 45"/>
                  <a:gd name="T13" fmla="*/ 23 h 38"/>
                  <a:gd name="T14" fmla="*/ 22 w 45"/>
                  <a:gd name="T15" fmla="*/ 0 h 38"/>
                  <a:gd name="T16" fmla="*/ 0 w 45"/>
                  <a:gd name="T17" fmla="*/ 23 h 38"/>
                  <a:gd name="T18" fmla="*/ 6 w 45"/>
                  <a:gd name="T19" fmla="*/ 38 h 38"/>
                  <a:gd name="T20" fmla="*/ 14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14" y="30"/>
                    </a:moveTo>
                    <a:cubicBezTo>
                      <a:pt x="12" y="28"/>
                      <a:pt x="11" y="26"/>
                      <a:pt x="11" y="23"/>
                    </a:cubicBezTo>
                    <a:cubicBezTo>
                      <a:pt x="11" y="16"/>
                      <a:pt x="16" y="11"/>
                      <a:pt x="22" y="11"/>
                    </a:cubicBezTo>
                    <a:cubicBezTo>
                      <a:pt x="28" y="11"/>
                      <a:pt x="33" y="16"/>
                      <a:pt x="33" y="23"/>
                    </a:cubicBezTo>
                    <a:cubicBezTo>
                      <a:pt x="33" y="26"/>
                      <a:pt x="32" y="28"/>
                      <a:pt x="30" y="30"/>
                    </a:cubicBezTo>
                    <a:cubicBezTo>
                      <a:pt x="38" y="38"/>
                      <a:pt x="38" y="38"/>
                      <a:pt x="38" y="38"/>
                    </a:cubicBezTo>
                    <a:cubicBezTo>
                      <a:pt x="42" y="34"/>
                      <a:pt x="45" y="29"/>
                      <a:pt x="45" y="23"/>
                    </a:cubicBezTo>
                    <a:cubicBezTo>
                      <a:pt x="45" y="10"/>
                      <a:pt x="34" y="0"/>
                      <a:pt x="22" y="0"/>
                    </a:cubicBezTo>
                    <a:cubicBezTo>
                      <a:pt x="10" y="0"/>
                      <a:pt x="0" y="10"/>
                      <a:pt x="0" y="23"/>
                    </a:cubicBezTo>
                    <a:cubicBezTo>
                      <a:pt x="0" y="29"/>
                      <a:pt x="2" y="34"/>
                      <a:pt x="6" y="38"/>
                    </a:cubicBezTo>
                    <a:lnTo>
                      <a:pt x="14"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7" name="Freeform 212"/>
              <p:cNvSpPr>
                <a:spLocks/>
              </p:cNvSpPr>
              <p:nvPr/>
            </p:nvSpPr>
            <p:spPr bwMode="auto">
              <a:xfrm>
                <a:off x="2295525" y="4479926"/>
                <a:ext cx="111125" cy="130175"/>
              </a:xfrm>
              <a:custGeom>
                <a:avLst/>
                <a:gdLst>
                  <a:gd name="T0" fmla="*/ 31 w 39"/>
                  <a:gd name="T1" fmla="*/ 46 h 46"/>
                  <a:gd name="T2" fmla="*/ 0 w 39"/>
                  <a:gd name="T3" fmla="*/ 46 h 46"/>
                  <a:gd name="T4" fmla="*/ 0 w 39"/>
                  <a:gd name="T5" fmla="*/ 0 h 46"/>
                  <a:gd name="T6" fmla="*/ 31 w 39"/>
                  <a:gd name="T7" fmla="*/ 0 h 46"/>
                  <a:gd name="T8" fmla="*/ 39 w 39"/>
                  <a:gd name="T9" fmla="*/ 8 h 46"/>
                  <a:gd name="T10" fmla="*/ 39 w 39"/>
                  <a:gd name="T11" fmla="*/ 38 h 46"/>
                  <a:gd name="T12" fmla="*/ 31 w 39"/>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9" h="46">
                    <a:moveTo>
                      <a:pt x="31" y="46"/>
                    </a:moveTo>
                    <a:cubicBezTo>
                      <a:pt x="0" y="46"/>
                      <a:pt x="0" y="46"/>
                      <a:pt x="0" y="46"/>
                    </a:cubicBezTo>
                    <a:cubicBezTo>
                      <a:pt x="0" y="0"/>
                      <a:pt x="0" y="0"/>
                      <a:pt x="0" y="0"/>
                    </a:cubicBezTo>
                    <a:cubicBezTo>
                      <a:pt x="31" y="0"/>
                      <a:pt x="31" y="0"/>
                      <a:pt x="31" y="0"/>
                    </a:cubicBezTo>
                    <a:cubicBezTo>
                      <a:pt x="36" y="0"/>
                      <a:pt x="39" y="4"/>
                      <a:pt x="39" y="8"/>
                    </a:cubicBezTo>
                    <a:cubicBezTo>
                      <a:pt x="39" y="38"/>
                      <a:pt x="39" y="38"/>
                      <a:pt x="39" y="38"/>
                    </a:cubicBezTo>
                    <a:cubicBezTo>
                      <a:pt x="39" y="42"/>
                      <a:pt x="36" y="46"/>
                      <a:pt x="31"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8" name="Rectangle 213"/>
              <p:cNvSpPr>
                <a:spLocks noChangeArrowheads="1"/>
              </p:cNvSpPr>
              <p:nvPr/>
            </p:nvSpPr>
            <p:spPr bwMode="auto">
              <a:xfrm>
                <a:off x="2324100" y="4610101"/>
                <a:ext cx="42863"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9" name="Rectangle 214"/>
              <p:cNvSpPr>
                <a:spLocks noChangeArrowheads="1"/>
              </p:cNvSpPr>
              <p:nvPr/>
            </p:nvSpPr>
            <p:spPr bwMode="auto">
              <a:xfrm>
                <a:off x="2324100" y="4610101"/>
                <a:ext cx="42863"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0" name="Rectangle 215"/>
              <p:cNvSpPr>
                <a:spLocks noChangeArrowheads="1"/>
              </p:cNvSpPr>
              <p:nvPr/>
            </p:nvSpPr>
            <p:spPr bwMode="auto">
              <a:xfrm>
                <a:off x="2324100" y="4821238"/>
                <a:ext cx="42863"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1" name="Rectangle 216"/>
              <p:cNvSpPr>
                <a:spLocks noChangeArrowheads="1"/>
              </p:cNvSpPr>
              <p:nvPr/>
            </p:nvSpPr>
            <p:spPr bwMode="auto">
              <a:xfrm>
                <a:off x="2324100" y="4821238"/>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2" name="Freeform 217"/>
              <p:cNvSpPr>
                <a:spLocks/>
              </p:cNvSpPr>
              <p:nvPr/>
            </p:nvSpPr>
            <p:spPr bwMode="auto">
              <a:xfrm>
                <a:off x="2298700" y="4686301"/>
                <a:ext cx="93663" cy="134938"/>
              </a:xfrm>
              <a:custGeom>
                <a:avLst/>
                <a:gdLst>
                  <a:gd name="T0" fmla="*/ 0 w 33"/>
                  <a:gd name="T1" fmla="*/ 38 h 48"/>
                  <a:gd name="T2" fmla="*/ 9 w 33"/>
                  <a:gd name="T3" fmla="*/ 48 h 48"/>
                  <a:gd name="T4" fmla="*/ 24 w 33"/>
                  <a:gd name="T5" fmla="*/ 48 h 48"/>
                  <a:gd name="T6" fmla="*/ 33 w 33"/>
                  <a:gd name="T7" fmla="*/ 38 h 48"/>
                  <a:gd name="T8" fmla="*/ 33 w 33"/>
                  <a:gd name="T9" fmla="*/ 10 h 48"/>
                  <a:gd name="T10" fmla="*/ 24 w 33"/>
                  <a:gd name="T11" fmla="*/ 0 h 48"/>
                  <a:gd name="T12" fmla="*/ 9 w 33"/>
                  <a:gd name="T13" fmla="*/ 0 h 48"/>
                  <a:gd name="T14" fmla="*/ 0 w 33"/>
                  <a:gd name="T15" fmla="*/ 10 h 48"/>
                  <a:gd name="T16" fmla="*/ 0 w 33"/>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8">
                    <a:moveTo>
                      <a:pt x="0" y="38"/>
                    </a:moveTo>
                    <a:cubicBezTo>
                      <a:pt x="0" y="43"/>
                      <a:pt x="4" y="48"/>
                      <a:pt x="9" y="48"/>
                    </a:cubicBezTo>
                    <a:cubicBezTo>
                      <a:pt x="24" y="48"/>
                      <a:pt x="24" y="48"/>
                      <a:pt x="24" y="48"/>
                    </a:cubicBezTo>
                    <a:cubicBezTo>
                      <a:pt x="29" y="48"/>
                      <a:pt x="33" y="43"/>
                      <a:pt x="33" y="38"/>
                    </a:cubicBezTo>
                    <a:cubicBezTo>
                      <a:pt x="33" y="10"/>
                      <a:pt x="33" y="10"/>
                      <a:pt x="33" y="10"/>
                    </a:cubicBezTo>
                    <a:cubicBezTo>
                      <a:pt x="33" y="5"/>
                      <a:pt x="29" y="0"/>
                      <a:pt x="24" y="0"/>
                    </a:cubicBezTo>
                    <a:cubicBezTo>
                      <a:pt x="9" y="0"/>
                      <a:pt x="9" y="0"/>
                      <a:pt x="9" y="0"/>
                    </a:cubicBezTo>
                    <a:cubicBezTo>
                      <a:pt x="4" y="0"/>
                      <a:pt x="0" y="5"/>
                      <a:pt x="0" y="10"/>
                    </a:cubicBezTo>
                    <a:lnTo>
                      <a:pt x="0"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3" name="Freeform 218"/>
              <p:cNvSpPr>
                <a:spLocks/>
              </p:cNvSpPr>
              <p:nvPr/>
            </p:nvSpPr>
            <p:spPr bwMode="auto">
              <a:xfrm>
                <a:off x="2282825" y="4899026"/>
                <a:ext cx="127000" cy="106363"/>
              </a:xfrm>
              <a:custGeom>
                <a:avLst/>
                <a:gdLst>
                  <a:gd name="T0" fmla="*/ 30 w 45"/>
                  <a:gd name="T1" fmla="*/ 30 h 38"/>
                  <a:gd name="T2" fmla="*/ 34 w 45"/>
                  <a:gd name="T3" fmla="*/ 23 h 38"/>
                  <a:gd name="T4" fmla="*/ 22 w 45"/>
                  <a:gd name="T5" fmla="*/ 11 h 38"/>
                  <a:gd name="T6" fmla="*/ 11 w 45"/>
                  <a:gd name="T7" fmla="*/ 23 h 38"/>
                  <a:gd name="T8" fmla="*/ 14 w 45"/>
                  <a:gd name="T9" fmla="*/ 30 h 38"/>
                  <a:gd name="T10" fmla="*/ 6 w 45"/>
                  <a:gd name="T11" fmla="*/ 38 h 38"/>
                  <a:gd name="T12" fmla="*/ 0 w 45"/>
                  <a:gd name="T13" fmla="*/ 23 h 38"/>
                  <a:gd name="T14" fmla="*/ 22 w 45"/>
                  <a:gd name="T15" fmla="*/ 0 h 38"/>
                  <a:gd name="T16" fmla="*/ 45 w 45"/>
                  <a:gd name="T17" fmla="*/ 23 h 38"/>
                  <a:gd name="T18" fmla="*/ 38 w 45"/>
                  <a:gd name="T19" fmla="*/ 38 h 38"/>
                  <a:gd name="T20" fmla="*/ 30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30" y="30"/>
                    </a:moveTo>
                    <a:cubicBezTo>
                      <a:pt x="32" y="28"/>
                      <a:pt x="34" y="26"/>
                      <a:pt x="34" y="23"/>
                    </a:cubicBezTo>
                    <a:cubicBezTo>
                      <a:pt x="34" y="16"/>
                      <a:pt x="29" y="11"/>
                      <a:pt x="22" y="11"/>
                    </a:cubicBezTo>
                    <a:cubicBezTo>
                      <a:pt x="16" y="11"/>
                      <a:pt x="11" y="16"/>
                      <a:pt x="11" y="23"/>
                    </a:cubicBezTo>
                    <a:cubicBezTo>
                      <a:pt x="11" y="26"/>
                      <a:pt x="12" y="28"/>
                      <a:pt x="14" y="30"/>
                    </a:cubicBezTo>
                    <a:cubicBezTo>
                      <a:pt x="6" y="38"/>
                      <a:pt x="6" y="38"/>
                      <a:pt x="6" y="38"/>
                    </a:cubicBezTo>
                    <a:cubicBezTo>
                      <a:pt x="2" y="34"/>
                      <a:pt x="0" y="29"/>
                      <a:pt x="0" y="23"/>
                    </a:cubicBezTo>
                    <a:cubicBezTo>
                      <a:pt x="0" y="10"/>
                      <a:pt x="10" y="0"/>
                      <a:pt x="22" y="0"/>
                    </a:cubicBezTo>
                    <a:cubicBezTo>
                      <a:pt x="35" y="0"/>
                      <a:pt x="45" y="10"/>
                      <a:pt x="45" y="23"/>
                    </a:cubicBezTo>
                    <a:cubicBezTo>
                      <a:pt x="45" y="29"/>
                      <a:pt x="42" y="34"/>
                      <a:pt x="38" y="38"/>
                    </a:cubicBezTo>
                    <a:lnTo>
                      <a:pt x="3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9" name="Picture 68"/>
            <p:cNvPicPr>
              <a:picLocks noChangeAspect="1"/>
            </p:cNvPicPr>
            <p:nvPr/>
          </p:nvPicPr>
          <p:blipFill>
            <a:blip r:embed="rId8"/>
            <a:stretch>
              <a:fillRect/>
            </a:stretch>
          </p:blipFill>
          <p:spPr>
            <a:xfrm>
              <a:off x="7934045" y="4240811"/>
              <a:ext cx="1376001" cy="1376001"/>
            </a:xfrm>
            <a:prstGeom prst="rect">
              <a:avLst/>
            </a:prstGeom>
          </p:spPr>
        </p:pic>
      </p:grpSp>
      <p:grpSp>
        <p:nvGrpSpPr>
          <p:cNvPr id="3" name="Group 2"/>
          <p:cNvGrpSpPr/>
          <p:nvPr/>
        </p:nvGrpSpPr>
        <p:grpSpPr>
          <a:xfrm>
            <a:off x="394274" y="1989798"/>
            <a:ext cx="2225327" cy="3754178"/>
            <a:chOff x="394274" y="1989798"/>
            <a:chExt cx="2225327" cy="3754178"/>
          </a:xfrm>
        </p:grpSpPr>
        <p:sp>
          <p:nvSpPr>
            <p:cNvPr id="15" name="Rectangle 14"/>
            <p:cNvSpPr/>
            <p:nvPr/>
          </p:nvSpPr>
          <p:spPr bwMode="auto">
            <a:xfrm>
              <a:off x="394274"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Start in seconds Scale instantly</a:t>
              </a:r>
            </a:p>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Pay per job</a:t>
              </a:r>
            </a:p>
          </p:txBody>
        </p:sp>
        <p:sp>
          <p:nvSpPr>
            <p:cNvPr id="5" name="Freeform 5"/>
            <p:cNvSpPr>
              <a:spLocks/>
            </p:cNvSpPr>
            <p:nvPr/>
          </p:nvSpPr>
          <p:spPr bwMode="auto">
            <a:xfrm>
              <a:off x="568043" y="4060221"/>
              <a:ext cx="1841783" cy="1485017"/>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5" name="Isosceles Triangle 554"/>
            <p:cNvSpPr/>
            <p:nvPr/>
          </p:nvSpPr>
          <p:spPr bwMode="auto">
            <a:xfrm rot="2530879">
              <a:off x="2295489" y="3957556"/>
              <a:ext cx="278116" cy="305300"/>
            </a:xfrm>
            <a:prstGeom prst="triangl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58" name="Freeform 557"/>
            <p:cNvSpPr/>
            <p:nvPr/>
          </p:nvSpPr>
          <p:spPr bwMode="auto">
            <a:xfrm>
              <a:off x="558415" y="3806579"/>
              <a:ext cx="1853370" cy="1744794"/>
            </a:xfrm>
            <a:custGeom>
              <a:avLst/>
              <a:gdLst>
                <a:gd name="connsiteX0" fmla="*/ 0 w 4470400"/>
                <a:gd name="connsiteY0" fmla="*/ 0 h 1866900"/>
                <a:gd name="connsiteX1" fmla="*/ 0 w 4470400"/>
                <a:gd name="connsiteY1" fmla="*/ 1866900 h 1866900"/>
                <a:gd name="connsiteX2" fmla="*/ 4470400 w 4470400"/>
                <a:gd name="connsiteY2" fmla="*/ 1866900 h 1866900"/>
              </a:gdLst>
              <a:ahLst/>
              <a:cxnLst>
                <a:cxn ang="0">
                  <a:pos x="connsiteX0" y="connsiteY0"/>
                </a:cxn>
                <a:cxn ang="0">
                  <a:pos x="connsiteX1" y="connsiteY1"/>
                </a:cxn>
                <a:cxn ang="0">
                  <a:pos x="connsiteX2" y="connsiteY2"/>
                </a:cxn>
              </a:cxnLst>
              <a:rect l="l" t="t" r="r" b="b"/>
              <a:pathLst>
                <a:path w="4470400" h="1866900">
                  <a:moveTo>
                    <a:pt x="0" y="0"/>
                  </a:moveTo>
                  <a:lnTo>
                    <a:pt x="0" y="1866900"/>
                  </a:lnTo>
                  <a:lnTo>
                    <a:pt x="4470400" y="1866900"/>
                  </a:lnTo>
                </a:path>
              </a:pathLst>
            </a:custGeom>
            <a:ln w="38100">
              <a:solidFill>
                <a:srgbClr val="FFB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pic>
          <p:nvPicPr>
            <p:cNvPr id="72" name="Picture 71"/>
            <p:cNvPicPr>
              <a:picLocks noChangeAspect="1"/>
            </p:cNvPicPr>
            <p:nvPr/>
          </p:nvPicPr>
          <p:blipFill>
            <a:blip r:embed="rId9"/>
            <a:stretch>
              <a:fillRect/>
            </a:stretch>
          </p:blipFill>
          <p:spPr>
            <a:xfrm>
              <a:off x="1305584" y="5051599"/>
              <a:ext cx="860768" cy="478026"/>
            </a:xfrm>
            <a:prstGeom prst="rect">
              <a:avLst/>
            </a:prstGeom>
          </p:spPr>
        </p:pic>
        <p:sp>
          <p:nvSpPr>
            <p:cNvPr id="73" name="Freeform 15"/>
            <p:cNvSpPr/>
            <p:nvPr/>
          </p:nvSpPr>
          <p:spPr>
            <a:xfrm>
              <a:off x="1072986" y="5162939"/>
              <a:ext cx="587123" cy="377380"/>
            </a:xfrm>
            <a:custGeom>
              <a:avLst/>
              <a:gdLst/>
              <a:ahLst/>
              <a:cxnLst/>
              <a:rect l="l" t="t" r="r" b="b"/>
              <a:pathLst>
                <a:path w="4369237" h="2818280">
                  <a:moveTo>
                    <a:pt x="0" y="1653849"/>
                  </a:moveTo>
                  <a:lnTo>
                    <a:pt x="505854" y="1653849"/>
                  </a:lnTo>
                  <a:cubicBezTo>
                    <a:pt x="540151" y="1653849"/>
                    <a:pt x="567954" y="1681652"/>
                    <a:pt x="567954" y="1715949"/>
                  </a:cubicBezTo>
                  <a:lnTo>
                    <a:pt x="567954" y="2563099"/>
                  </a:lnTo>
                  <a:cubicBezTo>
                    <a:pt x="567954" y="2597396"/>
                    <a:pt x="540151" y="2625199"/>
                    <a:pt x="505854" y="2625199"/>
                  </a:cubicBezTo>
                  <a:lnTo>
                    <a:pt x="0" y="2625199"/>
                  </a:lnTo>
                  <a:close/>
                  <a:moveTo>
                    <a:pt x="1471058" y="1564552"/>
                  </a:moveTo>
                  <a:cubicBezTo>
                    <a:pt x="1628088" y="1562633"/>
                    <a:pt x="1785714" y="1589291"/>
                    <a:pt x="1911787" y="1628449"/>
                  </a:cubicBezTo>
                  <a:cubicBezTo>
                    <a:pt x="2274001" y="1753861"/>
                    <a:pt x="2536204" y="1617337"/>
                    <a:pt x="2817456" y="1592731"/>
                  </a:cubicBezTo>
                  <a:cubicBezTo>
                    <a:pt x="3066032" y="1586248"/>
                    <a:pt x="3195281" y="1704650"/>
                    <a:pt x="3188931" y="1768150"/>
                  </a:cubicBezTo>
                  <a:cubicBezTo>
                    <a:pt x="3206393" y="1829269"/>
                    <a:pt x="3037720" y="2011170"/>
                    <a:pt x="2781737" y="1968968"/>
                  </a:cubicBezTo>
                  <a:cubicBezTo>
                    <a:pt x="2491226" y="1948595"/>
                    <a:pt x="2319775" y="1942510"/>
                    <a:pt x="2150706" y="2050724"/>
                  </a:cubicBezTo>
                  <a:lnTo>
                    <a:pt x="2098318" y="2072949"/>
                  </a:lnTo>
                  <a:cubicBezTo>
                    <a:pt x="2265271" y="2125337"/>
                    <a:pt x="2436985" y="2213443"/>
                    <a:pt x="2584887" y="2301549"/>
                  </a:cubicBezTo>
                  <a:cubicBezTo>
                    <a:pt x="2693101" y="2260538"/>
                    <a:pt x="3006103" y="2288585"/>
                    <a:pt x="3247668" y="2309487"/>
                  </a:cubicBezTo>
                  <a:cubicBezTo>
                    <a:pt x="3392130" y="2262920"/>
                    <a:pt x="3555644" y="2183015"/>
                    <a:pt x="3712012" y="2176930"/>
                  </a:cubicBezTo>
                  <a:cubicBezTo>
                    <a:pt x="3817580" y="2092528"/>
                    <a:pt x="3932674" y="1996220"/>
                    <a:pt x="4035862" y="1961824"/>
                  </a:cubicBezTo>
                  <a:cubicBezTo>
                    <a:pt x="4189055" y="1899911"/>
                    <a:pt x="4287481" y="1985636"/>
                    <a:pt x="4369237" y="2066599"/>
                  </a:cubicBezTo>
                  <a:lnTo>
                    <a:pt x="4185087" y="2199949"/>
                  </a:lnTo>
                  <a:cubicBezTo>
                    <a:pt x="4165507" y="2247838"/>
                    <a:pt x="4153073" y="2245722"/>
                    <a:pt x="4140637" y="2250749"/>
                  </a:cubicBezTo>
                  <a:cubicBezTo>
                    <a:pt x="4040095" y="2342294"/>
                    <a:pt x="3949079" y="2419553"/>
                    <a:pt x="3867587" y="2482524"/>
                  </a:cubicBezTo>
                  <a:cubicBezTo>
                    <a:pt x="3694550" y="2512686"/>
                    <a:pt x="3454837" y="2640480"/>
                    <a:pt x="3334187" y="2701599"/>
                  </a:cubicBezTo>
                  <a:cubicBezTo>
                    <a:pt x="3037589" y="2687312"/>
                    <a:pt x="2705273" y="2758748"/>
                    <a:pt x="2453918" y="2818280"/>
                  </a:cubicBezTo>
                  <a:cubicBezTo>
                    <a:pt x="2197933" y="2781768"/>
                    <a:pt x="1984416" y="2797776"/>
                    <a:pt x="1445856" y="2680169"/>
                  </a:cubicBezTo>
                  <a:cubicBezTo>
                    <a:pt x="1150184" y="2614950"/>
                    <a:pt x="861523" y="2543908"/>
                    <a:pt x="679887" y="2498399"/>
                  </a:cubicBezTo>
                  <a:lnTo>
                    <a:pt x="679887" y="1837999"/>
                  </a:lnTo>
                  <a:cubicBezTo>
                    <a:pt x="817735" y="1813657"/>
                    <a:pt x="922245" y="1736928"/>
                    <a:pt x="1033899" y="1672105"/>
                  </a:cubicBezTo>
                  <a:cubicBezTo>
                    <a:pt x="1157592" y="1596963"/>
                    <a:pt x="1314027" y="1566470"/>
                    <a:pt x="1471058" y="1564552"/>
                  </a:cubicBezTo>
                  <a:close/>
                  <a:moveTo>
                    <a:pt x="2769181" y="0"/>
                  </a:moveTo>
                  <a:lnTo>
                    <a:pt x="2946494" y="0"/>
                  </a:lnTo>
                  <a:lnTo>
                    <a:pt x="2946494" y="143415"/>
                  </a:lnTo>
                  <a:cubicBezTo>
                    <a:pt x="3029067" y="145588"/>
                    <a:pt x="3090779" y="156887"/>
                    <a:pt x="3162921" y="177313"/>
                  </a:cubicBezTo>
                  <a:lnTo>
                    <a:pt x="3162921" y="445891"/>
                  </a:lnTo>
                  <a:cubicBezTo>
                    <a:pt x="3039932" y="380702"/>
                    <a:pt x="2886955" y="350715"/>
                    <a:pt x="2836977" y="383310"/>
                  </a:cubicBezTo>
                  <a:cubicBezTo>
                    <a:pt x="2787868" y="402867"/>
                    <a:pt x="2792214" y="469359"/>
                    <a:pt x="2826547" y="492827"/>
                  </a:cubicBezTo>
                  <a:cubicBezTo>
                    <a:pt x="2869572" y="553235"/>
                    <a:pt x="3243756" y="612339"/>
                    <a:pt x="3209857" y="896997"/>
                  </a:cubicBezTo>
                  <a:cubicBezTo>
                    <a:pt x="3193343" y="1095171"/>
                    <a:pt x="3017767" y="1159056"/>
                    <a:pt x="2949102" y="1178613"/>
                  </a:cubicBezTo>
                  <a:lnTo>
                    <a:pt x="2949102" y="1345496"/>
                  </a:lnTo>
                  <a:lnTo>
                    <a:pt x="2771788" y="1345496"/>
                  </a:lnTo>
                  <a:lnTo>
                    <a:pt x="2771788" y="1199473"/>
                  </a:lnTo>
                  <a:cubicBezTo>
                    <a:pt x="2667051" y="1196865"/>
                    <a:pt x="2540151" y="1168182"/>
                    <a:pt x="2492780" y="1136892"/>
                  </a:cubicBezTo>
                  <a:lnTo>
                    <a:pt x="2492780" y="857884"/>
                  </a:lnTo>
                  <a:cubicBezTo>
                    <a:pt x="2589694" y="941325"/>
                    <a:pt x="2732240" y="975224"/>
                    <a:pt x="2810901" y="967401"/>
                  </a:cubicBezTo>
                  <a:cubicBezTo>
                    <a:pt x="2887390" y="959144"/>
                    <a:pt x="2889563" y="876571"/>
                    <a:pt x="2852622" y="844846"/>
                  </a:cubicBezTo>
                  <a:cubicBezTo>
                    <a:pt x="2801341" y="772269"/>
                    <a:pt x="2418899" y="746628"/>
                    <a:pt x="2487565" y="396348"/>
                  </a:cubicBezTo>
                  <a:cubicBezTo>
                    <a:pt x="2518421" y="217730"/>
                    <a:pt x="2697907" y="160364"/>
                    <a:pt x="2771788" y="15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chemeClr val="lt1"/>
                </a:solidFill>
                <a:effectLst/>
                <a:uLnTx/>
                <a:uFillTx/>
                <a:latin typeface="+mn-lt"/>
                <a:ea typeface="+mn-ea"/>
                <a:cs typeface="+mn-cs"/>
              </a:endParaRPr>
            </a:p>
          </p:txBody>
        </p:sp>
      </p:grpSp>
    </p:spTree>
    <p:extLst>
      <p:ext uri="{BB962C8B-B14F-4D97-AF65-F5344CB8AC3E}">
        <p14:creationId xmlns:p14="http://schemas.microsoft.com/office/powerpoint/2010/main" val="109846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par>
                                <p:cTn id="7" presetID="9" presetClass="emph" presetSubtype="0" nodeType="withEffect">
                                  <p:stCondLst>
                                    <p:cond delay="0"/>
                                  </p:stCondLst>
                                  <p:childTnLst>
                                    <p:set>
                                      <p:cBhvr>
                                        <p:cTn id="8" dur="indefinite"/>
                                        <p:tgtEl>
                                          <p:spTgt spid="592"/>
                                        </p:tgtEl>
                                        <p:attrNameLst>
                                          <p:attrName>style.opacity</p:attrName>
                                        </p:attrNameLst>
                                      </p:cBhvr>
                                      <p:to>
                                        <p:strVal val="0.5"/>
                                      </p:to>
                                    </p:set>
                                    <p:animEffect filter="image" prLst="opacity: 0.5">
                                      <p:cBhvr rctx="IE">
                                        <p:cTn id="9" dur="indefinite"/>
                                        <p:tgtEl>
                                          <p:spTgt spid="592"/>
                                        </p:tgtEl>
                                      </p:cBhvr>
                                    </p:animEffect>
                                  </p:childTnLst>
                                </p:cTn>
                              </p:par>
                              <p:par>
                                <p:cTn id="10" presetID="9" presetClass="emph" presetSubtype="0" nodeType="withEffect">
                                  <p:stCondLst>
                                    <p:cond delay="0"/>
                                  </p:stCondLst>
                                  <p:childTnLst>
                                    <p:set>
                                      <p:cBhvr>
                                        <p:cTn id="11" dur="indefinite"/>
                                        <p:tgtEl>
                                          <p:spTgt spid="6"/>
                                        </p:tgtEl>
                                        <p:attrNameLst>
                                          <p:attrName>style.opacity</p:attrName>
                                        </p:attrNameLst>
                                      </p:cBhvr>
                                      <p:to>
                                        <p:strVal val="0.5"/>
                                      </p:to>
                                    </p:set>
                                    <p:animEffect filter="image" prLst="opacity: 0.5">
                                      <p:cBhvr rctx="IE">
                                        <p:cTn id="12" dur="indefinite"/>
                                        <p:tgtEl>
                                          <p:spTgt spid="6"/>
                                        </p:tgtEl>
                                      </p:cBhvr>
                                    </p:animEffect>
                                  </p:childTnLst>
                                </p:cTn>
                              </p:par>
                              <p:par>
                                <p:cTn id="13" presetID="9" presetClass="emph" presetSubtype="0" nodeType="withEffect">
                                  <p:stCondLst>
                                    <p:cond delay="0"/>
                                  </p:stCondLst>
                                  <p:childTnLst>
                                    <p:set>
                                      <p:cBhvr>
                                        <p:cTn id="14" dur="indefinite"/>
                                        <p:tgtEl>
                                          <p:spTgt spid="4"/>
                                        </p:tgtEl>
                                        <p:attrNameLst>
                                          <p:attrName>style.opacity</p:attrName>
                                        </p:attrNameLst>
                                      </p:cBhvr>
                                      <p:to>
                                        <p:strVal val="0.5"/>
                                      </p:to>
                                    </p:set>
                                    <p:animEffect filter="image" prLst="opacity: 0.5">
                                      <p:cBhvr rctx="IE">
                                        <p:cTn id="15" dur="indefinite"/>
                                        <p:tgtEl>
                                          <p:spTgt spid="4"/>
                                        </p:tgtEl>
                                      </p:cBhvr>
                                    </p:animEffect>
                                  </p:childTnLst>
                                </p:cTn>
                              </p:par>
                              <p:par>
                                <p:cTn id="16" presetID="9" presetClass="emph" presetSubtype="0" nodeType="withEffect">
                                  <p:stCondLst>
                                    <p:cond delay="0"/>
                                  </p:stCondLst>
                                  <p:childTnLst>
                                    <p:set>
                                      <p:cBhvr>
                                        <p:cTn id="17" dur="indefinite"/>
                                        <p:tgtEl>
                                          <p:spTgt spid="7"/>
                                        </p:tgtEl>
                                        <p:attrNameLst>
                                          <p:attrName>style.opacity</p:attrName>
                                        </p:attrNameLst>
                                      </p:cBhvr>
                                      <p:to>
                                        <p:strVal val="0.5"/>
                                      </p:to>
                                    </p:set>
                                    <p:animEffect filter="image" prLst="opacity: 0.5">
                                      <p:cBhvr rctx="IE">
                                        <p:cTn id="18" dur="indefinite"/>
                                        <p:tgtEl>
                                          <p:spTgt spid="7"/>
                                        </p:tgtEl>
                                      </p:cBhvr>
                                    </p:animEffect>
                                  </p:childTnLst>
                                </p:cTn>
                              </p:par>
                              <p:par>
                                <p:cTn id="19" presetID="9" presetClass="emph" presetSubtype="0" nodeType="withEffect">
                                  <p:stCondLst>
                                    <p:cond delay="0"/>
                                  </p:stCondLst>
                                  <p:childTnLst>
                                    <p:set>
                                      <p:cBhvr>
                                        <p:cTn id="20" dur="indefinite"/>
                                        <p:tgtEl>
                                          <p:spTgt spid="8"/>
                                        </p:tgtEl>
                                        <p:attrNameLst>
                                          <p:attrName>style.opacity</p:attrName>
                                        </p:attrNameLst>
                                      </p:cBhvr>
                                      <p:to>
                                        <p:strVal val="0.5"/>
                                      </p:to>
                                    </p:set>
                                    <p:animEffect filter="image" prLst="opacity: 0.5">
                                      <p:cBhvr rctx="IE">
                                        <p:cTn id="21"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90500"/>
            <a:ext cx="11811001" cy="1072840"/>
          </a:xfrm>
        </p:spPr>
        <p:txBody>
          <a:bodyPr/>
          <a:lstStyle/>
          <a:p>
            <a:r>
              <a:rPr lang="en-US"/>
              <a:t>The job folder</a:t>
            </a:r>
            <a:endParaRPr lang="en-US" dirty="0"/>
          </a:p>
        </p:txBody>
      </p:sp>
      <p:sp>
        <p:nvSpPr>
          <p:cNvPr id="3" name="Content Placeholder 2"/>
          <p:cNvSpPr>
            <a:spLocks noGrp="1"/>
          </p:cNvSpPr>
          <p:nvPr>
            <p:ph idx="1"/>
          </p:nvPr>
        </p:nvSpPr>
        <p:spPr>
          <a:xfrm>
            <a:off x="190500" y="1580939"/>
            <a:ext cx="5641890" cy="4460875"/>
          </a:xfrm>
        </p:spPr>
        <p:txBody>
          <a:bodyPr>
            <a:normAutofit/>
          </a:bodyPr>
          <a:lstStyle/>
          <a:p>
            <a:pPr marL="0" indent="0">
              <a:buNone/>
            </a:pPr>
            <a:r>
              <a:rPr lang="en-US" sz="2000" dirty="0"/>
              <a:t>Inside the Default ADL Store:</a:t>
            </a:r>
          </a:p>
          <a:p>
            <a:pPr marL="0" indent="0">
              <a:buNone/>
            </a:pPr>
            <a:endParaRPr lang="en-US" sz="1600" dirty="0"/>
          </a:p>
          <a:p>
            <a:pPr marL="0" indent="0">
              <a:buNone/>
            </a:pPr>
            <a:r>
              <a:rPr lang="en-US" sz="1900" b="1" kern="0" dirty="0">
                <a:solidFill>
                  <a:srgbClr val="50B347"/>
                </a:solidFill>
                <a:latin typeface="Segoe UI Semibold" charset="0"/>
                <a:cs typeface="Segoe UI Semibold" charset="0"/>
              </a:rPr>
              <a:t>General</a:t>
            </a:r>
            <a:r>
              <a:rPr lang="en-US" sz="2333" b="1" dirty="0"/>
              <a:t> </a:t>
            </a:r>
            <a:r>
              <a:rPr lang="en-US" sz="1900" b="1" kern="0" dirty="0">
                <a:solidFill>
                  <a:srgbClr val="50B347"/>
                </a:solidFill>
                <a:latin typeface="Segoe UI Semibold" charset="0"/>
                <a:cs typeface="Segoe UI Semibold" charset="0"/>
              </a:rPr>
              <a:t>Form</a:t>
            </a:r>
          </a:p>
          <a:p>
            <a:pPr marL="0" indent="0">
              <a:buNone/>
            </a:pPr>
            <a:r>
              <a:rPr lang="en-US" sz="1200" dirty="0">
                <a:latin typeface="Consolas" panose="020B0609020204030204" pitchFamily="49" charset="0"/>
              </a:rPr>
              <a:t>/system/</a:t>
            </a:r>
            <a:r>
              <a:rPr lang="en-US" sz="1200" dirty="0" err="1">
                <a:latin typeface="Consolas" panose="020B0609020204030204" pitchFamily="49" charset="0"/>
              </a:rPr>
              <a:t>jobservice</a:t>
            </a:r>
            <a:r>
              <a:rPr lang="en-US" sz="1200" dirty="0">
                <a:latin typeface="Consolas" panose="020B0609020204030204" pitchFamily="49" charset="0"/>
              </a:rPr>
              <a:t>/jobs/</a:t>
            </a:r>
            <a:r>
              <a:rPr lang="en-US" sz="1200" dirty="0" err="1">
                <a:latin typeface="Consolas" panose="020B0609020204030204" pitchFamily="49" charset="0"/>
              </a:rPr>
              <a:t>Usql</a:t>
            </a:r>
            <a:r>
              <a:rPr lang="en-US" sz="1200" dirty="0">
                <a:latin typeface="Consolas" panose="020B0609020204030204" pitchFamily="49" charset="0"/>
              </a:rPr>
              <a:t>/</a:t>
            </a:r>
          </a:p>
          <a:p>
            <a:pPr marL="0" indent="0">
              <a:buNone/>
            </a:pPr>
            <a:r>
              <a:rPr lang="en-US" sz="1200" dirty="0">
                <a:solidFill>
                  <a:srgbClr val="00B0F0"/>
                </a:solidFill>
                <a:latin typeface="Consolas" panose="020B0609020204030204" pitchFamily="49" charset="0"/>
              </a:rPr>
              <a:t>	YYYY</a:t>
            </a:r>
            <a:r>
              <a:rPr lang="en-US" sz="1200" dirty="0">
                <a:latin typeface="Consolas" panose="020B0609020204030204" pitchFamily="49" charset="0"/>
              </a:rPr>
              <a:t>/</a:t>
            </a:r>
            <a:r>
              <a:rPr lang="en-US" sz="1200" dirty="0">
                <a:solidFill>
                  <a:srgbClr val="00B0F0"/>
                </a:solidFill>
                <a:latin typeface="Consolas" panose="020B0609020204030204" pitchFamily="49" charset="0"/>
              </a:rPr>
              <a:t>MM</a:t>
            </a:r>
            <a:r>
              <a:rPr lang="en-US" sz="1200" dirty="0">
                <a:latin typeface="Consolas" panose="020B0609020204030204" pitchFamily="49" charset="0"/>
              </a:rPr>
              <a:t>/</a:t>
            </a:r>
            <a:r>
              <a:rPr lang="en-US" sz="1200" dirty="0">
                <a:solidFill>
                  <a:srgbClr val="00B0F0"/>
                </a:solidFill>
                <a:latin typeface="Consolas" panose="020B0609020204030204" pitchFamily="49" charset="0"/>
              </a:rPr>
              <a:t>DD</a:t>
            </a:r>
            <a:r>
              <a:rPr lang="en-US" sz="1200" dirty="0">
                <a:latin typeface="Consolas" panose="020B0609020204030204" pitchFamily="49" charset="0"/>
              </a:rPr>
              <a:t>/</a:t>
            </a:r>
            <a:r>
              <a:rPr lang="en-US" sz="1200" dirty="0" err="1">
                <a:solidFill>
                  <a:srgbClr val="00BCF2"/>
                </a:solidFill>
                <a:latin typeface="Consolas" panose="020B0609020204030204" pitchFamily="49" charset="0"/>
              </a:rPr>
              <a:t>hh</a:t>
            </a:r>
            <a:r>
              <a:rPr lang="en-US" sz="1200" dirty="0">
                <a:latin typeface="Consolas" panose="020B0609020204030204" pitchFamily="49" charset="0"/>
              </a:rPr>
              <a:t>/</a:t>
            </a:r>
            <a:r>
              <a:rPr lang="en-US" sz="1200" dirty="0">
                <a:solidFill>
                  <a:srgbClr val="00BCF2"/>
                </a:solidFill>
                <a:latin typeface="Consolas" panose="020B0609020204030204" pitchFamily="49" charset="0"/>
              </a:rPr>
              <a:t>mm</a:t>
            </a:r>
            <a:r>
              <a:rPr lang="en-US" sz="1200" dirty="0">
                <a:latin typeface="Consolas" panose="020B0609020204030204" pitchFamily="49" charset="0"/>
              </a:rPr>
              <a:t>/</a:t>
            </a:r>
          </a:p>
          <a:p>
            <a:pPr marL="0" indent="0">
              <a:buNone/>
            </a:pPr>
            <a:r>
              <a:rPr lang="en-US" sz="1200" dirty="0">
                <a:solidFill>
                  <a:srgbClr val="FF0000"/>
                </a:solidFill>
                <a:latin typeface="Consolas" panose="020B0609020204030204" pitchFamily="49" charset="0"/>
              </a:rPr>
              <a:t>		</a:t>
            </a:r>
            <a:r>
              <a:rPr lang="en-US" sz="1200" dirty="0">
                <a:solidFill>
                  <a:schemeClr val="accent5"/>
                </a:solidFill>
                <a:latin typeface="Consolas" panose="020B0609020204030204" pitchFamily="49" charset="0"/>
              </a:rPr>
              <a:t>JOBID</a:t>
            </a:r>
          </a:p>
          <a:p>
            <a:pPr marL="0" indent="0">
              <a:buNone/>
            </a:pPr>
            <a:endParaRPr lang="en-US" sz="1600" dirty="0">
              <a:solidFill>
                <a:srgbClr val="FF0000"/>
              </a:solidFill>
            </a:endParaRPr>
          </a:p>
          <a:p>
            <a:pPr marL="0" indent="0">
              <a:buNone/>
            </a:pPr>
            <a:r>
              <a:rPr lang="en-US" sz="1900" b="1" kern="0" dirty="0">
                <a:solidFill>
                  <a:srgbClr val="50B347"/>
                </a:solidFill>
                <a:latin typeface="Segoe UI Semibold" charset="0"/>
                <a:cs typeface="Segoe UI Semibold" charset="0"/>
              </a:rPr>
              <a:t>An Example</a:t>
            </a:r>
          </a:p>
          <a:p>
            <a:pPr marL="0" indent="0">
              <a:buNone/>
            </a:pPr>
            <a:r>
              <a:rPr lang="en-US" sz="1200" dirty="0">
                <a:latin typeface="Consolas" panose="020B0609020204030204" pitchFamily="49" charset="0"/>
              </a:rPr>
              <a:t>/system/</a:t>
            </a:r>
            <a:r>
              <a:rPr lang="en-US" sz="1200" dirty="0" err="1">
                <a:latin typeface="Consolas" panose="020B0609020204030204" pitchFamily="49" charset="0"/>
              </a:rPr>
              <a:t>jobservice</a:t>
            </a:r>
            <a:r>
              <a:rPr lang="en-US" sz="1200" dirty="0">
                <a:latin typeface="Consolas" panose="020B0609020204030204" pitchFamily="49" charset="0"/>
              </a:rPr>
              <a:t>/jobs/</a:t>
            </a:r>
            <a:r>
              <a:rPr lang="en-US" sz="1200" dirty="0" err="1">
                <a:latin typeface="Consolas" panose="020B0609020204030204" pitchFamily="49" charset="0"/>
              </a:rPr>
              <a:t>Usql</a:t>
            </a:r>
            <a:r>
              <a:rPr lang="en-US" sz="1200" dirty="0">
                <a:latin typeface="Consolas" panose="020B0609020204030204" pitchFamily="49" charset="0"/>
              </a:rPr>
              <a:t>/</a:t>
            </a:r>
          </a:p>
          <a:p>
            <a:pPr marL="0" indent="0">
              <a:buNone/>
            </a:pPr>
            <a:r>
              <a:rPr lang="en-US" sz="1200" dirty="0">
                <a:solidFill>
                  <a:srgbClr val="00B0F0"/>
                </a:solidFill>
                <a:latin typeface="Consolas" panose="020B0609020204030204" pitchFamily="49" charset="0"/>
              </a:rPr>
              <a:t>	2016</a:t>
            </a:r>
            <a:r>
              <a:rPr lang="en-US" sz="1200" dirty="0">
                <a:latin typeface="Consolas" panose="020B0609020204030204" pitchFamily="49" charset="0"/>
              </a:rPr>
              <a:t>/</a:t>
            </a:r>
            <a:r>
              <a:rPr lang="en-US" sz="1200" dirty="0">
                <a:solidFill>
                  <a:srgbClr val="00B0F0"/>
                </a:solidFill>
                <a:latin typeface="Consolas" panose="020B0609020204030204" pitchFamily="49" charset="0"/>
              </a:rPr>
              <a:t>01</a:t>
            </a:r>
            <a:r>
              <a:rPr lang="en-US" sz="1200" dirty="0">
                <a:latin typeface="Consolas" panose="020B0609020204030204" pitchFamily="49" charset="0"/>
              </a:rPr>
              <a:t>/</a:t>
            </a:r>
            <a:r>
              <a:rPr lang="en-US" sz="1200" dirty="0">
                <a:solidFill>
                  <a:srgbClr val="00B0F0"/>
                </a:solidFill>
                <a:latin typeface="Consolas" panose="020B0609020204030204" pitchFamily="49" charset="0"/>
              </a:rPr>
              <a:t>20</a:t>
            </a:r>
            <a:r>
              <a:rPr lang="en-US" sz="1200" dirty="0">
                <a:latin typeface="Consolas" panose="020B0609020204030204" pitchFamily="49" charset="0"/>
              </a:rPr>
              <a:t>/</a:t>
            </a:r>
            <a:r>
              <a:rPr lang="en-US" sz="1200" dirty="0">
                <a:solidFill>
                  <a:srgbClr val="00BCF2"/>
                </a:solidFill>
                <a:latin typeface="Consolas" panose="020B0609020204030204" pitchFamily="49" charset="0"/>
              </a:rPr>
              <a:t>00</a:t>
            </a:r>
            <a:r>
              <a:rPr lang="en-US" sz="1200" dirty="0">
                <a:latin typeface="Consolas" panose="020B0609020204030204" pitchFamily="49" charset="0"/>
              </a:rPr>
              <a:t>/</a:t>
            </a:r>
            <a:r>
              <a:rPr lang="en-US" sz="1200" dirty="0">
                <a:solidFill>
                  <a:srgbClr val="00BCF2"/>
                </a:solidFill>
                <a:latin typeface="Consolas" panose="020B0609020204030204" pitchFamily="49" charset="0"/>
              </a:rPr>
              <a:t>00</a:t>
            </a:r>
            <a:r>
              <a:rPr lang="en-US" sz="1200" dirty="0">
                <a:latin typeface="Consolas" panose="020B0609020204030204" pitchFamily="49" charset="0"/>
              </a:rPr>
              <a:t>/</a:t>
            </a:r>
          </a:p>
          <a:p>
            <a:pPr marL="0" indent="0">
              <a:buNone/>
            </a:pPr>
            <a:r>
              <a:rPr lang="en-US" sz="1200" dirty="0">
                <a:solidFill>
                  <a:srgbClr val="FF0000"/>
                </a:solidFill>
                <a:latin typeface="Consolas" panose="020B0609020204030204" pitchFamily="49" charset="0"/>
              </a:rPr>
              <a:t>		</a:t>
            </a:r>
            <a:r>
              <a:rPr lang="en-US" sz="1200" dirty="0">
                <a:solidFill>
                  <a:schemeClr val="accent5"/>
                </a:solidFill>
                <a:latin typeface="Consolas" panose="020B0609020204030204" pitchFamily="49" charset="0"/>
              </a:rPr>
              <a:t>17972fc2-4737-48f7-81fb-49af9a784f64</a:t>
            </a:r>
          </a:p>
        </p:txBody>
      </p:sp>
      <p:pic>
        <p:nvPicPr>
          <p:cNvPr id="4" name="Picture 3"/>
          <p:cNvPicPr>
            <a:picLocks noChangeAspect="1"/>
          </p:cNvPicPr>
          <p:nvPr/>
        </p:nvPicPr>
        <p:blipFill>
          <a:blip r:embed="rId3"/>
          <a:stretch>
            <a:fillRect/>
          </a:stretch>
        </p:blipFill>
        <p:spPr>
          <a:xfrm>
            <a:off x="5461686" y="329816"/>
            <a:ext cx="4924465" cy="6528184"/>
          </a:xfrm>
          <a:prstGeom prst="rect">
            <a:avLst/>
          </a:prstGeom>
        </p:spPr>
      </p:pic>
      <p:sp>
        <p:nvSpPr>
          <p:cNvPr id="26" name="Rectangular Callout 5"/>
          <p:cNvSpPr/>
          <p:nvPr/>
        </p:nvSpPr>
        <p:spPr>
          <a:xfrm>
            <a:off x="9465277" y="1133177"/>
            <a:ext cx="1690403" cy="523220"/>
          </a:xfrm>
          <a:prstGeom prst="borderCallout2">
            <a:avLst>
              <a:gd name="adj1" fmla="val 18750"/>
              <a:gd name="adj2" fmla="val -8333"/>
              <a:gd name="adj3" fmla="val 18750"/>
              <a:gd name="adj4" fmla="val -16667"/>
              <a:gd name="adj5" fmla="val 70794"/>
              <a:gd name="adj6" fmla="val -155607"/>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C# code generated by the U-SQL Compiler</a:t>
            </a:r>
          </a:p>
        </p:txBody>
      </p:sp>
      <p:sp>
        <p:nvSpPr>
          <p:cNvPr id="27" name="Rectangular Callout 5"/>
          <p:cNvSpPr/>
          <p:nvPr/>
        </p:nvSpPr>
        <p:spPr>
          <a:xfrm>
            <a:off x="9465277" y="3223084"/>
            <a:ext cx="1715658" cy="523220"/>
          </a:xfrm>
          <a:prstGeom prst="borderCallout2">
            <a:avLst>
              <a:gd name="adj1" fmla="val 18750"/>
              <a:gd name="adj2" fmla="val -8333"/>
              <a:gd name="adj3" fmla="val 18750"/>
              <a:gd name="adj4" fmla="val -16667"/>
              <a:gd name="adj5" fmla="val 90030"/>
              <a:gd name="adj6" fmla="val -122553"/>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C++ code generated by the U-SQL Compiler</a:t>
            </a:r>
          </a:p>
        </p:txBody>
      </p:sp>
      <p:sp>
        <p:nvSpPr>
          <p:cNvPr id="28" name="Rectangular Callout 5"/>
          <p:cNvSpPr/>
          <p:nvPr/>
        </p:nvSpPr>
        <p:spPr>
          <a:xfrm>
            <a:off x="9465277" y="4476784"/>
            <a:ext cx="1754846" cy="692497"/>
          </a:xfrm>
          <a:prstGeom prst="borderCallout2">
            <a:avLst>
              <a:gd name="adj1" fmla="val 18750"/>
              <a:gd name="adj2" fmla="val -8333"/>
              <a:gd name="adj3" fmla="val 18750"/>
              <a:gd name="adj4" fmla="val -16667"/>
              <a:gd name="adj5" fmla="val 70372"/>
              <a:gd name="adj6" fmla="val -176439"/>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Cluster Plan </a:t>
            </a:r>
            <a:r>
              <a:rPr kumimoji="0" lang="en-US" sz="1100" b="1" i="0" u="none" strike="noStrike" kern="0" cap="none" spc="0" normalizeH="0" baseline="0" noProof="0" dirty="0" err="1">
                <a:ln>
                  <a:noFill/>
                </a:ln>
                <a:solidFill>
                  <a:schemeClr val="tx2"/>
                </a:solidFill>
                <a:effectLst/>
                <a:uLnTx/>
                <a:uFillTx/>
                <a:latin typeface="Segoe UI Semibold" charset="0"/>
                <a:ea typeface="Segoe UI Semibold" charset="0"/>
                <a:cs typeface="Segoe UI Semibold" charset="0"/>
              </a:rPr>
              <a:t>a.ka</a:t>
            </a: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a:t>
            </a:r>
            <a:b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“Job Graph” generated by U-SQL Compiler</a:t>
            </a:r>
          </a:p>
        </p:txBody>
      </p:sp>
      <p:sp>
        <p:nvSpPr>
          <p:cNvPr id="29" name="Rectangular Callout 5"/>
          <p:cNvSpPr/>
          <p:nvPr/>
        </p:nvSpPr>
        <p:spPr>
          <a:xfrm>
            <a:off x="9465277" y="5562910"/>
            <a:ext cx="2272448" cy="353943"/>
          </a:xfrm>
          <a:prstGeom prst="borderCallout2">
            <a:avLst>
              <a:gd name="adj1" fmla="val 18750"/>
              <a:gd name="adj2" fmla="val -8333"/>
              <a:gd name="adj3" fmla="val 18750"/>
              <a:gd name="adj4" fmla="val -16667"/>
              <a:gd name="adj5" fmla="val 8300"/>
              <a:gd name="adj6" fmla="val -119365"/>
            </a:avLst>
          </a:prstGeom>
          <a:solidFill>
            <a:schemeClr val="accent1">
              <a:lumMod val="20000"/>
              <a:lumOff val="80000"/>
            </a:schemeClr>
          </a:solidFill>
          <a:ln w="31750">
            <a:solidFill>
              <a:schemeClr val="accent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User-provided .NET Assemblies</a:t>
            </a:r>
          </a:p>
        </p:txBody>
      </p:sp>
      <p:sp>
        <p:nvSpPr>
          <p:cNvPr id="30" name="Rectangular Callout 5"/>
          <p:cNvSpPr/>
          <p:nvPr/>
        </p:nvSpPr>
        <p:spPr>
          <a:xfrm>
            <a:off x="9465277" y="6342025"/>
            <a:ext cx="2008113" cy="353943"/>
          </a:xfrm>
          <a:prstGeom prst="borderCallout2">
            <a:avLst>
              <a:gd name="adj1" fmla="val 18750"/>
              <a:gd name="adj2" fmla="val -8333"/>
              <a:gd name="adj3" fmla="val 18750"/>
              <a:gd name="adj4" fmla="val -16667"/>
              <a:gd name="adj5" fmla="val -33896"/>
              <a:gd name="adj6" fmla="val -150964"/>
            </a:avLst>
          </a:prstGeom>
          <a:solidFill>
            <a:schemeClr val="accent1">
              <a:lumMod val="20000"/>
              <a:lumOff val="80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User-provided U-SQL script</a:t>
            </a:r>
          </a:p>
        </p:txBody>
      </p:sp>
      <p:sp>
        <p:nvSpPr>
          <p:cNvPr id="31" name="Rectangular Callout 5"/>
          <p:cNvSpPr/>
          <p:nvPr/>
        </p:nvSpPr>
        <p:spPr>
          <a:xfrm>
            <a:off x="9465277" y="5562909"/>
            <a:ext cx="2272448" cy="353943"/>
          </a:xfrm>
          <a:prstGeom prst="borderCallout3">
            <a:avLst>
              <a:gd name="adj1" fmla="val 18750"/>
              <a:gd name="adj2" fmla="val -8333"/>
              <a:gd name="adj3" fmla="val 11574"/>
              <a:gd name="adj4" fmla="val -91555"/>
              <a:gd name="adj5" fmla="val -84533"/>
              <a:gd name="adj6" fmla="val -92194"/>
              <a:gd name="adj7" fmla="val -81822"/>
              <a:gd name="adj8" fmla="val -109249"/>
            </a:avLst>
          </a:prstGeom>
          <a:solidFill>
            <a:schemeClr val="accent1">
              <a:lumMod val="20000"/>
              <a:lumOff val="80000"/>
            </a:schemeClr>
          </a:solidFill>
          <a:ln w="31750">
            <a:solidFill>
              <a:schemeClr val="accent1"/>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User-provided .NET Assemblies</a:t>
            </a:r>
          </a:p>
        </p:txBody>
      </p:sp>
    </p:spTree>
    <p:extLst>
      <p:ext uri="{BB962C8B-B14F-4D97-AF65-F5344CB8AC3E}">
        <p14:creationId xmlns:p14="http://schemas.microsoft.com/office/powerpoint/2010/main" val="3827718069"/>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0"/>
            <a:ext cx="12192001" cy="6858000"/>
          </a:xfrm>
          <a:prstGeom prst="rect">
            <a:avLst/>
          </a:prstGeom>
        </p:spPr>
      </p:pic>
      <p:sp>
        <p:nvSpPr>
          <p:cNvPr id="11" name="Freeform: Shape 10"/>
          <p:cNvSpPr/>
          <p:nvPr/>
        </p:nvSpPr>
        <p:spPr>
          <a:xfrm>
            <a:off x="0" y="0"/>
            <a:ext cx="12192000" cy="6858000"/>
          </a:xfrm>
          <a:custGeom>
            <a:avLst/>
            <a:gdLst>
              <a:gd name="connsiteX0" fmla="*/ 621935 w 12192000"/>
              <a:gd name="connsiteY0" fmla="*/ 5765800 h 6858000"/>
              <a:gd name="connsiteX1" fmla="*/ 621935 w 12192000"/>
              <a:gd name="connsiteY1" fmla="*/ 6019800 h 6858000"/>
              <a:gd name="connsiteX2" fmla="*/ 1099455 w 12192000"/>
              <a:gd name="connsiteY2" fmla="*/ 6019800 h 6858000"/>
              <a:gd name="connsiteX3" fmla="*/ 1099455 w 12192000"/>
              <a:gd name="connsiteY3" fmla="*/ 5765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21935" y="5765800"/>
                </a:moveTo>
                <a:lnTo>
                  <a:pt x="621935" y="6019800"/>
                </a:lnTo>
                <a:lnTo>
                  <a:pt x="1099455" y="6019800"/>
                </a:lnTo>
                <a:lnTo>
                  <a:pt x="1099455" y="5765800"/>
                </a:lnTo>
                <a:close/>
                <a:moveTo>
                  <a:pt x="0" y="0"/>
                </a:moveTo>
                <a:lnTo>
                  <a:pt x="12192000" y="0"/>
                </a:lnTo>
                <a:lnTo>
                  <a:pt x="12192000"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Callout 2 12"/>
          <p:cNvSpPr/>
          <p:nvPr/>
        </p:nvSpPr>
        <p:spPr>
          <a:xfrm>
            <a:off x="3344816" y="5448790"/>
            <a:ext cx="846184" cy="317010"/>
          </a:xfrm>
          <a:prstGeom prst="borderCallout2">
            <a:avLst>
              <a:gd name="adj1" fmla="val 74994"/>
              <a:gd name="adj2" fmla="val -7884"/>
              <a:gd name="adj3" fmla="val 118935"/>
              <a:gd name="adj4" fmla="val -36630"/>
              <a:gd name="adj5" fmla="val 120679"/>
              <a:gd name="adj6" fmla="val -267262"/>
            </a:avLst>
          </a:prstGeom>
          <a:solidFill>
            <a:srgbClr val="FFE9D5"/>
          </a:solidFill>
          <a:ln w="31750">
            <a:solidFill>
              <a:srgbClr val="FF8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bIns="73152"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Resources</a:t>
            </a:r>
          </a:p>
        </p:txBody>
      </p:sp>
      <p:sp>
        <p:nvSpPr>
          <p:cNvPr id="8" name="Rectangle 7"/>
          <p:cNvSpPr/>
          <p:nvPr/>
        </p:nvSpPr>
        <p:spPr>
          <a:xfrm>
            <a:off x="621935" y="5765800"/>
            <a:ext cx="477520" cy="254000"/>
          </a:xfrm>
          <a:prstGeom prst="rect">
            <a:avLst/>
          </a:prstGeom>
          <a:noFill/>
          <a:ln w="28575">
            <a:solidFill>
              <a:srgbClr val="FF8C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1944732"/>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431074"/>
            <a:ext cx="12192000" cy="5325502"/>
          </a:xfrm>
          <a:prstGeom prst="rect">
            <a:avLst/>
          </a:prstGeom>
        </p:spPr>
      </p:pic>
      <p:sp>
        <p:nvSpPr>
          <p:cNvPr id="15" name="Line Callout 2 12"/>
          <p:cNvSpPr/>
          <p:nvPr/>
        </p:nvSpPr>
        <p:spPr>
          <a:xfrm>
            <a:off x="3203741" y="3625048"/>
            <a:ext cx="1681767" cy="523220"/>
          </a:xfrm>
          <a:prstGeom prst="borderCallout2">
            <a:avLst>
              <a:gd name="adj1" fmla="val 18750"/>
              <a:gd name="adj2" fmla="val -8333"/>
              <a:gd name="adj3" fmla="val 18750"/>
              <a:gd name="adj4" fmla="val -16667"/>
              <a:gd name="adj5" fmla="val 139525"/>
              <a:gd name="adj6" fmla="val -79251"/>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Blue items: the output of the compiler</a:t>
            </a:r>
          </a:p>
        </p:txBody>
      </p:sp>
      <p:sp>
        <p:nvSpPr>
          <p:cNvPr id="16" name="Line Callout 2 12"/>
          <p:cNvSpPr/>
          <p:nvPr/>
        </p:nvSpPr>
        <p:spPr>
          <a:xfrm>
            <a:off x="3482415" y="4857638"/>
            <a:ext cx="2260600" cy="353943"/>
          </a:xfrm>
          <a:prstGeom prst="borderCallout2">
            <a:avLst>
              <a:gd name="adj1" fmla="val 18750"/>
              <a:gd name="adj2" fmla="val -8333"/>
              <a:gd name="adj3" fmla="val 18750"/>
              <a:gd name="adj4" fmla="val -16667"/>
              <a:gd name="adj5" fmla="val 141409"/>
              <a:gd name="adj6" fmla="val -79733"/>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Grey items: U-SQL runtime bits</a:t>
            </a:r>
          </a:p>
        </p:txBody>
      </p:sp>
      <p:sp>
        <p:nvSpPr>
          <p:cNvPr id="17" name="Line Callout 2 12"/>
          <p:cNvSpPr/>
          <p:nvPr/>
        </p:nvSpPr>
        <p:spPr>
          <a:xfrm>
            <a:off x="7182712" y="2149610"/>
            <a:ext cx="1994821" cy="353943"/>
          </a:xfrm>
          <a:prstGeom prst="borderCallout2">
            <a:avLst>
              <a:gd name="adj1" fmla="val -58460"/>
              <a:gd name="adj2" fmla="val 195359"/>
              <a:gd name="adj3" fmla="val 79011"/>
              <a:gd name="adj4" fmla="val 114794"/>
              <a:gd name="adj5" fmla="val 79263"/>
              <a:gd name="adj6" fmla="val 104215"/>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Download all the resources</a:t>
            </a:r>
          </a:p>
        </p:txBody>
      </p:sp>
      <p:sp>
        <p:nvSpPr>
          <p:cNvPr id="18" name="Line Callout 2 12"/>
          <p:cNvSpPr/>
          <p:nvPr/>
        </p:nvSpPr>
        <p:spPr>
          <a:xfrm>
            <a:off x="6198643" y="2645661"/>
            <a:ext cx="1308145" cy="523220"/>
          </a:xfrm>
          <a:prstGeom prst="borderCallout2">
            <a:avLst>
              <a:gd name="adj1" fmla="val 24400"/>
              <a:gd name="adj2" fmla="val 139501"/>
              <a:gd name="adj3" fmla="val 84661"/>
              <a:gd name="adj4" fmla="val 113831"/>
              <a:gd name="adj5" fmla="val 84914"/>
              <a:gd name="adj6" fmla="val 105660"/>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Download a specific resource</a:t>
            </a:r>
          </a:p>
        </p:txBody>
      </p:sp>
    </p:spTree>
    <p:extLst>
      <p:ext uri="{BB962C8B-B14F-4D97-AF65-F5344CB8AC3E}">
        <p14:creationId xmlns:p14="http://schemas.microsoft.com/office/powerpoint/2010/main" val="3078441487"/>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54885" y="0"/>
            <a:ext cx="713711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 name="Freeform 46"/>
          <p:cNvSpPr>
            <a:spLocks/>
          </p:cNvSpPr>
          <p:nvPr/>
        </p:nvSpPr>
        <p:spPr bwMode="auto">
          <a:xfrm>
            <a:off x="6192306" y="2823248"/>
            <a:ext cx="1449498" cy="1300577"/>
          </a:xfrm>
          <a:custGeom>
            <a:avLst/>
            <a:gdLst>
              <a:gd name="T0" fmla="*/ 584 w 584"/>
              <a:gd name="T1" fmla="*/ 524 h 524"/>
              <a:gd name="T2" fmla="*/ 0 w 584"/>
              <a:gd name="T3" fmla="*/ 470 h 524"/>
              <a:gd name="T4" fmla="*/ 0 w 584"/>
              <a:gd name="T5" fmla="*/ 0 h 524"/>
              <a:gd name="T6" fmla="*/ 584 w 584"/>
              <a:gd name="T7" fmla="*/ 145 h 524"/>
              <a:gd name="T8" fmla="*/ 584 w 584"/>
              <a:gd name="T9" fmla="*/ 524 h 524"/>
            </a:gdLst>
            <a:ahLst/>
            <a:cxnLst>
              <a:cxn ang="0">
                <a:pos x="T0" y="T1"/>
              </a:cxn>
              <a:cxn ang="0">
                <a:pos x="T2" y="T3"/>
              </a:cxn>
              <a:cxn ang="0">
                <a:pos x="T4" y="T5"/>
              </a:cxn>
              <a:cxn ang="0">
                <a:pos x="T6" y="T7"/>
              </a:cxn>
              <a:cxn ang="0">
                <a:pos x="T8" y="T9"/>
              </a:cxn>
            </a:cxnLst>
            <a:rect l="0" t="0" r="r" b="b"/>
            <a:pathLst>
              <a:path w="584" h="524">
                <a:moveTo>
                  <a:pt x="584" y="524"/>
                </a:moveTo>
                <a:lnTo>
                  <a:pt x="0" y="470"/>
                </a:lnTo>
                <a:lnTo>
                  <a:pt x="0" y="0"/>
                </a:lnTo>
                <a:lnTo>
                  <a:pt x="584" y="145"/>
                </a:lnTo>
                <a:lnTo>
                  <a:pt x="584" y="52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1" name="Rectangle 430"/>
          <p:cNvSpPr/>
          <p:nvPr/>
        </p:nvSpPr>
        <p:spPr bwMode="auto">
          <a:xfrm>
            <a:off x="5054885" y="5631542"/>
            <a:ext cx="7137115" cy="12264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14"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43279" y="2407922"/>
            <a:ext cx="4911606" cy="3040832"/>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Local vertex debug</a:t>
            </a:r>
            <a:endParaRPr kumimoji="0" lang="en-US" sz="4800" b="0" i="1"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a:p>
            <a:pPr marL="0" marR="0" lvl="0" indent="0" defTabSz="914400" eaLnBrk="1" fontAlgn="auto" latinLnBrk="0" hangingPunct="1">
              <a:lnSpc>
                <a:spcPct val="90000"/>
              </a:lnSpc>
              <a:spcBef>
                <a:spcPts val="1200"/>
              </a:spcBef>
              <a:spcAft>
                <a:spcPts val="600"/>
              </a:spcAft>
              <a:buClrTx/>
              <a:buSzTx/>
              <a:buFontTx/>
              <a:buNone/>
              <a:tabLst/>
              <a:defRPr/>
            </a:pPr>
            <a:r>
              <a:rPr kumimoji="0" lang="en-US" sz="3600" b="0" i="0" u="none" strike="noStrike" kern="0" cap="none" spc="0" normalizeH="0" baseline="0" noProof="0" dirty="0">
                <a:ln>
                  <a:noFill/>
                </a:ln>
                <a:solidFill>
                  <a:schemeClr val="accent1"/>
                </a:solidFill>
                <a:effectLst/>
                <a:uLnTx/>
                <a:uFillTx/>
                <a:latin typeface="+mj-lt"/>
                <a:ea typeface="Segoe UI" pitchFamily="34" charset="0"/>
                <a:cs typeface="Segoe UI" pitchFamily="34" charset="0"/>
              </a:rPr>
              <a:t>(coming soon)</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4400" b="0" i="0" u="none" strike="noStrike" kern="0" cap="none" spc="0" normalizeH="0" baseline="0" noProof="0" dirty="0">
              <a:ln>
                <a:noFill/>
              </a:ln>
              <a:solidFill>
                <a:schemeClr val="accent2"/>
              </a:solidFill>
              <a:effectLst/>
              <a:uLnTx/>
              <a:uFillTx/>
              <a:latin typeface="+mj-lt"/>
              <a:ea typeface="Segoe UI" pitchFamily="34" charset="0"/>
              <a:cs typeface="Segoe UI" pitchFamily="34" charset="0"/>
            </a:endParaRPr>
          </a:p>
        </p:txBody>
      </p:sp>
      <p:sp>
        <p:nvSpPr>
          <p:cNvPr id="10" name="Oval 48"/>
          <p:cNvSpPr>
            <a:spLocks noChangeArrowheads="1"/>
          </p:cNvSpPr>
          <p:nvPr/>
        </p:nvSpPr>
        <p:spPr bwMode="auto">
          <a:xfrm>
            <a:off x="6450436" y="5516236"/>
            <a:ext cx="811620" cy="17126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Oval 49"/>
          <p:cNvSpPr>
            <a:spLocks noChangeArrowheads="1"/>
          </p:cNvSpPr>
          <p:nvPr/>
        </p:nvSpPr>
        <p:spPr bwMode="auto">
          <a:xfrm>
            <a:off x="9950081" y="5516236"/>
            <a:ext cx="814102" cy="17126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Oval 62"/>
          <p:cNvSpPr>
            <a:spLocks noChangeArrowheads="1"/>
          </p:cNvSpPr>
          <p:nvPr/>
        </p:nvSpPr>
        <p:spPr bwMode="auto">
          <a:xfrm>
            <a:off x="7525149" y="6238504"/>
            <a:ext cx="109209"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Oval 63"/>
          <p:cNvSpPr>
            <a:spLocks noChangeArrowheads="1"/>
          </p:cNvSpPr>
          <p:nvPr/>
        </p:nvSpPr>
        <p:spPr bwMode="auto">
          <a:xfrm>
            <a:off x="7664142" y="6238504"/>
            <a:ext cx="111692"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Oval 65"/>
          <p:cNvSpPr>
            <a:spLocks noChangeArrowheads="1"/>
          </p:cNvSpPr>
          <p:nvPr/>
        </p:nvSpPr>
        <p:spPr bwMode="auto">
          <a:xfrm>
            <a:off x="7597128" y="6201273"/>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 name="Oval 87"/>
          <p:cNvSpPr>
            <a:spLocks noChangeArrowheads="1"/>
          </p:cNvSpPr>
          <p:nvPr/>
        </p:nvSpPr>
        <p:spPr bwMode="auto">
          <a:xfrm>
            <a:off x="9540547" y="6201273"/>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Oval 90"/>
          <p:cNvSpPr>
            <a:spLocks noChangeArrowheads="1"/>
          </p:cNvSpPr>
          <p:nvPr/>
        </p:nvSpPr>
        <p:spPr bwMode="auto">
          <a:xfrm>
            <a:off x="9468569" y="6238504"/>
            <a:ext cx="109209"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val 91"/>
          <p:cNvSpPr>
            <a:spLocks noChangeArrowheads="1"/>
          </p:cNvSpPr>
          <p:nvPr/>
        </p:nvSpPr>
        <p:spPr bwMode="auto">
          <a:xfrm>
            <a:off x="9607562" y="6238504"/>
            <a:ext cx="111692"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 name="Oval 118"/>
          <p:cNvSpPr>
            <a:spLocks noChangeArrowheads="1"/>
          </p:cNvSpPr>
          <p:nvPr/>
        </p:nvSpPr>
        <p:spPr bwMode="auto">
          <a:xfrm>
            <a:off x="9719252" y="6335302"/>
            <a:ext cx="126584" cy="2482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 name="Oval 119"/>
          <p:cNvSpPr>
            <a:spLocks noChangeArrowheads="1"/>
          </p:cNvSpPr>
          <p:nvPr/>
        </p:nvSpPr>
        <p:spPr bwMode="auto">
          <a:xfrm>
            <a:off x="9552958" y="6335302"/>
            <a:ext cx="121620"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 name="Oval 120"/>
          <p:cNvSpPr>
            <a:spLocks noChangeArrowheads="1"/>
          </p:cNvSpPr>
          <p:nvPr/>
        </p:nvSpPr>
        <p:spPr bwMode="auto">
          <a:xfrm>
            <a:off x="9468569" y="6377497"/>
            <a:ext cx="126584"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 name="Oval 121"/>
          <p:cNvSpPr>
            <a:spLocks noChangeArrowheads="1"/>
          </p:cNvSpPr>
          <p:nvPr/>
        </p:nvSpPr>
        <p:spPr bwMode="auto">
          <a:xfrm>
            <a:off x="9632382" y="6377497"/>
            <a:ext cx="129065"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 name="Oval 122"/>
          <p:cNvSpPr>
            <a:spLocks noChangeArrowheads="1"/>
          </p:cNvSpPr>
          <p:nvPr/>
        </p:nvSpPr>
        <p:spPr bwMode="auto">
          <a:xfrm>
            <a:off x="9798677" y="6377497"/>
            <a:ext cx="126584"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 name="Freeform 125"/>
          <p:cNvSpPr>
            <a:spLocks/>
          </p:cNvSpPr>
          <p:nvPr/>
        </p:nvSpPr>
        <p:spPr bwMode="auto">
          <a:xfrm>
            <a:off x="7830438" y="4379472"/>
            <a:ext cx="1588491" cy="1106980"/>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 name="Rectangle 126"/>
          <p:cNvSpPr>
            <a:spLocks noChangeArrowheads="1"/>
          </p:cNvSpPr>
          <p:nvPr/>
        </p:nvSpPr>
        <p:spPr bwMode="auto">
          <a:xfrm>
            <a:off x="7880078" y="4429113"/>
            <a:ext cx="1489210" cy="84388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3" name="Freeform 161"/>
          <p:cNvSpPr>
            <a:spLocks/>
          </p:cNvSpPr>
          <p:nvPr/>
        </p:nvSpPr>
        <p:spPr bwMode="auto">
          <a:xfrm>
            <a:off x="7433315" y="3719256"/>
            <a:ext cx="79425" cy="300325"/>
          </a:xfrm>
          <a:custGeom>
            <a:avLst/>
            <a:gdLst>
              <a:gd name="T0" fmla="*/ 0 w 32"/>
              <a:gd name="T1" fmla="*/ 0 h 121"/>
              <a:gd name="T2" fmla="*/ 0 w 32"/>
              <a:gd name="T3" fmla="*/ 119 h 121"/>
              <a:gd name="T4" fmla="*/ 29 w 32"/>
              <a:gd name="T5" fmla="*/ 121 h 121"/>
              <a:gd name="T6" fmla="*/ 32 w 32"/>
              <a:gd name="T7" fmla="*/ 5 h 121"/>
              <a:gd name="T8" fmla="*/ 0 w 32"/>
              <a:gd name="T9" fmla="*/ 0 h 121"/>
            </a:gdLst>
            <a:ahLst/>
            <a:cxnLst>
              <a:cxn ang="0">
                <a:pos x="T0" y="T1"/>
              </a:cxn>
              <a:cxn ang="0">
                <a:pos x="T2" y="T3"/>
              </a:cxn>
              <a:cxn ang="0">
                <a:pos x="T4" y="T5"/>
              </a:cxn>
              <a:cxn ang="0">
                <a:pos x="T6" y="T7"/>
              </a:cxn>
              <a:cxn ang="0">
                <a:pos x="T8" y="T9"/>
              </a:cxn>
            </a:cxnLst>
            <a:rect l="0" t="0" r="r" b="b"/>
            <a:pathLst>
              <a:path w="32" h="121">
                <a:moveTo>
                  <a:pt x="0" y="0"/>
                </a:moveTo>
                <a:lnTo>
                  <a:pt x="0" y="119"/>
                </a:lnTo>
                <a:lnTo>
                  <a:pt x="29" y="121"/>
                </a:lnTo>
                <a:lnTo>
                  <a:pt x="32" y="5"/>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4" name="Freeform 162"/>
          <p:cNvSpPr>
            <a:spLocks/>
          </p:cNvSpPr>
          <p:nvPr/>
        </p:nvSpPr>
        <p:spPr bwMode="auto">
          <a:xfrm>
            <a:off x="7200005" y="3798680"/>
            <a:ext cx="79425" cy="196080"/>
          </a:xfrm>
          <a:custGeom>
            <a:avLst/>
            <a:gdLst>
              <a:gd name="T0" fmla="*/ 0 w 32"/>
              <a:gd name="T1" fmla="*/ 0 h 79"/>
              <a:gd name="T2" fmla="*/ 0 w 32"/>
              <a:gd name="T3" fmla="*/ 74 h 79"/>
              <a:gd name="T4" fmla="*/ 32 w 32"/>
              <a:gd name="T5" fmla="*/ 79 h 79"/>
              <a:gd name="T6" fmla="*/ 32 w 32"/>
              <a:gd name="T7" fmla="*/ 3 h 79"/>
              <a:gd name="T8" fmla="*/ 0 w 32"/>
              <a:gd name="T9" fmla="*/ 0 h 79"/>
            </a:gdLst>
            <a:ahLst/>
            <a:cxnLst>
              <a:cxn ang="0">
                <a:pos x="T0" y="T1"/>
              </a:cxn>
              <a:cxn ang="0">
                <a:pos x="T2" y="T3"/>
              </a:cxn>
              <a:cxn ang="0">
                <a:pos x="T4" y="T5"/>
              </a:cxn>
              <a:cxn ang="0">
                <a:pos x="T6" y="T7"/>
              </a:cxn>
              <a:cxn ang="0">
                <a:pos x="T8" y="T9"/>
              </a:cxn>
            </a:cxnLst>
            <a:rect l="0" t="0" r="r" b="b"/>
            <a:pathLst>
              <a:path w="32" h="79">
                <a:moveTo>
                  <a:pt x="0" y="0"/>
                </a:moveTo>
                <a:lnTo>
                  <a:pt x="0" y="74"/>
                </a:lnTo>
                <a:lnTo>
                  <a:pt x="32" y="79"/>
                </a:lnTo>
                <a:lnTo>
                  <a:pt x="32"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5" name="Freeform 163"/>
          <p:cNvSpPr>
            <a:spLocks/>
          </p:cNvSpPr>
          <p:nvPr/>
        </p:nvSpPr>
        <p:spPr bwMode="auto">
          <a:xfrm>
            <a:off x="7085833" y="3605083"/>
            <a:ext cx="84389" cy="377267"/>
          </a:xfrm>
          <a:custGeom>
            <a:avLst/>
            <a:gdLst>
              <a:gd name="T0" fmla="*/ 2 w 34"/>
              <a:gd name="T1" fmla="*/ 0 h 152"/>
              <a:gd name="T2" fmla="*/ 0 w 34"/>
              <a:gd name="T3" fmla="*/ 147 h 152"/>
              <a:gd name="T4" fmla="*/ 32 w 34"/>
              <a:gd name="T5" fmla="*/ 152 h 152"/>
              <a:gd name="T6" fmla="*/ 34 w 34"/>
              <a:gd name="T7" fmla="*/ 5 h 152"/>
              <a:gd name="T8" fmla="*/ 2 w 34"/>
              <a:gd name="T9" fmla="*/ 0 h 152"/>
            </a:gdLst>
            <a:ahLst/>
            <a:cxnLst>
              <a:cxn ang="0">
                <a:pos x="T0" y="T1"/>
              </a:cxn>
              <a:cxn ang="0">
                <a:pos x="T2" y="T3"/>
              </a:cxn>
              <a:cxn ang="0">
                <a:pos x="T4" y="T5"/>
              </a:cxn>
              <a:cxn ang="0">
                <a:pos x="T6" y="T7"/>
              </a:cxn>
              <a:cxn ang="0">
                <a:pos x="T8" y="T9"/>
              </a:cxn>
            </a:cxnLst>
            <a:rect l="0" t="0" r="r" b="b"/>
            <a:pathLst>
              <a:path w="34" h="152">
                <a:moveTo>
                  <a:pt x="2" y="0"/>
                </a:moveTo>
                <a:lnTo>
                  <a:pt x="0" y="147"/>
                </a:lnTo>
                <a:lnTo>
                  <a:pt x="32" y="152"/>
                </a:lnTo>
                <a:lnTo>
                  <a:pt x="34" y="5"/>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Freeform 164"/>
          <p:cNvSpPr>
            <a:spLocks/>
          </p:cNvSpPr>
          <p:nvPr/>
        </p:nvSpPr>
        <p:spPr bwMode="auto">
          <a:xfrm>
            <a:off x="6974141" y="3868177"/>
            <a:ext cx="79425" cy="96799"/>
          </a:xfrm>
          <a:custGeom>
            <a:avLst/>
            <a:gdLst>
              <a:gd name="T0" fmla="*/ 0 w 32"/>
              <a:gd name="T1" fmla="*/ 0 h 39"/>
              <a:gd name="T2" fmla="*/ 0 w 32"/>
              <a:gd name="T3" fmla="*/ 36 h 39"/>
              <a:gd name="T4" fmla="*/ 30 w 32"/>
              <a:gd name="T5" fmla="*/ 39 h 39"/>
              <a:gd name="T6" fmla="*/ 32 w 32"/>
              <a:gd name="T7" fmla="*/ 2 h 39"/>
              <a:gd name="T8" fmla="*/ 0 w 32"/>
              <a:gd name="T9" fmla="*/ 0 h 39"/>
            </a:gdLst>
            <a:ahLst/>
            <a:cxnLst>
              <a:cxn ang="0">
                <a:pos x="T0" y="T1"/>
              </a:cxn>
              <a:cxn ang="0">
                <a:pos x="T2" y="T3"/>
              </a:cxn>
              <a:cxn ang="0">
                <a:pos x="T4" y="T5"/>
              </a:cxn>
              <a:cxn ang="0">
                <a:pos x="T6" y="T7"/>
              </a:cxn>
              <a:cxn ang="0">
                <a:pos x="T8" y="T9"/>
              </a:cxn>
            </a:cxnLst>
            <a:rect l="0" t="0" r="r" b="b"/>
            <a:pathLst>
              <a:path w="32" h="39">
                <a:moveTo>
                  <a:pt x="0" y="0"/>
                </a:moveTo>
                <a:lnTo>
                  <a:pt x="0" y="36"/>
                </a:lnTo>
                <a:lnTo>
                  <a:pt x="30" y="39"/>
                </a:lnTo>
                <a:lnTo>
                  <a:pt x="32"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7" name="Freeform 165"/>
          <p:cNvSpPr>
            <a:spLocks/>
          </p:cNvSpPr>
          <p:nvPr/>
        </p:nvSpPr>
        <p:spPr bwMode="auto">
          <a:xfrm>
            <a:off x="7316660" y="3299795"/>
            <a:ext cx="86871" cy="707376"/>
          </a:xfrm>
          <a:custGeom>
            <a:avLst/>
            <a:gdLst>
              <a:gd name="T0" fmla="*/ 3 w 35"/>
              <a:gd name="T1" fmla="*/ 0 h 285"/>
              <a:gd name="T2" fmla="*/ 0 w 35"/>
              <a:gd name="T3" fmla="*/ 283 h 285"/>
              <a:gd name="T4" fmla="*/ 32 w 35"/>
              <a:gd name="T5" fmla="*/ 285 h 285"/>
              <a:gd name="T6" fmla="*/ 35 w 35"/>
              <a:gd name="T7" fmla="*/ 5 h 285"/>
              <a:gd name="T8" fmla="*/ 3 w 35"/>
              <a:gd name="T9" fmla="*/ 0 h 285"/>
            </a:gdLst>
            <a:ahLst/>
            <a:cxnLst>
              <a:cxn ang="0">
                <a:pos x="T0" y="T1"/>
              </a:cxn>
              <a:cxn ang="0">
                <a:pos x="T2" y="T3"/>
              </a:cxn>
              <a:cxn ang="0">
                <a:pos x="T4" y="T5"/>
              </a:cxn>
              <a:cxn ang="0">
                <a:pos x="T6" y="T7"/>
              </a:cxn>
              <a:cxn ang="0">
                <a:pos x="T8" y="T9"/>
              </a:cxn>
            </a:cxnLst>
            <a:rect l="0" t="0" r="r" b="b"/>
            <a:pathLst>
              <a:path w="35" h="285">
                <a:moveTo>
                  <a:pt x="3" y="0"/>
                </a:moveTo>
                <a:lnTo>
                  <a:pt x="0" y="283"/>
                </a:lnTo>
                <a:lnTo>
                  <a:pt x="32" y="285"/>
                </a:lnTo>
                <a:lnTo>
                  <a:pt x="35" y="5"/>
                </a:lnTo>
                <a:lnTo>
                  <a:pt x="3"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166"/>
          <p:cNvSpPr>
            <a:spLocks/>
          </p:cNvSpPr>
          <p:nvPr/>
        </p:nvSpPr>
        <p:spPr bwMode="auto">
          <a:xfrm>
            <a:off x="6859968" y="3793716"/>
            <a:ext cx="79425" cy="158849"/>
          </a:xfrm>
          <a:custGeom>
            <a:avLst/>
            <a:gdLst>
              <a:gd name="T0" fmla="*/ 0 w 32"/>
              <a:gd name="T1" fmla="*/ 0 h 64"/>
              <a:gd name="T2" fmla="*/ 0 w 32"/>
              <a:gd name="T3" fmla="*/ 62 h 64"/>
              <a:gd name="T4" fmla="*/ 32 w 32"/>
              <a:gd name="T5" fmla="*/ 64 h 64"/>
              <a:gd name="T6" fmla="*/ 32 w 32"/>
              <a:gd name="T7" fmla="*/ 5 h 64"/>
              <a:gd name="T8" fmla="*/ 0 w 32"/>
              <a:gd name="T9" fmla="*/ 0 h 64"/>
            </a:gdLst>
            <a:ahLst/>
            <a:cxnLst>
              <a:cxn ang="0">
                <a:pos x="T0" y="T1"/>
              </a:cxn>
              <a:cxn ang="0">
                <a:pos x="T2" y="T3"/>
              </a:cxn>
              <a:cxn ang="0">
                <a:pos x="T4" y="T5"/>
              </a:cxn>
              <a:cxn ang="0">
                <a:pos x="T6" y="T7"/>
              </a:cxn>
              <a:cxn ang="0">
                <a:pos x="T8" y="T9"/>
              </a:cxn>
            </a:cxnLst>
            <a:rect l="0" t="0" r="r" b="b"/>
            <a:pathLst>
              <a:path w="32" h="64">
                <a:moveTo>
                  <a:pt x="0" y="0"/>
                </a:moveTo>
                <a:lnTo>
                  <a:pt x="0" y="62"/>
                </a:lnTo>
                <a:lnTo>
                  <a:pt x="32" y="64"/>
                </a:lnTo>
                <a:lnTo>
                  <a:pt x="32" y="5"/>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9" name="Freeform 167"/>
          <p:cNvSpPr>
            <a:spLocks/>
          </p:cNvSpPr>
          <p:nvPr/>
        </p:nvSpPr>
        <p:spPr bwMode="auto">
          <a:xfrm>
            <a:off x="6626659" y="3818536"/>
            <a:ext cx="79425" cy="109209"/>
          </a:xfrm>
          <a:custGeom>
            <a:avLst/>
            <a:gdLst>
              <a:gd name="T0" fmla="*/ 0 w 32"/>
              <a:gd name="T1" fmla="*/ 0 h 44"/>
              <a:gd name="T2" fmla="*/ 0 w 32"/>
              <a:gd name="T3" fmla="*/ 39 h 44"/>
              <a:gd name="T4" fmla="*/ 32 w 32"/>
              <a:gd name="T5" fmla="*/ 44 h 44"/>
              <a:gd name="T6" fmla="*/ 32 w 32"/>
              <a:gd name="T7" fmla="*/ 5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0" y="39"/>
                </a:lnTo>
                <a:lnTo>
                  <a:pt x="32" y="44"/>
                </a:lnTo>
                <a:lnTo>
                  <a:pt x="32" y="5"/>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0" name="Freeform 168"/>
          <p:cNvSpPr>
            <a:spLocks/>
          </p:cNvSpPr>
          <p:nvPr/>
        </p:nvSpPr>
        <p:spPr bwMode="auto">
          <a:xfrm>
            <a:off x="6517450" y="3714291"/>
            <a:ext cx="79425" cy="201044"/>
          </a:xfrm>
          <a:custGeom>
            <a:avLst/>
            <a:gdLst>
              <a:gd name="T0" fmla="*/ 0 w 32"/>
              <a:gd name="T1" fmla="*/ 0 h 81"/>
              <a:gd name="T2" fmla="*/ 0 w 32"/>
              <a:gd name="T3" fmla="*/ 76 h 81"/>
              <a:gd name="T4" fmla="*/ 29 w 32"/>
              <a:gd name="T5" fmla="*/ 81 h 81"/>
              <a:gd name="T6" fmla="*/ 32 w 32"/>
              <a:gd name="T7" fmla="*/ 2 h 81"/>
              <a:gd name="T8" fmla="*/ 0 w 32"/>
              <a:gd name="T9" fmla="*/ 0 h 81"/>
            </a:gdLst>
            <a:ahLst/>
            <a:cxnLst>
              <a:cxn ang="0">
                <a:pos x="T0" y="T1"/>
              </a:cxn>
              <a:cxn ang="0">
                <a:pos x="T2" y="T3"/>
              </a:cxn>
              <a:cxn ang="0">
                <a:pos x="T4" y="T5"/>
              </a:cxn>
              <a:cxn ang="0">
                <a:pos x="T6" y="T7"/>
              </a:cxn>
              <a:cxn ang="0">
                <a:pos x="T8" y="T9"/>
              </a:cxn>
            </a:cxnLst>
            <a:rect l="0" t="0" r="r" b="b"/>
            <a:pathLst>
              <a:path w="32" h="81">
                <a:moveTo>
                  <a:pt x="0" y="0"/>
                </a:moveTo>
                <a:lnTo>
                  <a:pt x="0" y="76"/>
                </a:lnTo>
                <a:lnTo>
                  <a:pt x="29" y="81"/>
                </a:lnTo>
                <a:lnTo>
                  <a:pt x="32"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Freeform 169"/>
          <p:cNvSpPr>
            <a:spLocks/>
          </p:cNvSpPr>
          <p:nvPr/>
        </p:nvSpPr>
        <p:spPr bwMode="auto">
          <a:xfrm>
            <a:off x="6400796" y="3843356"/>
            <a:ext cx="79425" cy="54604"/>
          </a:xfrm>
          <a:custGeom>
            <a:avLst/>
            <a:gdLst>
              <a:gd name="T0" fmla="*/ 0 w 32"/>
              <a:gd name="T1" fmla="*/ 0 h 22"/>
              <a:gd name="T2" fmla="*/ 0 w 32"/>
              <a:gd name="T3" fmla="*/ 19 h 22"/>
              <a:gd name="T4" fmla="*/ 32 w 32"/>
              <a:gd name="T5" fmla="*/ 22 h 22"/>
              <a:gd name="T6" fmla="*/ 32 w 32"/>
              <a:gd name="T7" fmla="*/ 2 h 22"/>
              <a:gd name="T8" fmla="*/ 0 w 32"/>
              <a:gd name="T9" fmla="*/ 0 h 22"/>
            </a:gdLst>
            <a:ahLst/>
            <a:cxnLst>
              <a:cxn ang="0">
                <a:pos x="T0" y="T1"/>
              </a:cxn>
              <a:cxn ang="0">
                <a:pos x="T2" y="T3"/>
              </a:cxn>
              <a:cxn ang="0">
                <a:pos x="T4" y="T5"/>
              </a:cxn>
              <a:cxn ang="0">
                <a:pos x="T6" y="T7"/>
              </a:cxn>
              <a:cxn ang="0">
                <a:pos x="T8" y="T9"/>
              </a:cxn>
            </a:cxnLst>
            <a:rect l="0" t="0" r="r" b="b"/>
            <a:pathLst>
              <a:path w="32" h="22">
                <a:moveTo>
                  <a:pt x="0" y="0"/>
                </a:moveTo>
                <a:lnTo>
                  <a:pt x="0" y="19"/>
                </a:lnTo>
                <a:lnTo>
                  <a:pt x="32" y="22"/>
                </a:lnTo>
                <a:lnTo>
                  <a:pt x="32"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2" name="Freeform 170"/>
          <p:cNvSpPr>
            <a:spLocks/>
          </p:cNvSpPr>
          <p:nvPr/>
        </p:nvSpPr>
        <p:spPr bwMode="auto">
          <a:xfrm>
            <a:off x="6743314" y="3567853"/>
            <a:ext cx="79425" cy="372303"/>
          </a:xfrm>
          <a:custGeom>
            <a:avLst/>
            <a:gdLst>
              <a:gd name="T0" fmla="*/ 2 w 32"/>
              <a:gd name="T1" fmla="*/ 0 h 150"/>
              <a:gd name="T2" fmla="*/ 0 w 32"/>
              <a:gd name="T3" fmla="*/ 148 h 150"/>
              <a:gd name="T4" fmla="*/ 32 w 32"/>
              <a:gd name="T5" fmla="*/ 150 h 150"/>
              <a:gd name="T6" fmla="*/ 32 w 32"/>
              <a:gd name="T7" fmla="*/ 5 h 150"/>
              <a:gd name="T8" fmla="*/ 2 w 32"/>
              <a:gd name="T9" fmla="*/ 0 h 150"/>
            </a:gdLst>
            <a:ahLst/>
            <a:cxnLst>
              <a:cxn ang="0">
                <a:pos x="T0" y="T1"/>
              </a:cxn>
              <a:cxn ang="0">
                <a:pos x="T2" y="T3"/>
              </a:cxn>
              <a:cxn ang="0">
                <a:pos x="T4" y="T5"/>
              </a:cxn>
              <a:cxn ang="0">
                <a:pos x="T6" y="T7"/>
              </a:cxn>
              <a:cxn ang="0">
                <a:pos x="T8" y="T9"/>
              </a:cxn>
            </a:cxnLst>
            <a:rect l="0" t="0" r="r" b="b"/>
            <a:pathLst>
              <a:path w="32" h="150">
                <a:moveTo>
                  <a:pt x="2" y="0"/>
                </a:moveTo>
                <a:lnTo>
                  <a:pt x="0" y="148"/>
                </a:lnTo>
                <a:lnTo>
                  <a:pt x="32" y="150"/>
                </a:lnTo>
                <a:lnTo>
                  <a:pt x="32" y="5"/>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8" name="Rectangle 186"/>
          <p:cNvSpPr>
            <a:spLocks noChangeArrowheads="1"/>
          </p:cNvSpPr>
          <p:nvPr/>
        </p:nvSpPr>
        <p:spPr bwMode="auto">
          <a:xfrm>
            <a:off x="7947092" y="4513501"/>
            <a:ext cx="91835" cy="248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9" name="Rectangle 187"/>
          <p:cNvSpPr>
            <a:spLocks noChangeArrowheads="1"/>
          </p:cNvSpPr>
          <p:nvPr/>
        </p:nvSpPr>
        <p:spPr bwMode="auto">
          <a:xfrm>
            <a:off x="7947092" y="4625193"/>
            <a:ext cx="91835" cy="2978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0" name="Rectangle 188"/>
          <p:cNvSpPr>
            <a:spLocks noChangeArrowheads="1"/>
          </p:cNvSpPr>
          <p:nvPr/>
        </p:nvSpPr>
        <p:spPr bwMode="auto">
          <a:xfrm>
            <a:off x="7947092" y="4741847"/>
            <a:ext cx="91835" cy="223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1" name="Rectangle 189"/>
          <p:cNvSpPr>
            <a:spLocks noChangeArrowheads="1"/>
          </p:cNvSpPr>
          <p:nvPr/>
        </p:nvSpPr>
        <p:spPr bwMode="auto">
          <a:xfrm>
            <a:off x="7947092" y="4851055"/>
            <a:ext cx="91835" cy="2978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Rectangle 190"/>
          <p:cNvSpPr>
            <a:spLocks noChangeArrowheads="1"/>
          </p:cNvSpPr>
          <p:nvPr/>
        </p:nvSpPr>
        <p:spPr bwMode="auto">
          <a:xfrm>
            <a:off x="7947092" y="4967711"/>
            <a:ext cx="91835" cy="248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3" name="Rectangle 191"/>
          <p:cNvSpPr>
            <a:spLocks noChangeArrowheads="1"/>
          </p:cNvSpPr>
          <p:nvPr/>
        </p:nvSpPr>
        <p:spPr bwMode="auto">
          <a:xfrm>
            <a:off x="7947092" y="5173718"/>
            <a:ext cx="1375038" cy="248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4" name="Freeform 192"/>
          <p:cNvSpPr>
            <a:spLocks/>
          </p:cNvSpPr>
          <p:nvPr/>
        </p:nvSpPr>
        <p:spPr bwMode="auto">
          <a:xfrm>
            <a:off x="6291587" y="5841381"/>
            <a:ext cx="439318" cy="183669"/>
          </a:xfrm>
          <a:custGeom>
            <a:avLst/>
            <a:gdLst>
              <a:gd name="T0" fmla="*/ 177 w 177"/>
              <a:gd name="T1" fmla="*/ 74 h 74"/>
              <a:gd name="T2" fmla="*/ 177 w 177"/>
              <a:gd name="T3" fmla="*/ 54 h 74"/>
              <a:gd name="T4" fmla="*/ 0 w 177"/>
              <a:gd name="T5" fmla="*/ 0 h 74"/>
              <a:gd name="T6" fmla="*/ 0 w 177"/>
              <a:gd name="T7" fmla="*/ 27 h 74"/>
              <a:gd name="T8" fmla="*/ 177 w 177"/>
              <a:gd name="T9" fmla="*/ 74 h 74"/>
            </a:gdLst>
            <a:ahLst/>
            <a:cxnLst>
              <a:cxn ang="0">
                <a:pos x="T0" y="T1"/>
              </a:cxn>
              <a:cxn ang="0">
                <a:pos x="T2" y="T3"/>
              </a:cxn>
              <a:cxn ang="0">
                <a:pos x="T4" y="T5"/>
              </a:cxn>
              <a:cxn ang="0">
                <a:pos x="T6" y="T7"/>
              </a:cxn>
              <a:cxn ang="0">
                <a:pos x="T8" y="T9"/>
              </a:cxn>
            </a:cxnLst>
            <a:rect l="0" t="0" r="r" b="b"/>
            <a:pathLst>
              <a:path w="177" h="74">
                <a:moveTo>
                  <a:pt x="177" y="74"/>
                </a:moveTo>
                <a:lnTo>
                  <a:pt x="177" y="54"/>
                </a:lnTo>
                <a:lnTo>
                  <a:pt x="0" y="0"/>
                </a:lnTo>
                <a:lnTo>
                  <a:pt x="0" y="27"/>
                </a:lnTo>
                <a:lnTo>
                  <a:pt x="177" y="7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6" name="Freeform 194"/>
          <p:cNvSpPr>
            <a:spLocks/>
          </p:cNvSpPr>
          <p:nvPr/>
        </p:nvSpPr>
        <p:spPr bwMode="auto">
          <a:xfrm>
            <a:off x="10518462" y="5841381"/>
            <a:ext cx="446763" cy="183669"/>
          </a:xfrm>
          <a:custGeom>
            <a:avLst/>
            <a:gdLst>
              <a:gd name="T0" fmla="*/ 3 w 180"/>
              <a:gd name="T1" fmla="*/ 74 h 74"/>
              <a:gd name="T2" fmla="*/ 0 w 180"/>
              <a:gd name="T3" fmla="*/ 54 h 74"/>
              <a:gd name="T4" fmla="*/ 177 w 180"/>
              <a:gd name="T5" fmla="*/ 0 h 74"/>
              <a:gd name="T6" fmla="*/ 180 w 180"/>
              <a:gd name="T7" fmla="*/ 27 h 74"/>
              <a:gd name="T8" fmla="*/ 3 w 180"/>
              <a:gd name="T9" fmla="*/ 74 h 74"/>
            </a:gdLst>
            <a:ahLst/>
            <a:cxnLst>
              <a:cxn ang="0">
                <a:pos x="T0" y="T1"/>
              </a:cxn>
              <a:cxn ang="0">
                <a:pos x="T2" y="T3"/>
              </a:cxn>
              <a:cxn ang="0">
                <a:pos x="T4" y="T5"/>
              </a:cxn>
              <a:cxn ang="0">
                <a:pos x="T6" y="T7"/>
              </a:cxn>
              <a:cxn ang="0">
                <a:pos x="T8" y="T9"/>
              </a:cxn>
            </a:cxnLst>
            <a:rect l="0" t="0" r="r" b="b"/>
            <a:pathLst>
              <a:path w="180" h="74">
                <a:moveTo>
                  <a:pt x="3" y="74"/>
                </a:moveTo>
                <a:lnTo>
                  <a:pt x="0" y="54"/>
                </a:lnTo>
                <a:lnTo>
                  <a:pt x="177" y="0"/>
                </a:lnTo>
                <a:lnTo>
                  <a:pt x="180" y="27"/>
                </a:lnTo>
                <a:lnTo>
                  <a:pt x="3" y="7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1" name="Rectangle 248"/>
          <p:cNvSpPr>
            <a:spLocks noChangeArrowheads="1"/>
          </p:cNvSpPr>
          <p:nvPr/>
        </p:nvSpPr>
        <p:spPr bwMode="auto">
          <a:xfrm>
            <a:off x="8444789" y="4455735"/>
            <a:ext cx="2396562" cy="162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250"/>
          <p:cNvSpPr>
            <a:spLocks noEditPoints="1"/>
          </p:cNvSpPr>
          <p:nvPr/>
        </p:nvSpPr>
        <p:spPr bwMode="auto">
          <a:xfrm>
            <a:off x="8358580" y="4369527"/>
            <a:ext cx="2568977" cy="1793110"/>
          </a:xfrm>
          <a:custGeom>
            <a:avLst/>
            <a:gdLst>
              <a:gd name="T0" fmla="*/ 432 w 447"/>
              <a:gd name="T1" fmla="*/ 15 h 312"/>
              <a:gd name="T2" fmla="*/ 432 w 447"/>
              <a:gd name="T3" fmla="*/ 297 h 312"/>
              <a:gd name="T4" fmla="*/ 15 w 447"/>
              <a:gd name="T5" fmla="*/ 297 h 312"/>
              <a:gd name="T6" fmla="*/ 15 w 447"/>
              <a:gd name="T7" fmla="*/ 15 h 312"/>
              <a:gd name="T8" fmla="*/ 432 w 447"/>
              <a:gd name="T9" fmla="*/ 15 h 312"/>
              <a:gd name="T10" fmla="*/ 447 w 447"/>
              <a:gd name="T11" fmla="*/ 0 h 312"/>
              <a:gd name="T12" fmla="*/ 432 w 447"/>
              <a:gd name="T13" fmla="*/ 0 h 312"/>
              <a:gd name="T14" fmla="*/ 15 w 447"/>
              <a:gd name="T15" fmla="*/ 0 h 312"/>
              <a:gd name="T16" fmla="*/ 0 w 447"/>
              <a:gd name="T17" fmla="*/ 0 h 312"/>
              <a:gd name="T18" fmla="*/ 0 w 447"/>
              <a:gd name="T19" fmla="*/ 15 h 312"/>
              <a:gd name="T20" fmla="*/ 0 w 447"/>
              <a:gd name="T21" fmla="*/ 297 h 312"/>
              <a:gd name="T22" fmla="*/ 0 w 447"/>
              <a:gd name="T23" fmla="*/ 312 h 312"/>
              <a:gd name="T24" fmla="*/ 15 w 447"/>
              <a:gd name="T25" fmla="*/ 312 h 312"/>
              <a:gd name="T26" fmla="*/ 432 w 447"/>
              <a:gd name="T27" fmla="*/ 312 h 312"/>
              <a:gd name="T28" fmla="*/ 447 w 447"/>
              <a:gd name="T29" fmla="*/ 312 h 312"/>
              <a:gd name="T30" fmla="*/ 447 w 447"/>
              <a:gd name="T31" fmla="*/ 297 h 312"/>
              <a:gd name="T32" fmla="*/ 447 w 447"/>
              <a:gd name="T33" fmla="*/ 15 h 312"/>
              <a:gd name="T34" fmla="*/ 447 w 447"/>
              <a:gd name="T35"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7" h="312">
                <a:moveTo>
                  <a:pt x="432" y="15"/>
                </a:moveTo>
                <a:lnTo>
                  <a:pt x="432" y="297"/>
                </a:lnTo>
                <a:lnTo>
                  <a:pt x="15" y="297"/>
                </a:lnTo>
                <a:lnTo>
                  <a:pt x="15" y="15"/>
                </a:lnTo>
                <a:lnTo>
                  <a:pt x="432" y="15"/>
                </a:lnTo>
                <a:moveTo>
                  <a:pt x="447" y="0"/>
                </a:moveTo>
                <a:lnTo>
                  <a:pt x="432" y="0"/>
                </a:lnTo>
                <a:lnTo>
                  <a:pt x="15" y="0"/>
                </a:lnTo>
                <a:lnTo>
                  <a:pt x="0" y="0"/>
                </a:lnTo>
                <a:lnTo>
                  <a:pt x="0" y="15"/>
                </a:lnTo>
                <a:lnTo>
                  <a:pt x="0" y="297"/>
                </a:lnTo>
                <a:lnTo>
                  <a:pt x="0" y="312"/>
                </a:lnTo>
                <a:lnTo>
                  <a:pt x="15" y="312"/>
                </a:lnTo>
                <a:lnTo>
                  <a:pt x="432" y="312"/>
                </a:lnTo>
                <a:lnTo>
                  <a:pt x="447" y="312"/>
                </a:lnTo>
                <a:lnTo>
                  <a:pt x="447" y="297"/>
                </a:lnTo>
                <a:lnTo>
                  <a:pt x="447" y="15"/>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reeform 47"/>
          <p:cNvSpPr>
            <a:spLocks/>
          </p:cNvSpPr>
          <p:nvPr/>
        </p:nvSpPr>
        <p:spPr bwMode="auto">
          <a:xfrm>
            <a:off x="9632382" y="2823248"/>
            <a:ext cx="1442053" cy="1300577"/>
          </a:xfrm>
          <a:custGeom>
            <a:avLst/>
            <a:gdLst>
              <a:gd name="T0" fmla="*/ 0 w 581"/>
              <a:gd name="T1" fmla="*/ 524 h 524"/>
              <a:gd name="T2" fmla="*/ 581 w 581"/>
              <a:gd name="T3" fmla="*/ 460 h 524"/>
              <a:gd name="T4" fmla="*/ 581 w 581"/>
              <a:gd name="T5" fmla="*/ 0 h 524"/>
              <a:gd name="T6" fmla="*/ 0 w 581"/>
              <a:gd name="T7" fmla="*/ 145 h 524"/>
              <a:gd name="T8" fmla="*/ 0 w 581"/>
              <a:gd name="T9" fmla="*/ 524 h 524"/>
            </a:gdLst>
            <a:ahLst/>
            <a:cxnLst>
              <a:cxn ang="0">
                <a:pos x="T0" y="T1"/>
              </a:cxn>
              <a:cxn ang="0">
                <a:pos x="T2" y="T3"/>
              </a:cxn>
              <a:cxn ang="0">
                <a:pos x="T4" y="T5"/>
              </a:cxn>
              <a:cxn ang="0">
                <a:pos x="T6" y="T7"/>
              </a:cxn>
              <a:cxn ang="0">
                <a:pos x="T8" y="T9"/>
              </a:cxn>
            </a:cxnLst>
            <a:rect l="0" t="0" r="r" b="b"/>
            <a:pathLst>
              <a:path w="581" h="524">
                <a:moveTo>
                  <a:pt x="0" y="524"/>
                </a:moveTo>
                <a:lnTo>
                  <a:pt x="581" y="460"/>
                </a:lnTo>
                <a:lnTo>
                  <a:pt x="581" y="0"/>
                </a:lnTo>
                <a:lnTo>
                  <a:pt x="0" y="145"/>
                </a:lnTo>
                <a:lnTo>
                  <a:pt x="0" y="52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Oval 50"/>
          <p:cNvSpPr>
            <a:spLocks noChangeArrowheads="1"/>
          </p:cNvSpPr>
          <p:nvPr/>
        </p:nvSpPr>
        <p:spPr bwMode="auto">
          <a:xfrm>
            <a:off x="8311949" y="5411991"/>
            <a:ext cx="655253" cy="141476"/>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Oval 51"/>
          <p:cNvSpPr>
            <a:spLocks noChangeArrowheads="1"/>
          </p:cNvSpPr>
          <p:nvPr/>
        </p:nvSpPr>
        <p:spPr bwMode="auto">
          <a:xfrm>
            <a:off x="8311949" y="5975410"/>
            <a:ext cx="655253" cy="1340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Oval 52"/>
          <p:cNvSpPr>
            <a:spLocks noChangeArrowheads="1"/>
          </p:cNvSpPr>
          <p:nvPr/>
        </p:nvSpPr>
        <p:spPr bwMode="auto">
          <a:xfrm>
            <a:off x="7768387" y="6084619"/>
            <a:ext cx="166296" cy="37231"/>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Oval 53"/>
          <p:cNvSpPr>
            <a:spLocks noChangeArrowheads="1"/>
          </p:cNvSpPr>
          <p:nvPr/>
        </p:nvSpPr>
        <p:spPr bwMode="auto">
          <a:xfrm>
            <a:off x="7976876" y="6084619"/>
            <a:ext cx="158849" cy="37231"/>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Oval 54"/>
          <p:cNvSpPr>
            <a:spLocks noChangeArrowheads="1"/>
          </p:cNvSpPr>
          <p:nvPr/>
        </p:nvSpPr>
        <p:spPr bwMode="auto">
          <a:xfrm>
            <a:off x="8081121" y="6030015"/>
            <a:ext cx="158849" cy="37231"/>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Oval 55"/>
          <p:cNvSpPr>
            <a:spLocks noChangeArrowheads="1"/>
          </p:cNvSpPr>
          <p:nvPr/>
        </p:nvSpPr>
        <p:spPr bwMode="auto">
          <a:xfrm>
            <a:off x="7872631" y="6030015"/>
            <a:ext cx="166296" cy="372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Oval 56"/>
          <p:cNvSpPr>
            <a:spLocks noChangeArrowheads="1"/>
          </p:cNvSpPr>
          <p:nvPr/>
        </p:nvSpPr>
        <p:spPr bwMode="auto">
          <a:xfrm>
            <a:off x="8185366" y="6084619"/>
            <a:ext cx="158849" cy="37231"/>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Oval 57"/>
          <p:cNvSpPr>
            <a:spLocks noChangeArrowheads="1"/>
          </p:cNvSpPr>
          <p:nvPr/>
        </p:nvSpPr>
        <p:spPr bwMode="auto">
          <a:xfrm>
            <a:off x="9351914" y="6084619"/>
            <a:ext cx="163813" cy="37231"/>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Oval 58"/>
          <p:cNvSpPr>
            <a:spLocks noChangeArrowheads="1"/>
          </p:cNvSpPr>
          <p:nvPr/>
        </p:nvSpPr>
        <p:spPr bwMode="auto">
          <a:xfrm>
            <a:off x="9143424" y="6084619"/>
            <a:ext cx="166296" cy="37231"/>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Oval 59"/>
          <p:cNvSpPr>
            <a:spLocks noChangeArrowheads="1"/>
          </p:cNvSpPr>
          <p:nvPr/>
        </p:nvSpPr>
        <p:spPr bwMode="auto">
          <a:xfrm>
            <a:off x="9046626" y="6030015"/>
            <a:ext cx="158849" cy="37231"/>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Oval 60"/>
          <p:cNvSpPr>
            <a:spLocks noChangeArrowheads="1"/>
          </p:cNvSpPr>
          <p:nvPr/>
        </p:nvSpPr>
        <p:spPr bwMode="auto">
          <a:xfrm>
            <a:off x="9247669" y="6030015"/>
            <a:ext cx="166296" cy="372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Oval 61"/>
          <p:cNvSpPr>
            <a:spLocks noChangeArrowheads="1"/>
          </p:cNvSpPr>
          <p:nvPr/>
        </p:nvSpPr>
        <p:spPr bwMode="auto">
          <a:xfrm>
            <a:off x="8942382" y="6084619"/>
            <a:ext cx="158849" cy="37231"/>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Oval 64"/>
          <p:cNvSpPr>
            <a:spLocks noChangeArrowheads="1"/>
          </p:cNvSpPr>
          <p:nvPr/>
        </p:nvSpPr>
        <p:spPr bwMode="auto">
          <a:xfrm>
            <a:off x="7733638" y="6201273"/>
            <a:ext cx="109209"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val 66"/>
          <p:cNvSpPr>
            <a:spLocks noChangeArrowheads="1"/>
          </p:cNvSpPr>
          <p:nvPr/>
        </p:nvSpPr>
        <p:spPr bwMode="auto">
          <a:xfrm>
            <a:off x="7805618" y="6238504"/>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val 67"/>
          <p:cNvSpPr>
            <a:spLocks noChangeArrowheads="1"/>
          </p:cNvSpPr>
          <p:nvPr/>
        </p:nvSpPr>
        <p:spPr bwMode="auto">
          <a:xfrm>
            <a:off x="8153100" y="6201273"/>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Oval 68"/>
          <p:cNvSpPr>
            <a:spLocks noChangeArrowheads="1"/>
          </p:cNvSpPr>
          <p:nvPr/>
        </p:nvSpPr>
        <p:spPr bwMode="auto">
          <a:xfrm>
            <a:off x="8014107" y="6201273"/>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val 69"/>
          <p:cNvSpPr>
            <a:spLocks noChangeArrowheads="1"/>
          </p:cNvSpPr>
          <p:nvPr/>
        </p:nvSpPr>
        <p:spPr bwMode="auto">
          <a:xfrm>
            <a:off x="7947092" y="6238504"/>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Oval 70"/>
          <p:cNvSpPr>
            <a:spLocks noChangeArrowheads="1"/>
          </p:cNvSpPr>
          <p:nvPr/>
        </p:nvSpPr>
        <p:spPr bwMode="auto">
          <a:xfrm>
            <a:off x="8081121" y="6238504"/>
            <a:ext cx="109209"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71"/>
          <p:cNvSpPr>
            <a:spLocks noChangeArrowheads="1"/>
          </p:cNvSpPr>
          <p:nvPr/>
        </p:nvSpPr>
        <p:spPr bwMode="auto">
          <a:xfrm>
            <a:off x="7872631" y="6201273"/>
            <a:ext cx="109209"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Oval 72"/>
          <p:cNvSpPr>
            <a:spLocks noChangeArrowheads="1"/>
          </p:cNvSpPr>
          <p:nvPr/>
        </p:nvSpPr>
        <p:spPr bwMode="auto">
          <a:xfrm>
            <a:off x="8220114" y="6238504"/>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Oval 73"/>
          <p:cNvSpPr>
            <a:spLocks noChangeArrowheads="1"/>
          </p:cNvSpPr>
          <p:nvPr/>
        </p:nvSpPr>
        <p:spPr bwMode="auto">
          <a:xfrm>
            <a:off x="8361590" y="6238504"/>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Oval 74"/>
          <p:cNvSpPr>
            <a:spLocks noChangeArrowheads="1"/>
          </p:cNvSpPr>
          <p:nvPr/>
        </p:nvSpPr>
        <p:spPr bwMode="auto">
          <a:xfrm>
            <a:off x="8428603" y="6201273"/>
            <a:ext cx="111692"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Oval 75"/>
          <p:cNvSpPr>
            <a:spLocks noChangeArrowheads="1"/>
          </p:cNvSpPr>
          <p:nvPr/>
        </p:nvSpPr>
        <p:spPr bwMode="auto">
          <a:xfrm>
            <a:off x="8289610" y="6201273"/>
            <a:ext cx="109209"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Oval 76"/>
          <p:cNvSpPr>
            <a:spLocks noChangeArrowheads="1"/>
          </p:cNvSpPr>
          <p:nvPr/>
        </p:nvSpPr>
        <p:spPr bwMode="auto">
          <a:xfrm>
            <a:off x="8495619" y="6238504"/>
            <a:ext cx="111692"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Oval 77"/>
          <p:cNvSpPr>
            <a:spLocks noChangeArrowheads="1"/>
          </p:cNvSpPr>
          <p:nvPr/>
        </p:nvSpPr>
        <p:spPr bwMode="auto">
          <a:xfrm>
            <a:off x="8845582" y="6201273"/>
            <a:ext cx="109209"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Oval 78"/>
          <p:cNvSpPr>
            <a:spLocks noChangeArrowheads="1"/>
          </p:cNvSpPr>
          <p:nvPr/>
        </p:nvSpPr>
        <p:spPr bwMode="auto">
          <a:xfrm>
            <a:off x="8709072" y="6201273"/>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Oval 79"/>
          <p:cNvSpPr>
            <a:spLocks noChangeArrowheads="1"/>
          </p:cNvSpPr>
          <p:nvPr/>
        </p:nvSpPr>
        <p:spPr bwMode="auto">
          <a:xfrm>
            <a:off x="8637093" y="6238504"/>
            <a:ext cx="109209"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val 80"/>
          <p:cNvSpPr>
            <a:spLocks noChangeArrowheads="1"/>
          </p:cNvSpPr>
          <p:nvPr/>
        </p:nvSpPr>
        <p:spPr bwMode="auto">
          <a:xfrm>
            <a:off x="8778568" y="6238504"/>
            <a:ext cx="101763"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Oval 81"/>
          <p:cNvSpPr>
            <a:spLocks noChangeArrowheads="1"/>
          </p:cNvSpPr>
          <p:nvPr/>
        </p:nvSpPr>
        <p:spPr bwMode="auto">
          <a:xfrm>
            <a:off x="8570079" y="6201273"/>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Oval 82"/>
          <p:cNvSpPr>
            <a:spLocks noChangeArrowheads="1"/>
          </p:cNvSpPr>
          <p:nvPr/>
        </p:nvSpPr>
        <p:spPr bwMode="auto">
          <a:xfrm>
            <a:off x="8917561" y="6238504"/>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Oval 83"/>
          <p:cNvSpPr>
            <a:spLocks noChangeArrowheads="1"/>
          </p:cNvSpPr>
          <p:nvPr/>
        </p:nvSpPr>
        <p:spPr bwMode="auto">
          <a:xfrm>
            <a:off x="9051590" y="6238504"/>
            <a:ext cx="111692"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Oval 84"/>
          <p:cNvSpPr>
            <a:spLocks noChangeArrowheads="1"/>
          </p:cNvSpPr>
          <p:nvPr/>
        </p:nvSpPr>
        <p:spPr bwMode="auto">
          <a:xfrm>
            <a:off x="9126051" y="6201273"/>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Oval 85"/>
          <p:cNvSpPr>
            <a:spLocks noChangeArrowheads="1"/>
          </p:cNvSpPr>
          <p:nvPr/>
        </p:nvSpPr>
        <p:spPr bwMode="auto">
          <a:xfrm>
            <a:off x="8984575" y="6201273"/>
            <a:ext cx="104245"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Oval 86"/>
          <p:cNvSpPr>
            <a:spLocks noChangeArrowheads="1"/>
          </p:cNvSpPr>
          <p:nvPr/>
        </p:nvSpPr>
        <p:spPr bwMode="auto">
          <a:xfrm>
            <a:off x="9193065" y="6238504"/>
            <a:ext cx="109209"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 name="Oval 88"/>
          <p:cNvSpPr>
            <a:spLocks noChangeArrowheads="1"/>
          </p:cNvSpPr>
          <p:nvPr/>
        </p:nvSpPr>
        <p:spPr bwMode="auto">
          <a:xfrm>
            <a:off x="9401554" y="6201273"/>
            <a:ext cx="109209"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Oval 89"/>
          <p:cNvSpPr>
            <a:spLocks noChangeArrowheads="1"/>
          </p:cNvSpPr>
          <p:nvPr/>
        </p:nvSpPr>
        <p:spPr bwMode="auto">
          <a:xfrm>
            <a:off x="9334540" y="6238504"/>
            <a:ext cx="101763"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val 92"/>
          <p:cNvSpPr>
            <a:spLocks noChangeArrowheads="1"/>
          </p:cNvSpPr>
          <p:nvPr/>
        </p:nvSpPr>
        <p:spPr bwMode="auto">
          <a:xfrm>
            <a:off x="9260080" y="6201273"/>
            <a:ext cx="109209" cy="2482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val 93"/>
          <p:cNvSpPr>
            <a:spLocks noChangeArrowheads="1"/>
          </p:cNvSpPr>
          <p:nvPr/>
        </p:nvSpPr>
        <p:spPr bwMode="auto">
          <a:xfrm>
            <a:off x="7316660" y="6377497"/>
            <a:ext cx="129065"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val 94"/>
          <p:cNvSpPr>
            <a:spLocks noChangeArrowheads="1"/>
          </p:cNvSpPr>
          <p:nvPr/>
        </p:nvSpPr>
        <p:spPr bwMode="auto">
          <a:xfrm>
            <a:off x="7482955" y="6377497"/>
            <a:ext cx="126584"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val 95"/>
          <p:cNvSpPr>
            <a:spLocks noChangeArrowheads="1"/>
          </p:cNvSpPr>
          <p:nvPr/>
        </p:nvSpPr>
        <p:spPr bwMode="auto">
          <a:xfrm>
            <a:off x="7567344" y="6335302"/>
            <a:ext cx="129065"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Oval 96"/>
          <p:cNvSpPr>
            <a:spLocks noChangeArrowheads="1"/>
          </p:cNvSpPr>
          <p:nvPr/>
        </p:nvSpPr>
        <p:spPr bwMode="auto">
          <a:xfrm>
            <a:off x="7403531" y="6335302"/>
            <a:ext cx="121620"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Oval 97"/>
          <p:cNvSpPr>
            <a:spLocks noChangeArrowheads="1"/>
          </p:cNvSpPr>
          <p:nvPr/>
        </p:nvSpPr>
        <p:spPr bwMode="auto">
          <a:xfrm>
            <a:off x="7646769" y="6377497"/>
            <a:ext cx="129065"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 name="Oval 98"/>
          <p:cNvSpPr>
            <a:spLocks noChangeArrowheads="1"/>
          </p:cNvSpPr>
          <p:nvPr/>
        </p:nvSpPr>
        <p:spPr bwMode="auto">
          <a:xfrm>
            <a:off x="8061265" y="6335302"/>
            <a:ext cx="129065"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 name="Oval 99"/>
          <p:cNvSpPr>
            <a:spLocks noChangeArrowheads="1"/>
          </p:cNvSpPr>
          <p:nvPr/>
        </p:nvSpPr>
        <p:spPr bwMode="auto">
          <a:xfrm>
            <a:off x="7897452" y="6335302"/>
            <a:ext cx="129065" cy="2482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val 100"/>
          <p:cNvSpPr>
            <a:spLocks noChangeArrowheads="1"/>
          </p:cNvSpPr>
          <p:nvPr/>
        </p:nvSpPr>
        <p:spPr bwMode="auto">
          <a:xfrm>
            <a:off x="7813063" y="6377497"/>
            <a:ext cx="126584" cy="3226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val 101"/>
          <p:cNvSpPr>
            <a:spLocks noChangeArrowheads="1"/>
          </p:cNvSpPr>
          <p:nvPr/>
        </p:nvSpPr>
        <p:spPr bwMode="auto">
          <a:xfrm>
            <a:off x="7976876" y="6377497"/>
            <a:ext cx="129065"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val 102"/>
          <p:cNvSpPr>
            <a:spLocks noChangeArrowheads="1"/>
          </p:cNvSpPr>
          <p:nvPr/>
        </p:nvSpPr>
        <p:spPr bwMode="auto">
          <a:xfrm>
            <a:off x="7733638" y="6335302"/>
            <a:ext cx="126584"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val 103"/>
          <p:cNvSpPr>
            <a:spLocks noChangeArrowheads="1"/>
          </p:cNvSpPr>
          <p:nvPr/>
        </p:nvSpPr>
        <p:spPr bwMode="auto">
          <a:xfrm>
            <a:off x="8140689" y="6377497"/>
            <a:ext cx="129065" cy="3226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val 104"/>
          <p:cNvSpPr>
            <a:spLocks noChangeArrowheads="1"/>
          </p:cNvSpPr>
          <p:nvPr/>
        </p:nvSpPr>
        <p:spPr bwMode="auto">
          <a:xfrm>
            <a:off x="8311949" y="6377497"/>
            <a:ext cx="124101"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Oval 105"/>
          <p:cNvSpPr>
            <a:spLocks noChangeArrowheads="1"/>
          </p:cNvSpPr>
          <p:nvPr/>
        </p:nvSpPr>
        <p:spPr bwMode="auto">
          <a:xfrm>
            <a:off x="8391374" y="6335302"/>
            <a:ext cx="129065"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Oval 106"/>
          <p:cNvSpPr>
            <a:spLocks noChangeArrowheads="1"/>
          </p:cNvSpPr>
          <p:nvPr/>
        </p:nvSpPr>
        <p:spPr bwMode="auto">
          <a:xfrm>
            <a:off x="8227561" y="6335302"/>
            <a:ext cx="129065"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107"/>
          <p:cNvSpPr>
            <a:spLocks noChangeArrowheads="1"/>
          </p:cNvSpPr>
          <p:nvPr/>
        </p:nvSpPr>
        <p:spPr bwMode="auto">
          <a:xfrm>
            <a:off x="8478244" y="6377497"/>
            <a:ext cx="121620"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val 108"/>
          <p:cNvSpPr>
            <a:spLocks noChangeArrowheads="1"/>
          </p:cNvSpPr>
          <p:nvPr/>
        </p:nvSpPr>
        <p:spPr bwMode="auto">
          <a:xfrm>
            <a:off x="8887777" y="6335302"/>
            <a:ext cx="129065" cy="2482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val 109"/>
          <p:cNvSpPr>
            <a:spLocks noChangeArrowheads="1"/>
          </p:cNvSpPr>
          <p:nvPr/>
        </p:nvSpPr>
        <p:spPr bwMode="auto">
          <a:xfrm>
            <a:off x="8721481" y="6335302"/>
            <a:ext cx="129065"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val 110"/>
          <p:cNvSpPr>
            <a:spLocks noChangeArrowheads="1"/>
          </p:cNvSpPr>
          <p:nvPr/>
        </p:nvSpPr>
        <p:spPr bwMode="auto">
          <a:xfrm>
            <a:off x="8642057" y="6377497"/>
            <a:ext cx="129065"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val 111"/>
          <p:cNvSpPr>
            <a:spLocks noChangeArrowheads="1"/>
          </p:cNvSpPr>
          <p:nvPr/>
        </p:nvSpPr>
        <p:spPr bwMode="auto">
          <a:xfrm>
            <a:off x="8808353" y="6377497"/>
            <a:ext cx="129065"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val 112"/>
          <p:cNvSpPr>
            <a:spLocks noChangeArrowheads="1"/>
          </p:cNvSpPr>
          <p:nvPr/>
        </p:nvSpPr>
        <p:spPr bwMode="auto">
          <a:xfrm>
            <a:off x="8557668" y="6335302"/>
            <a:ext cx="129065"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 name="Oval 113"/>
          <p:cNvSpPr>
            <a:spLocks noChangeArrowheads="1"/>
          </p:cNvSpPr>
          <p:nvPr/>
        </p:nvSpPr>
        <p:spPr bwMode="auto">
          <a:xfrm>
            <a:off x="8972166" y="6377497"/>
            <a:ext cx="129065"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Oval 114"/>
          <p:cNvSpPr>
            <a:spLocks noChangeArrowheads="1"/>
          </p:cNvSpPr>
          <p:nvPr/>
        </p:nvSpPr>
        <p:spPr bwMode="auto">
          <a:xfrm>
            <a:off x="9138460" y="6377497"/>
            <a:ext cx="126584" cy="3226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Oval 115"/>
          <p:cNvSpPr>
            <a:spLocks noChangeArrowheads="1"/>
          </p:cNvSpPr>
          <p:nvPr/>
        </p:nvSpPr>
        <p:spPr bwMode="auto">
          <a:xfrm>
            <a:off x="9217885" y="6335302"/>
            <a:ext cx="126584"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val 116"/>
          <p:cNvSpPr>
            <a:spLocks noChangeArrowheads="1"/>
          </p:cNvSpPr>
          <p:nvPr/>
        </p:nvSpPr>
        <p:spPr bwMode="auto">
          <a:xfrm>
            <a:off x="9051590" y="6335302"/>
            <a:ext cx="129065"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Oval 117"/>
          <p:cNvSpPr>
            <a:spLocks noChangeArrowheads="1"/>
          </p:cNvSpPr>
          <p:nvPr/>
        </p:nvSpPr>
        <p:spPr bwMode="auto">
          <a:xfrm>
            <a:off x="9302273" y="6377497"/>
            <a:ext cx="129065" cy="3226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 name="Oval 123"/>
          <p:cNvSpPr>
            <a:spLocks noChangeArrowheads="1"/>
          </p:cNvSpPr>
          <p:nvPr/>
        </p:nvSpPr>
        <p:spPr bwMode="auto">
          <a:xfrm>
            <a:off x="9381698" y="6335302"/>
            <a:ext cx="129065" cy="2482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 name="Oval 124"/>
          <p:cNvSpPr>
            <a:spLocks noChangeArrowheads="1"/>
          </p:cNvSpPr>
          <p:nvPr/>
        </p:nvSpPr>
        <p:spPr bwMode="auto">
          <a:xfrm>
            <a:off x="8441014" y="5955554"/>
            <a:ext cx="392159" cy="794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9" name="Freeform 127"/>
          <p:cNvSpPr>
            <a:spLocks/>
          </p:cNvSpPr>
          <p:nvPr/>
        </p:nvSpPr>
        <p:spPr bwMode="auto">
          <a:xfrm>
            <a:off x="5983817" y="4257854"/>
            <a:ext cx="116656" cy="1412269"/>
          </a:xfrm>
          <a:custGeom>
            <a:avLst/>
            <a:gdLst>
              <a:gd name="T0" fmla="*/ 0 w 47"/>
              <a:gd name="T1" fmla="*/ 564 h 569"/>
              <a:gd name="T2" fmla="*/ 47 w 47"/>
              <a:gd name="T3" fmla="*/ 569 h 569"/>
              <a:gd name="T4" fmla="*/ 47 w 47"/>
              <a:gd name="T5" fmla="*/ 0 h 569"/>
              <a:gd name="T6" fmla="*/ 0 w 47"/>
              <a:gd name="T7" fmla="*/ 5 h 569"/>
              <a:gd name="T8" fmla="*/ 0 w 47"/>
              <a:gd name="T9" fmla="*/ 564 h 569"/>
            </a:gdLst>
            <a:ahLst/>
            <a:cxnLst>
              <a:cxn ang="0">
                <a:pos x="T0" y="T1"/>
              </a:cxn>
              <a:cxn ang="0">
                <a:pos x="T2" y="T3"/>
              </a:cxn>
              <a:cxn ang="0">
                <a:pos x="T4" y="T5"/>
              </a:cxn>
              <a:cxn ang="0">
                <a:pos x="T6" y="T7"/>
              </a:cxn>
              <a:cxn ang="0">
                <a:pos x="T8" y="T9"/>
              </a:cxn>
            </a:cxnLst>
            <a:rect l="0" t="0" r="r" b="b"/>
            <a:pathLst>
              <a:path w="47" h="569">
                <a:moveTo>
                  <a:pt x="0" y="564"/>
                </a:moveTo>
                <a:lnTo>
                  <a:pt x="47" y="569"/>
                </a:lnTo>
                <a:lnTo>
                  <a:pt x="47" y="0"/>
                </a:lnTo>
                <a:lnTo>
                  <a:pt x="0" y="5"/>
                </a:lnTo>
                <a:lnTo>
                  <a:pt x="0" y="5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Freeform 128"/>
          <p:cNvSpPr>
            <a:spLocks/>
          </p:cNvSpPr>
          <p:nvPr/>
        </p:nvSpPr>
        <p:spPr bwMode="auto">
          <a:xfrm>
            <a:off x="6070687" y="4257854"/>
            <a:ext cx="1643095" cy="1412269"/>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1" name="Freeform 129"/>
          <p:cNvSpPr>
            <a:spLocks/>
          </p:cNvSpPr>
          <p:nvPr/>
        </p:nvSpPr>
        <p:spPr bwMode="auto">
          <a:xfrm>
            <a:off x="6137702" y="4324868"/>
            <a:ext cx="1526441" cy="1099535"/>
          </a:xfrm>
          <a:custGeom>
            <a:avLst/>
            <a:gdLst>
              <a:gd name="T0" fmla="*/ 615 w 615"/>
              <a:gd name="T1" fmla="*/ 392 h 443"/>
              <a:gd name="T2" fmla="*/ 0 w 615"/>
              <a:gd name="T3" fmla="*/ 443 h 443"/>
              <a:gd name="T4" fmla="*/ 0 w 615"/>
              <a:gd name="T5" fmla="*/ 0 h 443"/>
              <a:gd name="T6" fmla="*/ 615 w 615"/>
              <a:gd name="T7" fmla="*/ 35 h 443"/>
              <a:gd name="T8" fmla="*/ 615 w 615"/>
              <a:gd name="T9" fmla="*/ 392 h 443"/>
            </a:gdLst>
            <a:ahLst/>
            <a:cxnLst>
              <a:cxn ang="0">
                <a:pos x="T0" y="T1"/>
              </a:cxn>
              <a:cxn ang="0">
                <a:pos x="T2" y="T3"/>
              </a:cxn>
              <a:cxn ang="0">
                <a:pos x="T4" y="T5"/>
              </a:cxn>
              <a:cxn ang="0">
                <a:pos x="T6" y="T7"/>
              </a:cxn>
              <a:cxn ang="0">
                <a:pos x="T8" y="T9"/>
              </a:cxn>
            </a:cxnLst>
            <a:rect l="0" t="0" r="r" b="b"/>
            <a:pathLst>
              <a:path w="615" h="443">
                <a:moveTo>
                  <a:pt x="615" y="392"/>
                </a:moveTo>
                <a:lnTo>
                  <a:pt x="0" y="443"/>
                </a:lnTo>
                <a:lnTo>
                  <a:pt x="0" y="0"/>
                </a:lnTo>
                <a:lnTo>
                  <a:pt x="615" y="35"/>
                </a:lnTo>
                <a:lnTo>
                  <a:pt x="615" y="39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Freeform 130"/>
          <p:cNvSpPr>
            <a:spLocks/>
          </p:cNvSpPr>
          <p:nvPr/>
        </p:nvSpPr>
        <p:spPr bwMode="auto">
          <a:xfrm>
            <a:off x="11148894" y="4257854"/>
            <a:ext cx="114173" cy="1412269"/>
          </a:xfrm>
          <a:custGeom>
            <a:avLst/>
            <a:gdLst>
              <a:gd name="T0" fmla="*/ 46 w 46"/>
              <a:gd name="T1" fmla="*/ 564 h 569"/>
              <a:gd name="T2" fmla="*/ 0 w 46"/>
              <a:gd name="T3" fmla="*/ 569 h 569"/>
              <a:gd name="T4" fmla="*/ 0 w 46"/>
              <a:gd name="T5" fmla="*/ 0 h 569"/>
              <a:gd name="T6" fmla="*/ 46 w 46"/>
              <a:gd name="T7" fmla="*/ 5 h 569"/>
              <a:gd name="T8" fmla="*/ 46 w 46"/>
              <a:gd name="T9" fmla="*/ 564 h 569"/>
            </a:gdLst>
            <a:ahLst/>
            <a:cxnLst>
              <a:cxn ang="0">
                <a:pos x="T0" y="T1"/>
              </a:cxn>
              <a:cxn ang="0">
                <a:pos x="T2" y="T3"/>
              </a:cxn>
              <a:cxn ang="0">
                <a:pos x="T4" y="T5"/>
              </a:cxn>
              <a:cxn ang="0">
                <a:pos x="T6" y="T7"/>
              </a:cxn>
              <a:cxn ang="0">
                <a:pos x="T8" y="T9"/>
              </a:cxn>
            </a:cxnLst>
            <a:rect l="0" t="0" r="r" b="b"/>
            <a:pathLst>
              <a:path w="46" h="569">
                <a:moveTo>
                  <a:pt x="46" y="564"/>
                </a:moveTo>
                <a:lnTo>
                  <a:pt x="0" y="569"/>
                </a:lnTo>
                <a:lnTo>
                  <a:pt x="0" y="0"/>
                </a:lnTo>
                <a:lnTo>
                  <a:pt x="46" y="5"/>
                </a:lnTo>
                <a:lnTo>
                  <a:pt x="46" y="5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3" name="Freeform 131"/>
          <p:cNvSpPr>
            <a:spLocks/>
          </p:cNvSpPr>
          <p:nvPr/>
        </p:nvSpPr>
        <p:spPr bwMode="auto">
          <a:xfrm>
            <a:off x="9535583" y="4257854"/>
            <a:ext cx="1643095" cy="1412269"/>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4" name="Freeform 132"/>
          <p:cNvSpPr>
            <a:spLocks/>
          </p:cNvSpPr>
          <p:nvPr/>
        </p:nvSpPr>
        <p:spPr bwMode="auto">
          <a:xfrm>
            <a:off x="9590187" y="4324868"/>
            <a:ext cx="1526441" cy="1099535"/>
          </a:xfrm>
          <a:custGeom>
            <a:avLst/>
            <a:gdLst>
              <a:gd name="T0" fmla="*/ 0 w 615"/>
              <a:gd name="T1" fmla="*/ 392 h 443"/>
              <a:gd name="T2" fmla="*/ 615 w 615"/>
              <a:gd name="T3" fmla="*/ 443 h 443"/>
              <a:gd name="T4" fmla="*/ 615 w 615"/>
              <a:gd name="T5" fmla="*/ 0 h 443"/>
              <a:gd name="T6" fmla="*/ 0 w 615"/>
              <a:gd name="T7" fmla="*/ 35 h 443"/>
              <a:gd name="T8" fmla="*/ 0 w 615"/>
              <a:gd name="T9" fmla="*/ 392 h 443"/>
            </a:gdLst>
            <a:ahLst/>
            <a:cxnLst>
              <a:cxn ang="0">
                <a:pos x="T0" y="T1"/>
              </a:cxn>
              <a:cxn ang="0">
                <a:pos x="T2" y="T3"/>
              </a:cxn>
              <a:cxn ang="0">
                <a:pos x="T4" y="T5"/>
              </a:cxn>
              <a:cxn ang="0">
                <a:pos x="T6" y="T7"/>
              </a:cxn>
              <a:cxn ang="0">
                <a:pos x="T8" y="T9"/>
              </a:cxn>
            </a:cxnLst>
            <a:rect l="0" t="0" r="r" b="b"/>
            <a:pathLst>
              <a:path w="615" h="443">
                <a:moveTo>
                  <a:pt x="0" y="392"/>
                </a:moveTo>
                <a:lnTo>
                  <a:pt x="615" y="443"/>
                </a:lnTo>
                <a:lnTo>
                  <a:pt x="615" y="0"/>
                </a:lnTo>
                <a:lnTo>
                  <a:pt x="0" y="35"/>
                </a:lnTo>
                <a:lnTo>
                  <a:pt x="0" y="39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5" name="Freeform 133"/>
          <p:cNvSpPr>
            <a:spLocks/>
          </p:cNvSpPr>
          <p:nvPr/>
        </p:nvSpPr>
        <p:spPr bwMode="auto">
          <a:xfrm>
            <a:off x="6241947" y="5009905"/>
            <a:ext cx="79425" cy="305289"/>
          </a:xfrm>
          <a:custGeom>
            <a:avLst/>
            <a:gdLst>
              <a:gd name="T0" fmla="*/ 32 w 32"/>
              <a:gd name="T1" fmla="*/ 0 h 123"/>
              <a:gd name="T2" fmla="*/ 32 w 32"/>
              <a:gd name="T3" fmla="*/ 121 h 123"/>
              <a:gd name="T4" fmla="*/ 0 w 32"/>
              <a:gd name="T5" fmla="*/ 123 h 123"/>
              <a:gd name="T6" fmla="*/ 0 w 32"/>
              <a:gd name="T7" fmla="*/ 2 h 123"/>
              <a:gd name="T8" fmla="*/ 32 w 32"/>
              <a:gd name="T9" fmla="*/ 0 h 123"/>
            </a:gdLst>
            <a:ahLst/>
            <a:cxnLst>
              <a:cxn ang="0">
                <a:pos x="T0" y="T1"/>
              </a:cxn>
              <a:cxn ang="0">
                <a:pos x="T2" y="T3"/>
              </a:cxn>
              <a:cxn ang="0">
                <a:pos x="T4" y="T5"/>
              </a:cxn>
              <a:cxn ang="0">
                <a:pos x="T6" y="T7"/>
              </a:cxn>
              <a:cxn ang="0">
                <a:pos x="T8" y="T9"/>
              </a:cxn>
            </a:cxnLst>
            <a:rect l="0" t="0" r="r" b="b"/>
            <a:pathLst>
              <a:path w="32" h="123">
                <a:moveTo>
                  <a:pt x="32" y="0"/>
                </a:moveTo>
                <a:lnTo>
                  <a:pt x="32" y="121"/>
                </a:lnTo>
                <a:lnTo>
                  <a:pt x="0" y="123"/>
                </a:lnTo>
                <a:lnTo>
                  <a:pt x="0" y="2"/>
                </a:lnTo>
                <a:lnTo>
                  <a:pt x="3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6" name="Freeform 134"/>
          <p:cNvSpPr>
            <a:spLocks/>
          </p:cNvSpPr>
          <p:nvPr/>
        </p:nvSpPr>
        <p:spPr bwMode="auto">
          <a:xfrm>
            <a:off x="7346444" y="4654977"/>
            <a:ext cx="215936" cy="96799"/>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7" name="Freeform 135"/>
          <p:cNvSpPr>
            <a:spLocks/>
          </p:cNvSpPr>
          <p:nvPr/>
        </p:nvSpPr>
        <p:spPr bwMode="auto">
          <a:xfrm>
            <a:off x="7346444" y="4558177"/>
            <a:ext cx="203525" cy="193597"/>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8" name="Freeform 136"/>
          <p:cNvSpPr>
            <a:spLocks/>
          </p:cNvSpPr>
          <p:nvPr/>
        </p:nvSpPr>
        <p:spPr bwMode="auto">
          <a:xfrm>
            <a:off x="7244682" y="4751775"/>
            <a:ext cx="317698" cy="270541"/>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9" name="Freeform 137"/>
          <p:cNvSpPr>
            <a:spLocks/>
          </p:cNvSpPr>
          <p:nvPr/>
        </p:nvSpPr>
        <p:spPr bwMode="auto">
          <a:xfrm>
            <a:off x="7346444" y="4751775"/>
            <a:ext cx="215936" cy="270541"/>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0" name="Freeform 138"/>
          <p:cNvSpPr>
            <a:spLocks/>
          </p:cNvSpPr>
          <p:nvPr/>
        </p:nvSpPr>
        <p:spPr bwMode="auto">
          <a:xfrm>
            <a:off x="7346444" y="4478753"/>
            <a:ext cx="148921" cy="7942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 name="Freeform 139"/>
          <p:cNvSpPr>
            <a:spLocks/>
          </p:cNvSpPr>
          <p:nvPr/>
        </p:nvSpPr>
        <p:spPr bwMode="auto">
          <a:xfrm>
            <a:off x="7249646" y="4478753"/>
            <a:ext cx="245720" cy="273022"/>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 name="Freeform 140"/>
          <p:cNvSpPr>
            <a:spLocks/>
          </p:cNvSpPr>
          <p:nvPr/>
        </p:nvSpPr>
        <p:spPr bwMode="auto">
          <a:xfrm>
            <a:off x="7177667" y="4751775"/>
            <a:ext cx="168777" cy="240756"/>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3" name="Freeform 141"/>
          <p:cNvSpPr>
            <a:spLocks/>
          </p:cNvSpPr>
          <p:nvPr/>
        </p:nvSpPr>
        <p:spPr bwMode="auto">
          <a:xfrm>
            <a:off x="7128026" y="5193574"/>
            <a:ext cx="54604" cy="47159"/>
          </a:xfrm>
          <a:custGeom>
            <a:avLst/>
            <a:gdLst>
              <a:gd name="T0" fmla="*/ 22 w 22"/>
              <a:gd name="T1" fmla="*/ 0 h 19"/>
              <a:gd name="T2" fmla="*/ 22 w 22"/>
              <a:gd name="T3" fmla="*/ 17 h 19"/>
              <a:gd name="T4" fmla="*/ 0 w 22"/>
              <a:gd name="T5" fmla="*/ 19 h 19"/>
              <a:gd name="T6" fmla="*/ 0 w 22"/>
              <a:gd name="T7" fmla="*/ 2 h 19"/>
              <a:gd name="T8" fmla="*/ 22 w 22"/>
              <a:gd name="T9" fmla="*/ 0 h 19"/>
            </a:gdLst>
            <a:ahLst/>
            <a:cxnLst>
              <a:cxn ang="0">
                <a:pos x="T0" y="T1"/>
              </a:cxn>
              <a:cxn ang="0">
                <a:pos x="T2" y="T3"/>
              </a:cxn>
              <a:cxn ang="0">
                <a:pos x="T4" y="T5"/>
              </a:cxn>
              <a:cxn ang="0">
                <a:pos x="T6" y="T7"/>
              </a:cxn>
              <a:cxn ang="0">
                <a:pos x="T8" y="T9"/>
              </a:cxn>
            </a:cxnLst>
            <a:rect l="0" t="0" r="r" b="b"/>
            <a:pathLst>
              <a:path w="22" h="19">
                <a:moveTo>
                  <a:pt x="22" y="0"/>
                </a:moveTo>
                <a:lnTo>
                  <a:pt x="22" y="17"/>
                </a:lnTo>
                <a:lnTo>
                  <a:pt x="0" y="19"/>
                </a:lnTo>
                <a:lnTo>
                  <a:pt x="0" y="2"/>
                </a:lnTo>
                <a:lnTo>
                  <a:pt x="2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4" name="Freeform 142"/>
          <p:cNvSpPr>
            <a:spLocks/>
          </p:cNvSpPr>
          <p:nvPr/>
        </p:nvSpPr>
        <p:spPr bwMode="auto">
          <a:xfrm>
            <a:off x="7108170" y="4496128"/>
            <a:ext cx="238274" cy="446763"/>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Freeform 143"/>
          <p:cNvSpPr>
            <a:spLocks/>
          </p:cNvSpPr>
          <p:nvPr/>
        </p:nvSpPr>
        <p:spPr bwMode="auto">
          <a:xfrm>
            <a:off x="7041156" y="5076920"/>
            <a:ext cx="62051" cy="171260"/>
          </a:xfrm>
          <a:custGeom>
            <a:avLst/>
            <a:gdLst>
              <a:gd name="T0" fmla="*/ 25 w 25"/>
              <a:gd name="T1" fmla="*/ 0 h 69"/>
              <a:gd name="T2" fmla="*/ 25 w 25"/>
              <a:gd name="T3" fmla="*/ 66 h 69"/>
              <a:gd name="T4" fmla="*/ 0 w 25"/>
              <a:gd name="T5" fmla="*/ 69 h 69"/>
              <a:gd name="T6" fmla="*/ 0 w 25"/>
              <a:gd name="T7" fmla="*/ 2 h 69"/>
              <a:gd name="T8" fmla="*/ 25 w 25"/>
              <a:gd name="T9" fmla="*/ 0 h 69"/>
            </a:gdLst>
            <a:ahLst/>
            <a:cxnLst>
              <a:cxn ang="0">
                <a:pos x="T0" y="T1"/>
              </a:cxn>
              <a:cxn ang="0">
                <a:pos x="T2" y="T3"/>
              </a:cxn>
              <a:cxn ang="0">
                <a:pos x="T4" y="T5"/>
              </a:cxn>
              <a:cxn ang="0">
                <a:pos x="T6" y="T7"/>
              </a:cxn>
              <a:cxn ang="0">
                <a:pos x="T8" y="T9"/>
              </a:cxn>
            </a:cxnLst>
            <a:rect l="0" t="0" r="r" b="b"/>
            <a:pathLst>
              <a:path w="25" h="69">
                <a:moveTo>
                  <a:pt x="25" y="0"/>
                </a:moveTo>
                <a:lnTo>
                  <a:pt x="25" y="66"/>
                </a:lnTo>
                <a:lnTo>
                  <a:pt x="0" y="69"/>
                </a:lnTo>
                <a:lnTo>
                  <a:pt x="0" y="2"/>
                </a:lnTo>
                <a:lnTo>
                  <a:pt x="25"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6" name="Freeform 144"/>
          <p:cNvSpPr>
            <a:spLocks/>
          </p:cNvSpPr>
          <p:nvPr/>
        </p:nvSpPr>
        <p:spPr bwMode="auto">
          <a:xfrm>
            <a:off x="6956768" y="5161308"/>
            <a:ext cx="62051" cy="91835"/>
          </a:xfrm>
          <a:custGeom>
            <a:avLst/>
            <a:gdLst>
              <a:gd name="T0" fmla="*/ 25 w 25"/>
              <a:gd name="T1" fmla="*/ 0 h 37"/>
              <a:gd name="T2" fmla="*/ 25 w 25"/>
              <a:gd name="T3" fmla="*/ 35 h 37"/>
              <a:gd name="T4" fmla="*/ 0 w 25"/>
              <a:gd name="T5" fmla="*/ 37 h 37"/>
              <a:gd name="T6" fmla="*/ 0 w 25"/>
              <a:gd name="T7" fmla="*/ 3 h 37"/>
              <a:gd name="T8" fmla="*/ 25 w 25"/>
              <a:gd name="T9" fmla="*/ 0 h 37"/>
            </a:gdLst>
            <a:ahLst/>
            <a:cxnLst>
              <a:cxn ang="0">
                <a:pos x="T0" y="T1"/>
              </a:cxn>
              <a:cxn ang="0">
                <a:pos x="T2" y="T3"/>
              </a:cxn>
              <a:cxn ang="0">
                <a:pos x="T4" y="T5"/>
              </a:cxn>
              <a:cxn ang="0">
                <a:pos x="T6" y="T7"/>
              </a:cxn>
              <a:cxn ang="0">
                <a:pos x="T8" y="T9"/>
              </a:cxn>
            </a:cxnLst>
            <a:rect l="0" t="0" r="r" b="b"/>
            <a:pathLst>
              <a:path w="25" h="37">
                <a:moveTo>
                  <a:pt x="25" y="0"/>
                </a:moveTo>
                <a:lnTo>
                  <a:pt x="25" y="35"/>
                </a:lnTo>
                <a:lnTo>
                  <a:pt x="0" y="37"/>
                </a:lnTo>
                <a:lnTo>
                  <a:pt x="0" y="3"/>
                </a:lnTo>
                <a:lnTo>
                  <a:pt x="25"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7" name="Rectangle 145"/>
          <p:cNvSpPr>
            <a:spLocks noChangeArrowheads="1"/>
          </p:cNvSpPr>
          <p:nvPr/>
        </p:nvSpPr>
        <p:spPr bwMode="auto">
          <a:xfrm>
            <a:off x="6864932" y="4930480"/>
            <a:ext cx="62051" cy="330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8" name="Freeform 146"/>
          <p:cNvSpPr>
            <a:spLocks/>
          </p:cNvSpPr>
          <p:nvPr/>
        </p:nvSpPr>
        <p:spPr bwMode="auto">
          <a:xfrm>
            <a:off x="6773098" y="5126560"/>
            <a:ext cx="62051" cy="146440"/>
          </a:xfrm>
          <a:custGeom>
            <a:avLst/>
            <a:gdLst>
              <a:gd name="T0" fmla="*/ 25 w 25"/>
              <a:gd name="T1" fmla="*/ 0 h 59"/>
              <a:gd name="T2" fmla="*/ 25 w 25"/>
              <a:gd name="T3" fmla="*/ 56 h 59"/>
              <a:gd name="T4" fmla="*/ 0 w 25"/>
              <a:gd name="T5" fmla="*/ 59 h 59"/>
              <a:gd name="T6" fmla="*/ 0 w 25"/>
              <a:gd name="T7" fmla="*/ 2 h 59"/>
              <a:gd name="T8" fmla="*/ 25 w 25"/>
              <a:gd name="T9" fmla="*/ 0 h 59"/>
            </a:gdLst>
            <a:ahLst/>
            <a:cxnLst>
              <a:cxn ang="0">
                <a:pos x="T0" y="T1"/>
              </a:cxn>
              <a:cxn ang="0">
                <a:pos x="T2" y="T3"/>
              </a:cxn>
              <a:cxn ang="0">
                <a:pos x="T4" y="T5"/>
              </a:cxn>
              <a:cxn ang="0">
                <a:pos x="T6" y="T7"/>
              </a:cxn>
              <a:cxn ang="0">
                <a:pos x="T8" y="T9"/>
              </a:cxn>
            </a:cxnLst>
            <a:rect l="0" t="0" r="r" b="b"/>
            <a:pathLst>
              <a:path w="25" h="59">
                <a:moveTo>
                  <a:pt x="25" y="0"/>
                </a:moveTo>
                <a:lnTo>
                  <a:pt x="25" y="56"/>
                </a:lnTo>
                <a:lnTo>
                  <a:pt x="0" y="59"/>
                </a:lnTo>
                <a:lnTo>
                  <a:pt x="0" y="2"/>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9" name="Freeform 147"/>
          <p:cNvSpPr>
            <a:spLocks/>
          </p:cNvSpPr>
          <p:nvPr/>
        </p:nvSpPr>
        <p:spPr bwMode="auto">
          <a:xfrm>
            <a:off x="6676299" y="5186129"/>
            <a:ext cx="67015" cy="91835"/>
          </a:xfrm>
          <a:custGeom>
            <a:avLst/>
            <a:gdLst>
              <a:gd name="T0" fmla="*/ 27 w 27"/>
              <a:gd name="T1" fmla="*/ 0 h 37"/>
              <a:gd name="T2" fmla="*/ 27 w 27"/>
              <a:gd name="T3" fmla="*/ 35 h 37"/>
              <a:gd name="T4" fmla="*/ 0 w 27"/>
              <a:gd name="T5" fmla="*/ 37 h 37"/>
              <a:gd name="T6" fmla="*/ 0 w 27"/>
              <a:gd name="T7" fmla="*/ 0 h 37"/>
              <a:gd name="T8" fmla="*/ 27 w 27"/>
              <a:gd name="T9" fmla="*/ 0 h 37"/>
            </a:gdLst>
            <a:ahLst/>
            <a:cxnLst>
              <a:cxn ang="0">
                <a:pos x="T0" y="T1"/>
              </a:cxn>
              <a:cxn ang="0">
                <a:pos x="T2" y="T3"/>
              </a:cxn>
              <a:cxn ang="0">
                <a:pos x="T4" y="T5"/>
              </a:cxn>
              <a:cxn ang="0">
                <a:pos x="T6" y="T7"/>
              </a:cxn>
              <a:cxn ang="0">
                <a:pos x="T8" y="T9"/>
              </a:cxn>
            </a:cxnLst>
            <a:rect l="0" t="0" r="r" b="b"/>
            <a:pathLst>
              <a:path w="27" h="37">
                <a:moveTo>
                  <a:pt x="27" y="0"/>
                </a:moveTo>
                <a:lnTo>
                  <a:pt x="27" y="35"/>
                </a:lnTo>
                <a:lnTo>
                  <a:pt x="0" y="37"/>
                </a:lnTo>
                <a:lnTo>
                  <a:pt x="0" y="0"/>
                </a:lnTo>
                <a:lnTo>
                  <a:pt x="2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0" name="Freeform 148"/>
          <p:cNvSpPr>
            <a:spLocks/>
          </p:cNvSpPr>
          <p:nvPr/>
        </p:nvSpPr>
        <p:spPr bwMode="auto">
          <a:xfrm>
            <a:off x="6572054" y="4930480"/>
            <a:ext cx="67015" cy="354929"/>
          </a:xfrm>
          <a:custGeom>
            <a:avLst/>
            <a:gdLst>
              <a:gd name="T0" fmla="*/ 27 w 27"/>
              <a:gd name="T1" fmla="*/ 0 h 143"/>
              <a:gd name="T2" fmla="*/ 27 w 27"/>
              <a:gd name="T3" fmla="*/ 140 h 143"/>
              <a:gd name="T4" fmla="*/ 0 w 27"/>
              <a:gd name="T5" fmla="*/ 143 h 143"/>
              <a:gd name="T6" fmla="*/ 0 w 27"/>
              <a:gd name="T7" fmla="*/ 0 h 143"/>
              <a:gd name="T8" fmla="*/ 27 w 27"/>
              <a:gd name="T9" fmla="*/ 0 h 143"/>
            </a:gdLst>
            <a:ahLst/>
            <a:cxnLst>
              <a:cxn ang="0">
                <a:pos x="T0" y="T1"/>
              </a:cxn>
              <a:cxn ang="0">
                <a:pos x="T2" y="T3"/>
              </a:cxn>
              <a:cxn ang="0">
                <a:pos x="T4" y="T5"/>
              </a:cxn>
              <a:cxn ang="0">
                <a:pos x="T6" y="T7"/>
              </a:cxn>
              <a:cxn ang="0">
                <a:pos x="T8" y="T9"/>
              </a:cxn>
            </a:cxnLst>
            <a:rect l="0" t="0" r="r" b="b"/>
            <a:pathLst>
              <a:path w="27" h="143">
                <a:moveTo>
                  <a:pt x="27" y="0"/>
                </a:moveTo>
                <a:lnTo>
                  <a:pt x="27" y="140"/>
                </a:lnTo>
                <a:lnTo>
                  <a:pt x="0" y="143"/>
                </a:lnTo>
                <a:lnTo>
                  <a:pt x="0" y="0"/>
                </a:lnTo>
                <a:lnTo>
                  <a:pt x="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1" name="Freeform 149"/>
          <p:cNvSpPr>
            <a:spLocks/>
          </p:cNvSpPr>
          <p:nvPr/>
        </p:nvSpPr>
        <p:spPr bwMode="auto">
          <a:xfrm>
            <a:off x="6358601" y="4600372"/>
            <a:ext cx="71979" cy="702412"/>
          </a:xfrm>
          <a:custGeom>
            <a:avLst/>
            <a:gdLst>
              <a:gd name="T0" fmla="*/ 29 w 29"/>
              <a:gd name="T1" fmla="*/ 2 h 283"/>
              <a:gd name="T2" fmla="*/ 29 w 29"/>
              <a:gd name="T3" fmla="*/ 281 h 283"/>
              <a:gd name="T4" fmla="*/ 0 w 29"/>
              <a:gd name="T5" fmla="*/ 283 h 283"/>
              <a:gd name="T6" fmla="*/ 0 w 29"/>
              <a:gd name="T7" fmla="*/ 0 h 283"/>
              <a:gd name="T8" fmla="*/ 29 w 29"/>
              <a:gd name="T9" fmla="*/ 2 h 283"/>
            </a:gdLst>
            <a:ahLst/>
            <a:cxnLst>
              <a:cxn ang="0">
                <a:pos x="T0" y="T1"/>
              </a:cxn>
              <a:cxn ang="0">
                <a:pos x="T2" y="T3"/>
              </a:cxn>
              <a:cxn ang="0">
                <a:pos x="T4" y="T5"/>
              </a:cxn>
              <a:cxn ang="0">
                <a:pos x="T6" y="T7"/>
              </a:cxn>
              <a:cxn ang="0">
                <a:pos x="T8" y="T9"/>
              </a:cxn>
            </a:cxnLst>
            <a:rect l="0" t="0" r="r" b="b"/>
            <a:pathLst>
              <a:path w="29" h="283">
                <a:moveTo>
                  <a:pt x="29" y="2"/>
                </a:moveTo>
                <a:lnTo>
                  <a:pt x="29" y="281"/>
                </a:lnTo>
                <a:lnTo>
                  <a:pt x="0" y="283"/>
                </a:lnTo>
                <a:lnTo>
                  <a:pt x="0" y="0"/>
                </a:lnTo>
                <a:lnTo>
                  <a:pt x="29"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2" name="Freeform 150"/>
          <p:cNvSpPr>
            <a:spLocks/>
          </p:cNvSpPr>
          <p:nvPr/>
        </p:nvSpPr>
        <p:spPr bwMode="auto">
          <a:xfrm>
            <a:off x="6467810" y="5106704"/>
            <a:ext cx="74461" cy="191116"/>
          </a:xfrm>
          <a:custGeom>
            <a:avLst/>
            <a:gdLst>
              <a:gd name="T0" fmla="*/ 30 w 30"/>
              <a:gd name="T1" fmla="*/ 0 h 77"/>
              <a:gd name="T2" fmla="*/ 30 w 30"/>
              <a:gd name="T3" fmla="*/ 74 h 77"/>
              <a:gd name="T4" fmla="*/ 0 w 30"/>
              <a:gd name="T5" fmla="*/ 77 h 77"/>
              <a:gd name="T6" fmla="*/ 0 w 30"/>
              <a:gd name="T7" fmla="*/ 0 h 77"/>
              <a:gd name="T8" fmla="*/ 30 w 30"/>
              <a:gd name="T9" fmla="*/ 0 h 77"/>
            </a:gdLst>
            <a:ahLst/>
            <a:cxnLst>
              <a:cxn ang="0">
                <a:pos x="T0" y="T1"/>
              </a:cxn>
              <a:cxn ang="0">
                <a:pos x="T2" y="T3"/>
              </a:cxn>
              <a:cxn ang="0">
                <a:pos x="T4" y="T5"/>
              </a:cxn>
              <a:cxn ang="0">
                <a:pos x="T6" y="T7"/>
              </a:cxn>
              <a:cxn ang="0">
                <a:pos x="T8" y="T9"/>
              </a:cxn>
            </a:cxnLst>
            <a:rect l="0" t="0" r="r" b="b"/>
            <a:pathLst>
              <a:path w="30" h="77">
                <a:moveTo>
                  <a:pt x="30" y="0"/>
                </a:moveTo>
                <a:lnTo>
                  <a:pt x="30" y="74"/>
                </a:lnTo>
                <a:lnTo>
                  <a:pt x="0" y="77"/>
                </a:lnTo>
                <a:lnTo>
                  <a:pt x="0" y="0"/>
                </a:lnTo>
                <a:lnTo>
                  <a:pt x="3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3" name="Freeform 151"/>
          <p:cNvSpPr>
            <a:spLocks/>
          </p:cNvSpPr>
          <p:nvPr/>
        </p:nvSpPr>
        <p:spPr bwMode="auto">
          <a:xfrm>
            <a:off x="9778821" y="3719256"/>
            <a:ext cx="79425" cy="300325"/>
          </a:xfrm>
          <a:custGeom>
            <a:avLst/>
            <a:gdLst>
              <a:gd name="T0" fmla="*/ 30 w 32"/>
              <a:gd name="T1" fmla="*/ 0 h 121"/>
              <a:gd name="T2" fmla="*/ 32 w 32"/>
              <a:gd name="T3" fmla="*/ 119 h 121"/>
              <a:gd name="T4" fmla="*/ 3 w 32"/>
              <a:gd name="T5" fmla="*/ 121 h 121"/>
              <a:gd name="T6" fmla="*/ 0 w 32"/>
              <a:gd name="T7" fmla="*/ 5 h 121"/>
              <a:gd name="T8" fmla="*/ 30 w 32"/>
              <a:gd name="T9" fmla="*/ 0 h 121"/>
            </a:gdLst>
            <a:ahLst/>
            <a:cxnLst>
              <a:cxn ang="0">
                <a:pos x="T0" y="T1"/>
              </a:cxn>
              <a:cxn ang="0">
                <a:pos x="T2" y="T3"/>
              </a:cxn>
              <a:cxn ang="0">
                <a:pos x="T4" y="T5"/>
              </a:cxn>
              <a:cxn ang="0">
                <a:pos x="T6" y="T7"/>
              </a:cxn>
              <a:cxn ang="0">
                <a:pos x="T8" y="T9"/>
              </a:cxn>
            </a:cxnLst>
            <a:rect l="0" t="0" r="r" b="b"/>
            <a:pathLst>
              <a:path w="32" h="121">
                <a:moveTo>
                  <a:pt x="30" y="0"/>
                </a:moveTo>
                <a:lnTo>
                  <a:pt x="32" y="119"/>
                </a:lnTo>
                <a:lnTo>
                  <a:pt x="3" y="121"/>
                </a:lnTo>
                <a:lnTo>
                  <a:pt x="0" y="5"/>
                </a:lnTo>
                <a:lnTo>
                  <a:pt x="3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4" name="Freeform 152"/>
          <p:cNvSpPr>
            <a:spLocks/>
          </p:cNvSpPr>
          <p:nvPr/>
        </p:nvSpPr>
        <p:spPr bwMode="auto">
          <a:xfrm>
            <a:off x="9992274" y="3798680"/>
            <a:ext cx="74461" cy="196080"/>
          </a:xfrm>
          <a:custGeom>
            <a:avLst/>
            <a:gdLst>
              <a:gd name="T0" fmla="*/ 30 w 30"/>
              <a:gd name="T1" fmla="*/ 0 h 79"/>
              <a:gd name="T2" fmla="*/ 30 w 30"/>
              <a:gd name="T3" fmla="*/ 74 h 79"/>
              <a:gd name="T4" fmla="*/ 0 w 30"/>
              <a:gd name="T5" fmla="*/ 79 h 79"/>
              <a:gd name="T6" fmla="*/ 0 w 30"/>
              <a:gd name="T7" fmla="*/ 3 h 79"/>
              <a:gd name="T8" fmla="*/ 30 w 30"/>
              <a:gd name="T9" fmla="*/ 0 h 79"/>
            </a:gdLst>
            <a:ahLst/>
            <a:cxnLst>
              <a:cxn ang="0">
                <a:pos x="T0" y="T1"/>
              </a:cxn>
              <a:cxn ang="0">
                <a:pos x="T2" y="T3"/>
              </a:cxn>
              <a:cxn ang="0">
                <a:pos x="T4" y="T5"/>
              </a:cxn>
              <a:cxn ang="0">
                <a:pos x="T6" y="T7"/>
              </a:cxn>
              <a:cxn ang="0">
                <a:pos x="T8" y="T9"/>
              </a:cxn>
            </a:cxnLst>
            <a:rect l="0" t="0" r="r" b="b"/>
            <a:pathLst>
              <a:path w="30" h="79">
                <a:moveTo>
                  <a:pt x="30" y="0"/>
                </a:moveTo>
                <a:lnTo>
                  <a:pt x="30" y="74"/>
                </a:lnTo>
                <a:lnTo>
                  <a:pt x="0" y="79"/>
                </a:lnTo>
                <a:lnTo>
                  <a:pt x="0" y="3"/>
                </a:lnTo>
                <a:lnTo>
                  <a:pt x="3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5" name="Freeform 153"/>
          <p:cNvSpPr>
            <a:spLocks/>
          </p:cNvSpPr>
          <p:nvPr/>
        </p:nvSpPr>
        <p:spPr bwMode="auto">
          <a:xfrm>
            <a:off x="10096519" y="3522532"/>
            <a:ext cx="74461" cy="457200"/>
          </a:xfrm>
          <a:custGeom>
            <a:avLst/>
            <a:gdLst>
              <a:gd name="T0" fmla="*/ 27 w 30"/>
              <a:gd name="T1" fmla="*/ 0 h 152"/>
              <a:gd name="T2" fmla="*/ 30 w 30"/>
              <a:gd name="T3" fmla="*/ 147 h 152"/>
              <a:gd name="T4" fmla="*/ 0 w 30"/>
              <a:gd name="T5" fmla="*/ 152 h 152"/>
              <a:gd name="T6" fmla="*/ 0 w 30"/>
              <a:gd name="T7" fmla="*/ 5 h 152"/>
              <a:gd name="T8" fmla="*/ 27 w 30"/>
              <a:gd name="T9" fmla="*/ 0 h 152"/>
            </a:gdLst>
            <a:ahLst/>
            <a:cxnLst>
              <a:cxn ang="0">
                <a:pos x="T0" y="T1"/>
              </a:cxn>
              <a:cxn ang="0">
                <a:pos x="T2" y="T3"/>
              </a:cxn>
              <a:cxn ang="0">
                <a:pos x="T4" y="T5"/>
              </a:cxn>
              <a:cxn ang="0">
                <a:pos x="T6" y="T7"/>
              </a:cxn>
              <a:cxn ang="0">
                <a:pos x="T8" y="T9"/>
              </a:cxn>
            </a:cxnLst>
            <a:rect l="0" t="0" r="r" b="b"/>
            <a:pathLst>
              <a:path w="30" h="152">
                <a:moveTo>
                  <a:pt x="27" y="0"/>
                </a:moveTo>
                <a:lnTo>
                  <a:pt x="30" y="147"/>
                </a:lnTo>
                <a:lnTo>
                  <a:pt x="0" y="152"/>
                </a:lnTo>
                <a:lnTo>
                  <a:pt x="0" y="5"/>
                </a:lnTo>
                <a:lnTo>
                  <a:pt x="2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6" name="Freeform 154"/>
          <p:cNvSpPr>
            <a:spLocks/>
          </p:cNvSpPr>
          <p:nvPr/>
        </p:nvSpPr>
        <p:spPr bwMode="auto">
          <a:xfrm>
            <a:off x="10200764" y="3868177"/>
            <a:ext cx="74461" cy="96799"/>
          </a:xfrm>
          <a:custGeom>
            <a:avLst/>
            <a:gdLst>
              <a:gd name="T0" fmla="*/ 30 w 30"/>
              <a:gd name="T1" fmla="*/ 0 h 39"/>
              <a:gd name="T2" fmla="*/ 30 w 30"/>
              <a:gd name="T3" fmla="*/ 36 h 39"/>
              <a:gd name="T4" fmla="*/ 0 w 30"/>
              <a:gd name="T5" fmla="*/ 39 h 39"/>
              <a:gd name="T6" fmla="*/ 0 w 30"/>
              <a:gd name="T7" fmla="*/ 2 h 39"/>
              <a:gd name="T8" fmla="*/ 30 w 30"/>
              <a:gd name="T9" fmla="*/ 0 h 39"/>
            </a:gdLst>
            <a:ahLst/>
            <a:cxnLst>
              <a:cxn ang="0">
                <a:pos x="T0" y="T1"/>
              </a:cxn>
              <a:cxn ang="0">
                <a:pos x="T2" y="T3"/>
              </a:cxn>
              <a:cxn ang="0">
                <a:pos x="T4" y="T5"/>
              </a:cxn>
              <a:cxn ang="0">
                <a:pos x="T6" y="T7"/>
              </a:cxn>
              <a:cxn ang="0">
                <a:pos x="T8" y="T9"/>
              </a:cxn>
            </a:cxnLst>
            <a:rect l="0" t="0" r="r" b="b"/>
            <a:pathLst>
              <a:path w="30" h="39">
                <a:moveTo>
                  <a:pt x="30" y="0"/>
                </a:moveTo>
                <a:lnTo>
                  <a:pt x="30" y="36"/>
                </a:lnTo>
                <a:lnTo>
                  <a:pt x="0" y="39"/>
                </a:lnTo>
                <a:lnTo>
                  <a:pt x="0" y="2"/>
                </a:lnTo>
                <a:lnTo>
                  <a:pt x="3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7" name="Freeform 155"/>
          <p:cNvSpPr>
            <a:spLocks/>
          </p:cNvSpPr>
          <p:nvPr/>
        </p:nvSpPr>
        <p:spPr bwMode="auto">
          <a:xfrm>
            <a:off x="9883065" y="3299795"/>
            <a:ext cx="79425" cy="707376"/>
          </a:xfrm>
          <a:custGeom>
            <a:avLst/>
            <a:gdLst>
              <a:gd name="T0" fmla="*/ 30 w 32"/>
              <a:gd name="T1" fmla="*/ 0 h 285"/>
              <a:gd name="T2" fmla="*/ 32 w 32"/>
              <a:gd name="T3" fmla="*/ 283 h 285"/>
              <a:gd name="T4" fmla="*/ 3 w 32"/>
              <a:gd name="T5" fmla="*/ 285 h 285"/>
              <a:gd name="T6" fmla="*/ 0 w 32"/>
              <a:gd name="T7" fmla="*/ 5 h 285"/>
              <a:gd name="T8" fmla="*/ 30 w 32"/>
              <a:gd name="T9" fmla="*/ 0 h 285"/>
            </a:gdLst>
            <a:ahLst/>
            <a:cxnLst>
              <a:cxn ang="0">
                <a:pos x="T0" y="T1"/>
              </a:cxn>
              <a:cxn ang="0">
                <a:pos x="T2" y="T3"/>
              </a:cxn>
              <a:cxn ang="0">
                <a:pos x="T4" y="T5"/>
              </a:cxn>
              <a:cxn ang="0">
                <a:pos x="T6" y="T7"/>
              </a:cxn>
              <a:cxn ang="0">
                <a:pos x="T8" y="T9"/>
              </a:cxn>
            </a:cxnLst>
            <a:rect l="0" t="0" r="r" b="b"/>
            <a:pathLst>
              <a:path w="32" h="285">
                <a:moveTo>
                  <a:pt x="30" y="0"/>
                </a:moveTo>
                <a:lnTo>
                  <a:pt x="32" y="283"/>
                </a:lnTo>
                <a:lnTo>
                  <a:pt x="3" y="285"/>
                </a:lnTo>
                <a:lnTo>
                  <a:pt x="0" y="5"/>
                </a:lnTo>
                <a:lnTo>
                  <a:pt x="3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Freeform 156"/>
          <p:cNvSpPr>
            <a:spLocks/>
          </p:cNvSpPr>
          <p:nvPr/>
        </p:nvSpPr>
        <p:spPr bwMode="auto">
          <a:xfrm>
            <a:off x="10305008" y="3793716"/>
            <a:ext cx="74461" cy="158849"/>
          </a:xfrm>
          <a:custGeom>
            <a:avLst/>
            <a:gdLst>
              <a:gd name="T0" fmla="*/ 30 w 30"/>
              <a:gd name="T1" fmla="*/ 0 h 64"/>
              <a:gd name="T2" fmla="*/ 30 w 30"/>
              <a:gd name="T3" fmla="*/ 62 h 64"/>
              <a:gd name="T4" fmla="*/ 0 w 30"/>
              <a:gd name="T5" fmla="*/ 64 h 64"/>
              <a:gd name="T6" fmla="*/ 0 w 30"/>
              <a:gd name="T7" fmla="*/ 5 h 64"/>
              <a:gd name="T8" fmla="*/ 30 w 30"/>
              <a:gd name="T9" fmla="*/ 0 h 64"/>
            </a:gdLst>
            <a:ahLst/>
            <a:cxnLst>
              <a:cxn ang="0">
                <a:pos x="T0" y="T1"/>
              </a:cxn>
              <a:cxn ang="0">
                <a:pos x="T2" y="T3"/>
              </a:cxn>
              <a:cxn ang="0">
                <a:pos x="T4" y="T5"/>
              </a:cxn>
              <a:cxn ang="0">
                <a:pos x="T6" y="T7"/>
              </a:cxn>
              <a:cxn ang="0">
                <a:pos x="T8" y="T9"/>
              </a:cxn>
            </a:cxnLst>
            <a:rect l="0" t="0" r="r" b="b"/>
            <a:pathLst>
              <a:path w="30" h="64">
                <a:moveTo>
                  <a:pt x="30" y="0"/>
                </a:moveTo>
                <a:lnTo>
                  <a:pt x="30" y="62"/>
                </a:lnTo>
                <a:lnTo>
                  <a:pt x="0" y="64"/>
                </a:lnTo>
                <a:lnTo>
                  <a:pt x="0" y="5"/>
                </a:lnTo>
                <a:lnTo>
                  <a:pt x="3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9" name="Freeform 157"/>
          <p:cNvSpPr>
            <a:spLocks/>
          </p:cNvSpPr>
          <p:nvPr/>
        </p:nvSpPr>
        <p:spPr bwMode="auto">
          <a:xfrm>
            <a:off x="10513498" y="3818536"/>
            <a:ext cx="71979" cy="109209"/>
          </a:xfrm>
          <a:custGeom>
            <a:avLst/>
            <a:gdLst>
              <a:gd name="T0" fmla="*/ 29 w 29"/>
              <a:gd name="T1" fmla="*/ 0 h 44"/>
              <a:gd name="T2" fmla="*/ 29 w 29"/>
              <a:gd name="T3" fmla="*/ 39 h 44"/>
              <a:gd name="T4" fmla="*/ 2 w 29"/>
              <a:gd name="T5" fmla="*/ 44 h 44"/>
              <a:gd name="T6" fmla="*/ 0 w 29"/>
              <a:gd name="T7" fmla="*/ 5 h 44"/>
              <a:gd name="T8" fmla="*/ 29 w 29"/>
              <a:gd name="T9" fmla="*/ 0 h 44"/>
            </a:gdLst>
            <a:ahLst/>
            <a:cxnLst>
              <a:cxn ang="0">
                <a:pos x="T0" y="T1"/>
              </a:cxn>
              <a:cxn ang="0">
                <a:pos x="T2" y="T3"/>
              </a:cxn>
              <a:cxn ang="0">
                <a:pos x="T4" y="T5"/>
              </a:cxn>
              <a:cxn ang="0">
                <a:pos x="T6" y="T7"/>
              </a:cxn>
              <a:cxn ang="0">
                <a:pos x="T8" y="T9"/>
              </a:cxn>
            </a:cxnLst>
            <a:rect l="0" t="0" r="r" b="b"/>
            <a:pathLst>
              <a:path w="29" h="44">
                <a:moveTo>
                  <a:pt x="29" y="0"/>
                </a:moveTo>
                <a:lnTo>
                  <a:pt x="29" y="39"/>
                </a:lnTo>
                <a:lnTo>
                  <a:pt x="2" y="44"/>
                </a:lnTo>
                <a:lnTo>
                  <a:pt x="0" y="5"/>
                </a:lnTo>
                <a:lnTo>
                  <a:pt x="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0" name="Freeform 158"/>
          <p:cNvSpPr>
            <a:spLocks/>
          </p:cNvSpPr>
          <p:nvPr/>
        </p:nvSpPr>
        <p:spPr bwMode="auto">
          <a:xfrm>
            <a:off x="10617743" y="3714291"/>
            <a:ext cx="71979" cy="201044"/>
          </a:xfrm>
          <a:custGeom>
            <a:avLst/>
            <a:gdLst>
              <a:gd name="T0" fmla="*/ 29 w 29"/>
              <a:gd name="T1" fmla="*/ 0 h 81"/>
              <a:gd name="T2" fmla="*/ 29 w 29"/>
              <a:gd name="T3" fmla="*/ 76 h 81"/>
              <a:gd name="T4" fmla="*/ 2 w 29"/>
              <a:gd name="T5" fmla="*/ 81 h 81"/>
              <a:gd name="T6" fmla="*/ 0 w 29"/>
              <a:gd name="T7" fmla="*/ 2 h 81"/>
              <a:gd name="T8" fmla="*/ 29 w 29"/>
              <a:gd name="T9" fmla="*/ 0 h 81"/>
            </a:gdLst>
            <a:ahLst/>
            <a:cxnLst>
              <a:cxn ang="0">
                <a:pos x="T0" y="T1"/>
              </a:cxn>
              <a:cxn ang="0">
                <a:pos x="T2" y="T3"/>
              </a:cxn>
              <a:cxn ang="0">
                <a:pos x="T4" y="T5"/>
              </a:cxn>
              <a:cxn ang="0">
                <a:pos x="T6" y="T7"/>
              </a:cxn>
              <a:cxn ang="0">
                <a:pos x="T8" y="T9"/>
              </a:cxn>
            </a:cxnLst>
            <a:rect l="0" t="0" r="r" b="b"/>
            <a:pathLst>
              <a:path w="29" h="81">
                <a:moveTo>
                  <a:pt x="29" y="0"/>
                </a:moveTo>
                <a:lnTo>
                  <a:pt x="29" y="76"/>
                </a:lnTo>
                <a:lnTo>
                  <a:pt x="2" y="81"/>
                </a:lnTo>
                <a:lnTo>
                  <a:pt x="0" y="2"/>
                </a:lnTo>
                <a:lnTo>
                  <a:pt x="29"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1" name="Freeform 159"/>
          <p:cNvSpPr>
            <a:spLocks/>
          </p:cNvSpPr>
          <p:nvPr/>
        </p:nvSpPr>
        <p:spPr bwMode="auto">
          <a:xfrm>
            <a:off x="10726951" y="3843356"/>
            <a:ext cx="67015" cy="54604"/>
          </a:xfrm>
          <a:custGeom>
            <a:avLst/>
            <a:gdLst>
              <a:gd name="T0" fmla="*/ 27 w 27"/>
              <a:gd name="T1" fmla="*/ 0 h 22"/>
              <a:gd name="T2" fmla="*/ 27 w 27"/>
              <a:gd name="T3" fmla="*/ 19 h 22"/>
              <a:gd name="T4" fmla="*/ 0 w 27"/>
              <a:gd name="T5" fmla="*/ 22 h 22"/>
              <a:gd name="T6" fmla="*/ 0 w 27"/>
              <a:gd name="T7" fmla="*/ 2 h 22"/>
              <a:gd name="T8" fmla="*/ 27 w 27"/>
              <a:gd name="T9" fmla="*/ 0 h 22"/>
            </a:gdLst>
            <a:ahLst/>
            <a:cxnLst>
              <a:cxn ang="0">
                <a:pos x="T0" y="T1"/>
              </a:cxn>
              <a:cxn ang="0">
                <a:pos x="T2" y="T3"/>
              </a:cxn>
              <a:cxn ang="0">
                <a:pos x="T4" y="T5"/>
              </a:cxn>
              <a:cxn ang="0">
                <a:pos x="T6" y="T7"/>
              </a:cxn>
              <a:cxn ang="0">
                <a:pos x="T8" y="T9"/>
              </a:cxn>
            </a:cxnLst>
            <a:rect l="0" t="0" r="r" b="b"/>
            <a:pathLst>
              <a:path w="27" h="22">
                <a:moveTo>
                  <a:pt x="27" y="0"/>
                </a:moveTo>
                <a:lnTo>
                  <a:pt x="27" y="19"/>
                </a:lnTo>
                <a:lnTo>
                  <a:pt x="0" y="22"/>
                </a:lnTo>
                <a:lnTo>
                  <a:pt x="0" y="2"/>
                </a:lnTo>
                <a:lnTo>
                  <a:pt x="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Freeform 160"/>
          <p:cNvSpPr>
            <a:spLocks/>
          </p:cNvSpPr>
          <p:nvPr/>
        </p:nvSpPr>
        <p:spPr bwMode="auto">
          <a:xfrm>
            <a:off x="10409253" y="3567853"/>
            <a:ext cx="71979" cy="372303"/>
          </a:xfrm>
          <a:custGeom>
            <a:avLst/>
            <a:gdLst>
              <a:gd name="T0" fmla="*/ 29 w 29"/>
              <a:gd name="T1" fmla="*/ 0 h 150"/>
              <a:gd name="T2" fmla="*/ 29 w 29"/>
              <a:gd name="T3" fmla="*/ 148 h 150"/>
              <a:gd name="T4" fmla="*/ 2 w 29"/>
              <a:gd name="T5" fmla="*/ 150 h 150"/>
              <a:gd name="T6" fmla="*/ 0 w 29"/>
              <a:gd name="T7" fmla="*/ 5 h 150"/>
              <a:gd name="T8" fmla="*/ 29 w 29"/>
              <a:gd name="T9" fmla="*/ 0 h 150"/>
            </a:gdLst>
            <a:ahLst/>
            <a:cxnLst>
              <a:cxn ang="0">
                <a:pos x="T0" y="T1"/>
              </a:cxn>
              <a:cxn ang="0">
                <a:pos x="T2" y="T3"/>
              </a:cxn>
              <a:cxn ang="0">
                <a:pos x="T4" y="T5"/>
              </a:cxn>
              <a:cxn ang="0">
                <a:pos x="T6" y="T7"/>
              </a:cxn>
              <a:cxn ang="0">
                <a:pos x="T8" y="T9"/>
              </a:cxn>
            </a:cxnLst>
            <a:rect l="0" t="0" r="r" b="b"/>
            <a:pathLst>
              <a:path w="29" h="150">
                <a:moveTo>
                  <a:pt x="29" y="0"/>
                </a:moveTo>
                <a:lnTo>
                  <a:pt x="29" y="148"/>
                </a:lnTo>
                <a:lnTo>
                  <a:pt x="2" y="150"/>
                </a:lnTo>
                <a:lnTo>
                  <a:pt x="0" y="5"/>
                </a:lnTo>
                <a:lnTo>
                  <a:pt x="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3" name="Rectangle 171"/>
          <p:cNvSpPr>
            <a:spLocks noChangeArrowheads="1"/>
          </p:cNvSpPr>
          <p:nvPr/>
        </p:nvSpPr>
        <p:spPr bwMode="auto">
          <a:xfrm>
            <a:off x="10856016" y="4587962"/>
            <a:ext cx="158849" cy="9679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4" name="Freeform 172"/>
          <p:cNvSpPr>
            <a:spLocks/>
          </p:cNvSpPr>
          <p:nvPr/>
        </p:nvSpPr>
        <p:spPr bwMode="auto">
          <a:xfrm>
            <a:off x="9694432" y="4992531"/>
            <a:ext cx="134029" cy="89353"/>
          </a:xfrm>
          <a:custGeom>
            <a:avLst/>
            <a:gdLst>
              <a:gd name="T0" fmla="*/ 54 w 54"/>
              <a:gd name="T1" fmla="*/ 2 h 36"/>
              <a:gd name="T2" fmla="*/ 54 w 54"/>
              <a:gd name="T3" fmla="*/ 36 h 36"/>
              <a:gd name="T4" fmla="*/ 0 w 54"/>
              <a:gd name="T5" fmla="*/ 34 h 36"/>
              <a:gd name="T6" fmla="*/ 0 w 54"/>
              <a:gd name="T7" fmla="*/ 0 h 36"/>
              <a:gd name="T8" fmla="*/ 54 w 54"/>
              <a:gd name="T9" fmla="*/ 2 h 36"/>
            </a:gdLst>
            <a:ahLst/>
            <a:cxnLst>
              <a:cxn ang="0">
                <a:pos x="T0" y="T1"/>
              </a:cxn>
              <a:cxn ang="0">
                <a:pos x="T2" y="T3"/>
              </a:cxn>
              <a:cxn ang="0">
                <a:pos x="T4" y="T5"/>
              </a:cxn>
              <a:cxn ang="0">
                <a:pos x="T6" y="T7"/>
              </a:cxn>
              <a:cxn ang="0">
                <a:pos x="T8" y="T9"/>
              </a:cxn>
            </a:cxnLst>
            <a:rect l="0" t="0" r="r" b="b"/>
            <a:pathLst>
              <a:path w="54" h="36">
                <a:moveTo>
                  <a:pt x="54" y="2"/>
                </a:moveTo>
                <a:lnTo>
                  <a:pt x="54" y="36"/>
                </a:lnTo>
                <a:lnTo>
                  <a:pt x="0" y="34"/>
                </a:lnTo>
                <a:lnTo>
                  <a:pt x="0" y="0"/>
                </a:lnTo>
                <a:lnTo>
                  <a:pt x="54" y="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5" name="Freeform 173"/>
          <p:cNvSpPr>
            <a:spLocks/>
          </p:cNvSpPr>
          <p:nvPr/>
        </p:nvSpPr>
        <p:spPr bwMode="auto">
          <a:xfrm>
            <a:off x="9694432" y="5114149"/>
            <a:ext cx="218418" cy="96799"/>
          </a:xfrm>
          <a:custGeom>
            <a:avLst/>
            <a:gdLst>
              <a:gd name="T0" fmla="*/ 88 w 88"/>
              <a:gd name="T1" fmla="*/ 5 h 39"/>
              <a:gd name="T2" fmla="*/ 88 w 88"/>
              <a:gd name="T3" fmla="*/ 39 h 39"/>
              <a:gd name="T4" fmla="*/ 0 w 88"/>
              <a:gd name="T5" fmla="*/ 34 h 39"/>
              <a:gd name="T6" fmla="*/ 0 w 88"/>
              <a:gd name="T7" fmla="*/ 0 h 39"/>
              <a:gd name="T8" fmla="*/ 88 w 88"/>
              <a:gd name="T9" fmla="*/ 5 h 39"/>
            </a:gdLst>
            <a:ahLst/>
            <a:cxnLst>
              <a:cxn ang="0">
                <a:pos x="T0" y="T1"/>
              </a:cxn>
              <a:cxn ang="0">
                <a:pos x="T2" y="T3"/>
              </a:cxn>
              <a:cxn ang="0">
                <a:pos x="T4" y="T5"/>
              </a:cxn>
              <a:cxn ang="0">
                <a:pos x="T6" y="T7"/>
              </a:cxn>
              <a:cxn ang="0">
                <a:pos x="T8" y="T9"/>
              </a:cxn>
            </a:cxnLst>
            <a:rect l="0" t="0" r="r" b="b"/>
            <a:pathLst>
              <a:path w="88" h="39">
                <a:moveTo>
                  <a:pt x="88" y="5"/>
                </a:moveTo>
                <a:lnTo>
                  <a:pt x="88" y="39"/>
                </a:lnTo>
                <a:lnTo>
                  <a:pt x="0" y="34"/>
                </a:lnTo>
                <a:lnTo>
                  <a:pt x="0" y="0"/>
                </a:lnTo>
                <a:lnTo>
                  <a:pt x="88"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6" name="Freeform 174"/>
          <p:cNvSpPr>
            <a:spLocks/>
          </p:cNvSpPr>
          <p:nvPr/>
        </p:nvSpPr>
        <p:spPr bwMode="auto">
          <a:xfrm>
            <a:off x="9694432" y="4746811"/>
            <a:ext cx="275505" cy="84389"/>
          </a:xfrm>
          <a:custGeom>
            <a:avLst/>
            <a:gdLst>
              <a:gd name="T0" fmla="*/ 111 w 111"/>
              <a:gd name="T1" fmla="*/ 0 h 34"/>
              <a:gd name="T2" fmla="*/ 111 w 111"/>
              <a:gd name="T3" fmla="*/ 34 h 34"/>
              <a:gd name="T4" fmla="*/ 0 w 111"/>
              <a:gd name="T5" fmla="*/ 34 h 34"/>
              <a:gd name="T6" fmla="*/ 0 w 111"/>
              <a:gd name="T7" fmla="*/ 2 h 34"/>
              <a:gd name="T8" fmla="*/ 111 w 111"/>
              <a:gd name="T9" fmla="*/ 0 h 34"/>
            </a:gdLst>
            <a:ahLst/>
            <a:cxnLst>
              <a:cxn ang="0">
                <a:pos x="T0" y="T1"/>
              </a:cxn>
              <a:cxn ang="0">
                <a:pos x="T2" y="T3"/>
              </a:cxn>
              <a:cxn ang="0">
                <a:pos x="T4" y="T5"/>
              </a:cxn>
              <a:cxn ang="0">
                <a:pos x="T6" y="T7"/>
              </a:cxn>
              <a:cxn ang="0">
                <a:pos x="T8" y="T9"/>
              </a:cxn>
            </a:cxnLst>
            <a:rect l="0" t="0" r="r" b="b"/>
            <a:pathLst>
              <a:path w="111" h="34">
                <a:moveTo>
                  <a:pt x="111" y="0"/>
                </a:moveTo>
                <a:lnTo>
                  <a:pt x="111" y="34"/>
                </a:lnTo>
                <a:lnTo>
                  <a:pt x="0" y="34"/>
                </a:lnTo>
                <a:lnTo>
                  <a:pt x="0" y="2"/>
                </a:lnTo>
                <a:lnTo>
                  <a:pt x="11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7" name="Rectangle 175"/>
          <p:cNvSpPr>
            <a:spLocks noChangeArrowheads="1"/>
          </p:cNvSpPr>
          <p:nvPr/>
        </p:nvSpPr>
        <p:spPr bwMode="auto">
          <a:xfrm>
            <a:off x="9969937" y="4746811"/>
            <a:ext cx="114173" cy="8438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8" name="Freeform 176"/>
          <p:cNvSpPr>
            <a:spLocks/>
          </p:cNvSpPr>
          <p:nvPr/>
        </p:nvSpPr>
        <p:spPr bwMode="auto">
          <a:xfrm>
            <a:off x="9694432" y="4483717"/>
            <a:ext cx="439318" cy="109209"/>
          </a:xfrm>
          <a:custGeom>
            <a:avLst/>
            <a:gdLst>
              <a:gd name="T0" fmla="*/ 177 w 177"/>
              <a:gd name="T1" fmla="*/ 0 h 44"/>
              <a:gd name="T2" fmla="*/ 177 w 177"/>
              <a:gd name="T3" fmla="*/ 37 h 44"/>
              <a:gd name="T4" fmla="*/ 175 w 177"/>
              <a:gd name="T5" fmla="*/ 37 h 44"/>
              <a:gd name="T6" fmla="*/ 0 w 177"/>
              <a:gd name="T7" fmla="*/ 44 h 44"/>
              <a:gd name="T8" fmla="*/ 0 w 177"/>
              <a:gd name="T9" fmla="*/ 10 h 44"/>
              <a:gd name="T10" fmla="*/ 177 w 177"/>
              <a:gd name="T11" fmla="*/ 0 h 44"/>
            </a:gdLst>
            <a:ahLst/>
            <a:cxnLst>
              <a:cxn ang="0">
                <a:pos x="T0" y="T1"/>
              </a:cxn>
              <a:cxn ang="0">
                <a:pos x="T2" y="T3"/>
              </a:cxn>
              <a:cxn ang="0">
                <a:pos x="T4" y="T5"/>
              </a:cxn>
              <a:cxn ang="0">
                <a:pos x="T6" y="T7"/>
              </a:cxn>
              <a:cxn ang="0">
                <a:pos x="T8" y="T9"/>
              </a:cxn>
              <a:cxn ang="0">
                <a:pos x="T10" y="T11"/>
              </a:cxn>
            </a:cxnLst>
            <a:rect l="0" t="0" r="r" b="b"/>
            <a:pathLst>
              <a:path w="177" h="44">
                <a:moveTo>
                  <a:pt x="177" y="0"/>
                </a:moveTo>
                <a:lnTo>
                  <a:pt x="177" y="37"/>
                </a:lnTo>
                <a:lnTo>
                  <a:pt x="175" y="37"/>
                </a:lnTo>
                <a:lnTo>
                  <a:pt x="0" y="44"/>
                </a:lnTo>
                <a:lnTo>
                  <a:pt x="0" y="10"/>
                </a:lnTo>
                <a:lnTo>
                  <a:pt x="177"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9" name="Freeform 177"/>
          <p:cNvSpPr>
            <a:spLocks/>
          </p:cNvSpPr>
          <p:nvPr/>
        </p:nvSpPr>
        <p:spPr bwMode="auto">
          <a:xfrm>
            <a:off x="9912850" y="5126560"/>
            <a:ext cx="325145" cy="96799"/>
          </a:xfrm>
          <a:custGeom>
            <a:avLst/>
            <a:gdLst>
              <a:gd name="T0" fmla="*/ 131 w 131"/>
              <a:gd name="T1" fmla="*/ 5 h 39"/>
              <a:gd name="T2" fmla="*/ 131 w 131"/>
              <a:gd name="T3" fmla="*/ 39 h 39"/>
              <a:gd name="T4" fmla="*/ 0 w 131"/>
              <a:gd name="T5" fmla="*/ 34 h 39"/>
              <a:gd name="T6" fmla="*/ 0 w 131"/>
              <a:gd name="T7" fmla="*/ 0 h 39"/>
              <a:gd name="T8" fmla="*/ 131 w 131"/>
              <a:gd name="T9" fmla="*/ 5 h 39"/>
            </a:gdLst>
            <a:ahLst/>
            <a:cxnLst>
              <a:cxn ang="0">
                <a:pos x="T0" y="T1"/>
              </a:cxn>
              <a:cxn ang="0">
                <a:pos x="T2" y="T3"/>
              </a:cxn>
              <a:cxn ang="0">
                <a:pos x="T4" y="T5"/>
              </a:cxn>
              <a:cxn ang="0">
                <a:pos x="T6" y="T7"/>
              </a:cxn>
              <a:cxn ang="0">
                <a:pos x="T8" y="T9"/>
              </a:cxn>
            </a:cxnLst>
            <a:rect l="0" t="0" r="r" b="b"/>
            <a:pathLst>
              <a:path w="131" h="39">
                <a:moveTo>
                  <a:pt x="131" y="5"/>
                </a:moveTo>
                <a:lnTo>
                  <a:pt x="131" y="39"/>
                </a:lnTo>
                <a:lnTo>
                  <a:pt x="0" y="34"/>
                </a:lnTo>
                <a:lnTo>
                  <a:pt x="0" y="0"/>
                </a:lnTo>
                <a:lnTo>
                  <a:pt x="131" y="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0" name="Freeform 178"/>
          <p:cNvSpPr>
            <a:spLocks/>
          </p:cNvSpPr>
          <p:nvPr/>
        </p:nvSpPr>
        <p:spPr bwMode="auto">
          <a:xfrm>
            <a:off x="9694432" y="4868430"/>
            <a:ext cx="560936" cy="91835"/>
          </a:xfrm>
          <a:custGeom>
            <a:avLst/>
            <a:gdLst>
              <a:gd name="T0" fmla="*/ 226 w 226"/>
              <a:gd name="T1" fmla="*/ 3 h 37"/>
              <a:gd name="T2" fmla="*/ 226 w 226"/>
              <a:gd name="T3" fmla="*/ 37 h 37"/>
              <a:gd name="T4" fmla="*/ 0 w 226"/>
              <a:gd name="T5" fmla="*/ 35 h 37"/>
              <a:gd name="T6" fmla="*/ 0 w 226"/>
              <a:gd name="T7" fmla="*/ 0 h 37"/>
              <a:gd name="T8" fmla="*/ 226 w 226"/>
              <a:gd name="T9" fmla="*/ 3 h 37"/>
            </a:gdLst>
            <a:ahLst/>
            <a:cxnLst>
              <a:cxn ang="0">
                <a:pos x="T0" y="T1"/>
              </a:cxn>
              <a:cxn ang="0">
                <a:pos x="T2" y="T3"/>
              </a:cxn>
              <a:cxn ang="0">
                <a:pos x="T4" y="T5"/>
              </a:cxn>
              <a:cxn ang="0">
                <a:pos x="T6" y="T7"/>
              </a:cxn>
              <a:cxn ang="0">
                <a:pos x="T8" y="T9"/>
              </a:cxn>
            </a:cxnLst>
            <a:rect l="0" t="0" r="r" b="b"/>
            <a:pathLst>
              <a:path w="226" h="37">
                <a:moveTo>
                  <a:pt x="226" y="3"/>
                </a:moveTo>
                <a:lnTo>
                  <a:pt x="226" y="37"/>
                </a:lnTo>
                <a:lnTo>
                  <a:pt x="0" y="35"/>
                </a:lnTo>
                <a:lnTo>
                  <a:pt x="0" y="0"/>
                </a:lnTo>
                <a:lnTo>
                  <a:pt x="226"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1" name="Freeform 179"/>
          <p:cNvSpPr>
            <a:spLocks/>
          </p:cNvSpPr>
          <p:nvPr/>
        </p:nvSpPr>
        <p:spPr bwMode="auto">
          <a:xfrm>
            <a:off x="10255368" y="4875876"/>
            <a:ext cx="372303" cy="91835"/>
          </a:xfrm>
          <a:custGeom>
            <a:avLst/>
            <a:gdLst>
              <a:gd name="T0" fmla="*/ 150 w 150"/>
              <a:gd name="T1" fmla="*/ 0 h 37"/>
              <a:gd name="T2" fmla="*/ 150 w 150"/>
              <a:gd name="T3" fmla="*/ 37 h 37"/>
              <a:gd name="T4" fmla="*/ 0 w 150"/>
              <a:gd name="T5" fmla="*/ 34 h 37"/>
              <a:gd name="T6" fmla="*/ 0 w 150"/>
              <a:gd name="T7" fmla="*/ 0 h 37"/>
              <a:gd name="T8" fmla="*/ 150 w 150"/>
              <a:gd name="T9" fmla="*/ 0 h 37"/>
            </a:gdLst>
            <a:ahLst/>
            <a:cxnLst>
              <a:cxn ang="0">
                <a:pos x="T0" y="T1"/>
              </a:cxn>
              <a:cxn ang="0">
                <a:pos x="T2" y="T3"/>
              </a:cxn>
              <a:cxn ang="0">
                <a:pos x="T4" y="T5"/>
              </a:cxn>
              <a:cxn ang="0">
                <a:pos x="T6" y="T7"/>
              </a:cxn>
              <a:cxn ang="0">
                <a:pos x="T8" y="T9"/>
              </a:cxn>
            </a:cxnLst>
            <a:rect l="0" t="0" r="r" b="b"/>
            <a:pathLst>
              <a:path w="150" h="37">
                <a:moveTo>
                  <a:pt x="150" y="0"/>
                </a:moveTo>
                <a:lnTo>
                  <a:pt x="150" y="37"/>
                </a:lnTo>
                <a:lnTo>
                  <a:pt x="0" y="34"/>
                </a:lnTo>
                <a:lnTo>
                  <a:pt x="0" y="0"/>
                </a:lnTo>
                <a:lnTo>
                  <a:pt x="15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2" name="Freeform 180"/>
          <p:cNvSpPr>
            <a:spLocks/>
          </p:cNvSpPr>
          <p:nvPr/>
        </p:nvSpPr>
        <p:spPr bwMode="auto">
          <a:xfrm>
            <a:off x="9694432" y="4587962"/>
            <a:ext cx="1161584" cy="121620"/>
          </a:xfrm>
          <a:custGeom>
            <a:avLst/>
            <a:gdLst>
              <a:gd name="T0" fmla="*/ 468 w 468"/>
              <a:gd name="T1" fmla="*/ 0 h 49"/>
              <a:gd name="T2" fmla="*/ 468 w 468"/>
              <a:gd name="T3" fmla="*/ 39 h 49"/>
              <a:gd name="T4" fmla="*/ 0 w 468"/>
              <a:gd name="T5" fmla="*/ 49 h 49"/>
              <a:gd name="T6" fmla="*/ 0 w 468"/>
              <a:gd name="T7" fmla="*/ 17 h 49"/>
              <a:gd name="T8" fmla="*/ 468 w 468"/>
              <a:gd name="T9" fmla="*/ 0 h 49"/>
            </a:gdLst>
            <a:ahLst/>
            <a:cxnLst>
              <a:cxn ang="0">
                <a:pos x="T0" y="T1"/>
              </a:cxn>
              <a:cxn ang="0">
                <a:pos x="T2" y="T3"/>
              </a:cxn>
              <a:cxn ang="0">
                <a:pos x="T4" y="T5"/>
              </a:cxn>
              <a:cxn ang="0">
                <a:pos x="T6" y="T7"/>
              </a:cxn>
              <a:cxn ang="0">
                <a:pos x="T8" y="T9"/>
              </a:cxn>
            </a:cxnLst>
            <a:rect l="0" t="0" r="r" b="b"/>
            <a:pathLst>
              <a:path w="468" h="49">
                <a:moveTo>
                  <a:pt x="468" y="0"/>
                </a:moveTo>
                <a:lnTo>
                  <a:pt x="468" y="39"/>
                </a:lnTo>
                <a:lnTo>
                  <a:pt x="0" y="49"/>
                </a:lnTo>
                <a:lnTo>
                  <a:pt x="0" y="17"/>
                </a:lnTo>
                <a:lnTo>
                  <a:pt x="46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Freeform 181"/>
          <p:cNvSpPr>
            <a:spLocks/>
          </p:cNvSpPr>
          <p:nvPr/>
        </p:nvSpPr>
        <p:spPr bwMode="auto">
          <a:xfrm>
            <a:off x="9828461" y="4997495"/>
            <a:ext cx="322662" cy="91835"/>
          </a:xfrm>
          <a:custGeom>
            <a:avLst/>
            <a:gdLst>
              <a:gd name="T0" fmla="*/ 130 w 130"/>
              <a:gd name="T1" fmla="*/ 2 h 37"/>
              <a:gd name="T2" fmla="*/ 130 w 130"/>
              <a:gd name="T3" fmla="*/ 37 h 37"/>
              <a:gd name="T4" fmla="*/ 0 w 130"/>
              <a:gd name="T5" fmla="*/ 34 h 37"/>
              <a:gd name="T6" fmla="*/ 0 w 130"/>
              <a:gd name="T7" fmla="*/ 0 h 37"/>
              <a:gd name="T8" fmla="*/ 130 w 130"/>
              <a:gd name="T9" fmla="*/ 2 h 37"/>
            </a:gdLst>
            <a:ahLst/>
            <a:cxnLst>
              <a:cxn ang="0">
                <a:pos x="T0" y="T1"/>
              </a:cxn>
              <a:cxn ang="0">
                <a:pos x="T2" y="T3"/>
              </a:cxn>
              <a:cxn ang="0">
                <a:pos x="T4" y="T5"/>
              </a:cxn>
              <a:cxn ang="0">
                <a:pos x="T6" y="T7"/>
              </a:cxn>
              <a:cxn ang="0">
                <a:pos x="T8" y="T9"/>
              </a:cxn>
            </a:cxnLst>
            <a:rect l="0" t="0" r="r" b="b"/>
            <a:pathLst>
              <a:path w="130" h="37">
                <a:moveTo>
                  <a:pt x="130" y="2"/>
                </a:moveTo>
                <a:lnTo>
                  <a:pt x="130" y="37"/>
                </a:lnTo>
                <a:lnTo>
                  <a:pt x="0" y="34"/>
                </a:lnTo>
                <a:lnTo>
                  <a:pt x="0" y="0"/>
                </a:lnTo>
                <a:lnTo>
                  <a:pt x="130"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4" name="Freeform 182"/>
          <p:cNvSpPr>
            <a:spLocks/>
          </p:cNvSpPr>
          <p:nvPr/>
        </p:nvSpPr>
        <p:spPr bwMode="auto">
          <a:xfrm>
            <a:off x="10128786" y="4471308"/>
            <a:ext cx="243238" cy="104245"/>
          </a:xfrm>
          <a:custGeom>
            <a:avLst/>
            <a:gdLst>
              <a:gd name="T0" fmla="*/ 98 w 98"/>
              <a:gd name="T1" fmla="*/ 0 h 42"/>
              <a:gd name="T2" fmla="*/ 98 w 98"/>
              <a:gd name="T3" fmla="*/ 37 h 42"/>
              <a:gd name="T4" fmla="*/ 0 w 98"/>
              <a:gd name="T5" fmla="*/ 42 h 42"/>
              <a:gd name="T6" fmla="*/ 2 w 98"/>
              <a:gd name="T7" fmla="*/ 42 h 42"/>
              <a:gd name="T8" fmla="*/ 2 w 98"/>
              <a:gd name="T9" fmla="*/ 5 h 42"/>
              <a:gd name="T10" fmla="*/ 98 w 98"/>
              <a:gd name="T11" fmla="*/ 0 h 42"/>
            </a:gdLst>
            <a:ahLst/>
            <a:cxnLst>
              <a:cxn ang="0">
                <a:pos x="T0" y="T1"/>
              </a:cxn>
              <a:cxn ang="0">
                <a:pos x="T2" y="T3"/>
              </a:cxn>
              <a:cxn ang="0">
                <a:pos x="T4" y="T5"/>
              </a:cxn>
              <a:cxn ang="0">
                <a:pos x="T6" y="T7"/>
              </a:cxn>
              <a:cxn ang="0">
                <a:pos x="T8" y="T9"/>
              </a:cxn>
              <a:cxn ang="0">
                <a:pos x="T10" y="T11"/>
              </a:cxn>
            </a:cxnLst>
            <a:rect l="0" t="0" r="r" b="b"/>
            <a:pathLst>
              <a:path w="98" h="42">
                <a:moveTo>
                  <a:pt x="98" y="0"/>
                </a:moveTo>
                <a:lnTo>
                  <a:pt x="98" y="37"/>
                </a:lnTo>
                <a:lnTo>
                  <a:pt x="0" y="42"/>
                </a:lnTo>
                <a:lnTo>
                  <a:pt x="2" y="42"/>
                </a:lnTo>
                <a:lnTo>
                  <a:pt x="2" y="5"/>
                </a:lnTo>
                <a:lnTo>
                  <a:pt x="9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5" name="Freeform 193"/>
          <p:cNvSpPr>
            <a:spLocks/>
          </p:cNvSpPr>
          <p:nvPr/>
        </p:nvSpPr>
        <p:spPr bwMode="auto">
          <a:xfrm>
            <a:off x="6291587" y="5687496"/>
            <a:ext cx="1605866" cy="337554"/>
          </a:xfrm>
          <a:custGeom>
            <a:avLst/>
            <a:gdLst>
              <a:gd name="T0" fmla="*/ 647 w 647"/>
              <a:gd name="T1" fmla="*/ 47 h 136"/>
              <a:gd name="T2" fmla="*/ 647 w 647"/>
              <a:gd name="T3" fmla="*/ 47 h 136"/>
              <a:gd name="T4" fmla="*/ 647 w 647"/>
              <a:gd name="T5" fmla="*/ 47 h 136"/>
              <a:gd name="T6" fmla="*/ 470 w 647"/>
              <a:gd name="T7" fmla="*/ 0 h 136"/>
              <a:gd name="T8" fmla="*/ 0 w 647"/>
              <a:gd name="T9" fmla="*/ 62 h 136"/>
              <a:gd name="T10" fmla="*/ 177 w 647"/>
              <a:gd name="T11" fmla="*/ 116 h 136"/>
              <a:gd name="T12" fmla="*/ 177 w 647"/>
              <a:gd name="T13" fmla="*/ 136 h 136"/>
              <a:gd name="T14" fmla="*/ 647 w 647"/>
              <a:gd name="T15" fmla="*/ 57 h 136"/>
              <a:gd name="T16" fmla="*/ 647 w 647"/>
              <a:gd name="T17" fmla="*/ 4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36">
                <a:moveTo>
                  <a:pt x="647" y="47"/>
                </a:moveTo>
                <a:lnTo>
                  <a:pt x="647" y="47"/>
                </a:lnTo>
                <a:lnTo>
                  <a:pt x="647" y="47"/>
                </a:lnTo>
                <a:lnTo>
                  <a:pt x="470" y="0"/>
                </a:lnTo>
                <a:lnTo>
                  <a:pt x="0" y="62"/>
                </a:lnTo>
                <a:lnTo>
                  <a:pt x="177" y="116"/>
                </a:lnTo>
                <a:lnTo>
                  <a:pt x="177" y="136"/>
                </a:lnTo>
                <a:lnTo>
                  <a:pt x="647" y="57"/>
                </a:lnTo>
                <a:lnTo>
                  <a:pt x="647" y="4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7" name="Freeform 195"/>
          <p:cNvSpPr>
            <a:spLocks/>
          </p:cNvSpPr>
          <p:nvPr/>
        </p:nvSpPr>
        <p:spPr bwMode="auto">
          <a:xfrm>
            <a:off x="9351914" y="5687496"/>
            <a:ext cx="1605866" cy="337554"/>
          </a:xfrm>
          <a:custGeom>
            <a:avLst/>
            <a:gdLst>
              <a:gd name="T0" fmla="*/ 0 w 647"/>
              <a:gd name="T1" fmla="*/ 47 h 136"/>
              <a:gd name="T2" fmla="*/ 0 w 647"/>
              <a:gd name="T3" fmla="*/ 47 h 136"/>
              <a:gd name="T4" fmla="*/ 0 w 647"/>
              <a:gd name="T5" fmla="*/ 47 h 136"/>
              <a:gd name="T6" fmla="*/ 175 w 647"/>
              <a:gd name="T7" fmla="*/ 0 h 136"/>
              <a:gd name="T8" fmla="*/ 647 w 647"/>
              <a:gd name="T9" fmla="*/ 62 h 136"/>
              <a:gd name="T10" fmla="*/ 470 w 647"/>
              <a:gd name="T11" fmla="*/ 116 h 136"/>
              <a:gd name="T12" fmla="*/ 473 w 647"/>
              <a:gd name="T13" fmla="*/ 136 h 136"/>
              <a:gd name="T14" fmla="*/ 0 w 647"/>
              <a:gd name="T15" fmla="*/ 57 h 136"/>
              <a:gd name="T16" fmla="*/ 0 w 647"/>
              <a:gd name="T17" fmla="*/ 4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36">
                <a:moveTo>
                  <a:pt x="0" y="47"/>
                </a:moveTo>
                <a:lnTo>
                  <a:pt x="0" y="47"/>
                </a:lnTo>
                <a:lnTo>
                  <a:pt x="0" y="47"/>
                </a:lnTo>
                <a:lnTo>
                  <a:pt x="175" y="0"/>
                </a:lnTo>
                <a:lnTo>
                  <a:pt x="647" y="62"/>
                </a:lnTo>
                <a:lnTo>
                  <a:pt x="470" y="116"/>
                </a:lnTo>
                <a:lnTo>
                  <a:pt x="473" y="136"/>
                </a:lnTo>
                <a:lnTo>
                  <a:pt x="0" y="57"/>
                </a:lnTo>
                <a:lnTo>
                  <a:pt x="0" y="4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8" name="Freeform 196"/>
          <p:cNvSpPr>
            <a:spLocks/>
          </p:cNvSpPr>
          <p:nvPr/>
        </p:nvSpPr>
        <p:spPr bwMode="auto">
          <a:xfrm>
            <a:off x="7897452" y="5632892"/>
            <a:ext cx="121620" cy="188633"/>
          </a:xfrm>
          <a:custGeom>
            <a:avLst/>
            <a:gdLst>
              <a:gd name="T0" fmla="*/ 49 w 49"/>
              <a:gd name="T1" fmla="*/ 76 h 76"/>
              <a:gd name="T2" fmla="*/ 49 w 49"/>
              <a:gd name="T3" fmla="*/ 57 h 76"/>
              <a:gd name="T4" fmla="*/ 0 w 49"/>
              <a:gd name="T5" fmla="*/ 0 h 76"/>
              <a:gd name="T6" fmla="*/ 0 w 49"/>
              <a:gd name="T7" fmla="*/ 30 h 76"/>
              <a:gd name="T8" fmla="*/ 49 w 49"/>
              <a:gd name="T9" fmla="*/ 76 h 76"/>
            </a:gdLst>
            <a:ahLst/>
            <a:cxnLst>
              <a:cxn ang="0">
                <a:pos x="T0" y="T1"/>
              </a:cxn>
              <a:cxn ang="0">
                <a:pos x="T2" y="T3"/>
              </a:cxn>
              <a:cxn ang="0">
                <a:pos x="T4" y="T5"/>
              </a:cxn>
              <a:cxn ang="0">
                <a:pos x="T6" y="T7"/>
              </a:cxn>
              <a:cxn ang="0">
                <a:pos x="T8" y="T9"/>
              </a:cxn>
            </a:cxnLst>
            <a:rect l="0" t="0" r="r" b="b"/>
            <a:pathLst>
              <a:path w="49" h="76">
                <a:moveTo>
                  <a:pt x="49" y="76"/>
                </a:moveTo>
                <a:lnTo>
                  <a:pt x="49" y="57"/>
                </a:lnTo>
                <a:lnTo>
                  <a:pt x="0" y="0"/>
                </a:lnTo>
                <a:lnTo>
                  <a:pt x="0" y="30"/>
                </a:lnTo>
                <a:lnTo>
                  <a:pt x="49" y="7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9" name="Freeform 197"/>
          <p:cNvSpPr>
            <a:spLocks/>
          </p:cNvSpPr>
          <p:nvPr/>
        </p:nvSpPr>
        <p:spPr bwMode="auto">
          <a:xfrm>
            <a:off x="9222849" y="5632892"/>
            <a:ext cx="129065" cy="188633"/>
          </a:xfrm>
          <a:custGeom>
            <a:avLst/>
            <a:gdLst>
              <a:gd name="T0" fmla="*/ 3 w 52"/>
              <a:gd name="T1" fmla="*/ 76 h 76"/>
              <a:gd name="T2" fmla="*/ 0 w 52"/>
              <a:gd name="T3" fmla="*/ 57 h 76"/>
              <a:gd name="T4" fmla="*/ 52 w 52"/>
              <a:gd name="T5" fmla="*/ 0 h 76"/>
              <a:gd name="T6" fmla="*/ 52 w 52"/>
              <a:gd name="T7" fmla="*/ 30 h 76"/>
              <a:gd name="T8" fmla="*/ 3 w 52"/>
              <a:gd name="T9" fmla="*/ 76 h 76"/>
            </a:gdLst>
            <a:ahLst/>
            <a:cxnLst>
              <a:cxn ang="0">
                <a:pos x="T0" y="T1"/>
              </a:cxn>
              <a:cxn ang="0">
                <a:pos x="T2" y="T3"/>
              </a:cxn>
              <a:cxn ang="0">
                <a:pos x="T4" y="T5"/>
              </a:cxn>
              <a:cxn ang="0">
                <a:pos x="T6" y="T7"/>
              </a:cxn>
              <a:cxn ang="0">
                <a:pos x="T8" y="T9"/>
              </a:cxn>
            </a:cxnLst>
            <a:rect l="0" t="0" r="r" b="b"/>
            <a:pathLst>
              <a:path w="52" h="76">
                <a:moveTo>
                  <a:pt x="3" y="76"/>
                </a:moveTo>
                <a:lnTo>
                  <a:pt x="0" y="57"/>
                </a:lnTo>
                <a:lnTo>
                  <a:pt x="52" y="0"/>
                </a:lnTo>
                <a:lnTo>
                  <a:pt x="52" y="30"/>
                </a:lnTo>
                <a:lnTo>
                  <a:pt x="3" y="7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0" name="Freeform 198"/>
          <p:cNvSpPr>
            <a:spLocks/>
          </p:cNvSpPr>
          <p:nvPr/>
        </p:nvSpPr>
        <p:spPr bwMode="auto">
          <a:xfrm>
            <a:off x="7897452" y="5632892"/>
            <a:ext cx="1454462" cy="141476"/>
          </a:xfrm>
          <a:custGeom>
            <a:avLst/>
            <a:gdLst>
              <a:gd name="T0" fmla="*/ 534 w 586"/>
              <a:gd name="T1" fmla="*/ 57 h 57"/>
              <a:gd name="T2" fmla="*/ 49 w 586"/>
              <a:gd name="T3" fmla="*/ 57 h 57"/>
              <a:gd name="T4" fmla="*/ 0 w 586"/>
              <a:gd name="T5" fmla="*/ 0 h 57"/>
              <a:gd name="T6" fmla="*/ 586 w 586"/>
              <a:gd name="T7" fmla="*/ 0 h 57"/>
              <a:gd name="T8" fmla="*/ 534 w 586"/>
              <a:gd name="T9" fmla="*/ 57 h 57"/>
            </a:gdLst>
            <a:ahLst/>
            <a:cxnLst>
              <a:cxn ang="0">
                <a:pos x="T0" y="T1"/>
              </a:cxn>
              <a:cxn ang="0">
                <a:pos x="T2" y="T3"/>
              </a:cxn>
              <a:cxn ang="0">
                <a:pos x="T4" y="T5"/>
              </a:cxn>
              <a:cxn ang="0">
                <a:pos x="T6" y="T7"/>
              </a:cxn>
              <a:cxn ang="0">
                <a:pos x="T8" y="T9"/>
              </a:cxn>
            </a:cxnLst>
            <a:rect l="0" t="0" r="r" b="b"/>
            <a:pathLst>
              <a:path w="586" h="57">
                <a:moveTo>
                  <a:pt x="534" y="57"/>
                </a:moveTo>
                <a:lnTo>
                  <a:pt x="49" y="57"/>
                </a:lnTo>
                <a:lnTo>
                  <a:pt x="0" y="0"/>
                </a:lnTo>
                <a:lnTo>
                  <a:pt x="586" y="0"/>
                </a:lnTo>
                <a:lnTo>
                  <a:pt x="534" y="5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1" name="Freeform 199"/>
          <p:cNvSpPr>
            <a:spLocks/>
          </p:cNvSpPr>
          <p:nvPr/>
        </p:nvSpPr>
        <p:spPr bwMode="auto">
          <a:xfrm>
            <a:off x="8019071" y="5774366"/>
            <a:ext cx="1211224" cy="47159"/>
          </a:xfrm>
          <a:custGeom>
            <a:avLst/>
            <a:gdLst>
              <a:gd name="T0" fmla="*/ 485 w 488"/>
              <a:gd name="T1" fmla="*/ 0 h 19"/>
              <a:gd name="T2" fmla="*/ 0 w 488"/>
              <a:gd name="T3" fmla="*/ 0 h 19"/>
              <a:gd name="T4" fmla="*/ 0 w 488"/>
              <a:gd name="T5" fmla="*/ 19 h 19"/>
              <a:gd name="T6" fmla="*/ 488 w 488"/>
              <a:gd name="T7" fmla="*/ 19 h 19"/>
              <a:gd name="T8" fmla="*/ 485 w 488"/>
              <a:gd name="T9" fmla="*/ 0 h 19"/>
            </a:gdLst>
            <a:ahLst/>
            <a:cxnLst>
              <a:cxn ang="0">
                <a:pos x="T0" y="T1"/>
              </a:cxn>
              <a:cxn ang="0">
                <a:pos x="T2" y="T3"/>
              </a:cxn>
              <a:cxn ang="0">
                <a:pos x="T4" y="T5"/>
              </a:cxn>
              <a:cxn ang="0">
                <a:pos x="T6" y="T7"/>
              </a:cxn>
              <a:cxn ang="0">
                <a:pos x="T8" y="T9"/>
              </a:cxn>
            </a:cxnLst>
            <a:rect l="0" t="0" r="r" b="b"/>
            <a:pathLst>
              <a:path w="488" h="19">
                <a:moveTo>
                  <a:pt x="485" y="0"/>
                </a:moveTo>
                <a:lnTo>
                  <a:pt x="0" y="0"/>
                </a:lnTo>
                <a:lnTo>
                  <a:pt x="0" y="19"/>
                </a:lnTo>
                <a:lnTo>
                  <a:pt x="488" y="19"/>
                </a:lnTo>
                <a:lnTo>
                  <a:pt x="4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2" name="Freeform 200"/>
          <p:cNvSpPr>
            <a:spLocks/>
          </p:cNvSpPr>
          <p:nvPr/>
        </p:nvSpPr>
        <p:spPr bwMode="auto">
          <a:xfrm>
            <a:off x="8503064" y="5876129"/>
            <a:ext cx="268058" cy="124101"/>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3" name="Rectangle 201"/>
          <p:cNvSpPr>
            <a:spLocks noChangeArrowheads="1"/>
          </p:cNvSpPr>
          <p:nvPr/>
        </p:nvSpPr>
        <p:spPr bwMode="auto">
          <a:xfrm>
            <a:off x="7743566" y="3183140"/>
            <a:ext cx="1779607" cy="940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Rectangle 202"/>
          <p:cNvSpPr>
            <a:spLocks noChangeArrowheads="1"/>
          </p:cNvSpPr>
          <p:nvPr/>
        </p:nvSpPr>
        <p:spPr bwMode="auto">
          <a:xfrm>
            <a:off x="7743566" y="3183140"/>
            <a:ext cx="1779607" cy="94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1" name="Freeform 209"/>
          <p:cNvSpPr>
            <a:spLocks/>
          </p:cNvSpPr>
          <p:nvPr/>
        </p:nvSpPr>
        <p:spPr bwMode="auto">
          <a:xfrm>
            <a:off x="7743566" y="3160280"/>
            <a:ext cx="1779607" cy="243238"/>
          </a:xfrm>
          <a:prstGeom prst="rect">
            <a:avLst/>
          </a:pr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5" name="Freeform 213"/>
          <p:cNvSpPr>
            <a:spLocks/>
          </p:cNvSpPr>
          <p:nvPr/>
        </p:nvSpPr>
        <p:spPr bwMode="auto">
          <a:xfrm>
            <a:off x="9126051" y="3672098"/>
            <a:ext cx="129065" cy="134029"/>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6" name="Freeform 214"/>
          <p:cNvSpPr>
            <a:spLocks/>
          </p:cNvSpPr>
          <p:nvPr/>
        </p:nvSpPr>
        <p:spPr bwMode="auto">
          <a:xfrm>
            <a:off x="9247669" y="3672098"/>
            <a:ext cx="54604" cy="134029"/>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7" name="Freeform 215"/>
          <p:cNvSpPr>
            <a:spLocks/>
          </p:cNvSpPr>
          <p:nvPr/>
        </p:nvSpPr>
        <p:spPr bwMode="auto">
          <a:xfrm>
            <a:off x="9106195" y="3763932"/>
            <a:ext cx="148921" cy="176224"/>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8" name="Freeform 216"/>
          <p:cNvSpPr>
            <a:spLocks/>
          </p:cNvSpPr>
          <p:nvPr/>
        </p:nvSpPr>
        <p:spPr bwMode="auto">
          <a:xfrm>
            <a:off x="9255116" y="3684507"/>
            <a:ext cx="89353" cy="12162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9" name="Freeform 217"/>
          <p:cNvSpPr>
            <a:spLocks/>
          </p:cNvSpPr>
          <p:nvPr/>
        </p:nvSpPr>
        <p:spPr bwMode="auto">
          <a:xfrm>
            <a:off x="9255116" y="3806127"/>
            <a:ext cx="42195" cy="134029"/>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0" name="Freeform 218"/>
          <p:cNvSpPr>
            <a:spLocks/>
          </p:cNvSpPr>
          <p:nvPr/>
        </p:nvSpPr>
        <p:spPr bwMode="auto">
          <a:xfrm>
            <a:off x="9255116" y="3714291"/>
            <a:ext cx="146440" cy="220900"/>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1" name="Freeform 219"/>
          <p:cNvSpPr>
            <a:spLocks/>
          </p:cNvSpPr>
          <p:nvPr/>
        </p:nvSpPr>
        <p:spPr bwMode="auto">
          <a:xfrm>
            <a:off x="7897452" y="3672098"/>
            <a:ext cx="129065" cy="134029"/>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2" name="Freeform 220"/>
          <p:cNvSpPr>
            <a:spLocks/>
          </p:cNvSpPr>
          <p:nvPr/>
        </p:nvSpPr>
        <p:spPr bwMode="auto">
          <a:xfrm>
            <a:off x="8014107" y="3672098"/>
            <a:ext cx="59568" cy="134029"/>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3" name="Freeform 221"/>
          <p:cNvSpPr>
            <a:spLocks/>
          </p:cNvSpPr>
          <p:nvPr/>
        </p:nvSpPr>
        <p:spPr bwMode="auto">
          <a:xfrm>
            <a:off x="7880078" y="3763932"/>
            <a:ext cx="146440" cy="176224"/>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4" name="Freeform 222"/>
          <p:cNvSpPr>
            <a:spLocks/>
          </p:cNvSpPr>
          <p:nvPr/>
        </p:nvSpPr>
        <p:spPr bwMode="auto">
          <a:xfrm>
            <a:off x="8026516" y="3684507"/>
            <a:ext cx="91835" cy="12162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5" name="Freeform 223"/>
          <p:cNvSpPr>
            <a:spLocks/>
          </p:cNvSpPr>
          <p:nvPr/>
        </p:nvSpPr>
        <p:spPr bwMode="auto">
          <a:xfrm>
            <a:off x="8019071" y="3806127"/>
            <a:ext cx="42195" cy="134029"/>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6" name="Freeform 224"/>
          <p:cNvSpPr>
            <a:spLocks/>
          </p:cNvSpPr>
          <p:nvPr/>
        </p:nvSpPr>
        <p:spPr bwMode="auto">
          <a:xfrm>
            <a:off x="8026516" y="3714291"/>
            <a:ext cx="146440" cy="220900"/>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7" name="Freeform 225"/>
          <p:cNvSpPr>
            <a:spLocks/>
          </p:cNvSpPr>
          <p:nvPr/>
        </p:nvSpPr>
        <p:spPr bwMode="auto">
          <a:xfrm>
            <a:off x="7433315" y="2937421"/>
            <a:ext cx="2419968" cy="404570"/>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8" name="Rectangle 226"/>
          <p:cNvSpPr>
            <a:spLocks noChangeArrowheads="1"/>
          </p:cNvSpPr>
          <p:nvPr/>
        </p:nvSpPr>
        <p:spPr bwMode="auto">
          <a:xfrm>
            <a:off x="7487919" y="2992025"/>
            <a:ext cx="2315723" cy="300325"/>
          </a:xfrm>
          <a:prstGeom prst="rect">
            <a:avLst/>
          </a:prstGeom>
          <a:solidFill>
            <a:srgbClr val="FF0000">
              <a:alpha val="6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4" name="Freeform 457"/>
          <p:cNvSpPr>
            <a:spLocks/>
          </p:cNvSpPr>
          <p:nvPr/>
        </p:nvSpPr>
        <p:spPr bwMode="auto">
          <a:xfrm>
            <a:off x="8794878" y="6197867"/>
            <a:ext cx="491934" cy="609493"/>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5" name="Freeform 458"/>
          <p:cNvSpPr>
            <a:spLocks/>
          </p:cNvSpPr>
          <p:nvPr/>
        </p:nvSpPr>
        <p:spPr bwMode="auto">
          <a:xfrm>
            <a:off x="8047935" y="6105630"/>
            <a:ext cx="490126" cy="611301"/>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6" name="Freeform 459"/>
          <p:cNvSpPr>
            <a:spLocks/>
          </p:cNvSpPr>
          <p:nvPr/>
        </p:nvSpPr>
        <p:spPr bwMode="auto">
          <a:xfrm>
            <a:off x="8093149" y="6680759"/>
            <a:ext cx="312885" cy="177241"/>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7" name="Freeform 460"/>
          <p:cNvSpPr>
            <a:spLocks/>
          </p:cNvSpPr>
          <p:nvPr/>
        </p:nvSpPr>
        <p:spPr bwMode="auto">
          <a:xfrm>
            <a:off x="8935948" y="6771188"/>
            <a:ext cx="283948" cy="86812"/>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4" name="Freeform 523"/>
          <p:cNvSpPr>
            <a:spLocks noEditPoints="1"/>
          </p:cNvSpPr>
          <p:nvPr/>
        </p:nvSpPr>
        <p:spPr bwMode="auto">
          <a:xfrm>
            <a:off x="7962441" y="4519851"/>
            <a:ext cx="44450" cy="60325"/>
          </a:xfrm>
          <a:custGeom>
            <a:avLst/>
            <a:gdLst>
              <a:gd name="T0" fmla="*/ 10 w 20"/>
              <a:gd name="T1" fmla="*/ 27 h 27"/>
              <a:gd name="T2" fmla="*/ 0 w 20"/>
              <a:gd name="T3" fmla="*/ 13 h 27"/>
              <a:gd name="T4" fmla="*/ 3 w 20"/>
              <a:gd name="T5" fmla="*/ 3 h 27"/>
              <a:gd name="T6" fmla="*/ 10 w 20"/>
              <a:gd name="T7" fmla="*/ 0 h 27"/>
              <a:gd name="T8" fmla="*/ 20 w 20"/>
              <a:gd name="T9" fmla="*/ 13 h 27"/>
              <a:gd name="T10" fmla="*/ 17 w 20"/>
              <a:gd name="T11" fmla="*/ 23 h 27"/>
              <a:gd name="T12" fmla="*/ 10 w 20"/>
              <a:gd name="T13" fmla="*/ 27 h 27"/>
              <a:gd name="T14" fmla="*/ 10 w 20"/>
              <a:gd name="T15" fmla="*/ 4 h 27"/>
              <a:gd name="T16" fmla="*/ 7 w 20"/>
              <a:gd name="T17" fmla="*/ 13 h 27"/>
              <a:gd name="T18" fmla="*/ 10 w 20"/>
              <a:gd name="T19" fmla="*/ 22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2"/>
                  <a:pt x="0" y="13"/>
                </a:cubicBezTo>
                <a:cubicBezTo>
                  <a:pt x="0" y="9"/>
                  <a:pt x="1" y="6"/>
                  <a:pt x="3" y="3"/>
                </a:cubicBezTo>
                <a:cubicBezTo>
                  <a:pt x="5" y="1"/>
                  <a:pt x="7" y="0"/>
                  <a:pt x="10" y="0"/>
                </a:cubicBezTo>
                <a:cubicBezTo>
                  <a:pt x="17" y="0"/>
                  <a:pt x="20" y="4"/>
                  <a:pt x="20" y="13"/>
                </a:cubicBezTo>
                <a:cubicBezTo>
                  <a:pt x="20" y="17"/>
                  <a:pt x="19" y="21"/>
                  <a:pt x="17" y="23"/>
                </a:cubicBezTo>
                <a:cubicBezTo>
                  <a:pt x="16" y="25"/>
                  <a:pt x="13" y="27"/>
                  <a:pt x="10" y="27"/>
                </a:cubicBezTo>
                <a:close/>
                <a:moveTo>
                  <a:pt x="10" y="4"/>
                </a:moveTo>
                <a:cubicBezTo>
                  <a:pt x="8" y="4"/>
                  <a:pt x="7" y="7"/>
                  <a:pt x="7" y="13"/>
                </a:cubicBezTo>
                <a:cubicBezTo>
                  <a:pt x="7" y="19"/>
                  <a:pt x="8" y="22"/>
                  <a:pt x="10" y="22"/>
                </a:cubicBezTo>
                <a:cubicBezTo>
                  <a:pt x="12" y="22"/>
                  <a:pt x="14" y="19"/>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5" name="Freeform 524"/>
          <p:cNvSpPr>
            <a:spLocks noEditPoints="1"/>
          </p:cNvSpPr>
          <p:nvPr/>
        </p:nvSpPr>
        <p:spPr bwMode="auto">
          <a:xfrm>
            <a:off x="8011653" y="4518264"/>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10"/>
                  <a:pt x="1" y="6"/>
                  <a:pt x="3" y="4"/>
                </a:cubicBezTo>
                <a:cubicBezTo>
                  <a:pt x="4" y="2"/>
                  <a:pt x="7" y="0"/>
                  <a:pt x="10" y="0"/>
                </a:cubicBezTo>
                <a:cubicBezTo>
                  <a:pt x="16" y="0"/>
                  <a:pt x="19" y="5"/>
                  <a:pt x="19" y="14"/>
                </a:cubicBezTo>
                <a:cubicBezTo>
                  <a:pt x="19" y="18"/>
                  <a:pt x="18" y="21"/>
                  <a:pt x="17" y="24"/>
                </a:cubicBezTo>
                <a:cubicBezTo>
                  <a:pt x="15" y="26"/>
                  <a:pt x="13" y="28"/>
                  <a:pt x="10" y="28"/>
                </a:cubicBezTo>
                <a:close/>
                <a:moveTo>
                  <a:pt x="10" y="5"/>
                </a:moveTo>
                <a:cubicBezTo>
                  <a:pt x="8" y="5"/>
                  <a:pt x="6" y="8"/>
                  <a:pt x="6" y="14"/>
                </a:cubicBezTo>
                <a:cubicBezTo>
                  <a:pt x="6" y="20"/>
                  <a:pt x="8"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6" name="Freeform 525"/>
          <p:cNvSpPr>
            <a:spLocks noEditPoints="1"/>
          </p:cNvSpPr>
          <p:nvPr/>
        </p:nvSpPr>
        <p:spPr bwMode="auto">
          <a:xfrm>
            <a:off x="8060866" y="4518264"/>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2"/>
                  <a:pt x="6" y="0"/>
                  <a:pt x="10" y="0"/>
                </a:cubicBezTo>
                <a:cubicBezTo>
                  <a:pt x="16" y="0"/>
                  <a:pt x="19" y="5"/>
                  <a:pt x="19" y="14"/>
                </a:cubicBezTo>
                <a:cubicBezTo>
                  <a:pt x="19" y="18"/>
                  <a:pt x="18" y="21"/>
                  <a:pt x="16" y="24"/>
                </a:cubicBezTo>
                <a:cubicBezTo>
                  <a:pt x="15" y="26"/>
                  <a:pt x="12" y="28"/>
                  <a:pt x="9" y="28"/>
                </a:cubicBezTo>
                <a:close/>
                <a:moveTo>
                  <a:pt x="10" y="5"/>
                </a:moveTo>
                <a:cubicBezTo>
                  <a:pt x="7" y="5"/>
                  <a:pt x="6" y="8"/>
                  <a:pt x="6" y="14"/>
                </a:cubicBezTo>
                <a:cubicBezTo>
                  <a:pt x="6" y="20"/>
                  <a:pt x="7"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7" name="Freeform 526"/>
          <p:cNvSpPr>
            <a:spLocks/>
          </p:cNvSpPr>
          <p:nvPr/>
        </p:nvSpPr>
        <p:spPr bwMode="auto">
          <a:xfrm>
            <a:off x="8113253" y="4518264"/>
            <a:ext cx="26988" cy="58738"/>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3 w 12"/>
              <a:gd name="T11" fmla="*/ 8 h 27"/>
              <a:gd name="T12" fmla="*/ 2 w 12"/>
              <a:gd name="T13" fmla="*/ 8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8" name="Freeform 527"/>
          <p:cNvSpPr>
            <a:spLocks noEditPoints="1"/>
          </p:cNvSpPr>
          <p:nvPr/>
        </p:nvSpPr>
        <p:spPr bwMode="auto">
          <a:xfrm>
            <a:off x="8156116" y="4518264"/>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9"/>
                  <a:pt x="1" y="6"/>
                  <a:pt x="3" y="4"/>
                </a:cubicBezTo>
                <a:cubicBezTo>
                  <a:pt x="4" y="1"/>
                  <a:pt x="7" y="0"/>
                  <a:pt x="10" y="0"/>
                </a:cubicBezTo>
                <a:cubicBezTo>
                  <a:pt x="16" y="0"/>
                  <a:pt x="19" y="4"/>
                  <a:pt x="19" y="14"/>
                </a:cubicBezTo>
                <a:cubicBezTo>
                  <a:pt x="19" y="18"/>
                  <a:pt x="18" y="21"/>
                  <a:pt x="17" y="24"/>
                </a:cubicBezTo>
                <a:cubicBezTo>
                  <a:pt x="15" y="26"/>
                  <a:pt x="13" y="28"/>
                  <a:pt x="10" y="28"/>
                </a:cubicBezTo>
                <a:close/>
                <a:moveTo>
                  <a:pt x="10" y="4"/>
                </a:moveTo>
                <a:cubicBezTo>
                  <a:pt x="7" y="5"/>
                  <a:pt x="6" y="8"/>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9" name="Freeform 528"/>
          <p:cNvSpPr>
            <a:spLocks noEditPoints="1"/>
          </p:cNvSpPr>
          <p:nvPr/>
        </p:nvSpPr>
        <p:spPr bwMode="auto">
          <a:xfrm>
            <a:off x="8205328" y="4515089"/>
            <a:ext cx="41275" cy="65088"/>
          </a:xfrm>
          <a:custGeom>
            <a:avLst/>
            <a:gdLst>
              <a:gd name="T0" fmla="*/ 9 w 19"/>
              <a:gd name="T1" fmla="*/ 29 h 29"/>
              <a:gd name="T2" fmla="*/ 0 w 19"/>
              <a:gd name="T3" fmla="*/ 15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7"/>
                  <a:pt x="3" y="5"/>
                </a:cubicBezTo>
                <a:cubicBezTo>
                  <a:pt x="4" y="2"/>
                  <a:pt x="7" y="1"/>
                  <a:pt x="10" y="1"/>
                </a:cubicBezTo>
                <a:cubicBezTo>
                  <a:pt x="16" y="0"/>
                  <a:pt x="19" y="5"/>
                  <a:pt x="19" y="15"/>
                </a:cubicBezTo>
                <a:cubicBezTo>
                  <a:pt x="19" y="19"/>
                  <a:pt x="18" y="22"/>
                  <a:pt x="17" y="25"/>
                </a:cubicBezTo>
                <a:cubicBezTo>
                  <a:pt x="15" y="27"/>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0" name="Freeform 529"/>
          <p:cNvSpPr>
            <a:spLocks/>
          </p:cNvSpPr>
          <p:nvPr/>
        </p:nvSpPr>
        <p:spPr bwMode="auto">
          <a:xfrm>
            <a:off x="8257716" y="4515089"/>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9 h 28"/>
              <a:gd name="T12" fmla="*/ 2 w 12"/>
              <a:gd name="T13" fmla="*/ 9 h 28"/>
              <a:gd name="T14" fmla="*/ 0 w 12"/>
              <a:gd name="T15" fmla="*/ 9 h 28"/>
              <a:gd name="T16" fmla="*/ 0 w 12"/>
              <a:gd name="T17" fmla="*/ 5 h 28"/>
              <a:gd name="T18" fmla="*/ 5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10" y="28"/>
                  <a:pt x="8" y="28"/>
                  <a:pt x="6" y="28"/>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8"/>
                  <a:pt x="0" y="7"/>
                  <a:pt x="0" y="5"/>
                </a:cubicBezTo>
                <a:cubicBezTo>
                  <a:pt x="2" y="4"/>
                  <a:pt x="3" y="4"/>
                  <a:pt x="5"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1" name="Freeform 530"/>
          <p:cNvSpPr>
            <a:spLocks/>
          </p:cNvSpPr>
          <p:nvPr/>
        </p:nvSpPr>
        <p:spPr bwMode="auto">
          <a:xfrm>
            <a:off x="8306928" y="4515089"/>
            <a:ext cx="26988" cy="61913"/>
          </a:xfrm>
          <a:custGeom>
            <a:avLst/>
            <a:gdLst>
              <a:gd name="T0" fmla="*/ 11 w 12"/>
              <a:gd name="T1" fmla="*/ 0 h 28"/>
              <a:gd name="T2" fmla="*/ 12 w 12"/>
              <a:gd name="T3" fmla="*/ 28 h 28"/>
              <a:gd name="T4" fmla="*/ 5 w 12"/>
              <a:gd name="T5" fmla="*/ 28 h 28"/>
              <a:gd name="T6" fmla="*/ 5 w 12"/>
              <a:gd name="T7" fmla="*/ 7 h 28"/>
              <a:gd name="T8" fmla="*/ 4 w 12"/>
              <a:gd name="T9" fmla="*/ 8 h 28"/>
              <a:gd name="T10" fmla="*/ 3 w 12"/>
              <a:gd name="T11" fmla="*/ 9 h 28"/>
              <a:gd name="T12" fmla="*/ 2 w 12"/>
              <a:gd name="T13" fmla="*/ 9 h 28"/>
              <a:gd name="T14" fmla="*/ 0 w 12"/>
              <a:gd name="T15" fmla="*/ 9 h 28"/>
              <a:gd name="T16" fmla="*/ 0 w 12"/>
              <a:gd name="T17" fmla="*/ 5 h 28"/>
              <a:gd name="T18" fmla="*/ 4 w 12"/>
              <a:gd name="T19" fmla="*/ 3 h 28"/>
              <a:gd name="T20" fmla="*/ 8 w 12"/>
              <a:gd name="T21" fmla="*/ 1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2"/>
                  <a:pt x="11" y="17"/>
                  <a:pt x="12" y="28"/>
                </a:cubicBezTo>
                <a:cubicBezTo>
                  <a:pt x="9" y="28"/>
                  <a:pt x="8" y="28"/>
                  <a:pt x="5" y="28"/>
                </a:cubicBezTo>
                <a:cubicBezTo>
                  <a:pt x="5" y="20"/>
                  <a:pt x="5" y="16"/>
                  <a:pt x="5" y="7"/>
                </a:cubicBezTo>
                <a:cubicBezTo>
                  <a:pt x="5" y="7"/>
                  <a:pt x="5" y="8"/>
                  <a:pt x="4" y="8"/>
                </a:cubicBezTo>
                <a:cubicBezTo>
                  <a:pt x="4" y="8"/>
                  <a:pt x="3" y="8"/>
                  <a:pt x="3" y="9"/>
                </a:cubicBezTo>
                <a:cubicBezTo>
                  <a:pt x="3" y="9"/>
                  <a:pt x="2" y="9"/>
                  <a:pt x="2" y="9"/>
                </a:cubicBezTo>
                <a:cubicBezTo>
                  <a:pt x="1" y="9"/>
                  <a:pt x="1" y="9"/>
                  <a:pt x="0" y="9"/>
                </a:cubicBezTo>
                <a:cubicBezTo>
                  <a:pt x="0" y="7"/>
                  <a:pt x="0" y="6"/>
                  <a:pt x="0" y="5"/>
                </a:cubicBezTo>
                <a:cubicBezTo>
                  <a:pt x="2" y="4"/>
                  <a:pt x="3" y="3"/>
                  <a:pt x="4" y="3"/>
                </a:cubicBezTo>
                <a:cubicBezTo>
                  <a:pt x="5" y="2"/>
                  <a:pt x="7" y="1"/>
                  <a:pt x="8" y="1"/>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2" name="Freeform 531"/>
          <p:cNvSpPr>
            <a:spLocks noEditPoints="1"/>
          </p:cNvSpPr>
          <p:nvPr/>
        </p:nvSpPr>
        <p:spPr bwMode="auto">
          <a:xfrm>
            <a:off x="8349791" y="4515089"/>
            <a:ext cx="41275" cy="61913"/>
          </a:xfrm>
          <a:custGeom>
            <a:avLst/>
            <a:gdLst>
              <a:gd name="T0" fmla="*/ 9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9 w 19"/>
              <a:gd name="T13" fmla="*/ 28 h 28"/>
              <a:gd name="T14" fmla="*/ 10 w 19"/>
              <a:gd name="T15" fmla="*/ 5 h 28"/>
              <a:gd name="T16" fmla="*/ 6 w 19"/>
              <a:gd name="T17" fmla="*/ 15 h 28"/>
              <a:gd name="T18" fmla="*/ 10 w 19"/>
              <a:gd name="T19" fmla="*/ 24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4"/>
                  <a:pt x="0" y="15"/>
                </a:cubicBezTo>
                <a:cubicBezTo>
                  <a:pt x="0" y="10"/>
                  <a:pt x="1" y="6"/>
                  <a:pt x="3" y="4"/>
                </a:cubicBezTo>
                <a:cubicBezTo>
                  <a:pt x="4" y="2"/>
                  <a:pt x="7" y="0"/>
                  <a:pt x="10" y="0"/>
                </a:cubicBezTo>
                <a:cubicBezTo>
                  <a:pt x="16" y="0"/>
                  <a:pt x="19" y="5"/>
                  <a:pt x="19" y="14"/>
                </a:cubicBezTo>
                <a:cubicBezTo>
                  <a:pt x="19" y="19"/>
                  <a:pt x="18" y="23"/>
                  <a:pt x="17" y="25"/>
                </a:cubicBezTo>
                <a:cubicBezTo>
                  <a:pt x="15" y="27"/>
                  <a:pt x="12" y="28"/>
                  <a:pt x="9" y="28"/>
                </a:cubicBezTo>
                <a:close/>
                <a:moveTo>
                  <a:pt x="10" y="5"/>
                </a:moveTo>
                <a:cubicBezTo>
                  <a:pt x="7" y="5"/>
                  <a:pt x="6" y="8"/>
                  <a:pt x="6" y="15"/>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3" name="Freeform 532"/>
          <p:cNvSpPr>
            <a:spLocks/>
          </p:cNvSpPr>
          <p:nvPr/>
        </p:nvSpPr>
        <p:spPr bwMode="auto">
          <a:xfrm>
            <a:off x="8402178" y="4515089"/>
            <a:ext cx="26988" cy="61913"/>
          </a:xfrm>
          <a:custGeom>
            <a:avLst/>
            <a:gdLst>
              <a:gd name="T0" fmla="*/ 11 w 12"/>
              <a:gd name="T1" fmla="*/ 0 h 28"/>
              <a:gd name="T2" fmla="*/ 12 w 12"/>
              <a:gd name="T3" fmla="*/ 28 h 28"/>
              <a:gd name="T4" fmla="*/ 6 w 12"/>
              <a:gd name="T5" fmla="*/ 28 h 28"/>
              <a:gd name="T6" fmla="*/ 6 w 12"/>
              <a:gd name="T7" fmla="*/ 7 h 28"/>
              <a:gd name="T8" fmla="*/ 5 w 12"/>
              <a:gd name="T9" fmla="*/ 7 h 28"/>
              <a:gd name="T10" fmla="*/ 3 w 12"/>
              <a:gd name="T11" fmla="*/ 8 h 28"/>
              <a:gd name="T12" fmla="*/ 2 w 12"/>
              <a:gd name="T13" fmla="*/ 9 h 28"/>
              <a:gd name="T14" fmla="*/ 0 w 12"/>
              <a:gd name="T15" fmla="*/ 9 h 28"/>
              <a:gd name="T16" fmla="*/ 0 w 12"/>
              <a:gd name="T17" fmla="*/ 4 h 28"/>
              <a:gd name="T18" fmla="*/ 5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1"/>
                  <a:pt x="11" y="17"/>
                  <a:pt x="12" y="28"/>
                </a:cubicBezTo>
                <a:cubicBezTo>
                  <a:pt x="9" y="28"/>
                  <a:pt x="8" y="28"/>
                  <a:pt x="6" y="28"/>
                </a:cubicBezTo>
                <a:cubicBezTo>
                  <a:pt x="6" y="19"/>
                  <a:pt x="6" y="15"/>
                  <a:pt x="6" y="7"/>
                </a:cubicBezTo>
                <a:cubicBezTo>
                  <a:pt x="6" y="7"/>
                  <a:pt x="5" y="7"/>
                  <a:pt x="5" y="7"/>
                </a:cubicBezTo>
                <a:cubicBezTo>
                  <a:pt x="4" y="8"/>
                  <a:pt x="4" y="8"/>
                  <a:pt x="3" y="8"/>
                </a:cubicBezTo>
                <a:cubicBezTo>
                  <a:pt x="3" y="8"/>
                  <a:pt x="2" y="8"/>
                  <a:pt x="2" y="9"/>
                </a:cubicBezTo>
                <a:cubicBezTo>
                  <a:pt x="1" y="9"/>
                  <a:pt x="1" y="9"/>
                  <a:pt x="0" y="9"/>
                </a:cubicBezTo>
                <a:cubicBezTo>
                  <a:pt x="0" y="7"/>
                  <a:pt x="0" y="6"/>
                  <a:pt x="0" y="4"/>
                </a:cubicBezTo>
                <a:cubicBezTo>
                  <a:pt x="1" y="4"/>
                  <a:pt x="3" y="3"/>
                  <a:pt x="5"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4" name="Freeform 533"/>
          <p:cNvSpPr>
            <a:spLocks noEditPoints="1"/>
          </p:cNvSpPr>
          <p:nvPr/>
        </p:nvSpPr>
        <p:spPr bwMode="auto">
          <a:xfrm>
            <a:off x="8445041" y="4515089"/>
            <a:ext cx="44450" cy="61913"/>
          </a:xfrm>
          <a:custGeom>
            <a:avLst/>
            <a:gdLst>
              <a:gd name="T0" fmla="*/ 10 w 20"/>
              <a:gd name="T1" fmla="*/ 28 h 28"/>
              <a:gd name="T2" fmla="*/ 0 w 20"/>
              <a:gd name="T3" fmla="*/ 15 h 28"/>
              <a:gd name="T4" fmla="*/ 3 w 20"/>
              <a:gd name="T5" fmla="*/ 4 h 28"/>
              <a:gd name="T6" fmla="*/ 10 w 20"/>
              <a:gd name="T7" fmla="*/ 0 h 28"/>
              <a:gd name="T8" fmla="*/ 20 w 20"/>
              <a:gd name="T9" fmla="*/ 14 h 28"/>
              <a:gd name="T10" fmla="*/ 17 w 20"/>
              <a:gd name="T11" fmla="*/ 25 h 28"/>
              <a:gd name="T12" fmla="*/ 10 w 20"/>
              <a:gd name="T13" fmla="*/ 28 h 28"/>
              <a:gd name="T14" fmla="*/ 10 w 20"/>
              <a:gd name="T15" fmla="*/ 4 h 28"/>
              <a:gd name="T16" fmla="*/ 6 w 20"/>
              <a:gd name="T17" fmla="*/ 15 h 28"/>
              <a:gd name="T18" fmla="*/ 10 w 20"/>
              <a:gd name="T19" fmla="*/ 24 h 28"/>
              <a:gd name="T20" fmla="*/ 13 w 20"/>
              <a:gd name="T21" fmla="*/ 14 h 28"/>
              <a:gd name="T22" fmla="*/ 10 w 20"/>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8"/>
                  <a:pt x="0" y="24"/>
                  <a:pt x="0" y="15"/>
                </a:cubicBezTo>
                <a:cubicBezTo>
                  <a:pt x="0" y="10"/>
                  <a:pt x="1" y="6"/>
                  <a:pt x="3" y="4"/>
                </a:cubicBezTo>
                <a:cubicBezTo>
                  <a:pt x="5" y="1"/>
                  <a:pt x="7" y="0"/>
                  <a:pt x="10" y="0"/>
                </a:cubicBezTo>
                <a:cubicBezTo>
                  <a:pt x="17" y="0"/>
                  <a:pt x="20" y="4"/>
                  <a:pt x="20" y="14"/>
                </a:cubicBezTo>
                <a:cubicBezTo>
                  <a:pt x="20" y="18"/>
                  <a:pt x="19" y="22"/>
                  <a:pt x="17" y="25"/>
                </a:cubicBezTo>
                <a:cubicBezTo>
                  <a:pt x="16" y="27"/>
                  <a:pt x="13" y="28"/>
                  <a:pt x="10" y="28"/>
                </a:cubicBezTo>
                <a:close/>
                <a:moveTo>
                  <a:pt x="10" y="4"/>
                </a:moveTo>
                <a:cubicBezTo>
                  <a:pt x="8" y="4"/>
                  <a:pt x="6" y="8"/>
                  <a:pt x="6" y="15"/>
                </a:cubicBezTo>
                <a:cubicBezTo>
                  <a:pt x="6" y="20"/>
                  <a:pt x="8"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5" name="Freeform 534"/>
          <p:cNvSpPr>
            <a:spLocks noEditPoints="1"/>
          </p:cNvSpPr>
          <p:nvPr/>
        </p:nvSpPr>
        <p:spPr bwMode="auto">
          <a:xfrm>
            <a:off x="8494253" y="4515089"/>
            <a:ext cx="41275" cy="61913"/>
          </a:xfrm>
          <a:custGeom>
            <a:avLst/>
            <a:gdLst>
              <a:gd name="T0" fmla="*/ 10 w 19"/>
              <a:gd name="T1" fmla="*/ 28 h 28"/>
              <a:gd name="T2" fmla="*/ 0 w 19"/>
              <a:gd name="T3" fmla="*/ 15 h 28"/>
              <a:gd name="T4" fmla="*/ 2 w 19"/>
              <a:gd name="T5" fmla="*/ 3 h 28"/>
              <a:gd name="T6" fmla="*/ 10 w 19"/>
              <a:gd name="T7" fmla="*/ 0 h 28"/>
              <a:gd name="T8" fmla="*/ 19 w 19"/>
              <a:gd name="T9" fmla="*/ 14 h 28"/>
              <a:gd name="T10" fmla="*/ 17 w 19"/>
              <a:gd name="T11" fmla="*/ 25 h 28"/>
              <a:gd name="T12" fmla="*/ 10 w 19"/>
              <a:gd name="T13" fmla="*/ 28 h 28"/>
              <a:gd name="T14" fmla="*/ 10 w 19"/>
              <a:gd name="T15" fmla="*/ 4 h 28"/>
              <a:gd name="T16" fmla="*/ 6 w 19"/>
              <a:gd name="T17" fmla="*/ 14 h 28"/>
              <a:gd name="T18" fmla="*/ 10 w 19"/>
              <a:gd name="T19" fmla="*/ 24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9"/>
                  <a:pt x="1" y="6"/>
                  <a:pt x="2" y="3"/>
                </a:cubicBezTo>
                <a:cubicBezTo>
                  <a:pt x="4" y="1"/>
                  <a:pt x="7" y="0"/>
                  <a:pt x="10" y="0"/>
                </a:cubicBezTo>
                <a:cubicBezTo>
                  <a:pt x="16" y="0"/>
                  <a:pt x="19" y="4"/>
                  <a:pt x="19" y="14"/>
                </a:cubicBezTo>
                <a:cubicBezTo>
                  <a:pt x="19" y="18"/>
                  <a:pt x="19" y="22"/>
                  <a:pt x="17" y="25"/>
                </a:cubicBezTo>
                <a:cubicBezTo>
                  <a:pt x="15" y="27"/>
                  <a:pt x="13" y="28"/>
                  <a:pt x="10" y="28"/>
                </a:cubicBezTo>
                <a:close/>
                <a:moveTo>
                  <a:pt x="10" y="4"/>
                </a:moveTo>
                <a:cubicBezTo>
                  <a:pt x="7" y="4"/>
                  <a:pt x="6" y="8"/>
                  <a:pt x="6" y="14"/>
                </a:cubicBezTo>
                <a:cubicBezTo>
                  <a:pt x="6" y="20"/>
                  <a:pt x="7"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6" name="Freeform 535"/>
          <p:cNvSpPr>
            <a:spLocks/>
          </p:cNvSpPr>
          <p:nvPr/>
        </p:nvSpPr>
        <p:spPr bwMode="auto">
          <a:xfrm>
            <a:off x="8546641" y="4513501"/>
            <a:ext cx="26988" cy="63500"/>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4 w 12"/>
              <a:gd name="T11" fmla="*/ 9 h 29"/>
              <a:gd name="T12" fmla="*/ 2 w 12"/>
              <a:gd name="T13" fmla="*/ 9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10" y="29"/>
                  <a:pt x="8" y="29"/>
                  <a:pt x="6" y="29"/>
                </a:cubicBezTo>
                <a:cubicBezTo>
                  <a:pt x="6" y="20"/>
                  <a:pt x="6" y="16"/>
                  <a:pt x="6" y="7"/>
                </a:cubicBezTo>
                <a:cubicBezTo>
                  <a:pt x="6" y="7"/>
                  <a:pt x="6" y="8"/>
                  <a:pt x="5" y="8"/>
                </a:cubicBezTo>
                <a:cubicBezTo>
                  <a:pt x="5" y="8"/>
                  <a:pt x="4" y="9"/>
                  <a:pt x="4" y="9"/>
                </a:cubicBezTo>
                <a:cubicBezTo>
                  <a:pt x="3" y="9"/>
                  <a:pt x="2" y="9"/>
                  <a:pt x="2" y="9"/>
                </a:cubicBezTo>
                <a:cubicBezTo>
                  <a:pt x="1" y="9"/>
                  <a:pt x="1" y="10"/>
                  <a:pt x="0" y="10"/>
                </a:cubicBezTo>
                <a:cubicBezTo>
                  <a:pt x="0" y="8"/>
                  <a:pt x="0" y="7"/>
                  <a:pt x="0" y="5"/>
                </a:cubicBezTo>
                <a:cubicBezTo>
                  <a:pt x="2" y="4"/>
                  <a:pt x="4"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7" name="Freeform 536"/>
          <p:cNvSpPr>
            <a:spLocks noEditPoints="1"/>
          </p:cNvSpPr>
          <p:nvPr/>
        </p:nvSpPr>
        <p:spPr bwMode="auto">
          <a:xfrm>
            <a:off x="7962441" y="4602401"/>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10"/>
                  <a:pt x="1" y="6"/>
                  <a:pt x="3" y="3"/>
                </a:cubicBezTo>
                <a:cubicBezTo>
                  <a:pt x="5" y="1"/>
                  <a:pt x="7" y="0"/>
                  <a:pt x="10" y="0"/>
                </a:cubicBezTo>
                <a:cubicBezTo>
                  <a:pt x="17" y="0"/>
                  <a:pt x="20" y="4"/>
                  <a:pt x="20" y="13"/>
                </a:cubicBezTo>
                <a:cubicBezTo>
                  <a:pt x="20" y="18"/>
                  <a:pt x="19" y="21"/>
                  <a:pt x="17" y="24"/>
                </a:cubicBezTo>
                <a:cubicBezTo>
                  <a:pt x="16" y="26"/>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8" name="Freeform 537"/>
          <p:cNvSpPr>
            <a:spLocks noEditPoints="1"/>
          </p:cNvSpPr>
          <p:nvPr/>
        </p:nvSpPr>
        <p:spPr bwMode="auto">
          <a:xfrm>
            <a:off x="8011653" y="4602401"/>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10"/>
                  <a:pt x="1" y="6"/>
                  <a:pt x="3" y="3"/>
                </a:cubicBezTo>
                <a:cubicBezTo>
                  <a:pt x="4" y="1"/>
                  <a:pt x="7" y="0"/>
                  <a:pt x="10" y="0"/>
                </a:cubicBezTo>
                <a:cubicBezTo>
                  <a:pt x="16" y="0"/>
                  <a:pt x="19" y="4"/>
                  <a:pt x="19" y="13"/>
                </a:cubicBezTo>
                <a:cubicBezTo>
                  <a:pt x="19" y="18"/>
                  <a:pt x="18" y="21"/>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9" name="Freeform 538"/>
          <p:cNvSpPr>
            <a:spLocks noEditPoints="1"/>
          </p:cNvSpPr>
          <p:nvPr/>
        </p:nvSpPr>
        <p:spPr bwMode="auto">
          <a:xfrm>
            <a:off x="8060866" y="4602401"/>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1"/>
                  <a:pt x="16" y="24"/>
                </a:cubicBezTo>
                <a:cubicBezTo>
                  <a:pt x="15" y="26"/>
                  <a:pt x="12" y="27"/>
                  <a:pt x="9" y="27"/>
                </a:cubicBezTo>
                <a:close/>
                <a:moveTo>
                  <a:pt x="10" y="4"/>
                </a:moveTo>
                <a:cubicBezTo>
                  <a:pt x="7" y="4"/>
                  <a:pt x="6" y="8"/>
                  <a:pt x="6" y="14"/>
                </a:cubicBezTo>
                <a:cubicBezTo>
                  <a:pt x="6" y="20"/>
                  <a:pt x="7"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0" name="Freeform 539"/>
          <p:cNvSpPr>
            <a:spLocks noEditPoints="1"/>
          </p:cNvSpPr>
          <p:nvPr/>
        </p:nvSpPr>
        <p:spPr bwMode="auto">
          <a:xfrm>
            <a:off x="8110078" y="4602401"/>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9 w 19"/>
              <a:gd name="T15" fmla="*/ 4 h 27"/>
              <a:gd name="T16" fmla="*/ 5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2"/>
                  <a:pt x="16" y="24"/>
                </a:cubicBezTo>
                <a:cubicBezTo>
                  <a:pt x="15" y="26"/>
                  <a:pt x="12" y="27"/>
                  <a:pt x="9" y="27"/>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1" name="Freeform 540"/>
          <p:cNvSpPr>
            <a:spLocks/>
          </p:cNvSpPr>
          <p:nvPr/>
        </p:nvSpPr>
        <p:spPr bwMode="auto">
          <a:xfrm>
            <a:off x="8162466" y="4602401"/>
            <a:ext cx="25400" cy="60325"/>
          </a:xfrm>
          <a:custGeom>
            <a:avLst/>
            <a:gdLst>
              <a:gd name="T0" fmla="*/ 11 w 11"/>
              <a:gd name="T1" fmla="*/ 0 h 27"/>
              <a:gd name="T2" fmla="*/ 11 w 11"/>
              <a:gd name="T3" fmla="*/ 27 h 27"/>
              <a:gd name="T4" fmla="*/ 6 w 11"/>
              <a:gd name="T5" fmla="*/ 27 h 27"/>
              <a:gd name="T6" fmla="*/ 6 w 11"/>
              <a:gd name="T7" fmla="*/ 7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6"/>
                  <a:pt x="11" y="27"/>
                </a:cubicBezTo>
                <a:cubicBezTo>
                  <a:pt x="9" y="27"/>
                  <a:pt x="8" y="27"/>
                  <a:pt x="6" y="27"/>
                </a:cubicBezTo>
                <a:cubicBezTo>
                  <a:pt x="6" y="19"/>
                  <a:pt x="6" y="14"/>
                  <a:pt x="6" y="7"/>
                </a:cubicBezTo>
                <a:cubicBezTo>
                  <a:pt x="6" y="7"/>
                  <a:pt x="5" y="7"/>
                  <a:pt x="4" y="7"/>
                </a:cubicBezTo>
                <a:cubicBezTo>
                  <a:pt x="4" y="8"/>
                  <a:pt x="3" y="8"/>
                  <a:pt x="3" y="8"/>
                </a:cubicBezTo>
                <a:cubicBezTo>
                  <a:pt x="2" y="8"/>
                  <a:pt x="2" y="8"/>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2" name="Freeform 541"/>
          <p:cNvSpPr>
            <a:spLocks noEditPoints="1"/>
          </p:cNvSpPr>
          <p:nvPr/>
        </p:nvSpPr>
        <p:spPr bwMode="auto">
          <a:xfrm>
            <a:off x="8205328" y="4602401"/>
            <a:ext cx="41275" cy="60325"/>
          </a:xfrm>
          <a:custGeom>
            <a:avLst/>
            <a:gdLst>
              <a:gd name="T0" fmla="*/ 9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9 w 19"/>
              <a:gd name="T13" fmla="*/ 27 h 27"/>
              <a:gd name="T14" fmla="*/ 9 w 19"/>
              <a:gd name="T15" fmla="*/ 4 h 27"/>
              <a:gd name="T16" fmla="*/ 6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3" y="3"/>
                </a:cubicBezTo>
                <a:cubicBezTo>
                  <a:pt x="4" y="1"/>
                  <a:pt x="7" y="0"/>
                  <a:pt x="10" y="0"/>
                </a:cubicBezTo>
                <a:cubicBezTo>
                  <a:pt x="16" y="0"/>
                  <a:pt x="19" y="4"/>
                  <a:pt x="19" y="13"/>
                </a:cubicBezTo>
                <a:cubicBezTo>
                  <a:pt x="19" y="18"/>
                  <a:pt x="18" y="22"/>
                  <a:pt x="17" y="24"/>
                </a:cubicBezTo>
                <a:cubicBezTo>
                  <a:pt x="15" y="26"/>
                  <a:pt x="13" y="27"/>
                  <a:pt x="9" y="27"/>
                </a:cubicBezTo>
                <a:close/>
                <a:moveTo>
                  <a:pt x="9" y="4"/>
                </a:moveTo>
                <a:cubicBezTo>
                  <a:pt x="7" y="4"/>
                  <a:pt x="6" y="8"/>
                  <a:pt x="6" y="14"/>
                </a:cubicBezTo>
                <a:cubicBezTo>
                  <a:pt x="6"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3" name="Freeform 542"/>
          <p:cNvSpPr>
            <a:spLocks noEditPoints="1"/>
          </p:cNvSpPr>
          <p:nvPr/>
        </p:nvSpPr>
        <p:spPr bwMode="auto">
          <a:xfrm>
            <a:off x="8251366" y="4602401"/>
            <a:ext cx="44450" cy="61913"/>
          </a:xfrm>
          <a:custGeom>
            <a:avLst/>
            <a:gdLst>
              <a:gd name="T0" fmla="*/ 10 w 20"/>
              <a:gd name="T1" fmla="*/ 28 h 28"/>
              <a:gd name="T2" fmla="*/ 0 w 20"/>
              <a:gd name="T3" fmla="*/ 14 h 28"/>
              <a:gd name="T4" fmla="*/ 3 w 20"/>
              <a:gd name="T5" fmla="*/ 3 h 28"/>
              <a:gd name="T6" fmla="*/ 10 w 20"/>
              <a:gd name="T7" fmla="*/ 0 h 28"/>
              <a:gd name="T8" fmla="*/ 20 w 20"/>
              <a:gd name="T9" fmla="*/ 13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4" y="28"/>
                  <a:pt x="0" y="23"/>
                  <a:pt x="0" y="14"/>
                </a:cubicBezTo>
                <a:cubicBezTo>
                  <a:pt x="0" y="10"/>
                  <a:pt x="1" y="6"/>
                  <a:pt x="3" y="3"/>
                </a:cubicBezTo>
                <a:cubicBezTo>
                  <a:pt x="5" y="1"/>
                  <a:pt x="7" y="0"/>
                  <a:pt x="10" y="0"/>
                </a:cubicBezTo>
                <a:cubicBezTo>
                  <a:pt x="17" y="0"/>
                  <a:pt x="20" y="5"/>
                  <a:pt x="20" y="13"/>
                </a:cubicBezTo>
                <a:cubicBezTo>
                  <a:pt x="20" y="18"/>
                  <a:pt x="19" y="22"/>
                  <a:pt x="17" y="24"/>
                </a:cubicBezTo>
                <a:cubicBezTo>
                  <a:pt x="16" y="27"/>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4" name="Freeform 543"/>
          <p:cNvSpPr>
            <a:spLocks/>
          </p:cNvSpPr>
          <p:nvPr/>
        </p:nvSpPr>
        <p:spPr bwMode="auto">
          <a:xfrm>
            <a:off x="8306928" y="4602401"/>
            <a:ext cx="26988" cy="60325"/>
          </a:xfrm>
          <a:custGeom>
            <a:avLst/>
            <a:gdLst>
              <a:gd name="T0" fmla="*/ 12 w 12"/>
              <a:gd name="T1" fmla="*/ 0 h 27"/>
              <a:gd name="T2" fmla="*/ 12 w 12"/>
              <a:gd name="T3" fmla="*/ 27 h 27"/>
              <a:gd name="T4" fmla="*/ 6 w 12"/>
              <a:gd name="T5" fmla="*/ 27 h 27"/>
              <a:gd name="T6" fmla="*/ 6 w 12"/>
              <a:gd name="T7" fmla="*/ 7 h 27"/>
              <a:gd name="T8" fmla="*/ 4 w 12"/>
              <a:gd name="T9" fmla="*/ 7 h 27"/>
              <a:gd name="T10" fmla="*/ 3 w 12"/>
              <a:gd name="T11" fmla="*/ 8 h 27"/>
              <a:gd name="T12" fmla="*/ 2 w 12"/>
              <a:gd name="T13" fmla="*/ 9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4" y="7"/>
                </a:cubicBezTo>
                <a:cubicBezTo>
                  <a:pt x="4" y="8"/>
                  <a:pt x="4" y="8"/>
                  <a:pt x="3" y="8"/>
                </a:cubicBezTo>
                <a:cubicBezTo>
                  <a:pt x="3" y="8"/>
                  <a:pt x="2" y="8"/>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5" name="Freeform 544"/>
          <p:cNvSpPr>
            <a:spLocks/>
          </p:cNvSpPr>
          <p:nvPr/>
        </p:nvSpPr>
        <p:spPr bwMode="auto">
          <a:xfrm>
            <a:off x="8354553" y="4602401"/>
            <a:ext cx="25400"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4 w 12"/>
              <a:gd name="T11" fmla="*/ 8 h 27"/>
              <a:gd name="T12" fmla="*/ 2 w 12"/>
              <a:gd name="T13" fmla="*/ 9 h 27"/>
              <a:gd name="T14" fmla="*/ 0 w 12"/>
              <a:gd name="T15" fmla="*/ 9 h 27"/>
              <a:gd name="T16" fmla="*/ 0 w 12"/>
              <a:gd name="T17" fmla="*/ 4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10" y="27"/>
                  <a:pt x="8" y="27"/>
                  <a:pt x="6" y="27"/>
                </a:cubicBezTo>
                <a:cubicBezTo>
                  <a:pt x="6" y="19"/>
                  <a:pt x="6" y="15"/>
                  <a:pt x="6" y="7"/>
                </a:cubicBezTo>
                <a:cubicBezTo>
                  <a:pt x="6" y="7"/>
                  <a:pt x="6" y="7"/>
                  <a:pt x="5" y="7"/>
                </a:cubicBezTo>
                <a:cubicBezTo>
                  <a:pt x="5" y="8"/>
                  <a:pt x="4" y="8"/>
                  <a:pt x="4" y="8"/>
                </a:cubicBezTo>
                <a:cubicBezTo>
                  <a:pt x="3" y="8"/>
                  <a:pt x="3" y="8"/>
                  <a:pt x="2" y="9"/>
                </a:cubicBezTo>
                <a:cubicBezTo>
                  <a:pt x="2" y="9"/>
                  <a:pt x="1" y="9"/>
                  <a:pt x="0" y="9"/>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6" name="Freeform 545"/>
          <p:cNvSpPr>
            <a:spLocks noEditPoints="1"/>
          </p:cNvSpPr>
          <p:nvPr/>
        </p:nvSpPr>
        <p:spPr bwMode="auto">
          <a:xfrm>
            <a:off x="8397416" y="4602401"/>
            <a:ext cx="42863" cy="61913"/>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7 w 19"/>
              <a:gd name="T11" fmla="*/ 24 h 28"/>
              <a:gd name="T12" fmla="*/ 9 w 19"/>
              <a:gd name="T13" fmla="*/ 28 h 28"/>
              <a:gd name="T14" fmla="*/ 9 w 19"/>
              <a:gd name="T15" fmla="*/ 5 h 28"/>
              <a:gd name="T16" fmla="*/ 6 w 19"/>
              <a:gd name="T17" fmla="*/ 14 h 28"/>
              <a:gd name="T18" fmla="*/ 9 w 19"/>
              <a:gd name="T19" fmla="*/ 23 h 28"/>
              <a:gd name="T20" fmla="*/ 13 w 19"/>
              <a:gd name="T21" fmla="*/ 14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0" y="6"/>
                  <a:pt x="2" y="3"/>
                </a:cubicBezTo>
                <a:cubicBezTo>
                  <a:pt x="4" y="1"/>
                  <a:pt x="7" y="0"/>
                  <a:pt x="10" y="0"/>
                </a:cubicBezTo>
                <a:cubicBezTo>
                  <a:pt x="16" y="0"/>
                  <a:pt x="19" y="5"/>
                  <a:pt x="19" y="14"/>
                </a:cubicBezTo>
                <a:cubicBezTo>
                  <a:pt x="19" y="19"/>
                  <a:pt x="18" y="22"/>
                  <a:pt x="17" y="24"/>
                </a:cubicBezTo>
                <a:cubicBezTo>
                  <a:pt x="14" y="27"/>
                  <a:pt x="12" y="28"/>
                  <a:pt x="9" y="28"/>
                </a:cubicBezTo>
                <a:close/>
                <a:moveTo>
                  <a:pt x="9" y="5"/>
                </a:moveTo>
                <a:cubicBezTo>
                  <a:pt x="7" y="5"/>
                  <a:pt x="6" y="8"/>
                  <a:pt x="6" y="14"/>
                </a:cubicBezTo>
                <a:cubicBezTo>
                  <a:pt x="6" y="20"/>
                  <a:pt x="7" y="23"/>
                  <a:pt x="9" y="23"/>
                </a:cubicBezTo>
                <a:cubicBezTo>
                  <a:pt x="12" y="23"/>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7" name="Freeform 546"/>
          <p:cNvSpPr>
            <a:spLocks/>
          </p:cNvSpPr>
          <p:nvPr/>
        </p:nvSpPr>
        <p:spPr bwMode="auto">
          <a:xfrm>
            <a:off x="8451391" y="4602401"/>
            <a:ext cx="23813" cy="61913"/>
          </a:xfrm>
          <a:custGeom>
            <a:avLst/>
            <a:gdLst>
              <a:gd name="T0" fmla="*/ 11 w 11"/>
              <a:gd name="T1" fmla="*/ 0 h 28"/>
              <a:gd name="T2" fmla="*/ 11 w 11"/>
              <a:gd name="T3" fmla="*/ 28 h 28"/>
              <a:gd name="T4" fmla="*/ 6 w 11"/>
              <a:gd name="T5" fmla="*/ 28 h 28"/>
              <a:gd name="T6" fmla="*/ 6 w 11"/>
              <a:gd name="T7" fmla="*/ 7 h 28"/>
              <a:gd name="T8" fmla="*/ 5 w 11"/>
              <a:gd name="T9" fmla="*/ 7 h 28"/>
              <a:gd name="T10" fmla="*/ 3 w 11"/>
              <a:gd name="T11" fmla="*/ 8 h 28"/>
              <a:gd name="T12" fmla="*/ 1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6" y="28"/>
                </a:cubicBezTo>
                <a:cubicBezTo>
                  <a:pt x="6" y="19"/>
                  <a:pt x="6" y="15"/>
                  <a:pt x="6" y="7"/>
                </a:cubicBezTo>
                <a:cubicBezTo>
                  <a:pt x="5" y="7"/>
                  <a:pt x="5" y="7"/>
                  <a:pt x="5" y="7"/>
                </a:cubicBezTo>
                <a:cubicBezTo>
                  <a:pt x="4" y="8"/>
                  <a:pt x="3" y="8"/>
                  <a:pt x="3" y="8"/>
                </a:cubicBezTo>
                <a:cubicBezTo>
                  <a:pt x="2" y="8"/>
                  <a:pt x="2" y="9"/>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8" name="Freeform 547"/>
          <p:cNvSpPr>
            <a:spLocks/>
          </p:cNvSpPr>
          <p:nvPr/>
        </p:nvSpPr>
        <p:spPr bwMode="auto">
          <a:xfrm>
            <a:off x="8500603" y="4602401"/>
            <a:ext cx="23813" cy="61913"/>
          </a:xfrm>
          <a:custGeom>
            <a:avLst/>
            <a:gdLst>
              <a:gd name="T0" fmla="*/ 11 w 11"/>
              <a:gd name="T1" fmla="*/ 0 h 28"/>
              <a:gd name="T2" fmla="*/ 11 w 11"/>
              <a:gd name="T3" fmla="*/ 28 h 28"/>
              <a:gd name="T4" fmla="*/ 5 w 11"/>
              <a:gd name="T5" fmla="*/ 28 h 28"/>
              <a:gd name="T6" fmla="*/ 5 w 11"/>
              <a:gd name="T7" fmla="*/ 7 h 28"/>
              <a:gd name="T8" fmla="*/ 4 w 11"/>
              <a:gd name="T9" fmla="*/ 7 h 28"/>
              <a:gd name="T10" fmla="*/ 3 w 11"/>
              <a:gd name="T11" fmla="*/ 8 h 28"/>
              <a:gd name="T12" fmla="*/ 2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5" y="28"/>
                </a:cubicBezTo>
                <a:cubicBezTo>
                  <a:pt x="5" y="19"/>
                  <a:pt x="5" y="15"/>
                  <a:pt x="5" y="7"/>
                </a:cubicBezTo>
                <a:cubicBezTo>
                  <a:pt x="5" y="7"/>
                  <a:pt x="5" y="7"/>
                  <a:pt x="4" y="7"/>
                </a:cubicBezTo>
                <a:cubicBezTo>
                  <a:pt x="4" y="8"/>
                  <a:pt x="4" y="8"/>
                  <a:pt x="3" y="8"/>
                </a:cubicBezTo>
                <a:cubicBezTo>
                  <a:pt x="3" y="8"/>
                  <a:pt x="2" y="9"/>
                  <a:pt x="2" y="9"/>
                </a:cubicBezTo>
                <a:cubicBezTo>
                  <a:pt x="1" y="9"/>
                  <a:pt x="0" y="9"/>
                  <a:pt x="0" y="9"/>
                </a:cubicBezTo>
                <a:cubicBezTo>
                  <a:pt x="0" y="7"/>
                  <a:pt x="0" y="6"/>
                  <a:pt x="0" y="4"/>
                </a:cubicBezTo>
                <a:cubicBezTo>
                  <a:pt x="2" y="4"/>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9" name="Freeform 548"/>
          <p:cNvSpPr>
            <a:spLocks noEditPoints="1"/>
          </p:cNvSpPr>
          <p:nvPr/>
        </p:nvSpPr>
        <p:spPr bwMode="auto">
          <a:xfrm>
            <a:off x="8541878" y="4602401"/>
            <a:ext cx="42863" cy="63500"/>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4 h 29"/>
              <a:gd name="T12" fmla="*/ 9 w 19"/>
              <a:gd name="T13" fmla="*/ 29 h 29"/>
              <a:gd name="T14" fmla="*/ 10 w 19"/>
              <a:gd name="T15" fmla="*/ 4 h 29"/>
              <a:gd name="T16" fmla="*/ 5 w 19"/>
              <a:gd name="T17" fmla="*/ 14 h 29"/>
              <a:gd name="T18" fmla="*/ 10 w 19"/>
              <a:gd name="T19" fmla="*/ 24 h 29"/>
              <a:gd name="T20" fmla="*/ 13 w 19"/>
              <a:gd name="T21" fmla="*/ 14 h 29"/>
              <a:gd name="T22" fmla="*/ 10 w 19"/>
              <a:gd name="T23"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2" y="3"/>
                </a:cubicBezTo>
                <a:cubicBezTo>
                  <a:pt x="4" y="1"/>
                  <a:pt x="7" y="0"/>
                  <a:pt x="10" y="0"/>
                </a:cubicBezTo>
                <a:cubicBezTo>
                  <a:pt x="16" y="0"/>
                  <a:pt x="19" y="4"/>
                  <a:pt x="19" y="14"/>
                </a:cubicBezTo>
                <a:cubicBezTo>
                  <a:pt x="19" y="19"/>
                  <a:pt x="18" y="22"/>
                  <a:pt x="16" y="24"/>
                </a:cubicBezTo>
                <a:cubicBezTo>
                  <a:pt x="15" y="27"/>
                  <a:pt x="12" y="29"/>
                  <a:pt x="9" y="29"/>
                </a:cubicBezTo>
                <a:close/>
                <a:moveTo>
                  <a:pt x="10" y="4"/>
                </a:moveTo>
                <a:cubicBezTo>
                  <a:pt x="7" y="4"/>
                  <a:pt x="5" y="8"/>
                  <a:pt x="5" y="14"/>
                </a:cubicBezTo>
                <a:cubicBezTo>
                  <a:pt x="5" y="20"/>
                  <a:pt x="7" y="24"/>
                  <a:pt x="10" y="24"/>
                </a:cubicBezTo>
                <a:cubicBezTo>
                  <a:pt x="12" y="24"/>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0" name="Freeform 549"/>
          <p:cNvSpPr>
            <a:spLocks/>
          </p:cNvSpPr>
          <p:nvPr/>
        </p:nvSpPr>
        <p:spPr bwMode="auto">
          <a:xfrm>
            <a:off x="7971966" y="4686539"/>
            <a:ext cx="22225" cy="60325"/>
          </a:xfrm>
          <a:custGeom>
            <a:avLst/>
            <a:gdLst>
              <a:gd name="T0" fmla="*/ 10 w 10"/>
              <a:gd name="T1" fmla="*/ 0 h 27"/>
              <a:gd name="T2" fmla="*/ 10 w 10"/>
              <a:gd name="T3" fmla="*/ 27 h 27"/>
              <a:gd name="T4" fmla="*/ 5 w 10"/>
              <a:gd name="T5" fmla="*/ 27 h 27"/>
              <a:gd name="T6" fmla="*/ 5 w 10"/>
              <a:gd name="T7" fmla="*/ 6 h 27"/>
              <a:gd name="T8" fmla="*/ 4 w 10"/>
              <a:gd name="T9" fmla="*/ 7 h 27"/>
              <a:gd name="T10" fmla="*/ 2 w 10"/>
              <a:gd name="T11" fmla="*/ 8 h 27"/>
              <a:gd name="T12" fmla="*/ 1 w 10"/>
              <a:gd name="T13" fmla="*/ 8 h 27"/>
              <a:gd name="T14" fmla="*/ 0 w 10"/>
              <a:gd name="T15" fmla="*/ 8 h 27"/>
              <a:gd name="T16" fmla="*/ 0 w 10"/>
              <a:gd name="T17" fmla="*/ 4 h 27"/>
              <a:gd name="T18" fmla="*/ 4 w 10"/>
              <a:gd name="T19" fmla="*/ 2 h 27"/>
              <a:gd name="T20" fmla="*/ 7 w 10"/>
              <a:gd name="T21" fmla="*/ 0 h 27"/>
              <a:gd name="T22" fmla="*/ 10 w 1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7">
                <a:moveTo>
                  <a:pt x="10" y="0"/>
                </a:moveTo>
                <a:cubicBezTo>
                  <a:pt x="10" y="11"/>
                  <a:pt x="10" y="16"/>
                  <a:pt x="10" y="27"/>
                </a:cubicBezTo>
                <a:cubicBezTo>
                  <a:pt x="8" y="27"/>
                  <a:pt x="7" y="27"/>
                  <a:pt x="5" y="27"/>
                </a:cubicBezTo>
                <a:cubicBezTo>
                  <a:pt x="5" y="18"/>
                  <a:pt x="5" y="15"/>
                  <a:pt x="5" y="6"/>
                </a:cubicBezTo>
                <a:cubicBezTo>
                  <a:pt x="5" y="6"/>
                  <a:pt x="4" y="7"/>
                  <a:pt x="4" y="7"/>
                </a:cubicBezTo>
                <a:cubicBezTo>
                  <a:pt x="3" y="7"/>
                  <a:pt x="3" y="7"/>
                  <a:pt x="2" y="8"/>
                </a:cubicBezTo>
                <a:cubicBezTo>
                  <a:pt x="2" y="8"/>
                  <a:pt x="2" y="8"/>
                  <a:pt x="1" y="8"/>
                </a:cubicBezTo>
                <a:cubicBezTo>
                  <a:pt x="0" y="8"/>
                  <a:pt x="0" y="8"/>
                  <a:pt x="0" y="8"/>
                </a:cubicBezTo>
                <a:cubicBezTo>
                  <a:pt x="0" y="7"/>
                  <a:pt x="0" y="6"/>
                  <a:pt x="0" y="4"/>
                </a:cubicBezTo>
                <a:cubicBezTo>
                  <a:pt x="1" y="3"/>
                  <a:pt x="2" y="3"/>
                  <a:pt x="4" y="2"/>
                </a:cubicBezTo>
                <a:cubicBezTo>
                  <a:pt x="5" y="1"/>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1" name="Freeform 550"/>
          <p:cNvSpPr>
            <a:spLocks noEditPoints="1"/>
          </p:cNvSpPr>
          <p:nvPr/>
        </p:nvSpPr>
        <p:spPr bwMode="auto">
          <a:xfrm>
            <a:off x="8011653" y="4686539"/>
            <a:ext cx="42863" cy="60325"/>
          </a:xfrm>
          <a:custGeom>
            <a:avLst/>
            <a:gdLst>
              <a:gd name="T0" fmla="*/ 10 w 19"/>
              <a:gd name="T1" fmla="*/ 27 h 27"/>
              <a:gd name="T2" fmla="*/ 0 w 19"/>
              <a:gd name="T3" fmla="*/ 14 h 27"/>
              <a:gd name="T4" fmla="*/ 3 w 19"/>
              <a:gd name="T5" fmla="*/ 4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4"/>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7"/>
                  <a:pt x="6" y="14"/>
                </a:cubicBezTo>
                <a:cubicBezTo>
                  <a:pt x="6" y="20"/>
                  <a:pt x="8"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2" name="Freeform 551"/>
          <p:cNvSpPr>
            <a:spLocks noEditPoints="1"/>
          </p:cNvSpPr>
          <p:nvPr/>
        </p:nvSpPr>
        <p:spPr bwMode="auto">
          <a:xfrm>
            <a:off x="8060866" y="4686539"/>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4 h 28"/>
              <a:gd name="T16" fmla="*/ 6 w 19"/>
              <a:gd name="T17" fmla="*/ 14 h 28"/>
              <a:gd name="T18" fmla="*/ 10 w 19"/>
              <a:gd name="T19" fmla="*/ 23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2" y="4"/>
                </a:cubicBezTo>
                <a:cubicBezTo>
                  <a:pt x="4" y="1"/>
                  <a:pt x="6" y="0"/>
                  <a:pt x="10" y="0"/>
                </a:cubicBezTo>
                <a:cubicBezTo>
                  <a:pt x="16" y="0"/>
                  <a:pt x="19" y="5"/>
                  <a:pt x="19" y="14"/>
                </a:cubicBezTo>
                <a:cubicBezTo>
                  <a:pt x="19" y="18"/>
                  <a:pt x="18" y="21"/>
                  <a:pt x="16" y="24"/>
                </a:cubicBezTo>
                <a:cubicBezTo>
                  <a:pt x="15" y="27"/>
                  <a:pt x="12" y="28"/>
                  <a:pt x="9" y="28"/>
                </a:cubicBezTo>
                <a:close/>
                <a:moveTo>
                  <a:pt x="10" y="4"/>
                </a:moveTo>
                <a:cubicBezTo>
                  <a:pt x="7" y="4"/>
                  <a:pt x="6" y="7"/>
                  <a:pt x="6" y="14"/>
                </a:cubicBezTo>
                <a:cubicBezTo>
                  <a:pt x="6" y="20"/>
                  <a:pt x="7"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3" name="Freeform 552"/>
          <p:cNvSpPr>
            <a:spLocks/>
          </p:cNvSpPr>
          <p:nvPr/>
        </p:nvSpPr>
        <p:spPr bwMode="auto">
          <a:xfrm>
            <a:off x="8113253" y="4686539"/>
            <a:ext cx="26988" cy="61913"/>
          </a:xfrm>
          <a:custGeom>
            <a:avLst/>
            <a:gdLst>
              <a:gd name="T0" fmla="*/ 12 w 12"/>
              <a:gd name="T1" fmla="*/ 0 h 28"/>
              <a:gd name="T2" fmla="*/ 12 w 12"/>
              <a:gd name="T3" fmla="*/ 28 h 28"/>
              <a:gd name="T4" fmla="*/ 6 w 12"/>
              <a:gd name="T5" fmla="*/ 27 h 28"/>
              <a:gd name="T6" fmla="*/ 6 w 12"/>
              <a:gd name="T7" fmla="*/ 7 h 28"/>
              <a:gd name="T8" fmla="*/ 5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6"/>
                  <a:pt x="12" y="28"/>
                </a:cubicBezTo>
                <a:cubicBezTo>
                  <a:pt x="9" y="28"/>
                  <a:pt x="8" y="28"/>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4" name="Freeform 553"/>
          <p:cNvSpPr>
            <a:spLocks noEditPoints="1"/>
          </p:cNvSpPr>
          <p:nvPr/>
        </p:nvSpPr>
        <p:spPr bwMode="auto">
          <a:xfrm>
            <a:off x="8156116" y="4686539"/>
            <a:ext cx="42863" cy="61913"/>
          </a:xfrm>
          <a:custGeom>
            <a:avLst/>
            <a:gdLst>
              <a:gd name="T0" fmla="*/ 10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10 w 19"/>
              <a:gd name="T13" fmla="*/ 28 h 28"/>
              <a:gd name="T14" fmla="*/ 10 w 19"/>
              <a:gd name="T15" fmla="*/ 5 h 28"/>
              <a:gd name="T16" fmla="*/ 6 w 19"/>
              <a:gd name="T17" fmla="*/ 15 h 28"/>
              <a:gd name="T18" fmla="*/ 10 w 19"/>
              <a:gd name="T19" fmla="*/ 24 h 28"/>
              <a:gd name="T20" fmla="*/ 14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10"/>
                  <a:pt x="1" y="6"/>
                  <a:pt x="3" y="4"/>
                </a:cubicBezTo>
                <a:cubicBezTo>
                  <a:pt x="4" y="2"/>
                  <a:pt x="7" y="0"/>
                  <a:pt x="10" y="0"/>
                </a:cubicBezTo>
                <a:cubicBezTo>
                  <a:pt x="16" y="1"/>
                  <a:pt x="19" y="5"/>
                  <a:pt x="19" y="14"/>
                </a:cubicBezTo>
                <a:cubicBezTo>
                  <a:pt x="19" y="19"/>
                  <a:pt x="18" y="22"/>
                  <a:pt x="17" y="25"/>
                </a:cubicBezTo>
                <a:cubicBezTo>
                  <a:pt x="15" y="27"/>
                  <a:pt x="13" y="28"/>
                  <a:pt x="10" y="28"/>
                </a:cubicBezTo>
                <a:close/>
                <a:moveTo>
                  <a:pt x="10" y="5"/>
                </a:moveTo>
                <a:cubicBezTo>
                  <a:pt x="7" y="5"/>
                  <a:pt x="6" y="8"/>
                  <a:pt x="6" y="15"/>
                </a:cubicBezTo>
                <a:cubicBezTo>
                  <a:pt x="6" y="20"/>
                  <a:pt x="7" y="24"/>
                  <a:pt x="10" y="24"/>
                </a:cubicBezTo>
                <a:cubicBezTo>
                  <a:pt x="12" y="24"/>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5" name="Freeform 554"/>
          <p:cNvSpPr>
            <a:spLocks noEditPoints="1"/>
          </p:cNvSpPr>
          <p:nvPr/>
        </p:nvSpPr>
        <p:spPr bwMode="auto">
          <a:xfrm>
            <a:off x="8205328" y="4686539"/>
            <a:ext cx="41275" cy="65088"/>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2"/>
                  <a:pt x="7" y="0"/>
                  <a:pt x="10" y="0"/>
                </a:cubicBezTo>
                <a:cubicBezTo>
                  <a:pt x="16" y="0"/>
                  <a:pt x="19" y="5"/>
                  <a:pt x="19" y="15"/>
                </a:cubicBezTo>
                <a:cubicBezTo>
                  <a:pt x="19" y="19"/>
                  <a:pt x="18" y="22"/>
                  <a:pt x="17" y="25"/>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6" name="Freeform 555"/>
          <p:cNvSpPr>
            <a:spLocks/>
          </p:cNvSpPr>
          <p:nvPr/>
        </p:nvSpPr>
        <p:spPr bwMode="auto">
          <a:xfrm>
            <a:off x="8257716" y="4686539"/>
            <a:ext cx="26988" cy="65088"/>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3 w 12"/>
              <a:gd name="T11" fmla="*/ 9 h 29"/>
              <a:gd name="T12" fmla="*/ 2 w 12"/>
              <a:gd name="T13" fmla="*/ 9 h 29"/>
              <a:gd name="T14" fmla="*/ 0 w 12"/>
              <a:gd name="T15" fmla="*/ 9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9"/>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7"/>
                  <a:pt x="0" y="6"/>
                  <a:pt x="0" y="5"/>
                </a:cubicBezTo>
                <a:cubicBezTo>
                  <a:pt x="2" y="4"/>
                  <a:pt x="3"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7" name="Freeform 556"/>
          <p:cNvSpPr>
            <a:spLocks/>
          </p:cNvSpPr>
          <p:nvPr/>
        </p:nvSpPr>
        <p:spPr bwMode="auto">
          <a:xfrm>
            <a:off x="8306928" y="4686539"/>
            <a:ext cx="26988" cy="65088"/>
          </a:xfrm>
          <a:custGeom>
            <a:avLst/>
            <a:gdLst>
              <a:gd name="T0" fmla="*/ 12 w 12"/>
              <a:gd name="T1" fmla="*/ 0 h 29"/>
              <a:gd name="T2" fmla="*/ 12 w 12"/>
              <a:gd name="T3" fmla="*/ 29 h 29"/>
              <a:gd name="T4" fmla="*/ 6 w 12"/>
              <a:gd name="T5" fmla="*/ 29 h 29"/>
              <a:gd name="T6" fmla="*/ 6 w 12"/>
              <a:gd name="T7" fmla="*/ 7 h 29"/>
              <a:gd name="T8" fmla="*/ 4 w 12"/>
              <a:gd name="T9" fmla="*/ 8 h 29"/>
              <a:gd name="T10" fmla="*/ 3 w 12"/>
              <a:gd name="T11" fmla="*/ 9 h 29"/>
              <a:gd name="T12" fmla="*/ 2 w 12"/>
              <a:gd name="T13" fmla="*/ 9 h 29"/>
              <a:gd name="T14" fmla="*/ 0 w 12"/>
              <a:gd name="T15" fmla="*/ 10 h 29"/>
              <a:gd name="T16" fmla="*/ 0 w 12"/>
              <a:gd name="T17" fmla="*/ 5 h 29"/>
              <a:gd name="T18" fmla="*/ 4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9" y="29"/>
                  <a:pt x="8" y="29"/>
                  <a:pt x="6" y="29"/>
                </a:cubicBezTo>
                <a:cubicBezTo>
                  <a:pt x="6" y="20"/>
                  <a:pt x="6" y="16"/>
                  <a:pt x="6" y="7"/>
                </a:cubicBezTo>
                <a:cubicBezTo>
                  <a:pt x="5" y="8"/>
                  <a:pt x="5" y="8"/>
                  <a:pt x="4" y="8"/>
                </a:cubicBezTo>
                <a:cubicBezTo>
                  <a:pt x="4" y="8"/>
                  <a:pt x="4" y="9"/>
                  <a:pt x="3" y="9"/>
                </a:cubicBezTo>
                <a:cubicBezTo>
                  <a:pt x="3" y="9"/>
                  <a:pt x="2" y="9"/>
                  <a:pt x="2" y="9"/>
                </a:cubicBezTo>
                <a:cubicBezTo>
                  <a:pt x="1" y="9"/>
                  <a:pt x="1" y="10"/>
                  <a:pt x="0" y="10"/>
                </a:cubicBezTo>
                <a:cubicBezTo>
                  <a:pt x="0" y="8"/>
                  <a:pt x="0" y="7"/>
                  <a:pt x="0" y="5"/>
                </a:cubicBezTo>
                <a:cubicBezTo>
                  <a:pt x="2" y="4"/>
                  <a:pt x="3" y="4"/>
                  <a:pt x="4"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8" name="Freeform 557"/>
          <p:cNvSpPr>
            <a:spLocks noEditPoints="1"/>
          </p:cNvSpPr>
          <p:nvPr/>
        </p:nvSpPr>
        <p:spPr bwMode="auto">
          <a:xfrm>
            <a:off x="8349791" y="4688126"/>
            <a:ext cx="41275" cy="65088"/>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1"/>
                  <a:pt x="7" y="0"/>
                  <a:pt x="10" y="0"/>
                </a:cubicBezTo>
                <a:cubicBezTo>
                  <a:pt x="16" y="0"/>
                  <a:pt x="19" y="5"/>
                  <a:pt x="19" y="15"/>
                </a:cubicBezTo>
                <a:cubicBezTo>
                  <a:pt x="19" y="19"/>
                  <a:pt x="18" y="23"/>
                  <a:pt x="17" y="26"/>
                </a:cubicBezTo>
                <a:cubicBezTo>
                  <a:pt x="15" y="28"/>
                  <a:pt x="12" y="29"/>
                  <a:pt x="9" y="29"/>
                </a:cubicBezTo>
                <a:close/>
                <a:moveTo>
                  <a:pt x="10" y="5"/>
                </a:moveTo>
                <a:cubicBezTo>
                  <a:pt x="7" y="5"/>
                  <a:pt x="6" y="8"/>
                  <a:pt x="6" y="15"/>
                </a:cubicBezTo>
                <a:cubicBezTo>
                  <a:pt x="6" y="21"/>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9" name="Freeform 558"/>
          <p:cNvSpPr>
            <a:spLocks/>
          </p:cNvSpPr>
          <p:nvPr/>
        </p:nvSpPr>
        <p:spPr bwMode="auto">
          <a:xfrm>
            <a:off x="8402178" y="4688126"/>
            <a:ext cx="26988" cy="66675"/>
          </a:xfrm>
          <a:custGeom>
            <a:avLst/>
            <a:gdLst>
              <a:gd name="T0" fmla="*/ 12 w 12"/>
              <a:gd name="T1" fmla="*/ 0 h 30"/>
              <a:gd name="T2" fmla="*/ 12 w 12"/>
              <a:gd name="T3" fmla="*/ 30 h 30"/>
              <a:gd name="T4" fmla="*/ 6 w 12"/>
              <a:gd name="T5" fmla="*/ 29 h 30"/>
              <a:gd name="T6" fmla="*/ 6 w 12"/>
              <a:gd name="T7" fmla="*/ 7 h 30"/>
              <a:gd name="T8" fmla="*/ 5 w 12"/>
              <a:gd name="T9" fmla="*/ 8 h 30"/>
              <a:gd name="T10" fmla="*/ 4 w 12"/>
              <a:gd name="T11" fmla="*/ 9 h 30"/>
              <a:gd name="T12" fmla="*/ 2 w 12"/>
              <a:gd name="T13" fmla="*/ 9 h 30"/>
              <a:gd name="T14" fmla="*/ 0 w 12"/>
              <a:gd name="T15" fmla="*/ 9 h 30"/>
              <a:gd name="T16" fmla="*/ 0 w 12"/>
              <a:gd name="T17" fmla="*/ 4 h 30"/>
              <a:gd name="T18" fmla="*/ 5 w 12"/>
              <a:gd name="T19" fmla="*/ 3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1"/>
                  <a:pt x="12" y="18"/>
                  <a:pt x="12" y="30"/>
                </a:cubicBezTo>
                <a:cubicBezTo>
                  <a:pt x="9" y="30"/>
                  <a:pt x="8" y="29"/>
                  <a:pt x="6" y="29"/>
                </a:cubicBezTo>
                <a:cubicBezTo>
                  <a:pt x="6" y="20"/>
                  <a:pt x="6" y="16"/>
                  <a:pt x="6" y="7"/>
                </a:cubicBezTo>
                <a:cubicBezTo>
                  <a:pt x="6" y="7"/>
                  <a:pt x="5" y="8"/>
                  <a:pt x="5" y="8"/>
                </a:cubicBezTo>
                <a:cubicBezTo>
                  <a:pt x="5" y="8"/>
                  <a:pt x="4" y="8"/>
                  <a:pt x="4" y="9"/>
                </a:cubicBezTo>
                <a:cubicBezTo>
                  <a:pt x="3" y="9"/>
                  <a:pt x="2" y="9"/>
                  <a:pt x="2" y="9"/>
                </a:cubicBezTo>
                <a:cubicBezTo>
                  <a:pt x="1" y="9"/>
                  <a:pt x="1" y="9"/>
                  <a:pt x="0" y="9"/>
                </a:cubicBezTo>
                <a:cubicBezTo>
                  <a:pt x="0" y="7"/>
                  <a:pt x="0" y="6"/>
                  <a:pt x="0" y="4"/>
                </a:cubicBezTo>
                <a:cubicBezTo>
                  <a:pt x="2" y="4"/>
                  <a:pt x="3" y="3"/>
                  <a:pt x="5" y="3"/>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0" name="Freeform 559"/>
          <p:cNvSpPr>
            <a:spLocks noEditPoints="1"/>
          </p:cNvSpPr>
          <p:nvPr/>
        </p:nvSpPr>
        <p:spPr bwMode="auto">
          <a:xfrm>
            <a:off x="8445041" y="4691301"/>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4 h 30"/>
              <a:gd name="T10" fmla="*/ 17 w 20"/>
              <a:gd name="T11" fmla="*/ 26 h 30"/>
              <a:gd name="T12" fmla="*/ 10 w 20"/>
              <a:gd name="T13" fmla="*/ 30 h 30"/>
              <a:gd name="T14" fmla="*/ 10 w 20"/>
              <a:gd name="T15" fmla="*/ 4 h 30"/>
              <a:gd name="T16" fmla="*/ 7 w 20"/>
              <a:gd name="T17" fmla="*/ 15 h 30"/>
              <a:gd name="T18" fmla="*/ 10 w 20"/>
              <a:gd name="T19" fmla="*/ 25 h 30"/>
              <a:gd name="T20" fmla="*/ 13 w 20"/>
              <a:gd name="T21" fmla="*/ 15 h 30"/>
              <a:gd name="T22" fmla="*/ 10 w 20"/>
              <a:gd name="T2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5"/>
                  <a:pt x="0" y="15"/>
                </a:cubicBezTo>
                <a:cubicBezTo>
                  <a:pt x="0" y="10"/>
                  <a:pt x="1" y="6"/>
                  <a:pt x="3" y="3"/>
                </a:cubicBezTo>
                <a:cubicBezTo>
                  <a:pt x="5" y="1"/>
                  <a:pt x="7" y="0"/>
                  <a:pt x="10" y="0"/>
                </a:cubicBezTo>
                <a:cubicBezTo>
                  <a:pt x="17" y="0"/>
                  <a:pt x="20" y="4"/>
                  <a:pt x="20" y="14"/>
                </a:cubicBezTo>
                <a:cubicBezTo>
                  <a:pt x="20" y="20"/>
                  <a:pt x="19" y="23"/>
                  <a:pt x="17" y="26"/>
                </a:cubicBezTo>
                <a:cubicBezTo>
                  <a:pt x="16" y="28"/>
                  <a:pt x="13" y="30"/>
                  <a:pt x="10" y="30"/>
                </a:cubicBezTo>
                <a:close/>
                <a:moveTo>
                  <a:pt x="10" y="4"/>
                </a:moveTo>
                <a:cubicBezTo>
                  <a:pt x="8" y="4"/>
                  <a:pt x="7" y="8"/>
                  <a:pt x="7" y="15"/>
                </a:cubicBezTo>
                <a:cubicBezTo>
                  <a:pt x="7" y="22"/>
                  <a:pt x="8" y="25"/>
                  <a:pt x="10" y="25"/>
                </a:cubicBezTo>
                <a:cubicBezTo>
                  <a:pt x="12" y="25"/>
                  <a:pt x="13" y="22"/>
                  <a:pt x="13" y="15"/>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1" name="Freeform 560"/>
          <p:cNvSpPr>
            <a:spLocks noEditPoints="1"/>
          </p:cNvSpPr>
          <p:nvPr/>
        </p:nvSpPr>
        <p:spPr bwMode="auto">
          <a:xfrm>
            <a:off x="8449009" y="4691300"/>
            <a:ext cx="36576" cy="73152"/>
          </a:xfrm>
          <a:custGeom>
            <a:avLst/>
            <a:gdLst>
              <a:gd name="T0" fmla="*/ 10 w 19"/>
              <a:gd name="T1" fmla="*/ 30 h 31"/>
              <a:gd name="T2" fmla="*/ 0 w 19"/>
              <a:gd name="T3" fmla="*/ 15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0"/>
                  <a:pt x="0" y="25"/>
                  <a:pt x="0" y="15"/>
                </a:cubicBezTo>
                <a:cubicBezTo>
                  <a:pt x="0" y="10"/>
                  <a:pt x="1" y="6"/>
                  <a:pt x="3" y="4"/>
                </a:cubicBezTo>
                <a:cubicBezTo>
                  <a:pt x="4" y="1"/>
                  <a:pt x="7" y="0"/>
                  <a:pt x="10" y="0"/>
                </a:cubicBezTo>
                <a:cubicBezTo>
                  <a:pt x="16" y="0"/>
                  <a:pt x="19" y="5"/>
                  <a:pt x="19" y="15"/>
                </a:cubicBezTo>
                <a:cubicBezTo>
                  <a:pt x="19" y="20"/>
                  <a:pt x="19" y="24"/>
                  <a:pt x="17" y="26"/>
                </a:cubicBezTo>
                <a:cubicBezTo>
                  <a:pt x="15" y="29"/>
                  <a:pt x="13" y="31"/>
                  <a:pt x="10" y="30"/>
                </a:cubicBezTo>
                <a:close/>
                <a:moveTo>
                  <a:pt x="10" y="5"/>
                </a:moveTo>
                <a:cubicBezTo>
                  <a:pt x="7" y="5"/>
                  <a:pt x="6" y="8"/>
                  <a:pt x="6" y="15"/>
                </a:cubicBezTo>
                <a:cubicBezTo>
                  <a:pt x="6" y="22"/>
                  <a:pt x="7" y="25"/>
                  <a:pt x="10" y="25"/>
                </a:cubicBezTo>
                <a:cubicBezTo>
                  <a:pt x="12" y="25"/>
                  <a:pt x="13" y="22"/>
                  <a:pt x="13" y="15"/>
                </a:cubicBezTo>
                <a:cubicBezTo>
                  <a:pt x="13" y="8"/>
                  <a:pt x="12" y="5"/>
                  <a:pt x="10" y="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2" name="Freeform 561"/>
          <p:cNvSpPr>
            <a:spLocks/>
          </p:cNvSpPr>
          <p:nvPr/>
        </p:nvSpPr>
        <p:spPr bwMode="auto">
          <a:xfrm>
            <a:off x="8537116" y="4686537"/>
            <a:ext cx="36576" cy="73152"/>
          </a:xfrm>
          <a:custGeom>
            <a:avLst/>
            <a:gdLst>
              <a:gd name="T0" fmla="*/ 12 w 12"/>
              <a:gd name="T1" fmla="*/ 0 h 30"/>
              <a:gd name="T2" fmla="*/ 12 w 12"/>
              <a:gd name="T3" fmla="*/ 30 h 30"/>
              <a:gd name="T4" fmla="*/ 6 w 12"/>
              <a:gd name="T5" fmla="*/ 30 h 30"/>
              <a:gd name="T6" fmla="*/ 6 w 12"/>
              <a:gd name="T7" fmla="*/ 7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2"/>
                  <a:pt x="12" y="17"/>
                  <a:pt x="12" y="30"/>
                </a:cubicBezTo>
                <a:cubicBezTo>
                  <a:pt x="10" y="30"/>
                  <a:pt x="8" y="30"/>
                  <a:pt x="6" y="30"/>
                </a:cubicBezTo>
                <a:cubicBezTo>
                  <a:pt x="6" y="21"/>
                  <a:pt x="6" y="16"/>
                  <a:pt x="6" y="7"/>
                </a:cubicBezTo>
                <a:cubicBezTo>
                  <a:pt x="6" y="7"/>
                  <a:pt x="6" y="7"/>
                  <a:pt x="5" y="8"/>
                </a:cubicBezTo>
                <a:cubicBezTo>
                  <a:pt x="5" y="8"/>
                  <a:pt x="4" y="9"/>
                  <a:pt x="4" y="9"/>
                </a:cubicBezTo>
                <a:cubicBezTo>
                  <a:pt x="3" y="9"/>
                  <a:pt x="2" y="9"/>
                  <a:pt x="2" y="9"/>
                </a:cubicBezTo>
                <a:cubicBezTo>
                  <a:pt x="1" y="9"/>
                  <a:pt x="1" y="10"/>
                  <a:pt x="0" y="10"/>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3" name="Freeform 562"/>
          <p:cNvSpPr>
            <a:spLocks noEditPoints="1"/>
          </p:cNvSpPr>
          <p:nvPr/>
        </p:nvSpPr>
        <p:spPr bwMode="auto">
          <a:xfrm>
            <a:off x="7962441" y="4770676"/>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9"/>
                  <a:pt x="1" y="5"/>
                  <a:pt x="3" y="3"/>
                </a:cubicBezTo>
                <a:cubicBezTo>
                  <a:pt x="5" y="1"/>
                  <a:pt x="7" y="0"/>
                  <a:pt x="10" y="0"/>
                </a:cubicBezTo>
                <a:cubicBezTo>
                  <a:pt x="17" y="0"/>
                  <a:pt x="20" y="4"/>
                  <a:pt x="20" y="13"/>
                </a:cubicBezTo>
                <a:cubicBezTo>
                  <a:pt x="20" y="17"/>
                  <a:pt x="19" y="21"/>
                  <a:pt x="17" y="24"/>
                </a:cubicBezTo>
                <a:cubicBezTo>
                  <a:pt x="16" y="26"/>
                  <a:pt x="13" y="27"/>
                  <a:pt x="10" y="27"/>
                </a:cubicBezTo>
                <a:close/>
                <a:moveTo>
                  <a:pt x="10" y="4"/>
                </a:moveTo>
                <a:cubicBezTo>
                  <a:pt x="8" y="4"/>
                  <a:pt x="7" y="7"/>
                  <a:pt x="7" y="14"/>
                </a:cubicBezTo>
                <a:cubicBezTo>
                  <a:pt x="7" y="20"/>
                  <a:pt x="8" y="23"/>
                  <a:pt x="10" y="23"/>
                </a:cubicBezTo>
                <a:cubicBezTo>
                  <a:pt x="12" y="23"/>
                  <a:pt x="14" y="20"/>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4" name="Freeform 563"/>
          <p:cNvSpPr>
            <a:spLocks noEditPoints="1"/>
          </p:cNvSpPr>
          <p:nvPr/>
        </p:nvSpPr>
        <p:spPr bwMode="auto">
          <a:xfrm>
            <a:off x="8011653" y="4770676"/>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5" name="Freeform 564"/>
          <p:cNvSpPr>
            <a:spLocks noEditPoints="1"/>
          </p:cNvSpPr>
          <p:nvPr/>
        </p:nvSpPr>
        <p:spPr bwMode="auto">
          <a:xfrm>
            <a:off x="8060866" y="4770676"/>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5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1"/>
                  <a:pt x="6" y="0"/>
                  <a:pt x="10" y="0"/>
                </a:cubicBezTo>
                <a:cubicBezTo>
                  <a:pt x="16" y="0"/>
                  <a:pt x="19" y="5"/>
                  <a:pt x="19" y="14"/>
                </a:cubicBezTo>
                <a:cubicBezTo>
                  <a:pt x="19" y="19"/>
                  <a:pt x="18" y="22"/>
                  <a:pt x="16" y="25"/>
                </a:cubicBezTo>
                <a:cubicBezTo>
                  <a:pt x="15" y="27"/>
                  <a:pt x="12" y="28"/>
                  <a:pt x="9" y="28"/>
                </a:cubicBezTo>
                <a:close/>
                <a:moveTo>
                  <a:pt x="10" y="5"/>
                </a:moveTo>
                <a:cubicBezTo>
                  <a:pt x="7" y="5"/>
                  <a:pt x="6" y="8"/>
                  <a:pt x="6" y="14"/>
                </a:cubicBezTo>
                <a:cubicBezTo>
                  <a:pt x="6" y="20"/>
                  <a:pt x="7" y="23"/>
                  <a:pt x="10" y="23"/>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6" name="Freeform 565"/>
          <p:cNvSpPr>
            <a:spLocks noEditPoints="1"/>
          </p:cNvSpPr>
          <p:nvPr/>
        </p:nvSpPr>
        <p:spPr bwMode="auto">
          <a:xfrm>
            <a:off x="8110078" y="4773851"/>
            <a:ext cx="41275" cy="61913"/>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6 w 19"/>
              <a:gd name="T11" fmla="*/ 24 h 28"/>
              <a:gd name="T12" fmla="*/ 9 w 19"/>
              <a:gd name="T13" fmla="*/ 28 h 28"/>
              <a:gd name="T14" fmla="*/ 9 w 19"/>
              <a:gd name="T15" fmla="*/ 4 h 28"/>
              <a:gd name="T16" fmla="*/ 5 w 19"/>
              <a:gd name="T17" fmla="*/ 14 h 28"/>
              <a:gd name="T18" fmla="*/ 9 w 19"/>
              <a:gd name="T19" fmla="*/ 23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5"/>
                  <a:pt x="2" y="3"/>
                </a:cubicBezTo>
                <a:cubicBezTo>
                  <a:pt x="4" y="1"/>
                  <a:pt x="6" y="0"/>
                  <a:pt x="10" y="0"/>
                </a:cubicBezTo>
                <a:cubicBezTo>
                  <a:pt x="16" y="0"/>
                  <a:pt x="19" y="4"/>
                  <a:pt x="19" y="14"/>
                </a:cubicBezTo>
                <a:cubicBezTo>
                  <a:pt x="19" y="19"/>
                  <a:pt x="18" y="22"/>
                  <a:pt x="16" y="24"/>
                </a:cubicBezTo>
                <a:cubicBezTo>
                  <a:pt x="15" y="27"/>
                  <a:pt x="12" y="28"/>
                  <a:pt x="9" y="28"/>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7" name="Freeform 566"/>
          <p:cNvSpPr>
            <a:spLocks/>
          </p:cNvSpPr>
          <p:nvPr/>
        </p:nvSpPr>
        <p:spPr bwMode="auto">
          <a:xfrm>
            <a:off x="8162466" y="4773851"/>
            <a:ext cx="25400" cy="63500"/>
          </a:xfrm>
          <a:custGeom>
            <a:avLst/>
            <a:gdLst>
              <a:gd name="T0" fmla="*/ 11 w 11"/>
              <a:gd name="T1" fmla="*/ 0 h 29"/>
              <a:gd name="T2" fmla="*/ 11 w 11"/>
              <a:gd name="T3" fmla="*/ 29 h 29"/>
              <a:gd name="T4" fmla="*/ 6 w 11"/>
              <a:gd name="T5" fmla="*/ 28 h 29"/>
              <a:gd name="T6" fmla="*/ 6 w 11"/>
              <a:gd name="T7" fmla="*/ 7 h 29"/>
              <a:gd name="T8" fmla="*/ 4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1"/>
                  <a:pt x="11" y="17"/>
                  <a:pt x="11" y="29"/>
                </a:cubicBezTo>
                <a:cubicBezTo>
                  <a:pt x="9" y="28"/>
                  <a:pt x="8" y="28"/>
                  <a:pt x="6" y="28"/>
                </a:cubicBezTo>
                <a:cubicBezTo>
                  <a:pt x="6" y="20"/>
                  <a:pt x="6" y="15"/>
                  <a:pt x="6" y="7"/>
                </a:cubicBezTo>
                <a:cubicBezTo>
                  <a:pt x="6" y="7"/>
                  <a:pt x="5" y="8"/>
                  <a:pt x="4" y="8"/>
                </a:cubicBezTo>
                <a:cubicBezTo>
                  <a:pt x="4" y="8"/>
                  <a:pt x="3" y="8"/>
                  <a:pt x="3" y="8"/>
                </a:cubicBezTo>
                <a:cubicBezTo>
                  <a:pt x="2" y="9"/>
                  <a:pt x="2" y="9"/>
                  <a:pt x="1" y="9"/>
                </a:cubicBezTo>
                <a:cubicBezTo>
                  <a:pt x="1" y="9"/>
                  <a:pt x="0" y="9"/>
                  <a:pt x="0" y="9"/>
                </a:cubicBezTo>
                <a:cubicBezTo>
                  <a:pt x="0" y="7"/>
                  <a:pt x="0" y="6"/>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8" name="Freeform 567"/>
          <p:cNvSpPr>
            <a:spLocks noEditPoints="1"/>
          </p:cNvSpPr>
          <p:nvPr/>
        </p:nvSpPr>
        <p:spPr bwMode="auto">
          <a:xfrm>
            <a:off x="8205328" y="4775439"/>
            <a:ext cx="41275" cy="61913"/>
          </a:xfrm>
          <a:custGeom>
            <a:avLst/>
            <a:gdLst>
              <a:gd name="T0" fmla="*/ 9 w 19"/>
              <a:gd name="T1" fmla="*/ 28 h 28"/>
              <a:gd name="T2" fmla="*/ 0 w 19"/>
              <a:gd name="T3" fmla="*/ 14 h 28"/>
              <a:gd name="T4" fmla="*/ 3 w 19"/>
              <a:gd name="T5" fmla="*/ 3 h 28"/>
              <a:gd name="T6" fmla="*/ 10 w 19"/>
              <a:gd name="T7" fmla="*/ 0 h 28"/>
              <a:gd name="T8" fmla="*/ 19 w 19"/>
              <a:gd name="T9" fmla="*/ 14 h 28"/>
              <a:gd name="T10" fmla="*/ 17 w 19"/>
              <a:gd name="T11" fmla="*/ 25 h 28"/>
              <a:gd name="T12" fmla="*/ 9 w 19"/>
              <a:gd name="T13" fmla="*/ 28 h 28"/>
              <a:gd name="T14" fmla="*/ 9 w 19"/>
              <a:gd name="T15" fmla="*/ 4 h 28"/>
              <a:gd name="T16" fmla="*/ 6 w 19"/>
              <a:gd name="T17" fmla="*/ 14 h 28"/>
              <a:gd name="T18" fmla="*/ 9 w 19"/>
              <a:gd name="T19" fmla="*/ 24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3" y="3"/>
                </a:cubicBezTo>
                <a:cubicBezTo>
                  <a:pt x="4" y="1"/>
                  <a:pt x="7" y="0"/>
                  <a:pt x="10" y="0"/>
                </a:cubicBezTo>
                <a:cubicBezTo>
                  <a:pt x="16" y="0"/>
                  <a:pt x="19" y="4"/>
                  <a:pt x="19" y="14"/>
                </a:cubicBezTo>
                <a:cubicBezTo>
                  <a:pt x="19" y="19"/>
                  <a:pt x="18" y="22"/>
                  <a:pt x="17" y="25"/>
                </a:cubicBezTo>
                <a:cubicBezTo>
                  <a:pt x="15" y="27"/>
                  <a:pt x="13" y="28"/>
                  <a:pt x="9" y="28"/>
                </a:cubicBezTo>
                <a:close/>
                <a:moveTo>
                  <a:pt x="9" y="4"/>
                </a:moveTo>
                <a:cubicBezTo>
                  <a:pt x="7" y="4"/>
                  <a:pt x="6" y="8"/>
                  <a:pt x="6" y="14"/>
                </a:cubicBezTo>
                <a:cubicBezTo>
                  <a:pt x="6" y="21"/>
                  <a:pt x="7" y="24"/>
                  <a:pt x="9" y="24"/>
                </a:cubicBezTo>
                <a:cubicBezTo>
                  <a:pt x="12" y="24"/>
                  <a:pt x="13" y="21"/>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9" name="Freeform 568"/>
          <p:cNvSpPr>
            <a:spLocks noEditPoints="1"/>
          </p:cNvSpPr>
          <p:nvPr/>
        </p:nvSpPr>
        <p:spPr bwMode="auto">
          <a:xfrm>
            <a:off x="8251366" y="4775439"/>
            <a:ext cx="44450" cy="66675"/>
          </a:xfrm>
          <a:custGeom>
            <a:avLst/>
            <a:gdLst>
              <a:gd name="T0" fmla="*/ 10 w 20"/>
              <a:gd name="T1" fmla="*/ 29 h 30"/>
              <a:gd name="T2" fmla="*/ 0 w 20"/>
              <a:gd name="T3" fmla="*/ 15 h 30"/>
              <a:gd name="T4" fmla="*/ 3 w 20"/>
              <a:gd name="T5" fmla="*/ 4 h 30"/>
              <a:gd name="T6" fmla="*/ 10 w 20"/>
              <a:gd name="T7" fmla="*/ 0 h 30"/>
              <a:gd name="T8" fmla="*/ 20 w 20"/>
              <a:gd name="T9" fmla="*/ 15 h 30"/>
              <a:gd name="T10" fmla="*/ 17 w 20"/>
              <a:gd name="T11" fmla="*/ 26 h 30"/>
              <a:gd name="T12" fmla="*/ 10 w 20"/>
              <a:gd name="T13" fmla="*/ 29 h 30"/>
              <a:gd name="T14" fmla="*/ 10 w 20"/>
              <a:gd name="T15" fmla="*/ 5 h 30"/>
              <a:gd name="T16" fmla="*/ 7 w 20"/>
              <a:gd name="T17" fmla="*/ 15 h 30"/>
              <a:gd name="T18" fmla="*/ 10 w 20"/>
              <a:gd name="T19" fmla="*/ 24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29"/>
                </a:moveTo>
                <a:cubicBezTo>
                  <a:pt x="4" y="29"/>
                  <a:pt x="0" y="24"/>
                  <a:pt x="0" y="15"/>
                </a:cubicBezTo>
                <a:cubicBezTo>
                  <a:pt x="0" y="10"/>
                  <a:pt x="1" y="6"/>
                  <a:pt x="3" y="4"/>
                </a:cubicBezTo>
                <a:cubicBezTo>
                  <a:pt x="5" y="1"/>
                  <a:pt x="7" y="0"/>
                  <a:pt x="10" y="0"/>
                </a:cubicBezTo>
                <a:cubicBezTo>
                  <a:pt x="17" y="0"/>
                  <a:pt x="20" y="5"/>
                  <a:pt x="20" y="15"/>
                </a:cubicBezTo>
                <a:cubicBezTo>
                  <a:pt x="20" y="20"/>
                  <a:pt x="19" y="23"/>
                  <a:pt x="17" y="26"/>
                </a:cubicBezTo>
                <a:cubicBezTo>
                  <a:pt x="16" y="28"/>
                  <a:pt x="13" y="30"/>
                  <a:pt x="10" y="29"/>
                </a:cubicBezTo>
                <a:close/>
                <a:moveTo>
                  <a:pt x="10" y="5"/>
                </a:moveTo>
                <a:cubicBezTo>
                  <a:pt x="8" y="5"/>
                  <a:pt x="7" y="8"/>
                  <a:pt x="7" y="15"/>
                </a:cubicBezTo>
                <a:cubicBezTo>
                  <a:pt x="7" y="21"/>
                  <a:pt x="8" y="24"/>
                  <a:pt x="10" y="24"/>
                </a:cubicBezTo>
                <a:cubicBezTo>
                  <a:pt x="12" y="25"/>
                  <a:pt x="14" y="21"/>
                  <a:pt x="14" y="15"/>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0" name="Freeform 569"/>
          <p:cNvSpPr>
            <a:spLocks/>
          </p:cNvSpPr>
          <p:nvPr/>
        </p:nvSpPr>
        <p:spPr bwMode="auto">
          <a:xfrm>
            <a:off x="8306928" y="4777026"/>
            <a:ext cx="26988" cy="65088"/>
          </a:xfrm>
          <a:custGeom>
            <a:avLst/>
            <a:gdLst>
              <a:gd name="T0" fmla="*/ 12 w 12"/>
              <a:gd name="T1" fmla="*/ 0 h 29"/>
              <a:gd name="T2" fmla="*/ 12 w 12"/>
              <a:gd name="T3" fmla="*/ 29 h 29"/>
              <a:gd name="T4" fmla="*/ 6 w 12"/>
              <a:gd name="T5" fmla="*/ 28 h 29"/>
              <a:gd name="T6" fmla="*/ 6 w 12"/>
              <a:gd name="T7" fmla="*/ 6 h 29"/>
              <a:gd name="T8" fmla="*/ 4 w 12"/>
              <a:gd name="T9" fmla="*/ 8 h 29"/>
              <a:gd name="T10" fmla="*/ 3 w 12"/>
              <a:gd name="T11" fmla="*/ 8 h 29"/>
              <a:gd name="T12" fmla="*/ 2 w 12"/>
              <a:gd name="T13" fmla="*/ 9 h 29"/>
              <a:gd name="T14" fmla="*/ 0 w 12"/>
              <a:gd name="T15" fmla="*/ 9 h 29"/>
              <a:gd name="T16" fmla="*/ 0 w 12"/>
              <a:gd name="T17" fmla="*/ 4 h 29"/>
              <a:gd name="T18" fmla="*/ 4 w 12"/>
              <a:gd name="T19" fmla="*/ 2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9" y="29"/>
                  <a:pt x="8" y="29"/>
                  <a:pt x="6" y="28"/>
                </a:cubicBezTo>
                <a:cubicBezTo>
                  <a:pt x="6" y="20"/>
                  <a:pt x="6" y="15"/>
                  <a:pt x="6" y="6"/>
                </a:cubicBezTo>
                <a:cubicBezTo>
                  <a:pt x="5" y="7"/>
                  <a:pt x="5" y="7"/>
                  <a:pt x="4" y="8"/>
                </a:cubicBezTo>
                <a:cubicBezTo>
                  <a:pt x="4" y="8"/>
                  <a:pt x="4" y="8"/>
                  <a:pt x="3" y="8"/>
                </a:cubicBezTo>
                <a:cubicBezTo>
                  <a:pt x="3" y="8"/>
                  <a:pt x="2" y="9"/>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1" name="Freeform 570"/>
          <p:cNvSpPr>
            <a:spLocks/>
          </p:cNvSpPr>
          <p:nvPr/>
        </p:nvSpPr>
        <p:spPr bwMode="auto">
          <a:xfrm>
            <a:off x="8354553" y="4777026"/>
            <a:ext cx="25400" cy="66675"/>
          </a:xfrm>
          <a:custGeom>
            <a:avLst/>
            <a:gdLst>
              <a:gd name="T0" fmla="*/ 12 w 12"/>
              <a:gd name="T1" fmla="*/ 1 h 30"/>
              <a:gd name="T2" fmla="*/ 12 w 12"/>
              <a:gd name="T3" fmla="*/ 30 h 30"/>
              <a:gd name="T4" fmla="*/ 6 w 12"/>
              <a:gd name="T5" fmla="*/ 30 h 30"/>
              <a:gd name="T6" fmla="*/ 6 w 12"/>
              <a:gd name="T7" fmla="*/ 8 h 30"/>
              <a:gd name="T8" fmla="*/ 5 w 12"/>
              <a:gd name="T9" fmla="*/ 9 h 30"/>
              <a:gd name="T10" fmla="*/ 4 w 12"/>
              <a:gd name="T11" fmla="*/ 9 h 30"/>
              <a:gd name="T12" fmla="*/ 2 w 12"/>
              <a:gd name="T13" fmla="*/ 10 h 30"/>
              <a:gd name="T14" fmla="*/ 0 w 12"/>
              <a:gd name="T15" fmla="*/ 10 h 30"/>
              <a:gd name="T16" fmla="*/ 0 w 12"/>
              <a:gd name="T17" fmla="*/ 4 h 30"/>
              <a:gd name="T18" fmla="*/ 5 w 12"/>
              <a:gd name="T19" fmla="*/ 3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2"/>
                  <a:pt x="12" y="18"/>
                  <a:pt x="12" y="30"/>
                </a:cubicBezTo>
                <a:cubicBezTo>
                  <a:pt x="10" y="30"/>
                  <a:pt x="9" y="30"/>
                  <a:pt x="6" y="30"/>
                </a:cubicBezTo>
                <a:cubicBezTo>
                  <a:pt x="6" y="21"/>
                  <a:pt x="6" y="16"/>
                  <a:pt x="6" y="8"/>
                </a:cubicBezTo>
                <a:cubicBezTo>
                  <a:pt x="6" y="8"/>
                  <a:pt x="6" y="8"/>
                  <a:pt x="5" y="9"/>
                </a:cubicBezTo>
                <a:cubicBezTo>
                  <a:pt x="5" y="9"/>
                  <a:pt x="4" y="9"/>
                  <a:pt x="4" y="9"/>
                </a:cubicBezTo>
                <a:cubicBezTo>
                  <a:pt x="3" y="9"/>
                  <a:pt x="3" y="10"/>
                  <a:pt x="2" y="10"/>
                </a:cubicBezTo>
                <a:cubicBezTo>
                  <a:pt x="2" y="10"/>
                  <a:pt x="1" y="10"/>
                  <a:pt x="0" y="10"/>
                </a:cubicBezTo>
                <a:cubicBezTo>
                  <a:pt x="0" y="8"/>
                  <a:pt x="0" y="7"/>
                  <a:pt x="0" y="4"/>
                </a:cubicBezTo>
                <a:cubicBezTo>
                  <a:pt x="2" y="4"/>
                  <a:pt x="4" y="3"/>
                  <a:pt x="5" y="3"/>
                </a:cubicBezTo>
                <a:cubicBezTo>
                  <a:pt x="6" y="2"/>
                  <a:pt x="7" y="1"/>
                  <a:pt x="8" y="0"/>
                </a:cubicBezTo>
                <a:cubicBezTo>
                  <a:pt x="10" y="1"/>
                  <a:pt x="10" y="1"/>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2" name="Freeform 571"/>
          <p:cNvSpPr>
            <a:spLocks noEditPoints="1"/>
          </p:cNvSpPr>
          <p:nvPr/>
        </p:nvSpPr>
        <p:spPr bwMode="auto">
          <a:xfrm>
            <a:off x="8397416" y="4780201"/>
            <a:ext cx="42863" cy="68263"/>
          </a:xfrm>
          <a:custGeom>
            <a:avLst/>
            <a:gdLst>
              <a:gd name="T0" fmla="*/ 9 w 19"/>
              <a:gd name="T1" fmla="*/ 31 h 31"/>
              <a:gd name="T2" fmla="*/ 0 w 19"/>
              <a:gd name="T3" fmla="*/ 15 h 31"/>
              <a:gd name="T4" fmla="*/ 2 w 19"/>
              <a:gd name="T5" fmla="*/ 4 h 31"/>
              <a:gd name="T6" fmla="*/ 10 w 19"/>
              <a:gd name="T7" fmla="*/ 0 h 31"/>
              <a:gd name="T8" fmla="*/ 19 w 19"/>
              <a:gd name="T9" fmla="*/ 16 h 31"/>
              <a:gd name="T10" fmla="*/ 17 w 19"/>
              <a:gd name="T11" fmla="*/ 27 h 31"/>
              <a:gd name="T12" fmla="*/ 9 w 19"/>
              <a:gd name="T13" fmla="*/ 31 h 31"/>
              <a:gd name="T14" fmla="*/ 9 w 19"/>
              <a:gd name="T15" fmla="*/ 5 h 31"/>
              <a:gd name="T16" fmla="*/ 6 w 19"/>
              <a:gd name="T17" fmla="*/ 16 h 31"/>
              <a:gd name="T18" fmla="*/ 9 w 19"/>
              <a:gd name="T19" fmla="*/ 26 h 31"/>
              <a:gd name="T20" fmla="*/ 13 w 19"/>
              <a:gd name="T21" fmla="*/ 16 h 31"/>
              <a:gd name="T22" fmla="*/ 9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5"/>
                  <a:pt x="0" y="15"/>
                </a:cubicBezTo>
                <a:cubicBezTo>
                  <a:pt x="0" y="11"/>
                  <a:pt x="0" y="7"/>
                  <a:pt x="2" y="4"/>
                </a:cubicBezTo>
                <a:cubicBezTo>
                  <a:pt x="4" y="1"/>
                  <a:pt x="7" y="0"/>
                  <a:pt x="10" y="0"/>
                </a:cubicBezTo>
                <a:cubicBezTo>
                  <a:pt x="16" y="1"/>
                  <a:pt x="19" y="6"/>
                  <a:pt x="19" y="16"/>
                </a:cubicBezTo>
                <a:cubicBezTo>
                  <a:pt x="19" y="21"/>
                  <a:pt x="18" y="25"/>
                  <a:pt x="17" y="27"/>
                </a:cubicBezTo>
                <a:cubicBezTo>
                  <a:pt x="14" y="30"/>
                  <a:pt x="12" y="31"/>
                  <a:pt x="9" y="31"/>
                </a:cubicBezTo>
                <a:close/>
                <a:moveTo>
                  <a:pt x="9" y="5"/>
                </a:moveTo>
                <a:cubicBezTo>
                  <a:pt x="7" y="5"/>
                  <a:pt x="6" y="9"/>
                  <a:pt x="6" y="16"/>
                </a:cubicBezTo>
                <a:cubicBezTo>
                  <a:pt x="6" y="22"/>
                  <a:pt x="7" y="26"/>
                  <a:pt x="9" y="26"/>
                </a:cubicBezTo>
                <a:cubicBezTo>
                  <a:pt x="12" y="26"/>
                  <a:pt x="13" y="23"/>
                  <a:pt x="13" y="16"/>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5" name="Freeform 574"/>
          <p:cNvSpPr>
            <a:spLocks noEditPoints="1"/>
          </p:cNvSpPr>
          <p:nvPr/>
        </p:nvSpPr>
        <p:spPr bwMode="auto">
          <a:xfrm>
            <a:off x="8451390" y="4777101"/>
            <a:ext cx="42863" cy="69850"/>
          </a:xfrm>
          <a:custGeom>
            <a:avLst/>
            <a:gdLst>
              <a:gd name="T0" fmla="*/ 9 w 19"/>
              <a:gd name="T1" fmla="*/ 32 h 32"/>
              <a:gd name="T2" fmla="*/ 0 w 19"/>
              <a:gd name="T3" fmla="*/ 16 h 32"/>
              <a:gd name="T4" fmla="*/ 2 w 19"/>
              <a:gd name="T5" fmla="*/ 4 h 32"/>
              <a:gd name="T6" fmla="*/ 10 w 19"/>
              <a:gd name="T7" fmla="*/ 0 h 32"/>
              <a:gd name="T8" fmla="*/ 19 w 19"/>
              <a:gd name="T9" fmla="*/ 16 h 32"/>
              <a:gd name="T10" fmla="*/ 16 w 19"/>
              <a:gd name="T11" fmla="*/ 27 h 32"/>
              <a:gd name="T12" fmla="*/ 9 w 19"/>
              <a:gd name="T13" fmla="*/ 32 h 32"/>
              <a:gd name="T14" fmla="*/ 10 w 19"/>
              <a:gd name="T15" fmla="*/ 5 h 32"/>
              <a:gd name="T16" fmla="*/ 5 w 19"/>
              <a:gd name="T17" fmla="*/ 16 h 32"/>
              <a:gd name="T18" fmla="*/ 10 w 19"/>
              <a:gd name="T19" fmla="*/ 26 h 32"/>
              <a:gd name="T20" fmla="*/ 13 w 19"/>
              <a:gd name="T21" fmla="*/ 16 h 32"/>
              <a:gd name="T22" fmla="*/ 10 w 19"/>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2">
                <a:moveTo>
                  <a:pt x="9" y="32"/>
                </a:moveTo>
                <a:cubicBezTo>
                  <a:pt x="3" y="32"/>
                  <a:pt x="0" y="26"/>
                  <a:pt x="0" y="16"/>
                </a:cubicBezTo>
                <a:cubicBezTo>
                  <a:pt x="0" y="11"/>
                  <a:pt x="1" y="7"/>
                  <a:pt x="2" y="4"/>
                </a:cubicBezTo>
                <a:cubicBezTo>
                  <a:pt x="4" y="2"/>
                  <a:pt x="7" y="0"/>
                  <a:pt x="10" y="0"/>
                </a:cubicBezTo>
                <a:cubicBezTo>
                  <a:pt x="16" y="0"/>
                  <a:pt x="19" y="6"/>
                  <a:pt x="19" y="16"/>
                </a:cubicBezTo>
                <a:cubicBezTo>
                  <a:pt x="19" y="21"/>
                  <a:pt x="18" y="25"/>
                  <a:pt x="16" y="27"/>
                </a:cubicBezTo>
                <a:cubicBezTo>
                  <a:pt x="15" y="30"/>
                  <a:pt x="12" y="32"/>
                  <a:pt x="9" y="32"/>
                </a:cubicBezTo>
                <a:close/>
                <a:moveTo>
                  <a:pt x="10" y="5"/>
                </a:moveTo>
                <a:cubicBezTo>
                  <a:pt x="7" y="5"/>
                  <a:pt x="5" y="9"/>
                  <a:pt x="5" y="16"/>
                </a:cubicBezTo>
                <a:cubicBezTo>
                  <a:pt x="5" y="23"/>
                  <a:pt x="7" y="26"/>
                  <a:pt x="10" y="26"/>
                </a:cubicBezTo>
                <a:cubicBezTo>
                  <a:pt x="12" y="26"/>
                  <a:pt x="13" y="23"/>
                  <a:pt x="13" y="16"/>
                </a:cubicBezTo>
                <a:cubicBezTo>
                  <a:pt x="13" y="9"/>
                  <a:pt x="12" y="5"/>
                  <a:pt x="10" y="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6" name="Freeform 575"/>
          <p:cNvSpPr>
            <a:spLocks/>
          </p:cNvSpPr>
          <p:nvPr/>
        </p:nvSpPr>
        <p:spPr bwMode="auto">
          <a:xfrm>
            <a:off x="7971966" y="4853226"/>
            <a:ext cx="22225" cy="61913"/>
          </a:xfrm>
          <a:custGeom>
            <a:avLst/>
            <a:gdLst>
              <a:gd name="T0" fmla="*/ 10 w 10"/>
              <a:gd name="T1" fmla="*/ 0 h 28"/>
              <a:gd name="T2" fmla="*/ 10 w 10"/>
              <a:gd name="T3" fmla="*/ 28 h 28"/>
              <a:gd name="T4" fmla="*/ 5 w 10"/>
              <a:gd name="T5" fmla="*/ 28 h 28"/>
              <a:gd name="T6" fmla="*/ 5 w 10"/>
              <a:gd name="T7" fmla="*/ 6 h 28"/>
              <a:gd name="T8" fmla="*/ 4 w 10"/>
              <a:gd name="T9" fmla="*/ 8 h 28"/>
              <a:gd name="T10" fmla="*/ 2 w 10"/>
              <a:gd name="T11" fmla="*/ 8 h 28"/>
              <a:gd name="T12" fmla="*/ 1 w 10"/>
              <a:gd name="T13" fmla="*/ 9 h 28"/>
              <a:gd name="T14" fmla="*/ 0 w 10"/>
              <a:gd name="T15" fmla="*/ 9 h 28"/>
              <a:gd name="T16" fmla="*/ 0 w 10"/>
              <a:gd name="T17" fmla="*/ 4 h 28"/>
              <a:gd name="T18" fmla="*/ 4 w 10"/>
              <a:gd name="T19" fmla="*/ 2 h 28"/>
              <a:gd name="T20" fmla="*/ 7 w 10"/>
              <a:gd name="T21" fmla="*/ 0 h 28"/>
              <a:gd name="T22" fmla="*/ 10 w 10"/>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8">
                <a:moveTo>
                  <a:pt x="10" y="0"/>
                </a:moveTo>
                <a:cubicBezTo>
                  <a:pt x="10" y="11"/>
                  <a:pt x="10" y="16"/>
                  <a:pt x="10" y="28"/>
                </a:cubicBezTo>
                <a:cubicBezTo>
                  <a:pt x="8" y="28"/>
                  <a:pt x="7" y="28"/>
                  <a:pt x="5" y="28"/>
                </a:cubicBezTo>
                <a:cubicBezTo>
                  <a:pt x="5" y="19"/>
                  <a:pt x="5" y="15"/>
                  <a:pt x="5" y="6"/>
                </a:cubicBezTo>
                <a:cubicBezTo>
                  <a:pt x="5" y="7"/>
                  <a:pt x="4" y="7"/>
                  <a:pt x="4" y="8"/>
                </a:cubicBezTo>
                <a:cubicBezTo>
                  <a:pt x="3" y="8"/>
                  <a:pt x="3" y="8"/>
                  <a:pt x="2" y="8"/>
                </a:cubicBezTo>
                <a:cubicBezTo>
                  <a:pt x="2" y="9"/>
                  <a:pt x="2" y="9"/>
                  <a:pt x="1" y="9"/>
                </a:cubicBezTo>
                <a:cubicBezTo>
                  <a:pt x="0" y="9"/>
                  <a:pt x="0" y="9"/>
                  <a:pt x="0" y="9"/>
                </a:cubicBezTo>
                <a:cubicBezTo>
                  <a:pt x="0" y="7"/>
                  <a:pt x="0" y="6"/>
                  <a:pt x="0" y="4"/>
                </a:cubicBezTo>
                <a:cubicBezTo>
                  <a:pt x="1" y="4"/>
                  <a:pt x="2" y="3"/>
                  <a:pt x="4" y="2"/>
                </a:cubicBezTo>
                <a:cubicBezTo>
                  <a:pt x="5" y="2"/>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7" name="Freeform 576"/>
          <p:cNvSpPr>
            <a:spLocks noEditPoints="1"/>
          </p:cNvSpPr>
          <p:nvPr/>
        </p:nvSpPr>
        <p:spPr bwMode="auto">
          <a:xfrm>
            <a:off x="8011653" y="4854814"/>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8" name="Freeform 577"/>
          <p:cNvSpPr>
            <a:spLocks noEditPoints="1"/>
          </p:cNvSpPr>
          <p:nvPr/>
        </p:nvSpPr>
        <p:spPr bwMode="auto">
          <a:xfrm>
            <a:off x="8060866" y="4854814"/>
            <a:ext cx="41275" cy="65088"/>
          </a:xfrm>
          <a:custGeom>
            <a:avLst/>
            <a:gdLst>
              <a:gd name="T0" fmla="*/ 9 w 19"/>
              <a:gd name="T1" fmla="*/ 28 h 29"/>
              <a:gd name="T2" fmla="*/ 0 w 19"/>
              <a:gd name="T3" fmla="*/ 14 h 29"/>
              <a:gd name="T4" fmla="*/ 2 w 19"/>
              <a:gd name="T5" fmla="*/ 4 h 29"/>
              <a:gd name="T6" fmla="*/ 10 w 19"/>
              <a:gd name="T7" fmla="*/ 0 h 29"/>
              <a:gd name="T8" fmla="*/ 19 w 19"/>
              <a:gd name="T9" fmla="*/ 14 h 29"/>
              <a:gd name="T10" fmla="*/ 16 w 19"/>
              <a:gd name="T11" fmla="*/ 25 h 29"/>
              <a:gd name="T12" fmla="*/ 9 w 19"/>
              <a:gd name="T13" fmla="*/ 28 h 29"/>
              <a:gd name="T14" fmla="*/ 10 w 19"/>
              <a:gd name="T15" fmla="*/ 5 h 29"/>
              <a:gd name="T16" fmla="*/ 6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2" y="4"/>
                </a:cubicBezTo>
                <a:cubicBezTo>
                  <a:pt x="4" y="1"/>
                  <a:pt x="6" y="0"/>
                  <a:pt x="10" y="0"/>
                </a:cubicBezTo>
                <a:cubicBezTo>
                  <a:pt x="16" y="1"/>
                  <a:pt x="19" y="6"/>
                  <a:pt x="19" y="14"/>
                </a:cubicBezTo>
                <a:cubicBezTo>
                  <a:pt x="19" y="19"/>
                  <a:pt x="18" y="23"/>
                  <a:pt x="16" y="25"/>
                </a:cubicBezTo>
                <a:cubicBezTo>
                  <a:pt x="15" y="27"/>
                  <a:pt x="12" y="29"/>
                  <a:pt x="9" y="28"/>
                </a:cubicBezTo>
                <a:close/>
                <a:moveTo>
                  <a:pt x="10" y="5"/>
                </a:moveTo>
                <a:cubicBezTo>
                  <a:pt x="7" y="5"/>
                  <a:pt x="6" y="8"/>
                  <a:pt x="6" y="14"/>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9" name="Freeform 578"/>
          <p:cNvSpPr>
            <a:spLocks/>
          </p:cNvSpPr>
          <p:nvPr/>
        </p:nvSpPr>
        <p:spPr bwMode="auto">
          <a:xfrm>
            <a:off x="8113253" y="4857989"/>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8 h 28"/>
              <a:gd name="T12" fmla="*/ 2 w 12"/>
              <a:gd name="T13" fmla="*/ 9 h 28"/>
              <a:gd name="T14" fmla="*/ 0 w 12"/>
              <a:gd name="T15" fmla="*/ 9 h 28"/>
              <a:gd name="T16" fmla="*/ 0 w 12"/>
              <a:gd name="T17" fmla="*/ 4 h 28"/>
              <a:gd name="T18" fmla="*/ 4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7"/>
                </a:cubicBezTo>
                <a:cubicBezTo>
                  <a:pt x="5" y="7"/>
                  <a:pt x="5" y="7"/>
                  <a:pt x="5" y="8"/>
                </a:cubicBezTo>
                <a:cubicBezTo>
                  <a:pt x="4" y="8"/>
                  <a:pt x="4" y="8"/>
                  <a:pt x="3" y="8"/>
                </a:cubicBezTo>
                <a:cubicBezTo>
                  <a:pt x="3" y="9"/>
                  <a:pt x="2" y="9"/>
                  <a:pt x="2" y="9"/>
                </a:cubicBezTo>
                <a:cubicBezTo>
                  <a:pt x="1" y="9"/>
                  <a:pt x="1" y="9"/>
                  <a:pt x="0" y="9"/>
                </a:cubicBezTo>
                <a:cubicBezTo>
                  <a:pt x="0" y="7"/>
                  <a:pt x="0" y="6"/>
                  <a:pt x="0" y="4"/>
                </a:cubicBezTo>
                <a:cubicBezTo>
                  <a:pt x="2" y="4"/>
                  <a:pt x="3" y="3"/>
                  <a:pt x="4"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0" name="Freeform 579"/>
          <p:cNvSpPr>
            <a:spLocks noEditPoints="1"/>
          </p:cNvSpPr>
          <p:nvPr/>
        </p:nvSpPr>
        <p:spPr bwMode="auto">
          <a:xfrm>
            <a:off x="8156116" y="4862751"/>
            <a:ext cx="42863" cy="61913"/>
          </a:xfrm>
          <a:custGeom>
            <a:avLst/>
            <a:gdLst>
              <a:gd name="T0" fmla="*/ 10 w 19"/>
              <a:gd name="T1" fmla="*/ 28 h 28"/>
              <a:gd name="T2" fmla="*/ 0 w 19"/>
              <a:gd name="T3" fmla="*/ 14 h 28"/>
              <a:gd name="T4" fmla="*/ 3 w 19"/>
              <a:gd name="T5" fmla="*/ 3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7"/>
                  <a:pt x="0" y="23"/>
                  <a:pt x="0" y="14"/>
                </a:cubicBezTo>
                <a:cubicBezTo>
                  <a:pt x="0" y="9"/>
                  <a:pt x="1" y="5"/>
                  <a:pt x="3" y="3"/>
                </a:cubicBezTo>
                <a:cubicBezTo>
                  <a:pt x="5" y="1"/>
                  <a:pt x="7" y="0"/>
                  <a:pt x="10" y="0"/>
                </a:cubicBezTo>
                <a:cubicBezTo>
                  <a:pt x="16" y="0"/>
                  <a:pt x="19" y="5"/>
                  <a:pt x="19" y="14"/>
                </a:cubicBezTo>
                <a:cubicBezTo>
                  <a:pt x="19" y="18"/>
                  <a:pt x="18" y="22"/>
                  <a:pt x="17" y="24"/>
                </a:cubicBezTo>
                <a:cubicBezTo>
                  <a:pt x="15" y="27"/>
                  <a:pt x="13" y="28"/>
                  <a:pt x="10" y="28"/>
                </a:cubicBezTo>
                <a:close/>
                <a:moveTo>
                  <a:pt x="10" y="4"/>
                </a:moveTo>
                <a:cubicBezTo>
                  <a:pt x="7" y="4"/>
                  <a:pt x="6" y="7"/>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1" name="Freeform 580"/>
          <p:cNvSpPr>
            <a:spLocks noEditPoints="1"/>
          </p:cNvSpPr>
          <p:nvPr/>
        </p:nvSpPr>
        <p:spPr bwMode="auto">
          <a:xfrm>
            <a:off x="8205328" y="4862751"/>
            <a:ext cx="41275" cy="63500"/>
          </a:xfrm>
          <a:custGeom>
            <a:avLst/>
            <a:gdLst>
              <a:gd name="T0" fmla="*/ 9 w 19"/>
              <a:gd name="T1" fmla="*/ 29 h 29"/>
              <a:gd name="T2" fmla="*/ 0 w 19"/>
              <a:gd name="T3" fmla="*/ 15 h 29"/>
              <a:gd name="T4" fmla="*/ 3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5"/>
                </a:cubicBezTo>
                <a:cubicBezTo>
                  <a:pt x="0" y="10"/>
                  <a:pt x="1" y="6"/>
                  <a:pt x="3" y="4"/>
                </a:cubicBezTo>
                <a:cubicBezTo>
                  <a:pt x="4" y="2"/>
                  <a:pt x="7" y="0"/>
                  <a:pt x="10" y="1"/>
                </a:cubicBezTo>
                <a:cubicBezTo>
                  <a:pt x="16" y="1"/>
                  <a:pt x="19" y="6"/>
                  <a:pt x="19" y="15"/>
                </a:cubicBezTo>
                <a:cubicBezTo>
                  <a:pt x="19" y="19"/>
                  <a:pt x="18" y="23"/>
                  <a:pt x="17" y="26"/>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2" name="Freeform 581"/>
          <p:cNvSpPr>
            <a:spLocks/>
          </p:cNvSpPr>
          <p:nvPr/>
        </p:nvSpPr>
        <p:spPr bwMode="auto">
          <a:xfrm>
            <a:off x="8257716" y="4864339"/>
            <a:ext cx="26988" cy="65088"/>
          </a:xfrm>
          <a:custGeom>
            <a:avLst/>
            <a:gdLst>
              <a:gd name="T0" fmla="*/ 12 w 12"/>
              <a:gd name="T1" fmla="*/ 0 h 29"/>
              <a:gd name="T2" fmla="*/ 12 w 12"/>
              <a:gd name="T3" fmla="*/ 29 h 29"/>
              <a:gd name="T4" fmla="*/ 6 w 12"/>
              <a:gd name="T5" fmla="*/ 28 h 29"/>
              <a:gd name="T6" fmla="*/ 6 w 12"/>
              <a:gd name="T7" fmla="*/ 7 h 29"/>
              <a:gd name="T8" fmla="*/ 5 w 12"/>
              <a:gd name="T9" fmla="*/ 8 h 29"/>
              <a:gd name="T10" fmla="*/ 3 w 12"/>
              <a:gd name="T11" fmla="*/ 8 h 29"/>
              <a:gd name="T12" fmla="*/ 2 w 12"/>
              <a:gd name="T13" fmla="*/ 9 h 29"/>
              <a:gd name="T14" fmla="*/ 0 w 12"/>
              <a:gd name="T15" fmla="*/ 9 h 29"/>
              <a:gd name="T16" fmla="*/ 0 w 12"/>
              <a:gd name="T17" fmla="*/ 4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8"/>
                </a:cubicBezTo>
                <a:cubicBezTo>
                  <a:pt x="6" y="20"/>
                  <a:pt x="6" y="16"/>
                  <a:pt x="6" y="7"/>
                </a:cubicBezTo>
                <a:cubicBezTo>
                  <a:pt x="5" y="7"/>
                  <a:pt x="5" y="7"/>
                  <a:pt x="5" y="8"/>
                </a:cubicBezTo>
                <a:cubicBezTo>
                  <a:pt x="4" y="8"/>
                  <a:pt x="4" y="8"/>
                  <a:pt x="3" y="8"/>
                </a:cubicBezTo>
                <a:cubicBezTo>
                  <a:pt x="3" y="8"/>
                  <a:pt x="2" y="9"/>
                  <a:pt x="2" y="9"/>
                </a:cubicBezTo>
                <a:cubicBezTo>
                  <a:pt x="1" y="9"/>
                  <a:pt x="1" y="9"/>
                  <a:pt x="0" y="9"/>
                </a:cubicBezTo>
                <a:cubicBezTo>
                  <a:pt x="0" y="7"/>
                  <a:pt x="0" y="6"/>
                  <a:pt x="0" y="4"/>
                </a:cubicBezTo>
                <a:cubicBezTo>
                  <a:pt x="2" y="4"/>
                  <a:pt x="3"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3" name="Freeform 582"/>
          <p:cNvSpPr>
            <a:spLocks/>
          </p:cNvSpPr>
          <p:nvPr/>
        </p:nvSpPr>
        <p:spPr bwMode="auto">
          <a:xfrm>
            <a:off x="8306928" y="4869101"/>
            <a:ext cx="26988"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7 h 28"/>
              <a:gd name="T12" fmla="*/ 2 w 12"/>
              <a:gd name="T13" fmla="*/ 8 h 28"/>
              <a:gd name="T14" fmla="*/ 0 w 12"/>
              <a:gd name="T15" fmla="*/ 8 h 28"/>
              <a:gd name="T16" fmla="*/ 0 w 12"/>
              <a:gd name="T17" fmla="*/ 3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6"/>
                </a:cubicBezTo>
                <a:cubicBezTo>
                  <a:pt x="5" y="6"/>
                  <a:pt x="5" y="7"/>
                  <a:pt x="4" y="7"/>
                </a:cubicBezTo>
                <a:cubicBezTo>
                  <a:pt x="4" y="7"/>
                  <a:pt x="4" y="7"/>
                  <a:pt x="3" y="7"/>
                </a:cubicBezTo>
                <a:cubicBezTo>
                  <a:pt x="3" y="8"/>
                  <a:pt x="2" y="8"/>
                  <a:pt x="2" y="8"/>
                </a:cubicBezTo>
                <a:cubicBezTo>
                  <a:pt x="1" y="8"/>
                  <a:pt x="1" y="8"/>
                  <a:pt x="0" y="8"/>
                </a:cubicBezTo>
                <a:cubicBezTo>
                  <a:pt x="0" y="6"/>
                  <a:pt x="0" y="5"/>
                  <a:pt x="0" y="3"/>
                </a:cubicBezTo>
                <a:cubicBezTo>
                  <a:pt x="2" y="3"/>
                  <a:pt x="3" y="2"/>
                  <a:pt x="4" y="2"/>
                </a:cubicBezTo>
                <a:cubicBezTo>
                  <a:pt x="6" y="1"/>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4" name="Freeform 583"/>
          <p:cNvSpPr>
            <a:spLocks noEditPoints="1"/>
          </p:cNvSpPr>
          <p:nvPr/>
        </p:nvSpPr>
        <p:spPr bwMode="auto">
          <a:xfrm>
            <a:off x="8349791" y="4870689"/>
            <a:ext cx="41275" cy="65088"/>
          </a:xfrm>
          <a:custGeom>
            <a:avLst/>
            <a:gdLst>
              <a:gd name="T0" fmla="*/ 9 w 19"/>
              <a:gd name="T1" fmla="*/ 29 h 29"/>
              <a:gd name="T2" fmla="*/ 0 w 19"/>
              <a:gd name="T3" fmla="*/ 14 h 29"/>
              <a:gd name="T4" fmla="*/ 3 w 19"/>
              <a:gd name="T5" fmla="*/ 3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3" y="3"/>
                </a:cubicBezTo>
                <a:cubicBezTo>
                  <a:pt x="4" y="1"/>
                  <a:pt x="7" y="0"/>
                  <a:pt x="10" y="0"/>
                </a:cubicBezTo>
                <a:cubicBezTo>
                  <a:pt x="16" y="0"/>
                  <a:pt x="19" y="5"/>
                  <a:pt x="19" y="15"/>
                </a:cubicBezTo>
                <a:cubicBezTo>
                  <a:pt x="19" y="20"/>
                  <a:pt x="18" y="24"/>
                  <a:pt x="17" y="26"/>
                </a:cubicBezTo>
                <a:cubicBezTo>
                  <a:pt x="15" y="28"/>
                  <a:pt x="12" y="29"/>
                  <a:pt x="9" y="29"/>
                </a:cubicBezTo>
                <a:close/>
                <a:moveTo>
                  <a:pt x="10" y="5"/>
                </a:moveTo>
                <a:cubicBezTo>
                  <a:pt x="7" y="4"/>
                  <a:pt x="6" y="8"/>
                  <a:pt x="6" y="15"/>
                </a:cubicBezTo>
                <a:cubicBezTo>
                  <a:pt x="6" y="21"/>
                  <a:pt x="7" y="24"/>
                  <a:pt x="10" y="25"/>
                </a:cubicBezTo>
                <a:cubicBezTo>
                  <a:pt x="12" y="25"/>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5" name="Freeform 584"/>
          <p:cNvSpPr>
            <a:spLocks/>
          </p:cNvSpPr>
          <p:nvPr/>
        </p:nvSpPr>
        <p:spPr bwMode="auto">
          <a:xfrm>
            <a:off x="8387890" y="4873863"/>
            <a:ext cx="36576" cy="73152"/>
          </a:xfrm>
          <a:custGeom>
            <a:avLst/>
            <a:gdLst>
              <a:gd name="T0" fmla="*/ 12 w 12"/>
              <a:gd name="T1" fmla="*/ 1 h 30"/>
              <a:gd name="T2" fmla="*/ 12 w 12"/>
              <a:gd name="T3" fmla="*/ 30 h 30"/>
              <a:gd name="T4" fmla="*/ 6 w 12"/>
              <a:gd name="T5" fmla="*/ 30 h 30"/>
              <a:gd name="T6" fmla="*/ 6 w 12"/>
              <a:gd name="T7" fmla="*/ 8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3"/>
                  <a:pt x="12" y="19"/>
                  <a:pt x="12" y="30"/>
                </a:cubicBezTo>
                <a:cubicBezTo>
                  <a:pt x="9" y="30"/>
                  <a:pt x="8" y="30"/>
                  <a:pt x="6" y="30"/>
                </a:cubicBezTo>
                <a:cubicBezTo>
                  <a:pt x="6" y="21"/>
                  <a:pt x="6" y="16"/>
                  <a:pt x="6" y="8"/>
                </a:cubicBezTo>
                <a:cubicBezTo>
                  <a:pt x="6" y="8"/>
                  <a:pt x="5" y="8"/>
                  <a:pt x="5" y="8"/>
                </a:cubicBezTo>
                <a:cubicBezTo>
                  <a:pt x="5" y="9"/>
                  <a:pt x="4" y="9"/>
                  <a:pt x="4" y="9"/>
                </a:cubicBezTo>
                <a:cubicBezTo>
                  <a:pt x="3" y="9"/>
                  <a:pt x="2" y="9"/>
                  <a:pt x="2" y="9"/>
                </a:cubicBezTo>
                <a:cubicBezTo>
                  <a:pt x="1" y="10"/>
                  <a:pt x="1" y="10"/>
                  <a:pt x="0" y="10"/>
                </a:cubicBezTo>
                <a:cubicBezTo>
                  <a:pt x="0" y="8"/>
                  <a:pt x="0" y="6"/>
                  <a:pt x="0" y="4"/>
                </a:cubicBezTo>
                <a:cubicBezTo>
                  <a:pt x="2" y="4"/>
                  <a:pt x="3" y="3"/>
                  <a:pt x="5" y="2"/>
                </a:cubicBezTo>
                <a:cubicBezTo>
                  <a:pt x="6" y="2"/>
                  <a:pt x="7" y="1"/>
                  <a:pt x="8" y="0"/>
                </a:cubicBezTo>
                <a:cubicBezTo>
                  <a:pt x="10" y="0"/>
                  <a:pt x="10" y="0"/>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6" name="Freeform 585"/>
          <p:cNvSpPr>
            <a:spLocks noEditPoints="1"/>
          </p:cNvSpPr>
          <p:nvPr/>
        </p:nvSpPr>
        <p:spPr bwMode="auto">
          <a:xfrm>
            <a:off x="8445041" y="4877038"/>
            <a:ext cx="36576" cy="73152"/>
          </a:xfrm>
          <a:custGeom>
            <a:avLst/>
            <a:gdLst>
              <a:gd name="T0" fmla="*/ 10 w 20"/>
              <a:gd name="T1" fmla="*/ 30 h 30"/>
              <a:gd name="T2" fmla="*/ 0 w 20"/>
              <a:gd name="T3" fmla="*/ 15 h 30"/>
              <a:gd name="T4" fmla="*/ 3 w 20"/>
              <a:gd name="T5" fmla="*/ 3 h 30"/>
              <a:gd name="T6" fmla="*/ 10 w 20"/>
              <a:gd name="T7" fmla="*/ 0 h 30"/>
              <a:gd name="T8" fmla="*/ 20 w 20"/>
              <a:gd name="T9" fmla="*/ 15 h 30"/>
              <a:gd name="T10" fmla="*/ 17 w 20"/>
              <a:gd name="T11" fmla="*/ 26 h 30"/>
              <a:gd name="T12" fmla="*/ 10 w 20"/>
              <a:gd name="T13" fmla="*/ 30 h 30"/>
              <a:gd name="T14" fmla="*/ 10 w 20"/>
              <a:gd name="T15" fmla="*/ 5 h 30"/>
              <a:gd name="T16" fmla="*/ 7 w 20"/>
              <a:gd name="T17" fmla="*/ 15 h 30"/>
              <a:gd name="T18" fmla="*/ 10 w 20"/>
              <a:gd name="T19" fmla="*/ 25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4"/>
                  <a:pt x="0" y="15"/>
                </a:cubicBezTo>
                <a:cubicBezTo>
                  <a:pt x="0" y="10"/>
                  <a:pt x="1" y="6"/>
                  <a:pt x="3" y="3"/>
                </a:cubicBezTo>
                <a:cubicBezTo>
                  <a:pt x="5" y="1"/>
                  <a:pt x="7" y="0"/>
                  <a:pt x="10" y="0"/>
                </a:cubicBezTo>
                <a:cubicBezTo>
                  <a:pt x="17" y="0"/>
                  <a:pt x="20" y="6"/>
                  <a:pt x="20" y="15"/>
                </a:cubicBezTo>
                <a:cubicBezTo>
                  <a:pt x="20" y="20"/>
                  <a:pt x="19" y="24"/>
                  <a:pt x="17" y="26"/>
                </a:cubicBezTo>
                <a:cubicBezTo>
                  <a:pt x="16" y="29"/>
                  <a:pt x="13" y="30"/>
                  <a:pt x="10" y="30"/>
                </a:cubicBezTo>
                <a:close/>
                <a:moveTo>
                  <a:pt x="10" y="5"/>
                </a:moveTo>
                <a:cubicBezTo>
                  <a:pt x="8" y="5"/>
                  <a:pt x="7" y="8"/>
                  <a:pt x="7" y="15"/>
                </a:cubicBezTo>
                <a:cubicBezTo>
                  <a:pt x="7" y="22"/>
                  <a:pt x="8"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8" name="Freeform 587"/>
          <p:cNvSpPr>
            <a:spLocks/>
          </p:cNvSpPr>
          <p:nvPr/>
        </p:nvSpPr>
        <p:spPr bwMode="auto">
          <a:xfrm>
            <a:off x="8543852" y="4871546"/>
            <a:ext cx="36576" cy="73152"/>
          </a:xfrm>
          <a:custGeom>
            <a:avLst/>
            <a:gdLst>
              <a:gd name="T0" fmla="*/ 12 w 12"/>
              <a:gd name="T1" fmla="*/ 0 h 31"/>
              <a:gd name="T2" fmla="*/ 12 w 12"/>
              <a:gd name="T3" fmla="*/ 31 h 31"/>
              <a:gd name="T4" fmla="*/ 6 w 12"/>
              <a:gd name="T5" fmla="*/ 31 h 31"/>
              <a:gd name="T6" fmla="*/ 6 w 12"/>
              <a:gd name="T7" fmla="*/ 8 h 31"/>
              <a:gd name="T8" fmla="*/ 5 w 12"/>
              <a:gd name="T9" fmla="*/ 9 h 31"/>
              <a:gd name="T10" fmla="*/ 4 w 12"/>
              <a:gd name="T11" fmla="*/ 10 h 31"/>
              <a:gd name="T12" fmla="*/ 2 w 12"/>
              <a:gd name="T13" fmla="*/ 10 h 31"/>
              <a:gd name="T14" fmla="*/ 0 w 12"/>
              <a:gd name="T15" fmla="*/ 10 h 31"/>
              <a:gd name="T16" fmla="*/ 0 w 12"/>
              <a:gd name="T17" fmla="*/ 5 h 31"/>
              <a:gd name="T18" fmla="*/ 5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3"/>
                  <a:pt x="12" y="19"/>
                  <a:pt x="12" y="31"/>
                </a:cubicBezTo>
                <a:cubicBezTo>
                  <a:pt x="10" y="31"/>
                  <a:pt x="8" y="31"/>
                  <a:pt x="6" y="31"/>
                </a:cubicBezTo>
                <a:cubicBezTo>
                  <a:pt x="6" y="22"/>
                  <a:pt x="6" y="17"/>
                  <a:pt x="6" y="8"/>
                </a:cubicBezTo>
                <a:cubicBezTo>
                  <a:pt x="6" y="8"/>
                  <a:pt x="6" y="9"/>
                  <a:pt x="5" y="9"/>
                </a:cubicBezTo>
                <a:cubicBezTo>
                  <a:pt x="5" y="9"/>
                  <a:pt x="4" y="9"/>
                  <a:pt x="4" y="10"/>
                </a:cubicBezTo>
                <a:cubicBezTo>
                  <a:pt x="3" y="10"/>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9" name="Freeform 588"/>
          <p:cNvSpPr>
            <a:spLocks noEditPoints="1"/>
          </p:cNvSpPr>
          <p:nvPr/>
        </p:nvSpPr>
        <p:spPr bwMode="auto">
          <a:xfrm>
            <a:off x="7962441" y="4937364"/>
            <a:ext cx="44450" cy="61913"/>
          </a:xfrm>
          <a:custGeom>
            <a:avLst/>
            <a:gdLst>
              <a:gd name="T0" fmla="*/ 10 w 20"/>
              <a:gd name="T1" fmla="*/ 28 h 28"/>
              <a:gd name="T2" fmla="*/ 0 w 20"/>
              <a:gd name="T3" fmla="*/ 14 h 28"/>
              <a:gd name="T4" fmla="*/ 3 w 20"/>
              <a:gd name="T5" fmla="*/ 4 h 28"/>
              <a:gd name="T6" fmla="*/ 10 w 20"/>
              <a:gd name="T7" fmla="*/ 0 h 28"/>
              <a:gd name="T8" fmla="*/ 20 w 20"/>
              <a:gd name="T9" fmla="*/ 14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7"/>
                  <a:pt x="0" y="23"/>
                  <a:pt x="0" y="14"/>
                </a:cubicBezTo>
                <a:cubicBezTo>
                  <a:pt x="0" y="9"/>
                  <a:pt x="1" y="6"/>
                  <a:pt x="3" y="4"/>
                </a:cubicBezTo>
                <a:cubicBezTo>
                  <a:pt x="5" y="1"/>
                  <a:pt x="7" y="0"/>
                  <a:pt x="10" y="0"/>
                </a:cubicBezTo>
                <a:cubicBezTo>
                  <a:pt x="17" y="0"/>
                  <a:pt x="20" y="5"/>
                  <a:pt x="20" y="14"/>
                </a:cubicBezTo>
                <a:cubicBezTo>
                  <a:pt x="20" y="18"/>
                  <a:pt x="19" y="22"/>
                  <a:pt x="17" y="24"/>
                </a:cubicBezTo>
                <a:cubicBezTo>
                  <a:pt x="16" y="26"/>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0" name="Freeform 589"/>
          <p:cNvSpPr>
            <a:spLocks noEditPoints="1"/>
          </p:cNvSpPr>
          <p:nvPr/>
        </p:nvSpPr>
        <p:spPr bwMode="auto">
          <a:xfrm>
            <a:off x="8011653" y="4940539"/>
            <a:ext cx="42863" cy="58738"/>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2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2"/>
                  <a:pt x="0" y="14"/>
                </a:cubicBezTo>
                <a:cubicBezTo>
                  <a:pt x="0" y="9"/>
                  <a:pt x="1" y="6"/>
                  <a:pt x="3" y="3"/>
                </a:cubicBezTo>
                <a:cubicBezTo>
                  <a:pt x="4" y="1"/>
                  <a:pt x="7" y="0"/>
                  <a:pt x="10" y="0"/>
                </a:cubicBezTo>
                <a:cubicBezTo>
                  <a:pt x="16" y="0"/>
                  <a:pt x="19" y="5"/>
                  <a:pt x="19" y="14"/>
                </a:cubicBezTo>
                <a:cubicBezTo>
                  <a:pt x="19" y="18"/>
                  <a:pt x="18" y="21"/>
                  <a:pt x="17" y="24"/>
                </a:cubicBezTo>
                <a:cubicBezTo>
                  <a:pt x="15" y="26"/>
                  <a:pt x="13" y="27"/>
                  <a:pt x="10" y="27"/>
                </a:cubicBezTo>
                <a:close/>
                <a:moveTo>
                  <a:pt x="10" y="4"/>
                </a:moveTo>
                <a:cubicBezTo>
                  <a:pt x="8" y="4"/>
                  <a:pt x="6" y="7"/>
                  <a:pt x="6" y="14"/>
                </a:cubicBezTo>
                <a:cubicBezTo>
                  <a:pt x="6" y="19"/>
                  <a:pt x="8" y="22"/>
                  <a:pt x="10" y="22"/>
                </a:cubicBezTo>
                <a:cubicBezTo>
                  <a:pt x="12" y="22"/>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1" name="Freeform 590"/>
          <p:cNvSpPr>
            <a:spLocks noEditPoints="1"/>
          </p:cNvSpPr>
          <p:nvPr/>
        </p:nvSpPr>
        <p:spPr bwMode="auto">
          <a:xfrm>
            <a:off x="8060866" y="4940539"/>
            <a:ext cx="41275" cy="61913"/>
          </a:xfrm>
          <a:custGeom>
            <a:avLst/>
            <a:gdLst>
              <a:gd name="T0" fmla="*/ 9 w 19"/>
              <a:gd name="T1" fmla="*/ 28 h 28"/>
              <a:gd name="T2" fmla="*/ 0 w 19"/>
              <a:gd name="T3" fmla="*/ 15 h 28"/>
              <a:gd name="T4" fmla="*/ 2 w 19"/>
              <a:gd name="T5" fmla="*/ 4 h 28"/>
              <a:gd name="T6" fmla="*/ 10 w 19"/>
              <a:gd name="T7" fmla="*/ 0 h 28"/>
              <a:gd name="T8" fmla="*/ 19 w 19"/>
              <a:gd name="T9" fmla="*/ 15 h 28"/>
              <a:gd name="T10" fmla="*/ 16 w 19"/>
              <a:gd name="T11" fmla="*/ 25 h 28"/>
              <a:gd name="T12" fmla="*/ 9 w 19"/>
              <a:gd name="T13" fmla="*/ 28 h 28"/>
              <a:gd name="T14" fmla="*/ 10 w 19"/>
              <a:gd name="T15" fmla="*/ 5 h 28"/>
              <a:gd name="T16" fmla="*/ 6 w 19"/>
              <a:gd name="T17" fmla="*/ 15 h 28"/>
              <a:gd name="T18" fmla="*/ 10 w 19"/>
              <a:gd name="T19" fmla="*/ 24 h 28"/>
              <a:gd name="T20" fmla="*/ 13 w 19"/>
              <a:gd name="T21" fmla="*/ 15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2"/>
                  <a:pt x="6" y="0"/>
                  <a:pt x="10" y="0"/>
                </a:cubicBezTo>
                <a:cubicBezTo>
                  <a:pt x="16" y="1"/>
                  <a:pt x="19" y="6"/>
                  <a:pt x="19" y="15"/>
                </a:cubicBezTo>
                <a:cubicBezTo>
                  <a:pt x="19" y="19"/>
                  <a:pt x="18" y="22"/>
                  <a:pt x="16" y="25"/>
                </a:cubicBezTo>
                <a:cubicBezTo>
                  <a:pt x="15" y="27"/>
                  <a:pt x="12" y="28"/>
                  <a:pt x="9" y="28"/>
                </a:cubicBezTo>
                <a:close/>
                <a:moveTo>
                  <a:pt x="10" y="5"/>
                </a:moveTo>
                <a:cubicBezTo>
                  <a:pt x="7" y="5"/>
                  <a:pt x="6" y="8"/>
                  <a:pt x="6" y="15"/>
                </a:cubicBezTo>
                <a:cubicBezTo>
                  <a:pt x="6" y="20"/>
                  <a:pt x="7" y="24"/>
                  <a:pt x="10" y="24"/>
                </a:cubicBezTo>
                <a:cubicBezTo>
                  <a:pt x="12" y="24"/>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2" name="Freeform 591"/>
          <p:cNvSpPr>
            <a:spLocks noEditPoints="1"/>
          </p:cNvSpPr>
          <p:nvPr/>
        </p:nvSpPr>
        <p:spPr bwMode="auto">
          <a:xfrm>
            <a:off x="8110078" y="4942126"/>
            <a:ext cx="41275" cy="61913"/>
          </a:xfrm>
          <a:custGeom>
            <a:avLst/>
            <a:gdLst>
              <a:gd name="T0" fmla="*/ 9 w 19"/>
              <a:gd name="T1" fmla="*/ 28 h 28"/>
              <a:gd name="T2" fmla="*/ 0 w 19"/>
              <a:gd name="T3" fmla="*/ 15 h 28"/>
              <a:gd name="T4" fmla="*/ 2 w 19"/>
              <a:gd name="T5" fmla="*/ 4 h 28"/>
              <a:gd name="T6" fmla="*/ 10 w 19"/>
              <a:gd name="T7" fmla="*/ 1 h 28"/>
              <a:gd name="T8" fmla="*/ 19 w 19"/>
              <a:gd name="T9" fmla="*/ 15 h 28"/>
              <a:gd name="T10" fmla="*/ 16 w 19"/>
              <a:gd name="T11" fmla="*/ 25 h 28"/>
              <a:gd name="T12" fmla="*/ 9 w 19"/>
              <a:gd name="T13" fmla="*/ 28 h 28"/>
              <a:gd name="T14" fmla="*/ 9 w 19"/>
              <a:gd name="T15" fmla="*/ 5 h 28"/>
              <a:gd name="T16" fmla="*/ 5 w 19"/>
              <a:gd name="T17" fmla="*/ 15 h 28"/>
              <a:gd name="T18" fmla="*/ 9 w 19"/>
              <a:gd name="T19" fmla="*/ 24 h 28"/>
              <a:gd name="T20" fmla="*/ 13 w 19"/>
              <a:gd name="T21" fmla="*/ 15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1"/>
                  <a:pt x="6" y="0"/>
                  <a:pt x="10" y="1"/>
                </a:cubicBezTo>
                <a:cubicBezTo>
                  <a:pt x="16" y="1"/>
                  <a:pt x="19" y="6"/>
                  <a:pt x="19" y="15"/>
                </a:cubicBezTo>
                <a:cubicBezTo>
                  <a:pt x="19" y="19"/>
                  <a:pt x="18" y="23"/>
                  <a:pt x="16" y="25"/>
                </a:cubicBezTo>
                <a:cubicBezTo>
                  <a:pt x="15" y="27"/>
                  <a:pt x="12" y="28"/>
                  <a:pt x="9" y="28"/>
                </a:cubicBezTo>
                <a:close/>
                <a:moveTo>
                  <a:pt x="9" y="5"/>
                </a:moveTo>
                <a:cubicBezTo>
                  <a:pt x="7" y="5"/>
                  <a:pt x="5" y="8"/>
                  <a:pt x="5" y="15"/>
                </a:cubicBezTo>
                <a:cubicBezTo>
                  <a:pt x="5" y="20"/>
                  <a:pt x="7" y="23"/>
                  <a:pt x="9" y="24"/>
                </a:cubicBezTo>
                <a:cubicBezTo>
                  <a:pt x="12" y="24"/>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3" name="Freeform 592"/>
          <p:cNvSpPr>
            <a:spLocks/>
          </p:cNvSpPr>
          <p:nvPr/>
        </p:nvSpPr>
        <p:spPr bwMode="auto">
          <a:xfrm>
            <a:off x="8162466" y="4946889"/>
            <a:ext cx="25400" cy="60325"/>
          </a:xfrm>
          <a:custGeom>
            <a:avLst/>
            <a:gdLst>
              <a:gd name="T0" fmla="*/ 11 w 11"/>
              <a:gd name="T1" fmla="*/ 0 h 27"/>
              <a:gd name="T2" fmla="*/ 11 w 11"/>
              <a:gd name="T3" fmla="*/ 27 h 27"/>
              <a:gd name="T4" fmla="*/ 6 w 11"/>
              <a:gd name="T5" fmla="*/ 27 h 27"/>
              <a:gd name="T6" fmla="*/ 6 w 11"/>
              <a:gd name="T7" fmla="*/ 6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7"/>
                  <a:pt x="11" y="27"/>
                </a:cubicBezTo>
                <a:cubicBezTo>
                  <a:pt x="9" y="27"/>
                  <a:pt x="8" y="27"/>
                  <a:pt x="6" y="27"/>
                </a:cubicBezTo>
                <a:cubicBezTo>
                  <a:pt x="6" y="19"/>
                  <a:pt x="6" y="15"/>
                  <a:pt x="6" y="6"/>
                </a:cubicBezTo>
                <a:cubicBezTo>
                  <a:pt x="6" y="7"/>
                  <a:pt x="5" y="7"/>
                  <a:pt x="4" y="7"/>
                </a:cubicBezTo>
                <a:cubicBezTo>
                  <a:pt x="4" y="7"/>
                  <a:pt x="3" y="8"/>
                  <a:pt x="3" y="8"/>
                </a:cubicBezTo>
                <a:cubicBezTo>
                  <a:pt x="2" y="8"/>
                  <a:pt x="2" y="9"/>
                  <a:pt x="1" y="9"/>
                </a:cubicBezTo>
                <a:cubicBezTo>
                  <a:pt x="1" y="9"/>
                  <a:pt x="0" y="9"/>
                  <a:pt x="0" y="9"/>
                </a:cubicBezTo>
                <a:cubicBezTo>
                  <a:pt x="0" y="6"/>
                  <a:pt x="0" y="5"/>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4" name="Freeform 593"/>
          <p:cNvSpPr>
            <a:spLocks noEditPoints="1"/>
          </p:cNvSpPr>
          <p:nvPr/>
        </p:nvSpPr>
        <p:spPr bwMode="auto">
          <a:xfrm>
            <a:off x="8205328" y="4948476"/>
            <a:ext cx="41275" cy="65088"/>
          </a:xfrm>
          <a:custGeom>
            <a:avLst/>
            <a:gdLst>
              <a:gd name="T0" fmla="*/ 9 w 19"/>
              <a:gd name="T1" fmla="*/ 28 h 29"/>
              <a:gd name="T2" fmla="*/ 0 w 19"/>
              <a:gd name="T3" fmla="*/ 14 h 29"/>
              <a:gd name="T4" fmla="*/ 3 w 19"/>
              <a:gd name="T5" fmla="*/ 4 h 29"/>
              <a:gd name="T6" fmla="*/ 10 w 19"/>
              <a:gd name="T7" fmla="*/ 1 h 29"/>
              <a:gd name="T8" fmla="*/ 19 w 19"/>
              <a:gd name="T9" fmla="*/ 15 h 29"/>
              <a:gd name="T10" fmla="*/ 17 w 19"/>
              <a:gd name="T11" fmla="*/ 25 h 29"/>
              <a:gd name="T12" fmla="*/ 9 w 19"/>
              <a:gd name="T13" fmla="*/ 28 h 29"/>
              <a:gd name="T14" fmla="*/ 9 w 19"/>
              <a:gd name="T15" fmla="*/ 5 h 29"/>
              <a:gd name="T16" fmla="*/ 6 w 19"/>
              <a:gd name="T17" fmla="*/ 14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3" y="4"/>
                </a:cubicBezTo>
                <a:cubicBezTo>
                  <a:pt x="4" y="1"/>
                  <a:pt x="7" y="0"/>
                  <a:pt x="10" y="1"/>
                </a:cubicBezTo>
                <a:cubicBezTo>
                  <a:pt x="16" y="1"/>
                  <a:pt x="19" y="6"/>
                  <a:pt x="19" y="15"/>
                </a:cubicBezTo>
                <a:cubicBezTo>
                  <a:pt x="19" y="20"/>
                  <a:pt x="18" y="23"/>
                  <a:pt x="17" y="25"/>
                </a:cubicBezTo>
                <a:cubicBezTo>
                  <a:pt x="15" y="27"/>
                  <a:pt x="13" y="29"/>
                  <a:pt x="9" y="28"/>
                </a:cubicBezTo>
                <a:close/>
                <a:moveTo>
                  <a:pt x="9" y="5"/>
                </a:moveTo>
                <a:cubicBezTo>
                  <a:pt x="7" y="5"/>
                  <a:pt x="6" y="8"/>
                  <a:pt x="6" y="14"/>
                </a:cubicBezTo>
                <a:cubicBezTo>
                  <a:pt x="6" y="21"/>
                  <a:pt x="7" y="24"/>
                  <a:pt x="9" y="24"/>
                </a:cubicBezTo>
                <a:cubicBezTo>
                  <a:pt x="12" y="24"/>
                  <a:pt x="13" y="21"/>
                  <a:pt x="13" y="15"/>
                </a:cubicBezTo>
                <a:cubicBezTo>
                  <a:pt x="13" y="9"/>
                  <a:pt x="12" y="6"/>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5" name="Freeform 594"/>
          <p:cNvSpPr>
            <a:spLocks noEditPoints="1"/>
          </p:cNvSpPr>
          <p:nvPr/>
        </p:nvSpPr>
        <p:spPr bwMode="auto">
          <a:xfrm>
            <a:off x="8251366" y="4953239"/>
            <a:ext cx="44450" cy="60325"/>
          </a:xfrm>
          <a:custGeom>
            <a:avLst/>
            <a:gdLst>
              <a:gd name="T0" fmla="*/ 10 w 20"/>
              <a:gd name="T1" fmla="*/ 27 h 27"/>
              <a:gd name="T2" fmla="*/ 0 w 20"/>
              <a:gd name="T3" fmla="*/ 13 h 27"/>
              <a:gd name="T4" fmla="*/ 3 w 20"/>
              <a:gd name="T5" fmla="*/ 3 h 27"/>
              <a:gd name="T6" fmla="*/ 10 w 20"/>
              <a:gd name="T7" fmla="*/ 0 h 27"/>
              <a:gd name="T8" fmla="*/ 20 w 20"/>
              <a:gd name="T9" fmla="*/ 14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4" y="27"/>
                  <a:pt x="0" y="23"/>
                  <a:pt x="0" y="13"/>
                </a:cubicBezTo>
                <a:cubicBezTo>
                  <a:pt x="0" y="9"/>
                  <a:pt x="1" y="5"/>
                  <a:pt x="3" y="3"/>
                </a:cubicBezTo>
                <a:cubicBezTo>
                  <a:pt x="5" y="1"/>
                  <a:pt x="7" y="0"/>
                  <a:pt x="10" y="0"/>
                </a:cubicBezTo>
                <a:cubicBezTo>
                  <a:pt x="17" y="0"/>
                  <a:pt x="20" y="5"/>
                  <a:pt x="20" y="14"/>
                </a:cubicBezTo>
                <a:cubicBezTo>
                  <a:pt x="20" y="19"/>
                  <a:pt x="19" y="22"/>
                  <a:pt x="17" y="24"/>
                </a:cubicBezTo>
                <a:cubicBezTo>
                  <a:pt x="16" y="27"/>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9" name="Freeform 523"/>
          <p:cNvSpPr>
            <a:spLocks noEditPoints="1"/>
          </p:cNvSpPr>
          <p:nvPr/>
        </p:nvSpPr>
        <p:spPr bwMode="auto">
          <a:xfrm>
            <a:off x="8594901" y="4519851"/>
            <a:ext cx="44450" cy="60325"/>
          </a:xfrm>
          <a:custGeom>
            <a:avLst/>
            <a:gdLst>
              <a:gd name="T0" fmla="*/ 10 w 20"/>
              <a:gd name="T1" fmla="*/ 27 h 27"/>
              <a:gd name="T2" fmla="*/ 0 w 20"/>
              <a:gd name="T3" fmla="*/ 13 h 27"/>
              <a:gd name="T4" fmla="*/ 3 w 20"/>
              <a:gd name="T5" fmla="*/ 3 h 27"/>
              <a:gd name="T6" fmla="*/ 10 w 20"/>
              <a:gd name="T7" fmla="*/ 0 h 27"/>
              <a:gd name="T8" fmla="*/ 20 w 20"/>
              <a:gd name="T9" fmla="*/ 13 h 27"/>
              <a:gd name="T10" fmla="*/ 17 w 20"/>
              <a:gd name="T11" fmla="*/ 23 h 27"/>
              <a:gd name="T12" fmla="*/ 10 w 20"/>
              <a:gd name="T13" fmla="*/ 27 h 27"/>
              <a:gd name="T14" fmla="*/ 10 w 20"/>
              <a:gd name="T15" fmla="*/ 4 h 27"/>
              <a:gd name="T16" fmla="*/ 7 w 20"/>
              <a:gd name="T17" fmla="*/ 13 h 27"/>
              <a:gd name="T18" fmla="*/ 10 w 20"/>
              <a:gd name="T19" fmla="*/ 22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2"/>
                  <a:pt x="0" y="13"/>
                </a:cubicBezTo>
                <a:cubicBezTo>
                  <a:pt x="0" y="9"/>
                  <a:pt x="1" y="6"/>
                  <a:pt x="3" y="3"/>
                </a:cubicBezTo>
                <a:cubicBezTo>
                  <a:pt x="5" y="1"/>
                  <a:pt x="7" y="0"/>
                  <a:pt x="10" y="0"/>
                </a:cubicBezTo>
                <a:cubicBezTo>
                  <a:pt x="17" y="0"/>
                  <a:pt x="20" y="4"/>
                  <a:pt x="20" y="13"/>
                </a:cubicBezTo>
                <a:cubicBezTo>
                  <a:pt x="20" y="17"/>
                  <a:pt x="19" y="21"/>
                  <a:pt x="17" y="23"/>
                </a:cubicBezTo>
                <a:cubicBezTo>
                  <a:pt x="16" y="25"/>
                  <a:pt x="13" y="27"/>
                  <a:pt x="10" y="27"/>
                </a:cubicBezTo>
                <a:close/>
                <a:moveTo>
                  <a:pt x="10" y="4"/>
                </a:moveTo>
                <a:cubicBezTo>
                  <a:pt x="8" y="4"/>
                  <a:pt x="7" y="7"/>
                  <a:pt x="7" y="13"/>
                </a:cubicBezTo>
                <a:cubicBezTo>
                  <a:pt x="7" y="19"/>
                  <a:pt x="8" y="22"/>
                  <a:pt x="10" y="22"/>
                </a:cubicBezTo>
                <a:cubicBezTo>
                  <a:pt x="12" y="22"/>
                  <a:pt x="14" y="19"/>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0" name="Freeform 524"/>
          <p:cNvSpPr>
            <a:spLocks noEditPoints="1"/>
          </p:cNvSpPr>
          <p:nvPr/>
        </p:nvSpPr>
        <p:spPr bwMode="auto">
          <a:xfrm>
            <a:off x="8644113" y="4518264"/>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10"/>
                  <a:pt x="1" y="6"/>
                  <a:pt x="3" y="4"/>
                </a:cubicBezTo>
                <a:cubicBezTo>
                  <a:pt x="4" y="2"/>
                  <a:pt x="7" y="0"/>
                  <a:pt x="10" y="0"/>
                </a:cubicBezTo>
                <a:cubicBezTo>
                  <a:pt x="16" y="0"/>
                  <a:pt x="19" y="5"/>
                  <a:pt x="19" y="14"/>
                </a:cubicBezTo>
                <a:cubicBezTo>
                  <a:pt x="19" y="18"/>
                  <a:pt x="18" y="21"/>
                  <a:pt x="17" y="24"/>
                </a:cubicBezTo>
                <a:cubicBezTo>
                  <a:pt x="15" y="26"/>
                  <a:pt x="13" y="28"/>
                  <a:pt x="10" y="28"/>
                </a:cubicBezTo>
                <a:close/>
                <a:moveTo>
                  <a:pt x="10" y="5"/>
                </a:moveTo>
                <a:cubicBezTo>
                  <a:pt x="8" y="5"/>
                  <a:pt x="6" y="8"/>
                  <a:pt x="6" y="14"/>
                </a:cubicBezTo>
                <a:cubicBezTo>
                  <a:pt x="6" y="20"/>
                  <a:pt x="8"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1" name="Freeform 525"/>
          <p:cNvSpPr>
            <a:spLocks noEditPoints="1"/>
          </p:cNvSpPr>
          <p:nvPr/>
        </p:nvSpPr>
        <p:spPr bwMode="auto">
          <a:xfrm>
            <a:off x="8693326" y="4518264"/>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2"/>
                  <a:pt x="6" y="0"/>
                  <a:pt x="10" y="0"/>
                </a:cubicBezTo>
                <a:cubicBezTo>
                  <a:pt x="16" y="0"/>
                  <a:pt x="19" y="5"/>
                  <a:pt x="19" y="14"/>
                </a:cubicBezTo>
                <a:cubicBezTo>
                  <a:pt x="19" y="18"/>
                  <a:pt x="18" y="21"/>
                  <a:pt x="16" y="24"/>
                </a:cubicBezTo>
                <a:cubicBezTo>
                  <a:pt x="15" y="26"/>
                  <a:pt x="12" y="28"/>
                  <a:pt x="9" y="28"/>
                </a:cubicBezTo>
                <a:close/>
                <a:moveTo>
                  <a:pt x="10" y="5"/>
                </a:moveTo>
                <a:cubicBezTo>
                  <a:pt x="7" y="5"/>
                  <a:pt x="6" y="8"/>
                  <a:pt x="6" y="14"/>
                </a:cubicBezTo>
                <a:cubicBezTo>
                  <a:pt x="6" y="20"/>
                  <a:pt x="7"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2" name="Freeform 526"/>
          <p:cNvSpPr>
            <a:spLocks/>
          </p:cNvSpPr>
          <p:nvPr/>
        </p:nvSpPr>
        <p:spPr bwMode="auto">
          <a:xfrm>
            <a:off x="8745713" y="4518264"/>
            <a:ext cx="26988" cy="58738"/>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3 w 12"/>
              <a:gd name="T11" fmla="*/ 8 h 27"/>
              <a:gd name="T12" fmla="*/ 2 w 12"/>
              <a:gd name="T13" fmla="*/ 8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3" name="Freeform 527"/>
          <p:cNvSpPr>
            <a:spLocks noEditPoints="1"/>
          </p:cNvSpPr>
          <p:nvPr/>
        </p:nvSpPr>
        <p:spPr bwMode="auto">
          <a:xfrm>
            <a:off x="8788576" y="4518264"/>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9"/>
                  <a:pt x="1" y="6"/>
                  <a:pt x="3" y="4"/>
                </a:cubicBezTo>
                <a:cubicBezTo>
                  <a:pt x="4" y="1"/>
                  <a:pt x="7" y="0"/>
                  <a:pt x="10" y="0"/>
                </a:cubicBezTo>
                <a:cubicBezTo>
                  <a:pt x="16" y="0"/>
                  <a:pt x="19" y="4"/>
                  <a:pt x="19" y="14"/>
                </a:cubicBezTo>
                <a:cubicBezTo>
                  <a:pt x="19" y="18"/>
                  <a:pt x="18" y="21"/>
                  <a:pt x="17" y="24"/>
                </a:cubicBezTo>
                <a:cubicBezTo>
                  <a:pt x="15" y="26"/>
                  <a:pt x="13" y="28"/>
                  <a:pt x="10" y="28"/>
                </a:cubicBezTo>
                <a:close/>
                <a:moveTo>
                  <a:pt x="10" y="4"/>
                </a:moveTo>
                <a:cubicBezTo>
                  <a:pt x="7" y="5"/>
                  <a:pt x="6" y="8"/>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4" name="Freeform 528"/>
          <p:cNvSpPr>
            <a:spLocks noEditPoints="1"/>
          </p:cNvSpPr>
          <p:nvPr/>
        </p:nvSpPr>
        <p:spPr bwMode="auto">
          <a:xfrm>
            <a:off x="8837788" y="4515089"/>
            <a:ext cx="41275" cy="65088"/>
          </a:xfrm>
          <a:custGeom>
            <a:avLst/>
            <a:gdLst>
              <a:gd name="T0" fmla="*/ 9 w 19"/>
              <a:gd name="T1" fmla="*/ 29 h 29"/>
              <a:gd name="T2" fmla="*/ 0 w 19"/>
              <a:gd name="T3" fmla="*/ 15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7"/>
                  <a:pt x="3" y="5"/>
                </a:cubicBezTo>
                <a:cubicBezTo>
                  <a:pt x="4" y="2"/>
                  <a:pt x="7" y="1"/>
                  <a:pt x="10" y="1"/>
                </a:cubicBezTo>
                <a:cubicBezTo>
                  <a:pt x="16" y="0"/>
                  <a:pt x="19" y="5"/>
                  <a:pt x="19" y="15"/>
                </a:cubicBezTo>
                <a:cubicBezTo>
                  <a:pt x="19" y="19"/>
                  <a:pt x="18" y="22"/>
                  <a:pt x="17" y="25"/>
                </a:cubicBezTo>
                <a:cubicBezTo>
                  <a:pt x="15" y="27"/>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5" name="Freeform 529"/>
          <p:cNvSpPr>
            <a:spLocks/>
          </p:cNvSpPr>
          <p:nvPr/>
        </p:nvSpPr>
        <p:spPr bwMode="auto">
          <a:xfrm>
            <a:off x="8890176" y="4515089"/>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9 h 28"/>
              <a:gd name="T12" fmla="*/ 2 w 12"/>
              <a:gd name="T13" fmla="*/ 9 h 28"/>
              <a:gd name="T14" fmla="*/ 0 w 12"/>
              <a:gd name="T15" fmla="*/ 9 h 28"/>
              <a:gd name="T16" fmla="*/ 0 w 12"/>
              <a:gd name="T17" fmla="*/ 5 h 28"/>
              <a:gd name="T18" fmla="*/ 5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10" y="28"/>
                  <a:pt x="8" y="28"/>
                  <a:pt x="6" y="28"/>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8"/>
                  <a:pt x="0" y="7"/>
                  <a:pt x="0" y="5"/>
                </a:cubicBezTo>
                <a:cubicBezTo>
                  <a:pt x="2" y="4"/>
                  <a:pt x="3" y="4"/>
                  <a:pt x="5"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6" name="Freeform 530"/>
          <p:cNvSpPr>
            <a:spLocks/>
          </p:cNvSpPr>
          <p:nvPr/>
        </p:nvSpPr>
        <p:spPr bwMode="auto">
          <a:xfrm>
            <a:off x="8939388" y="4515089"/>
            <a:ext cx="26988" cy="61913"/>
          </a:xfrm>
          <a:custGeom>
            <a:avLst/>
            <a:gdLst>
              <a:gd name="T0" fmla="*/ 11 w 12"/>
              <a:gd name="T1" fmla="*/ 0 h 28"/>
              <a:gd name="T2" fmla="*/ 12 w 12"/>
              <a:gd name="T3" fmla="*/ 28 h 28"/>
              <a:gd name="T4" fmla="*/ 5 w 12"/>
              <a:gd name="T5" fmla="*/ 28 h 28"/>
              <a:gd name="T6" fmla="*/ 5 w 12"/>
              <a:gd name="T7" fmla="*/ 7 h 28"/>
              <a:gd name="T8" fmla="*/ 4 w 12"/>
              <a:gd name="T9" fmla="*/ 8 h 28"/>
              <a:gd name="T10" fmla="*/ 3 w 12"/>
              <a:gd name="T11" fmla="*/ 9 h 28"/>
              <a:gd name="T12" fmla="*/ 2 w 12"/>
              <a:gd name="T13" fmla="*/ 9 h 28"/>
              <a:gd name="T14" fmla="*/ 0 w 12"/>
              <a:gd name="T15" fmla="*/ 9 h 28"/>
              <a:gd name="T16" fmla="*/ 0 w 12"/>
              <a:gd name="T17" fmla="*/ 5 h 28"/>
              <a:gd name="T18" fmla="*/ 4 w 12"/>
              <a:gd name="T19" fmla="*/ 3 h 28"/>
              <a:gd name="T20" fmla="*/ 8 w 12"/>
              <a:gd name="T21" fmla="*/ 1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2"/>
                  <a:pt x="11" y="17"/>
                  <a:pt x="12" y="28"/>
                </a:cubicBezTo>
                <a:cubicBezTo>
                  <a:pt x="9" y="28"/>
                  <a:pt x="8" y="28"/>
                  <a:pt x="5" y="28"/>
                </a:cubicBezTo>
                <a:cubicBezTo>
                  <a:pt x="5" y="20"/>
                  <a:pt x="5" y="16"/>
                  <a:pt x="5" y="7"/>
                </a:cubicBezTo>
                <a:cubicBezTo>
                  <a:pt x="5" y="7"/>
                  <a:pt x="5" y="8"/>
                  <a:pt x="4" y="8"/>
                </a:cubicBezTo>
                <a:cubicBezTo>
                  <a:pt x="4" y="8"/>
                  <a:pt x="3" y="8"/>
                  <a:pt x="3" y="9"/>
                </a:cubicBezTo>
                <a:cubicBezTo>
                  <a:pt x="3" y="9"/>
                  <a:pt x="2" y="9"/>
                  <a:pt x="2" y="9"/>
                </a:cubicBezTo>
                <a:cubicBezTo>
                  <a:pt x="1" y="9"/>
                  <a:pt x="1" y="9"/>
                  <a:pt x="0" y="9"/>
                </a:cubicBezTo>
                <a:cubicBezTo>
                  <a:pt x="0" y="7"/>
                  <a:pt x="0" y="6"/>
                  <a:pt x="0" y="5"/>
                </a:cubicBezTo>
                <a:cubicBezTo>
                  <a:pt x="2" y="4"/>
                  <a:pt x="3" y="3"/>
                  <a:pt x="4" y="3"/>
                </a:cubicBezTo>
                <a:cubicBezTo>
                  <a:pt x="5" y="2"/>
                  <a:pt x="7" y="1"/>
                  <a:pt x="8" y="1"/>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7" name="Freeform 531"/>
          <p:cNvSpPr>
            <a:spLocks noEditPoints="1"/>
          </p:cNvSpPr>
          <p:nvPr/>
        </p:nvSpPr>
        <p:spPr bwMode="auto">
          <a:xfrm>
            <a:off x="8982251" y="4515089"/>
            <a:ext cx="41275" cy="61913"/>
          </a:xfrm>
          <a:custGeom>
            <a:avLst/>
            <a:gdLst>
              <a:gd name="T0" fmla="*/ 9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9 w 19"/>
              <a:gd name="T13" fmla="*/ 28 h 28"/>
              <a:gd name="T14" fmla="*/ 10 w 19"/>
              <a:gd name="T15" fmla="*/ 5 h 28"/>
              <a:gd name="T16" fmla="*/ 6 w 19"/>
              <a:gd name="T17" fmla="*/ 15 h 28"/>
              <a:gd name="T18" fmla="*/ 10 w 19"/>
              <a:gd name="T19" fmla="*/ 24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4"/>
                  <a:pt x="0" y="15"/>
                </a:cubicBezTo>
                <a:cubicBezTo>
                  <a:pt x="0" y="10"/>
                  <a:pt x="1" y="6"/>
                  <a:pt x="3" y="4"/>
                </a:cubicBezTo>
                <a:cubicBezTo>
                  <a:pt x="4" y="2"/>
                  <a:pt x="7" y="0"/>
                  <a:pt x="10" y="0"/>
                </a:cubicBezTo>
                <a:cubicBezTo>
                  <a:pt x="16" y="0"/>
                  <a:pt x="19" y="5"/>
                  <a:pt x="19" y="14"/>
                </a:cubicBezTo>
                <a:cubicBezTo>
                  <a:pt x="19" y="19"/>
                  <a:pt x="18" y="23"/>
                  <a:pt x="17" y="25"/>
                </a:cubicBezTo>
                <a:cubicBezTo>
                  <a:pt x="15" y="27"/>
                  <a:pt x="12" y="28"/>
                  <a:pt x="9" y="28"/>
                </a:cubicBezTo>
                <a:close/>
                <a:moveTo>
                  <a:pt x="10" y="5"/>
                </a:moveTo>
                <a:cubicBezTo>
                  <a:pt x="7" y="5"/>
                  <a:pt x="6" y="8"/>
                  <a:pt x="6" y="15"/>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8" name="Freeform 532"/>
          <p:cNvSpPr>
            <a:spLocks/>
          </p:cNvSpPr>
          <p:nvPr/>
        </p:nvSpPr>
        <p:spPr bwMode="auto">
          <a:xfrm>
            <a:off x="9034638" y="4515089"/>
            <a:ext cx="26988" cy="61913"/>
          </a:xfrm>
          <a:custGeom>
            <a:avLst/>
            <a:gdLst>
              <a:gd name="T0" fmla="*/ 11 w 12"/>
              <a:gd name="T1" fmla="*/ 0 h 28"/>
              <a:gd name="T2" fmla="*/ 12 w 12"/>
              <a:gd name="T3" fmla="*/ 28 h 28"/>
              <a:gd name="T4" fmla="*/ 6 w 12"/>
              <a:gd name="T5" fmla="*/ 28 h 28"/>
              <a:gd name="T6" fmla="*/ 6 w 12"/>
              <a:gd name="T7" fmla="*/ 7 h 28"/>
              <a:gd name="T8" fmla="*/ 5 w 12"/>
              <a:gd name="T9" fmla="*/ 7 h 28"/>
              <a:gd name="T10" fmla="*/ 3 w 12"/>
              <a:gd name="T11" fmla="*/ 8 h 28"/>
              <a:gd name="T12" fmla="*/ 2 w 12"/>
              <a:gd name="T13" fmla="*/ 9 h 28"/>
              <a:gd name="T14" fmla="*/ 0 w 12"/>
              <a:gd name="T15" fmla="*/ 9 h 28"/>
              <a:gd name="T16" fmla="*/ 0 w 12"/>
              <a:gd name="T17" fmla="*/ 4 h 28"/>
              <a:gd name="T18" fmla="*/ 5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1"/>
                  <a:pt x="11" y="17"/>
                  <a:pt x="12" y="28"/>
                </a:cubicBezTo>
                <a:cubicBezTo>
                  <a:pt x="9" y="28"/>
                  <a:pt x="8" y="28"/>
                  <a:pt x="6" y="28"/>
                </a:cubicBezTo>
                <a:cubicBezTo>
                  <a:pt x="6" y="19"/>
                  <a:pt x="6" y="15"/>
                  <a:pt x="6" y="7"/>
                </a:cubicBezTo>
                <a:cubicBezTo>
                  <a:pt x="6" y="7"/>
                  <a:pt x="5" y="7"/>
                  <a:pt x="5" y="7"/>
                </a:cubicBezTo>
                <a:cubicBezTo>
                  <a:pt x="4" y="8"/>
                  <a:pt x="4" y="8"/>
                  <a:pt x="3" y="8"/>
                </a:cubicBezTo>
                <a:cubicBezTo>
                  <a:pt x="3" y="8"/>
                  <a:pt x="2" y="8"/>
                  <a:pt x="2" y="9"/>
                </a:cubicBezTo>
                <a:cubicBezTo>
                  <a:pt x="1" y="9"/>
                  <a:pt x="1" y="9"/>
                  <a:pt x="0" y="9"/>
                </a:cubicBezTo>
                <a:cubicBezTo>
                  <a:pt x="0" y="7"/>
                  <a:pt x="0" y="6"/>
                  <a:pt x="0" y="4"/>
                </a:cubicBezTo>
                <a:cubicBezTo>
                  <a:pt x="1" y="4"/>
                  <a:pt x="3" y="3"/>
                  <a:pt x="5"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9" name="Freeform 533"/>
          <p:cNvSpPr>
            <a:spLocks noEditPoints="1"/>
          </p:cNvSpPr>
          <p:nvPr/>
        </p:nvSpPr>
        <p:spPr bwMode="auto">
          <a:xfrm>
            <a:off x="9077501" y="4515089"/>
            <a:ext cx="44450" cy="61913"/>
          </a:xfrm>
          <a:custGeom>
            <a:avLst/>
            <a:gdLst>
              <a:gd name="T0" fmla="*/ 10 w 20"/>
              <a:gd name="T1" fmla="*/ 28 h 28"/>
              <a:gd name="T2" fmla="*/ 0 w 20"/>
              <a:gd name="T3" fmla="*/ 15 h 28"/>
              <a:gd name="T4" fmla="*/ 3 w 20"/>
              <a:gd name="T5" fmla="*/ 4 h 28"/>
              <a:gd name="T6" fmla="*/ 10 w 20"/>
              <a:gd name="T7" fmla="*/ 0 h 28"/>
              <a:gd name="T8" fmla="*/ 20 w 20"/>
              <a:gd name="T9" fmla="*/ 14 h 28"/>
              <a:gd name="T10" fmla="*/ 17 w 20"/>
              <a:gd name="T11" fmla="*/ 25 h 28"/>
              <a:gd name="T12" fmla="*/ 10 w 20"/>
              <a:gd name="T13" fmla="*/ 28 h 28"/>
              <a:gd name="T14" fmla="*/ 10 w 20"/>
              <a:gd name="T15" fmla="*/ 4 h 28"/>
              <a:gd name="T16" fmla="*/ 6 w 20"/>
              <a:gd name="T17" fmla="*/ 15 h 28"/>
              <a:gd name="T18" fmla="*/ 10 w 20"/>
              <a:gd name="T19" fmla="*/ 24 h 28"/>
              <a:gd name="T20" fmla="*/ 13 w 20"/>
              <a:gd name="T21" fmla="*/ 14 h 28"/>
              <a:gd name="T22" fmla="*/ 10 w 20"/>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8"/>
                  <a:pt x="0" y="24"/>
                  <a:pt x="0" y="15"/>
                </a:cubicBezTo>
                <a:cubicBezTo>
                  <a:pt x="0" y="10"/>
                  <a:pt x="1" y="6"/>
                  <a:pt x="3" y="4"/>
                </a:cubicBezTo>
                <a:cubicBezTo>
                  <a:pt x="5" y="1"/>
                  <a:pt x="7" y="0"/>
                  <a:pt x="10" y="0"/>
                </a:cubicBezTo>
                <a:cubicBezTo>
                  <a:pt x="17" y="0"/>
                  <a:pt x="20" y="4"/>
                  <a:pt x="20" y="14"/>
                </a:cubicBezTo>
                <a:cubicBezTo>
                  <a:pt x="20" y="18"/>
                  <a:pt x="19" y="22"/>
                  <a:pt x="17" y="25"/>
                </a:cubicBezTo>
                <a:cubicBezTo>
                  <a:pt x="16" y="27"/>
                  <a:pt x="13" y="28"/>
                  <a:pt x="10" y="28"/>
                </a:cubicBezTo>
                <a:close/>
                <a:moveTo>
                  <a:pt x="10" y="4"/>
                </a:moveTo>
                <a:cubicBezTo>
                  <a:pt x="8" y="4"/>
                  <a:pt x="6" y="8"/>
                  <a:pt x="6" y="15"/>
                </a:cubicBezTo>
                <a:cubicBezTo>
                  <a:pt x="6" y="20"/>
                  <a:pt x="8"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0" name="Freeform 534"/>
          <p:cNvSpPr>
            <a:spLocks noEditPoints="1"/>
          </p:cNvSpPr>
          <p:nvPr/>
        </p:nvSpPr>
        <p:spPr bwMode="auto">
          <a:xfrm>
            <a:off x="9126713" y="4515089"/>
            <a:ext cx="41275" cy="61913"/>
          </a:xfrm>
          <a:custGeom>
            <a:avLst/>
            <a:gdLst>
              <a:gd name="T0" fmla="*/ 10 w 19"/>
              <a:gd name="T1" fmla="*/ 28 h 28"/>
              <a:gd name="T2" fmla="*/ 0 w 19"/>
              <a:gd name="T3" fmla="*/ 15 h 28"/>
              <a:gd name="T4" fmla="*/ 2 w 19"/>
              <a:gd name="T5" fmla="*/ 3 h 28"/>
              <a:gd name="T6" fmla="*/ 10 w 19"/>
              <a:gd name="T7" fmla="*/ 0 h 28"/>
              <a:gd name="T8" fmla="*/ 19 w 19"/>
              <a:gd name="T9" fmla="*/ 14 h 28"/>
              <a:gd name="T10" fmla="*/ 17 w 19"/>
              <a:gd name="T11" fmla="*/ 25 h 28"/>
              <a:gd name="T12" fmla="*/ 10 w 19"/>
              <a:gd name="T13" fmla="*/ 28 h 28"/>
              <a:gd name="T14" fmla="*/ 10 w 19"/>
              <a:gd name="T15" fmla="*/ 4 h 28"/>
              <a:gd name="T16" fmla="*/ 6 w 19"/>
              <a:gd name="T17" fmla="*/ 14 h 28"/>
              <a:gd name="T18" fmla="*/ 10 w 19"/>
              <a:gd name="T19" fmla="*/ 24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9"/>
                  <a:pt x="1" y="6"/>
                  <a:pt x="2" y="3"/>
                </a:cubicBezTo>
                <a:cubicBezTo>
                  <a:pt x="4" y="1"/>
                  <a:pt x="7" y="0"/>
                  <a:pt x="10" y="0"/>
                </a:cubicBezTo>
                <a:cubicBezTo>
                  <a:pt x="16" y="0"/>
                  <a:pt x="19" y="4"/>
                  <a:pt x="19" y="14"/>
                </a:cubicBezTo>
                <a:cubicBezTo>
                  <a:pt x="19" y="18"/>
                  <a:pt x="19" y="22"/>
                  <a:pt x="17" y="25"/>
                </a:cubicBezTo>
                <a:cubicBezTo>
                  <a:pt x="15" y="27"/>
                  <a:pt x="13" y="28"/>
                  <a:pt x="10" y="28"/>
                </a:cubicBezTo>
                <a:close/>
                <a:moveTo>
                  <a:pt x="10" y="4"/>
                </a:moveTo>
                <a:cubicBezTo>
                  <a:pt x="7" y="4"/>
                  <a:pt x="6" y="8"/>
                  <a:pt x="6" y="14"/>
                </a:cubicBezTo>
                <a:cubicBezTo>
                  <a:pt x="6" y="20"/>
                  <a:pt x="7"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1" name="Freeform 535"/>
          <p:cNvSpPr>
            <a:spLocks/>
          </p:cNvSpPr>
          <p:nvPr/>
        </p:nvSpPr>
        <p:spPr bwMode="auto">
          <a:xfrm>
            <a:off x="9179101" y="4513501"/>
            <a:ext cx="26988" cy="63500"/>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4 w 12"/>
              <a:gd name="T11" fmla="*/ 9 h 29"/>
              <a:gd name="T12" fmla="*/ 2 w 12"/>
              <a:gd name="T13" fmla="*/ 9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10" y="29"/>
                  <a:pt x="8" y="29"/>
                  <a:pt x="6" y="29"/>
                </a:cubicBezTo>
                <a:cubicBezTo>
                  <a:pt x="6" y="20"/>
                  <a:pt x="6" y="16"/>
                  <a:pt x="6" y="7"/>
                </a:cubicBezTo>
                <a:cubicBezTo>
                  <a:pt x="6" y="7"/>
                  <a:pt x="6" y="8"/>
                  <a:pt x="5" y="8"/>
                </a:cubicBezTo>
                <a:cubicBezTo>
                  <a:pt x="5" y="8"/>
                  <a:pt x="4" y="9"/>
                  <a:pt x="4" y="9"/>
                </a:cubicBezTo>
                <a:cubicBezTo>
                  <a:pt x="3" y="9"/>
                  <a:pt x="2" y="9"/>
                  <a:pt x="2" y="9"/>
                </a:cubicBezTo>
                <a:cubicBezTo>
                  <a:pt x="1" y="9"/>
                  <a:pt x="1" y="10"/>
                  <a:pt x="0" y="10"/>
                </a:cubicBezTo>
                <a:cubicBezTo>
                  <a:pt x="0" y="8"/>
                  <a:pt x="0" y="7"/>
                  <a:pt x="0" y="5"/>
                </a:cubicBezTo>
                <a:cubicBezTo>
                  <a:pt x="2" y="4"/>
                  <a:pt x="4"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2" name="Freeform 536"/>
          <p:cNvSpPr>
            <a:spLocks noEditPoints="1"/>
          </p:cNvSpPr>
          <p:nvPr/>
        </p:nvSpPr>
        <p:spPr bwMode="auto">
          <a:xfrm>
            <a:off x="8594901" y="4602401"/>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10"/>
                  <a:pt x="1" y="6"/>
                  <a:pt x="3" y="3"/>
                </a:cubicBezTo>
                <a:cubicBezTo>
                  <a:pt x="5" y="1"/>
                  <a:pt x="7" y="0"/>
                  <a:pt x="10" y="0"/>
                </a:cubicBezTo>
                <a:cubicBezTo>
                  <a:pt x="17" y="0"/>
                  <a:pt x="20" y="4"/>
                  <a:pt x="20" y="13"/>
                </a:cubicBezTo>
                <a:cubicBezTo>
                  <a:pt x="20" y="18"/>
                  <a:pt x="19" y="21"/>
                  <a:pt x="17" y="24"/>
                </a:cubicBezTo>
                <a:cubicBezTo>
                  <a:pt x="16" y="26"/>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3" name="Freeform 537"/>
          <p:cNvSpPr>
            <a:spLocks noEditPoints="1"/>
          </p:cNvSpPr>
          <p:nvPr/>
        </p:nvSpPr>
        <p:spPr bwMode="auto">
          <a:xfrm>
            <a:off x="8644113" y="4602401"/>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10"/>
                  <a:pt x="1" y="6"/>
                  <a:pt x="3" y="3"/>
                </a:cubicBezTo>
                <a:cubicBezTo>
                  <a:pt x="4" y="1"/>
                  <a:pt x="7" y="0"/>
                  <a:pt x="10" y="0"/>
                </a:cubicBezTo>
                <a:cubicBezTo>
                  <a:pt x="16" y="0"/>
                  <a:pt x="19" y="4"/>
                  <a:pt x="19" y="13"/>
                </a:cubicBezTo>
                <a:cubicBezTo>
                  <a:pt x="19" y="18"/>
                  <a:pt x="18" y="21"/>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4" name="Freeform 538"/>
          <p:cNvSpPr>
            <a:spLocks noEditPoints="1"/>
          </p:cNvSpPr>
          <p:nvPr/>
        </p:nvSpPr>
        <p:spPr bwMode="auto">
          <a:xfrm>
            <a:off x="8693326" y="4602401"/>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1"/>
                  <a:pt x="16" y="24"/>
                </a:cubicBezTo>
                <a:cubicBezTo>
                  <a:pt x="15" y="26"/>
                  <a:pt x="12" y="27"/>
                  <a:pt x="9" y="27"/>
                </a:cubicBezTo>
                <a:close/>
                <a:moveTo>
                  <a:pt x="10" y="4"/>
                </a:moveTo>
                <a:cubicBezTo>
                  <a:pt x="7" y="4"/>
                  <a:pt x="6" y="8"/>
                  <a:pt x="6" y="14"/>
                </a:cubicBezTo>
                <a:cubicBezTo>
                  <a:pt x="6" y="20"/>
                  <a:pt x="7"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5" name="Freeform 539"/>
          <p:cNvSpPr>
            <a:spLocks noEditPoints="1"/>
          </p:cNvSpPr>
          <p:nvPr/>
        </p:nvSpPr>
        <p:spPr bwMode="auto">
          <a:xfrm>
            <a:off x="8742538" y="4602401"/>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9 w 19"/>
              <a:gd name="T15" fmla="*/ 4 h 27"/>
              <a:gd name="T16" fmla="*/ 5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2"/>
                  <a:pt x="16" y="24"/>
                </a:cubicBezTo>
                <a:cubicBezTo>
                  <a:pt x="15" y="26"/>
                  <a:pt x="12" y="27"/>
                  <a:pt x="9" y="27"/>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6" name="Freeform 540"/>
          <p:cNvSpPr>
            <a:spLocks/>
          </p:cNvSpPr>
          <p:nvPr/>
        </p:nvSpPr>
        <p:spPr bwMode="auto">
          <a:xfrm>
            <a:off x="8794926" y="4602401"/>
            <a:ext cx="25400" cy="60325"/>
          </a:xfrm>
          <a:custGeom>
            <a:avLst/>
            <a:gdLst>
              <a:gd name="T0" fmla="*/ 11 w 11"/>
              <a:gd name="T1" fmla="*/ 0 h 27"/>
              <a:gd name="T2" fmla="*/ 11 w 11"/>
              <a:gd name="T3" fmla="*/ 27 h 27"/>
              <a:gd name="T4" fmla="*/ 6 w 11"/>
              <a:gd name="T5" fmla="*/ 27 h 27"/>
              <a:gd name="T6" fmla="*/ 6 w 11"/>
              <a:gd name="T7" fmla="*/ 7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6"/>
                  <a:pt x="11" y="27"/>
                </a:cubicBezTo>
                <a:cubicBezTo>
                  <a:pt x="9" y="27"/>
                  <a:pt x="8" y="27"/>
                  <a:pt x="6" y="27"/>
                </a:cubicBezTo>
                <a:cubicBezTo>
                  <a:pt x="6" y="19"/>
                  <a:pt x="6" y="14"/>
                  <a:pt x="6" y="7"/>
                </a:cubicBezTo>
                <a:cubicBezTo>
                  <a:pt x="6" y="7"/>
                  <a:pt x="5" y="7"/>
                  <a:pt x="4" y="7"/>
                </a:cubicBezTo>
                <a:cubicBezTo>
                  <a:pt x="4" y="8"/>
                  <a:pt x="3" y="8"/>
                  <a:pt x="3" y="8"/>
                </a:cubicBezTo>
                <a:cubicBezTo>
                  <a:pt x="2" y="8"/>
                  <a:pt x="2" y="8"/>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7" name="Freeform 541"/>
          <p:cNvSpPr>
            <a:spLocks noEditPoints="1"/>
          </p:cNvSpPr>
          <p:nvPr/>
        </p:nvSpPr>
        <p:spPr bwMode="auto">
          <a:xfrm>
            <a:off x="8837788" y="4602401"/>
            <a:ext cx="41275" cy="60325"/>
          </a:xfrm>
          <a:custGeom>
            <a:avLst/>
            <a:gdLst>
              <a:gd name="T0" fmla="*/ 9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9 w 19"/>
              <a:gd name="T13" fmla="*/ 27 h 27"/>
              <a:gd name="T14" fmla="*/ 9 w 19"/>
              <a:gd name="T15" fmla="*/ 4 h 27"/>
              <a:gd name="T16" fmla="*/ 6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3" y="3"/>
                </a:cubicBezTo>
                <a:cubicBezTo>
                  <a:pt x="4" y="1"/>
                  <a:pt x="7" y="0"/>
                  <a:pt x="10" y="0"/>
                </a:cubicBezTo>
                <a:cubicBezTo>
                  <a:pt x="16" y="0"/>
                  <a:pt x="19" y="4"/>
                  <a:pt x="19" y="13"/>
                </a:cubicBezTo>
                <a:cubicBezTo>
                  <a:pt x="19" y="18"/>
                  <a:pt x="18" y="22"/>
                  <a:pt x="17" y="24"/>
                </a:cubicBezTo>
                <a:cubicBezTo>
                  <a:pt x="15" y="26"/>
                  <a:pt x="13" y="27"/>
                  <a:pt x="9" y="27"/>
                </a:cubicBezTo>
                <a:close/>
                <a:moveTo>
                  <a:pt x="9" y="4"/>
                </a:moveTo>
                <a:cubicBezTo>
                  <a:pt x="7" y="4"/>
                  <a:pt x="6" y="8"/>
                  <a:pt x="6" y="14"/>
                </a:cubicBezTo>
                <a:cubicBezTo>
                  <a:pt x="6"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8" name="Freeform 542"/>
          <p:cNvSpPr>
            <a:spLocks noEditPoints="1"/>
          </p:cNvSpPr>
          <p:nvPr/>
        </p:nvSpPr>
        <p:spPr bwMode="auto">
          <a:xfrm>
            <a:off x="8883826" y="4602401"/>
            <a:ext cx="44450" cy="61913"/>
          </a:xfrm>
          <a:custGeom>
            <a:avLst/>
            <a:gdLst>
              <a:gd name="T0" fmla="*/ 10 w 20"/>
              <a:gd name="T1" fmla="*/ 28 h 28"/>
              <a:gd name="T2" fmla="*/ 0 w 20"/>
              <a:gd name="T3" fmla="*/ 14 h 28"/>
              <a:gd name="T4" fmla="*/ 3 w 20"/>
              <a:gd name="T5" fmla="*/ 3 h 28"/>
              <a:gd name="T6" fmla="*/ 10 w 20"/>
              <a:gd name="T7" fmla="*/ 0 h 28"/>
              <a:gd name="T8" fmla="*/ 20 w 20"/>
              <a:gd name="T9" fmla="*/ 13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4" y="28"/>
                  <a:pt x="0" y="23"/>
                  <a:pt x="0" y="14"/>
                </a:cubicBezTo>
                <a:cubicBezTo>
                  <a:pt x="0" y="10"/>
                  <a:pt x="1" y="6"/>
                  <a:pt x="3" y="3"/>
                </a:cubicBezTo>
                <a:cubicBezTo>
                  <a:pt x="5" y="1"/>
                  <a:pt x="7" y="0"/>
                  <a:pt x="10" y="0"/>
                </a:cubicBezTo>
                <a:cubicBezTo>
                  <a:pt x="17" y="0"/>
                  <a:pt x="20" y="5"/>
                  <a:pt x="20" y="13"/>
                </a:cubicBezTo>
                <a:cubicBezTo>
                  <a:pt x="20" y="18"/>
                  <a:pt x="19" y="22"/>
                  <a:pt x="17" y="24"/>
                </a:cubicBezTo>
                <a:cubicBezTo>
                  <a:pt x="16" y="27"/>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9" name="Freeform 543"/>
          <p:cNvSpPr>
            <a:spLocks/>
          </p:cNvSpPr>
          <p:nvPr/>
        </p:nvSpPr>
        <p:spPr bwMode="auto">
          <a:xfrm>
            <a:off x="8939388" y="4602401"/>
            <a:ext cx="26988" cy="60325"/>
          </a:xfrm>
          <a:custGeom>
            <a:avLst/>
            <a:gdLst>
              <a:gd name="T0" fmla="*/ 12 w 12"/>
              <a:gd name="T1" fmla="*/ 0 h 27"/>
              <a:gd name="T2" fmla="*/ 12 w 12"/>
              <a:gd name="T3" fmla="*/ 27 h 27"/>
              <a:gd name="T4" fmla="*/ 6 w 12"/>
              <a:gd name="T5" fmla="*/ 27 h 27"/>
              <a:gd name="T6" fmla="*/ 6 w 12"/>
              <a:gd name="T7" fmla="*/ 7 h 27"/>
              <a:gd name="T8" fmla="*/ 4 w 12"/>
              <a:gd name="T9" fmla="*/ 7 h 27"/>
              <a:gd name="T10" fmla="*/ 3 w 12"/>
              <a:gd name="T11" fmla="*/ 8 h 27"/>
              <a:gd name="T12" fmla="*/ 2 w 12"/>
              <a:gd name="T13" fmla="*/ 9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4" y="7"/>
                </a:cubicBezTo>
                <a:cubicBezTo>
                  <a:pt x="4" y="8"/>
                  <a:pt x="4" y="8"/>
                  <a:pt x="3" y="8"/>
                </a:cubicBezTo>
                <a:cubicBezTo>
                  <a:pt x="3" y="8"/>
                  <a:pt x="2" y="8"/>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0" name="Freeform 544"/>
          <p:cNvSpPr>
            <a:spLocks/>
          </p:cNvSpPr>
          <p:nvPr/>
        </p:nvSpPr>
        <p:spPr bwMode="auto">
          <a:xfrm>
            <a:off x="8987013" y="4602401"/>
            <a:ext cx="25400"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4 w 12"/>
              <a:gd name="T11" fmla="*/ 8 h 27"/>
              <a:gd name="T12" fmla="*/ 2 w 12"/>
              <a:gd name="T13" fmla="*/ 9 h 27"/>
              <a:gd name="T14" fmla="*/ 0 w 12"/>
              <a:gd name="T15" fmla="*/ 9 h 27"/>
              <a:gd name="T16" fmla="*/ 0 w 12"/>
              <a:gd name="T17" fmla="*/ 4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10" y="27"/>
                  <a:pt x="8" y="27"/>
                  <a:pt x="6" y="27"/>
                </a:cubicBezTo>
                <a:cubicBezTo>
                  <a:pt x="6" y="19"/>
                  <a:pt x="6" y="15"/>
                  <a:pt x="6" y="7"/>
                </a:cubicBezTo>
                <a:cubicBezTo>
                  <a:pt x="6" y="7"/>
                  <a:pt x="6" y="7"/>
                  <a:pt x="5" y="7"/>
                </a:cubicBezTo>
                <a:cubicBezTo>
                  <a:pt x="5" y="8"/>
                  <a:pt x="4" y="8"/>
                  <a:pt x="4" y="8"/>
                </a:cubicBezTo>
                <a:cubicBezTo>
                  <a:pt x="3" y="8"/>
                  <a:pt x="3" y="8"/>
                  <a:pt x="2" y="9"/>
                </a:cubicBezTo>
                <a:cubicBezTo>
                  <a:pt x="2" y="9"/>
                  <a:pt x="1" y="9"/>
                  <a:pt x="0" y="9"/>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1" name="Freeform 545"/>
          <p:cNvSpPr>
            <a:spLocks noEditPoints="1"/>
          </p:cNvSpPr>
          <p:nvPr/>
        </p:nvSpPr>
        <p:spPr bwMode="auto">
          <a:xfrm>
            <a:off x="9029876" y="4602401"/>
            <a:ext cx="42863" cy="61913"/>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7 w 19"/>
              <a:gd name="T11" fmla="*/ 24 h 28"/>
              <a:gd name="T12" fmla="*/ 9 w 19"/>
              <a:gd name="T13" fmla="*/ 28 h 28"/>
              <a:gd name="T14" fmla="*/ 9 w 19"/>
              <a:gd name="T15" fmla="*/ 5 h 28"/>
              <a:gd name="T16" fmla="*/ 6 w 19"/>
              <a:gd name="T17" fmla="*/ 14 h 28"/>
              <a:gd name="T18" fmla="*/ 9 w 19"/>
              <a:gd name="T19" fmla="*/ 23 h 28"/>
              <a:gd name="T20" fmla="*/ 13 w 19"/>
              <a:gd name="T21" fmla="*/ 14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0" y="6"/>
                  <a:pt x="2" y="3"/>
                </a:cubicBezTo>
                <a:cubicBezTo>
                  <a:pt x="4" y="1"/>
                  <a:pt x="7" y="0"/>
                  <a:pt x="10" y="0"/>
                </a:cubicBezTo>
                <a:cubicBezTo>
                  <a:pt x="16" y="0"/>
                  <a:pt x="19" y="5"/>
                  <a:pt x="19" y="14"/>
                </a:cubicBezTo>
                <a:cubicBezTo>
                  <a:pt x="19" y="19"/>
                  <a:pt x="18" y="22"/>
                  <a:pt x="17" y="24"/>
                </a:cubicBezTo>
                <a:cubicBezTo>
                  <a:pt x="14" y="27"/>
                  <a:pt x="12" y="28"/>
                  <a:pt x="9" y="28"/>
                </a:cubicBezTo>
                <a:close/>
                <a:moveTo>
                  <a:pt x="9" y="5"/>
                </a:moveTo>
                <a:cubicBezTo>
                  <a:pt x="7" y="5"/>
                  <a:pt x="6" y="8"/>
                  <a:pt x="6" y="14"/>
                </a:cubicBezTo>
                <a:cubicBezTo>
                  <a:pt x="6" y="20"/>
                  <a:pt x="7" y="23"/>
                  <a:pt x="9" y="23"/>
                </a:cubicBezTo>
                <a:cubicBezTo>
                  <a:pt x="12" y="23"/>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2" name="Freeform 546"/>
          <p:cNvSpPr>
            <a:spLocks/>
          </p:cNvSpPr>
          <p:nvPr/>
        </p:nvSpPr>
        <p:spPr bwMode="auto">
          <a:xfrm>
            <a:off x="9083851" y="4602401"/>
            <a:ext cx="23813" cy="61913"/>
          </a:xfrm>
          <a:custGeom>
            <a:avLst/>
            <a:gdLst>
              <a:gd name="T0" fmla="*/ 11 w 11"/>
              <a:gd name="T1" fmla="*/ 0 h 28"/>
              <a:gd name="T2" fmla="*/ 11 w 11"/>
              <a:gd name="T3" fmla="*/ 28 h 28"/>
              <a:gd name="T4" fmla="*/ 6 w 11"/>
              <a:gd name="T5" fmla="*/ 28 h 28"/>
              <a:gd name="T6" fmla="*/ 6 w 11"/>
              <a:gd name="T7" fmla="*/ 7 h 28"/>
              <a:gd name="T8" fmla="*/ 5 w 11"/>
              <a:gd name="T9" fmla="*/ 7 h 28"/>
              <a:gd name="T10" fmla="*/ 3 w 11"/>
              <a:gd name="T11" fmla="*/ 8 h 28"/>
              <a:gd name="T12" fmla="*/ 1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6" y="28"/>
                </a:cubicBezTo>
                <a:cubicBezTo>
                  <a:pt x="6" y="19"/>
                  <a:pt x="6" y="15"/>
                  <a:pt x="6" y="7"/>
                </a:cubicBezTo>
                <a:cubicBezTo>
                  <a:pt x="5" y="7"/>
                  <a:pt x="5" y="7"/>
                  <a:pt x="5" y="7"/>
                </a:cubicBezTo>
                <a:cubicBezTo>
                  <a:pt x="4" y="8"/>
                  <a:pt x="3" y="8"/>
                  <a:pt x="3" y="8"/>
                </a:cubicBezTo>
                <a:cubicBezTo>
                  <a:pt x="2" y="8"/>
                  <a:pt x="2" y="9"/>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3" name="Freeform 547"/>
          <p:cNvSpPr>
            <a:spLocks/>
          </p:cNvSpPr>
          <p:nvPr/>
        </p:nvSpPr>
        <p:spPr bwMode="auto">
          <a:xfrm>
            <a:off x="9133063" y="4602401"/>
            <a:ext cx="23813" cy="61913"/>
          </a:xfrm>
          <a:custGeom>
            <a:avLst/>
            <a:gdLst>
              <a:gd name="T0" fmla="*/ 11 w 11"/>
              <a:gd name="T1" fmla="*/ 0 h 28"/>
              <a:gd name="T2" fmla="*/ 11 w 11"/>
              <a:gd name="T3" fmla="*/ 28 h 28"/>
              <a:gd name="T4" fmla="*/ 5 w 11"/>
              <a:gd name="T5" fmla="*/ 28 h 28"/>
              <a:gd name="T6" fmla="*/ 5 w 11"/>
              <a:gd name="T7" fmla="*/ 7 h 28"/>
              <a:gd name="T8" fmla="*/ 4 w 11"/>
              <a:gd name="T9" fmla="*/ 7 h 28"/>
              <a:gd name="T10" fmla="*/ 3 w 11"/>
              <a:gd name="T11" fmla="*/ 8 h 28"/>
              <a:gd name="T12" fmla="*/ 2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5" y="28"/>
                </a:cubicBezTo>
                <a:cubicBezTo>
                  <a:pt x="5" y="19"/>
                  <a:pt x="5" y="15"/>
                  <a:pt x="5" y="7"/>
                </a:cubicBezTo>
                <a:cubicBezTo>
                  <a:pt x="5" y="7"/>
                  <a:pt x="5" y="7"/>
                  <a:pt x="4" y="7"/>
                </a:cubicBezTo>
                <a:cubicBezTo>
                  <a:pt x="4" y="8"/>
                  <a:pt x="4" y="8"/>
                  <a:pt x="3" y="8"/>
                </a:cubicBezTo>
                <a:cubicBezTo>
                  <a:pt x="3" y="8"/>
                  <a:pt x="2" y="9"/>
                  <a:pt x="2" y="9"/>
                </a:cubicBezTo>
                <a:cubicBezTo>
                  <a:pt x="1" y="9"/>
                  <a:pt x="0" y="9"/>
                  <a:pt x="0" y="9"/>
                </a:cubicBezTo>
                <a:cubicBezTo>
                  <a:pt x="0" y="7"/>
                  <a:pt x="0" y="6"/>
                  <a:pt x="0" y="4"/>
                </a:cubicBezTo>
                <a:cubicBezTo>
                  <a:pt x="2" y="4"/>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4" name="Freeform 548"/>
          <p:cNvSpPr>
            <a:spLocks noEditPoints="1"/>
          </p:cNvSpPr>
          <p:nvPr/>
        </p:nvSpPr>
        <p:spPr bwMode="auto">
          <a:xfrm>
            <a:off x="9174338" y="4602401"/>
            <a:ext cx="42863" cy="63500"/>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4 h 29"/>
              <a:gd name="T12" fmla="*/ 9 w 19"/>
              <a:gd name="T13" fmla="*/ 29 h 29"/>
              <a:gd name="T14" fmla="*/ 10 w 19"/>
              <a:gd name="T15" fmla="*/ 4 h 29"/>
              <a:gd name="T16" fmla="*/ 5 w 19"/>
              <a:gd name="T17" fmla="*/ 14 h 29"/>
              <a:gd name="T18" fmla="*/ 10 w 19"/>
              <a:gd name="T19" fmla="*/ 24 h 29"/>
              <a:gd name="T20" fmla="*/ 13 w 19"/>
              <a:gd name="T21" fmla="*/ 14 h 29"/>
              <a:gd name="T22" fmla="*/ 10 w 19"/>
              <a:gd name="T23"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2" y="3"/>
                </a:cubicBezTo>
                <a:cubicBezTo>
                  <a:pt x="4" y="1"/>
                  <a:pt x="7" y="0"/>
                  <a:pt x="10" y="0"/>
                </a:cubicBezTo>
                <a:cubicBezTo>
                  <a:pt x="16" y="0"/>
                  <a:pt x="19" y="4"/>
                  <a:pt x="19" y="14"/>
                </a:cubicBezTo>
                <a:cubicBezTo>
                  <a:pt x="19" y="19"/>
                  <a:pt x="18" y="22"/>
                  <a:pt x="16" y="24"/>
                </a:cubicBezTo>
                <a:cubicBezTo>
                  <a:pt x="15" y="27"/>
                  <a:pt x="12" y="29"/>
                  <a:pt x="9" y="29"/>
                </a:cubicBezTo>
                <a:close/>
                <a:moveTo>
                  <a:pt x="10" y="4"/>
                </a:moveTo>
                <a:cubicBezTo>
                  <a:pt x="7" y="4"/>
                  <a:pt x="5" y="8"/>
                  <a:pt x="5" y="14"/>
                </a:cubicBezTo>
                <a:cubicBezTo>
                  <a:pt x="5" y="20"/>
                  <a:pt x="7" y="24"/>
                  <a:pt x="10" y="24"/>
                </a:cubicBezTo>
                <a:cubicBezTo>
                  <a:pt x="12" y="24"/>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5" name="Freeform 549"/>
          <p:cNvSpPr>
            <a:spLocks/>
          </p:cNvSpPr>
          <p:nvPr/>
        </p:nvSpPr>
        <p:spPr bwMode="auto">
          <a:xfrm>
            <a:off x="8592518" y="4686538"/>
            <a:ext cx="36576" cy="73152"/>
          </a:xfrm>
          <a:custGeom>
            <a:avLst/>
            <a:gdLst>
              <a:gd name="T0" fmla="*/ 10 w 10"/>
              <a:gd name="T1" fmla="*/ 0 h 27"/>
              <a:gd name="T2" fmla="*/ 10 w 10"/>
              <a:gd name="T3" fmla="*/ 27 h 27"/>
              <a:gd name="T4" fmla="*/ 5 w 10"/>
              <a:gd name="T5" fmla="*/ 27 h 27"/>
              <a:gd name="T6" fmla="*/ 5 w 10"/>
              <a:gd name="T7" fmla="*/ 6 h 27"/>
              <a:gd name="T8" fmla="*/ 4 w 10"/>
              <a:gd name="T9" fmla="*/ 7 h 27"/>
              <a:gd name="T10" fmla="*/ 2 w 10"/>
              <a:gd name="T11" fmla="*/ 8 h 27"/>
              <a:gd name="T12" fmla="*/ 1 w 10"/>
              <a:gd name="T13" fmla="*/ 8 h 27"/>
              <a:gd name="T14" fmla="*/ 0 w 10"/>
              <a:gd name="T15" fmla="*/ 8 h 27"/>
              <a:gd name="T16" fmla="*/ 0 w 10"/>
              <a:gd name="T17" fmla="*/ 4 h 27"/>
              <a:gd name="T18" fmla="*/ 4 w 10"/>
              <a:gd name="T19" fmla="*/ 2 h 27"/>
              <a:gd name="T20" fmla="*/ 7 w 10"/>
              <a:gd name="T21" fmla="*/ 0 h 27"/>
              <a:gd name="T22" fmla="*/ 10 w 1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7">
                <a:moveTo>
                  <a:pt x="10" y="0"/>
                </a:moveTo>
                <a:cubicBezTo>
                  <a:pt x="10" y="11"/>
                  <a:pt x="10" y="16"/>
                  <a:pt x="10" y="27"/>
                </a:cubicBezTo>
                <a:cubicBezTo>
                  <a:pt x="8" y="27"/>
                  <a:pt x="7" y="27"/>
                  <a:pt x="5" y="27"/>
                </a:cubicBezTo>
                <a:cubicBezTo>
                  <a:pt x="5" y="18"/>
                  <a:pt x="5" y="15"/>
                  <a:pt x="5" y="6"/>
                </a:cubicBezTo>
                <a:cubicBezTo>
                  <a:pt x="5" y="6"/>
                  <a:pt x="4" y="7"/>
                  <a:pt x="4" y="7"/>
                </a:cubicBezTo>
                <a:cubicBezTo>
                  <a:pt x="3" y="7"/>
                  <a:pt x="3" y="7"/>
                  <a:pt x="2" y="8"/>
                </a:cubicBezTo>
                <a:cubicBezTo>
                  <a:pt x="2" y="8"/>
                  <a:pt x="2" y="8"/>
                  <a:pt x="1" y="8"/>
                </a:cubicBezTo>
                <a:cubicBezTo>
                  <a:pt x="0" y="8"/>
                  <a:pt x="0" y="8"/>
                  <a:pt x="0" y="8"/>
                </a:cubicBezTo>
                <a:cubicBezTo>
                  <a:pt x="0" y="7"/>
                  <a:pt x="0" y="6"/>
                  <a:pt x="0" y="4"/>
                </a:cubicBezTo>
                <a:cubicBezTo>
                  <a:pt x="1" y="3"/>
                  <a:pt x="2" y="3"/>
                  <a:pt x="4" y="2"/>
                </a:cubicBezTo>
                <a:cubicBezTo>
                  <a:pt x="5" y="1"/>
                  <a:pt x="6" y="1"/>
                  <a:pt x="7" y="0"/>
                </a:cubicBezTo>
                <a:cubicBezTo>
                  <a:pt x="8" y="0"/>
                  <a:pt x="9" y="0"/>
                  <a:pt x="10"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6" name="Freeform 550"/>
          <p:cNvSpPr>
            <a:spLocks noEditPoints="1"/>
          </p:cNvSpPr>
          <p:nvPr/>
        </p:nvSpPr>
        <p:spPr bwMode="auto">
          <a:xfrm>
            <a:off x="8644113" y="4686538"/>
            <a:ext cx="36576" cy="73152"/>
          </a:xfrm>
          <a:custGeom>
            <a:avLst/>
            <a:gdLst>
              <a:gd name="T0" fmla="*/ 10 w 19"/>
              <a:gd name="T1" fmla="*/ 27 h 27"/>
              <a:gd name="T2" fmla="*/ 0 w 19"/>
              <a:gd name="T3" fmla="*/ 14 h 27"/>
              <a:gd name="T4" fmla="*/ 3 w 19"/>
              <a:gd name="T5" fmla="*/ 4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4"/>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7"/>
                  <a:pt x="6" y="14"/>
                </a:cubicBezTo>
                <a:cubicBezTo>
                  <a:pt x="6" y="20"/>
                  <a:pt x="8" y="23"/>
                  <a:pt x="10" y="23"/>
                </a:cubicBezTo>
                <a:cubicBezTo>
                  <a:pt x="12" y="23"/>
                  <a:pt x="13" y="20"/>
                  <a:pt x="13" y="14"/>
                </a:cubicBezTo>
                <a:cubicBezTo>
                  <a:pt x="13" y="7"/>
                  <a:pt x="12" y="4"/>
                  <a:pt x="10" y="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7" name="Freeform 551"/>
          <p:cNvSpPr>
            <a:spLocks noEditPoints="1"/>
          </p:cNvSpPr>
          <p:nvPr/>
        </p:nvSpPr>
        <p:spPr bwMode="auto">
          <a:xfrm>
            <a:off x="8693326" y="4686539"/>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4 h 28"/>
              <a:gd name="T16" fmla="*/ 6 w 19"/>
              <a:gd name="T17" fmla="*/ 14 h 28"/>
              <a:gd name="T18" fmla="*/ 10 w 19"/>
              <a:gd name="T19" fmla="*/ 23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2" y="4"/>
                </a:cubicBezTo>
                <a:cubicBezTo>
                  <a:pt x="4" y="1"/>
                  <a:pt x="6" y="0"/>
                  <a:pt x="10" y="0"/>
                </a:cubicBezTo>
                <a:cubicBezTo>
                  <a:pt x="16" y="0"/>
                  <a:pt x="19" y="5"/>
                  <a:pt x="19" y="14"/>
                </a:cubicBezTo>
                <a:cubicBezTo>
                  <a:pt x="19" y="18"/>
                  <a:pt x="18" y="21"/>
                  <a:pt x="16" y="24"/>
                </a:cubicBezTo>
                <a:cubicBezTo>
                  <a:pt x="15" y="27"/>
                  <a:pt x="12" y="28"/>
                  <a:pt x="9" y="28"/>
                </a:cubicBezTo>
                <a:close/>
                <a:moveTo>
                  <a:pt x="10" y="4"/>
                </a:moveTo>
                <a:cubicBezTo>
                  <a:pt x="7" y="4"/>
                  <a:pt x="6" y="7"/>
                  <a:pt x="6" y="14"/>
                </a:cubicBezTo>
                <a:cubicBezTo>
                  <a:pt x="6" y="20"/>
                  <a:pt x="7"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8" name="Freeform 552"/>
          <p:cNvSpPr>
            <a:spLocks/>
          </p:cNvSpPr>
          <p:nvPr/>
        </p:nvSpPr>
        <p:spPr bwMode="auto">
          <a:xfrm>
            <a:off x="8745713" y="4686539"/>
            <a:ext cx="26988" cy="61913"/>
          </a:xfrm>
          <a:custGeom>
            <a:avLst/>
            <a:gdLst>
              <a:gd name="T0" fmla="*/ 12 w 12"/>
              <a:gd name="T1" fmla="*/ 0 h 28"/>
              <a:gd name="T2" fmla="*/ 12 w 12"/>
              <a:gd name="T3" fmla="*/ 28 h 28"/>
              <a:gd name="T4" fmla="*/ 6 w 12"/>
              <a:gd name="T5" fmla="*/ 27 h 28"/>
              <a:gd name="T6" fmla="*/ 6 w 12"/>
              <a:gd name="T7" fmla="*/ 7 h 28"/>
              <a:gd name="T8" fmla="*/ 5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6"/>
                  <a:pt x="12" y="28"/>
                </a:cubicBezTo>
                <a:cubicBezTo>
                  <a:pt x="9" y="28"/>
                  <a:pt x="8" y="28"/>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9" name="Freeform 553"/>
          <p:cNvSpPr>
            <a:spLocks noEditPoints="1"/>
          </p:cNvSpPr>
          <p:nvPr/>
        </p:nvSpPr>
        <p:spPr bwMode="auto">
          <a:xfrm>
            <a:off x="8788576" y="4686539"/>
            <a:ext cx="42863" cy="61913"/>
          </a:xfrm>
          <a:custGeom>
            <a:avLst/>
            <a:gdLst>
              <a:gd name="T0" fmla="*/ 10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10 w 19"/>
              <a:gd name="T13" fmla="*/ 28 h 28"/>
              <a:gd name="T14" fmla="*/ 10 w 19"/>
              <a:gd name="T15" fmla="*/ 5 h 28"/>
              <a:gd name="T16" fmla="*/ 6 w 19"/>
              <a:gd name="T17" fmla="*/ 15 h 28"/>
              <a:gd name="T18" fmla="*/ 10 w 19"/>
              <a:gd name="T19" fmla="*/ 24 h 28"/>
              <a:gd name="T20" fmla="*/ 14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10"/>
                  <a:pt x="1" y="6"/>
                  <a:pt x="3" y="4"/>
                </a:cubicBezTo>
                <a:cubicBezTo>
                  <a:pt x="4" y="2"/>
                  <a:pt x="7" y="0"/>
                  <a:pt x="10" y="0"/>
                </a:cubicBezTo>
                <a:cubicBezTo>
                  <a:pt x="16" y="1"/>
                  <a:pt x="19" y="5"/>
                  <a:pt x="19" y="14"/>
                </a:cubicBezTo>
                <a:cubicBezTo>
                  <a:pt x="19" y="19"/>
                  <a:pt x="18" y="22"/>
                  <a:pt x="17" y="25"/>
                </a:cubicBezTo>
                <a:cubicBezTo>
                  <a:pt x="15" y="27"/>
                  <a:pt x="13" y="28"/>
                  <a:pt x="10" y="28"/>
                </a:cubicBezTo>
                <a:close/>
                <a:moveTo>
                  <a:pt x="10" y="5"/>
                </a:moveTo>
                <a:cubicBezTo>
                  <a:pt x="7" y="5"/>
                  <a:pt x="6" y="8"/>
                  <a:pt x="6" y="15"/>
                </a:cubicBezTo>
                <a:cubicBezTo>
                  <a:pt x="6" y="20"/>
                  <a:pt x="7" y="24"/>
                  <a:pt x="10" y="24"/>
                </a:cubicBezTo>
                <a:cubicBezTo>
                  <a:pt x="12" y="24"/>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0" name="Freeform 554"/>
          <p:cNvSpPr>
            <a:spLocks noEditPoints="1"/>
          </p:cNvSpPr>
          <p:nvPr/>
        </p:nvSpPr>
        <p:spPr bwMode="auto">
          <a:xfrm>
            <a:off x="8837788" y="4686539"/>
            <a:ext cx="41275" cy="65088"/>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2"/>
                  <a:pt x="7" y="0"/>
                  <a:pt x="10" y="0"/>
                </a:cubicBezTo>
                <a:cubicBezTo>
                  <a:pt x="16" y="0"/>
                  <a:pt x="19" y="5"/>
                  <a:pt x="19" y="15"/>
                </a:cubicBezTo>
                <a:cubicBezTo>
                  <a:pt x="19" y="19"/>
                  <a:pt x="18" y="22"/>
                  <a:pt x="17" y="25"/>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1" name="Freeform 555"/>
          <p:cNvSpPr>
            <a:spLocks/>
          </p:cNvSpPr>
          <p:nvPr/>
        </p:nvSpPr>
        <p:spPr bwMode="auto">
          <a:xfrm>
            <a:off x="8890176" y="4686539"/>
            <a:ext cx="26988" cy="65088"/>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3 w 12"/>
              <a:gd name="T11" fmla="*/ 9 h 29"/>
              <a:gd name="T12" fmla="*/ 2 w 12"/>
              <a:gd name="T13" fmla="*/ 9 h 29"/>
              <a:gd name="T14" fmla="*/ 0 w 12"/>
              <a:gd name="T15" fmla="*/ 9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9"/>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7"/>
                  <a:pt x="0" y="6"/>
                  <a:pt x="0" y="5"/>
                </a:cubicBezTo>
                <a:cubicBezTo>
                  <a:pt x="2" y="4"/>
                  <a:pt x="3"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2" name="Freeform 556"/>
          <p:cNvSpPr>
            <a:spLocks/>
          </p:cNvSpPr>
          <p:nvPr/>
        </p:nvSpPr>
        <p:spPr bwMode="auto">
          <a:xfrm>
            <a:off x="8939388" y="4686539"/>
            <a:ext cx="26988" cy="65088"/>
          </a:xfrm>
          <a:custGeom>
            <a:avLst/>
            <a:gdLst>
              <a:gd name="T0" fmla="*/ 12 w 12"/>
              <a:gd name="T1" fmla="*/ 0 h 29"/>
              <a:gd name="T2" fmla="*/ 12 w 12"/>
              <a:gd name="T3" fmla="*/ 29 h 29"/>
              <a:gd name="T4" fmla="*/ 6 w 12"/>
              <a:gd name="T5" fmla="*/ 29 h 29"/>
              <a:gd name="T6" fmla="*/ 6 w 12"/>
              <a:gd name="T7" fmla="*/ 7 h 29"/>
              <a:gd name="T8" fmla="*/ 4 w 12"/>
              <a:gd name="T9" fmla="*/ 8 h 29"/>
              <a:gd name="T10" fmla="*/ 3 w 12"/>
              <a:gd name="T11" fmla="*/ 9 h 29"/>
              <a:gd name="T12" fmla="*/ 2 w 12"/>
              <a:gd name="T13" fmla="*/ 9 h 29"/>
              <a:gd name="T14" fmla="*/ 0 w 12"/>
              <a:gd name="T15" fmla="*/ 10 h 29"/>
              <a:gd name="T16" fmla="*/ 0 w 12"/>
              <a:gd name="T17" fmla="*/ 5 h 29"/>
              <a:gd name="T18" fmla="*/ 4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9" y="29"/>
                  <a:pt x="8" y="29"/>
                  <a:pt x="6" y="29"/>
                </a:cubicBezTo>
                <a:cubicBezTo>
                  <a:pt x="6" y="20"/>
                  <a:pt x="6" y="16"/>
                  <a:pt x="6" y="7"/>
                </a:cubicBezTo>
                <a:cubicBezTo>
                  <a:pt x="5" y="8"/>
                  <a:pt x="5" y="8"/>
                  <a:pt x="4" y="8"/>
                </a:cubicBezTo>
                <a:cubicBezTo>
                  <a:pt x="4" y="8"/>
                  <a:pt x="4" y="9"/>
                  <a:pt x="3" y="9"/>
                </a:cubicBezTo>
                <a:cubicBezTo>
                  <a:pt x="3" y="9"/>
                  <a:pt x="2" y="9"/>
                  <a:pt x="2" y="9"/>
                </a:cubicBezTo>
                <a:cubicBezTo>
                  <a:pt x="1" y="9"/>
                  <a:pt x="1" y="10"/>
                  <a:pt x="0" y="10"/>
                </a:cubicBezTo>
                <a:cubicBezTo>
                  <a:pt x="0" y="8"/>
                  <a:pt x="0" y="7"/>
                  <a:pt x="0" y="5"/>
                </a:cubicBezTo>
                <a:cubicBezTo>
                  <a:pt x="2" y="4"/>
                  <a:pt x="3" y="4"/>
                  <a:pt x="4"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3" name="Freeform 557"/>
          <p:cNvSpPr>
            <a:spLocks noEditPoints="1"/>
          </p:cNvSpPr>
          <p:nvPr/>
        </p:nvSpPr>
        <p:spPr bwMode="auto">
          <a:xfrm>
            <a:off x="8982251" y="4688126"/>
            <a:ext cx="41275" cy="65088"/>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1"/>
                  <a:pt x="7" y="0"/>
                  <a:pt x="10" y="0"/>
                </a:cubicBezTo>
                <a:cubicBezTo>
                  <a:pt x="16" y="0"/>
                  <a:pt x="19" y="5"/>
                  <a:pt x="19" y="15"/>
                </a:cubicBezTo>
                <a:cubicBezTo>
                  <a:pt x="19" y="19"/>
                  <a:pt x="18" y="23"/>
                  <a:pt x="17" y="26"/>
                </a:cubicBezTo>
                <a:cubicBezTo>
                  <a:pt x="15" y="28"/>
                  <a:pt x="12" y="29"/>
                  <a:pt x="9" y="29"/>
                </a:cubicBezTo>
                <a:close/>
                <a:moveTo>
                  <a:pt x="10" y="5"/>
                </a:moveTo>
                <a:cubicBezTo>
                  <a:pt x="7" y="5"/>
                  <a:pt x="6" y="8"/>
                  <a:pt x="6" y="15"/>
                </a:cubicBezTo>
                <a:cubicBezTo>
                  <a:pt x="6" y="21"/>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4" name="Freeform 558"/>
          <p:cNvSpPr>
            <a:spLocks/>
          </p:cNvSpPr>
          <p:nvPr/>
        </p:nvSpPr>
        <p:spPr bwMode="auto">
          <a:xfrm>
            <a:off x="9034638" y="4688126"/>
            <a:ext cx="26988" cy="66675"/>
          </a:xfrm>
          <a:custGeom>
            <a:avLst/>
            <a:gdLst>
              <a:gd name="T0" fmla="*/ 12 w 12"/>
              <a:gd name="T1" fmla="*/ 0 h 30"/>
              <a:gd name="T2" fmla="*/ 12 w 12"/>
              <a:gd name="T3" fmla="*/ 30 h 30"/>
              <a:gd name="T4" fmla="*/ 6 w 12"/>
              <a:gd name="T5" fmla="*/ 29 h 30"/>
              <a:gd name="T6" fmla="*/ 6 w 12"/>
              <a:gd name="T7" fmla="*/ 7 h 30"/>
              <a:gd name="T8" fmla="*/ 5 w 12"/>
              <a:gd name="T9" fmla="*/ 8 h 30"/>
              <a:gd name="T10" fmla="*/ 4 w 12"/>
              <a:gd name="T11" fmla="*/ 9 h 30"/>
              <a:gd name="T12" fmla="*/ 2 w 12"/>
              <a:gd name="T13" fmla="*/ 9 h 30"/>
              <a:gd name="T14" fmla="*/ 0 w 12"/>
              <a:gd name="T15" fmla="*/ 9 h 30"/>
              <a:gd name="T16" fmla="*/ 0 w 12"/>
              <a:gd name="T17" fmla="*/ 4 h 30"/>
              <a:gd name="T18" fmla="*/ 5 w 12"/>
              <a:gd name="T19" fmla="*/ 3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1"/>
                  <a:pt x="12" y="18"/>
                  <a:pt x="12" y="30"/>
                </a:cubicBezTo>
                <a:cubicBezTo>
                  <a:pt x="9" y="30"/>
                  <a:pt x="8" y="29"/>
                  <a:pt x="6" y="29"/>
                </a:cubicBezTo>
                <a:cubicBezTo>
                  <a:pt x="6" y="20"/>
                  <a:pt x="6" y="16"/>
                  <a:pt x="6" y="7"/>
                </a:cubicBezTo>
                <a:cubicBezTo>
                  <a:pt x="6" y="7"/>
                  <a:pt x="5" y="8"/>
                  <a:pt x="5" y="8"/>
                </a:cubicBezTo>
                <a:cubicBezTo>
                  <a:pt x="5" y="8"/>
                  <a:pt x="4" y="8"/>
                  <a:pt x="4" y="9"/>
                </a:cubicBezTo>
                <a:cubicBezTo>
                  <a:pt x="3" y="9"/>
                  <a:pt x="2" y="9"/>
                  <a:pt x="2" y="9"/>
                </a:cubicBezTo>
                <a:cubicBezTo>
                  <a:pt x="1" y="9"/>
                  <a:pt x="1" y="9"/>
                  <a:pt x="0" y="9"/>
                </a:cubicBezTo>
                <a:cubicBezTo>
                  <a:pt x="0" y="7"/>
                  <a:pt x="0" y="6"/>
                  <a:pt x="0" y="4"/>
                </a:cubicBezTo>
                <a:cubicBezTo>
                  <a:pt x="2" y="4"/>
                  <a:pt x="3" y="3"/>
                  <a:pt x="5" y="3"/>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5" name="Freeform 559"/>
          <p:cNvSpPr>
            <a:spLocks noEditPoints="1"/>
          </p:cNvSpPr>
          <p:nvPr/>
        </p:nvSpPr>
        <p:spPr bwMode="auto">
          <a:xfrm>
            <a:off x="9077501" y="4691301"/>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4 h 30"/>
              <a:gd name="T10" fmla="*/ 17 w 20"/>
              <a:gd name="T11" fmla="*/ 26 h 30"/>
              <a:gd name="T12" fmla="*/ 10 w 20"/>
              <a:gd name="T13" fmla="*/ 30 h 30"/>
              <a:gd name="T14" fmla="*/ 10 w 20"/>
              <a:gd name="T15" fmla="*/ 4 h 30"/>
              <a:gd name="T16" fmla="*/ 7 w 20"/>
              <a:gd name="T17" fmla="*/ 15 h 30"/>
              <a:gd name="T18" fmla="*/ 10 w 20"/>
              <a:gd name="T19" fmla="*/ 25 h 30"/>
              <a:gd name="T20" fmla="*/ 13 w 20"/>
              <a:gd name="T21" fmla="*/ 15 h 30"/>
              <a:gd name="T22" fmla="*/ 10 w 20"/>
              <a:gd name="T2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5"/>
                  <a:pt x="0" y="15"/>
                </a:cubicBezTo>
                <a:cubicBezTo>
                  <a:pt x="0" y="10"/>
                  <a:pt x="1" y="6"/>
                  <a:pt x="3" y="3"/>
                </a:cubicBezTo>
                <a:cubicBezTo>
                  <a:pt x="5" y="1"/>
                  <a:pt x="7" y="0"/>
                  <a:pt x="10" y="0"/>
                </a:cubicBezTo>
                <a:cubicBezTo>
                  <a:pt x="17" y="0"/>
                  <a:pt x="20" y="4"/>
                  <a:pt x="20" y="14"/>
                </a:cubicBezTo>
                <a:cubicBezTo>
                  <a:pt x="20" y="20"/>
                  <a:pt x="19" y="23"/>
                  <a:pt x="17" y="26"/>
                </a:cubicBezTo>
                <a:cubicBezTo>
                  <a:pt x="16" y="28"/>
                  <a:pt x="13" y="30"/>
                  <a:pt x="10" y="30"/>
                </a:cubicBezTo>
                <a:close/>
                <a:moveTo>
                  <a:pt x="10" y="4"/>
                </a:moveTo>
                <a:cubicBezTo>
                  <a:pt x="8" y="4"/>
                  <a:pt x="7" y="8"/>
                  <a:pt x="7" y="15"/>
                </a:cubicBezTo>
                <a:cubicBezTo>
                  <a:pt x="7" y="22"/>
                  <a:pt x="8" y="25"/>
                  <a:pt x="10" y="25"/>
                </a:cubicBezTo>
                <a:cubicBezTo>
                  <a:pt x="12" y="25"/>
                  <a:pt x="13" y="22"/>
                  <a:pt x="13" y="15"/>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6" name="Freeform 560"/>
          <p:cNvSpPr>
            <a:spLocks noEditPoints="1"/>
          </p:cNvSpPr>
          <p:nvPr/>
        </p:nvSpPr>
        <p:spPr bwMode="auto">
          <a:xfrm>
            <a:off x="9126713" y="4691301"/>
            <a:ext cx="41275" cy="68263"/>
          </a:xfrm>
          <a:custGeom>
            <a:avLst/>
            <a:gdLst>
              <a:gd name="T0" fmla="*/ 10 w 19"/>
              <a:gd name="T1" fmla="*/ 30 h 31"/>
              <a:gd name="T2" fmla="*/ 0 w 19"/>
              <a:gd name="T3" fmla="*/ 15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0"/>
                  <a:pt x="0" y="25"/>
                  <a:pt x="0" y="15"/>
                </a:cubicBezTo>
                <a:cubicBezTo>
                  <a:pt x="0" y="10"/>
                  <a:pt x="1" y="6"/>
                  <a:pt x="3" y="4"/>
                </a:cubicBezTo>
                <a:cubicBezTo>
                  <a:pt x="4" y="1"/>
                  <a:pt x="7" y="0"/>
                  <a:pt x="10" y="0"/>
                </a:cubicBezTo>
                <a:cubicBezTo>
                  <a:pt x="16" y="0"/>
                  <a:pt x="19" y="5"/>
                  <a:pt x="19" y="15"/>
                </a:cubicBezTo>
                <a:cubicBezTo>
                  <a:pt x="19" y="20"/>
                  <a:pt x="19" y="24"/>
                  <a:pt x="17" y="26"/>
                </a:cubicBezTo>
                <a:cubicBezTo>
                  <a:pt x="15" y="29"/>
                  <a:pt x="13" y="31"/>
                  <a:pt x="10" y="30"/>
                </a:cubicBezTo>
                <a:close/>
                <a:moveTo>
                  <a:pt x="10" y="5"/>
                </a:moveTo>
                <a:cubicBezTo>
                  <a:pt x="7" y="5"/>
                  <a:pt x="6" y="8"/>
                  <a:pt x="6" y="15"/>
                </a:cubicBezTo>
                <a:cubicBezTo>
                  <a:pt x="6" y="22"/>
                  <a:pt x="7" y="25"/>
                  <a:pt x="10"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7" name="Freeform 561"/>
          <p:cNvSpPr>
            <a:spLocks/>
          </p:cNvSpPr>
          <p:nvPr/>
        </p:nvSpPr>
        <p:spPr bwMode="auto">
          <a:xfrm>
            <a:off x="9179101" y="4691301"/>
            <a:ext cx="26988" cy="66675"/>
          </a:xfrm>
          <a:custGeom>
            <a:avLst/>
            <a:gdLst>
              <a:gd name="T0" fmla="*/ 12 w 12"/>
              <a:gd name="T1" fmla="*/ 0 h 30"/>
              <a:gd name="T2" fmla="*/ 12 w 12"/>
              <a:gd name="T3" fmla="*/ 30 h 30"/>
              <a:gd name="T4" fmla="*/ 6 w 12"/>
              <a:gd name="T5" fmla="*/ 30 h 30"/>
              <a:gd name="T6" fmla="*/ 6 w 12"/>
              <a:gd name="T7" fmla="*/ 7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2"/>
                  <a:pt x="12" y="17"/>
                  <a:pt x="12" y="30"/>
                </a:cubicBezTo>
                <a:cubicBezTo>
                  <a:pt x="10" y="30"/>
                  <a:pt x="8" y="30"/>
                  <a:pt x="6" y="30"/>
                </a:cubicBezTo>
                <a:cubicBezTo>
                  <a:pt x="6" y="21"/>
                  <a:pt x="6" y="16"/>
                  <a:pt x="6" y="7"/>
                </a:cubicBezTo>
                <a:cubicBezTo>
                  <a:pt x="6" y="7"/>
                  <a:pt x="6" y="7"/>
                  <a:pt x="5" y="8"/>
                </a:cubicBezTo>
                <a:cubicBezTo>
                  <a:pt x="5" y="8"/>
                  <a:pt x="4" y="9"/>
                  <a:pt x="4" y="9"/>
                </a:cubicBezTo>
                <a:cubicBezTo>
                  <a:pt x="3" y="9"/>
                  <a:pt x="2" y="9"/>
                  <a:pt x="2" y="9"/>
                </a:cubicBezTo>
                <a:cubicBezTo>
                  <a:pt x="1" y="9"/>
                  <a:pt x="1" y="10"/>
                  <a:pt x="0" y="10"/>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1" name="Freeform 565"/>
          <p:cNvSpPr>
            <a:spLocks noEditPoints="1"/>
          </p:cNvSpPr>
          <p:nvPr/>
        </p:nvSpPr>
        <p:spPr bwMode="auto">
          <a:xfrm>
            <a:off x="8742538" y="4773851"/>
            <a:ext cx="41275" cy="61913"/>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6 w 19"/>
              <a:gd name="T11" fmla="*/ 24 h 28"/>
              <a:gd name="T12" fmla="*/ 9 w 19"/>
              <a:gd name="T13" fmla="*/ 28 h 28"/>
              <a:gd name="T14" fmla="*/ 9 w 19"/>
              <a:gd name="T15" fmla="*/ 4 h 28"/>
              <a:gd name="T16" fmla="*/ 5 w 19"/>
              <a:gd name="T17" fmla="*/ 14 h 28"/>
              <a:gd name="T18" fmla="*/ 9 w 19"/>
              <a:gd name="T19" fmla="*/ 23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5"/>
                  <a:pt x="2" y="3"/>
                </a:cubicBezTo>
                <a:cubicBezTo>
                  <a:pt x="4" y="1"/>
                  <a:pt x="6" y="0"/>
                  <a:pt x="10" y="0"/>
                </a:cubicBezTo>
                <a:cubicBezTo>
                  <a:pt x="16" y="0"/>
                  <a:pt x="19" y="4"/>
                  <a:pt x="19" y="14"/>
                </a:cubicBezTo>
                <a:cubicBezTo>
                  <a:pt x="19" y="19"/>
                  <a:pt x="18" y="22"/>
                  <a:pt x="16" y="24"/>
                </a:cubicBezTo>
                <a:cubicBezTo>
                  <a:pt x="15" y="27"/>
                  <a:pt x="12" y="28"/>
                  <a:pt x="9" y="28"/>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2" name="Freeform 566"/>
          <p:cNvSpPr>
            <a:spLocks/>
          </p:cNvSpPr>
          <p:nvPr/>
        </p:nvSpPr>
        <p:spPr bwMode="auto">
          <a:xfrm>
            <a:off x="8794926" y="4773851"/>
            <a:ext cx="25400" cy="63500"/>
          </a:xfrm>
          <a:custGeom>
            <a:avLst/>
            <a:gdLst>
              <a:gd name="T0" fmla="*/ 11 w 11"/>
              <a:gd name="T1" fmla="*/ 0 h 29"/>
              <a:gd name="T2" fmla="*/ 11 w 11"/>
              <a:gd name="T3" fmla="*/ 29 h 29"/>
              <a:gd name="T4" fmla="*/ 6 w 11"/>
              <a:gd name="T5" fmla="*/ 28 h 29"/>
              <a:gd name="T6" fmla="*/ 6 w 11"/>
              <a:gd name="T7" fmla="*/ 7 h 29"/>
              <a:gd name="T8" fmla="*/ 4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1"/>
                  <a:pt x="11" y="17"/>
                  <a:pt x="11" y="29"/>
                </a:cubicBezTo>
                <a:cubicBezTo>
                  <a:pt x="9" y="28"/>
                  <a:pt x="8" y="28"/>
                  <a:pt x="6" y="28"/>
                </a:cubicBezTo>
                <a:cubicBezTo>
                  <a:pt x="6" y="20"/>
                  <a:pt x="6" y="15"/>
                  <a:pt x="6" y="7"/>
                </a:cubicBezTo>
                <a:cubicBezTo>
                  <a:pt x="6" y="7"/>
                  <a:pt x="5" y="8"/>
                  <a:pt x="4" y="8"/>
                </a:cubicBezTo>
                <a:cubicBezTo>
                  <a:pt x="4" y="8"/>
                  <a:pt x="3" y="8"/>
                  <a:pt x="3" y="8"/>
                </a:cubicBezTo>
                <a:cubicBezTo>
                  <a:pt x="2" y="9"/>
                  <a:pt x="2" y="9"/>
                  <a:pt x="1" y="9"/>
                </a:cubicBezTo>
                <a:cubicBezTo>
                  <a:pt x="1" y="9"/>
                  <a:pt x="0" y="9"/>
                  <a:pt x="0" y="9"/>
                </a:cubicBezTo>
                <a:cubicBezTo>
                  <a:pt x="0" y="7"/>
                  <a:pt x="0" y="6"/>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3" name="Freeform 567"/>
          <p:cNvSpPr>
            <a:spLocks noEditPoints="1"/>
          </p:cNvSpPr>
          <p:nvPr/>
        </p:nvSpPr>
        <p:spPr bwMode="auto">
          <a:xfrm>
            <a:off x="8837788" y="4775439"/>
            <a:ext cx="41275" cy="61913"/>
          </a:xfrm>
          <a:custGeom>
            <a:avLst/>
            <a:gdLst>
              <a:gd name="T0" fmla="*/ 9 w 19"/>
              <a:gd name="T1" fmla="*/ 28 h 28"/>
              <a:gd name="T2" fmla="*/ 0 w 19"/>
              <a:gd name="T3" fmla="*/ 14 h 28"/>
              <a:gd name="T4" fmla="*/ 3 w 19"/>
              <a:gd name="T5" fmla="*/ 3 h 28"/>
              <a:gd name="T6" fmla="*/ 10 w 19"/>
              <a:gd name="T7" fmla="*/ 0 h 28"/>
              <a:gd name="T8" fmla="*/ 19 w 19"/>
              <a:gd name="T9" fmla="*/ 14 h 28"/>
              <a:gd name="T10" fmla="*/ 17 w 19"/>
              <a:gd name="T11" fmla="*/ 25 h 28"/>
              <a:gd name="T12" fmla="*/ 9 w 19"/>
              <a:gd name="T13" fmla="*/ 28 h 28"/>
              <a:gd name="T14" fmla="*/ 9 w 19"/>
              <a:gd name="T15" fmla="*/ 4 h 28"/>
              <a:gd name="T16" fmla="*/ 6 w 19"/>
              <a:gd name="T17" fmla="*/ 14 h 28"/>
              <a:gd name="T18" fmla="*/ 9 w 19"/>
              <a:gd name="T19" fmla="*/ 24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3" y="3"/>
                </a:cubicBezTo>
                <a:cubicBezTo>
                  <a:pt x="4" y="1"/>
                  <a:pt x="7" y="0"/>
                  <a:pt x="10" y="0"/>
                </a:cubicBezTo>
                <a:cubicBezTo>
                  <a:pt x="16" y="0"/>
                  <a:pt x="19" y="4"/>
                  <a:pt x="19" y="14"/>
                </a:cubicBezTo>
                <a:cubicBezTo>
                  <a:pt x="19" y="19"/>
                  <a:pt x="18" y="22"/>
                  <a:pt x="17" y="25"/>
                </a:cubicBezTo>
                <a:cubicBezTo>
                  <a:pt x="15" y="27"/>
                  <a:pt x="13" y="28"/>
                  <a:pt x="9" y="28"/>
                </a:cubicBezTo>
                <a:close/>
                <a:moveTo>
                  <a:pt x="9" y="4"/>
                </a:moveTo>
                <a:cubicBezTo>
                  <a:pt x="7" y="4"/>
                  <a:pt x="6" y="8"/>
                  <a:pt x="6" y="14"/>
                </a:cubicBezTo>
                <a:cubicBezTo>
                  <a:pt x="6" y="21"/>
                  <a:pt x="7" y="24"/>
                  <a:pt x="9" y="24"/>
                </a:cubicBezTo>
                <a:cubicBezTo>
                  <a:pt x="12" y="24"/>
                  <a:pt x="13" y="21"/>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4" name="Freeform 568"/>
          <p:cNvSpPr>
            <a:spLocks noEditPoints="1"/>
          </p:cNvSpPr>
          <p:nvPr/>
        </p:nvSpPr>
        <p:spPr bwMode="auto">
          <a:xfrm>
            <a:off x="8883826" y="4775439"/>
            <a:ext cx="44450" cy="66675"/>
          </a:xfrm>
          <a:custGeom>
            <a:avLst/>
            <a:gdLst>
              <a:gd name="T0" fmla="*/ 10 w 20"/>
              <a:gd name="T1" fmla="*/ 29 h 30"/>
              <a:gd name="T2" fmla="*/ 0 w 20"/>
              <a:gd name="T3" fmla="*/ 15 h 30"/>
              <a:gd name="T4" fmla="*/ 3 w 20"/>
              <a:gd name="T5" fmla="*/ 4 h 30"/>
              <a:gd name="T6" fmla="*/ 10 w 20"/>
              <a:gd name="T7" fmla="*/ 0 h 30"/>
              <a:gd name="T8" fmla="*/ 20 w 20"/>
              <a:gd name="T9" fmla="*/ 15 h 30"/>
              <a:gd name="T10" fmla="*/ 17 w 20"/>
              <a:gd name="T11" fmla="*/ 26 h 30"/>
              <a:gd name="T12" fmla="*/ 10 w 20"/>
              <a:gd name="T13" fmla="*/ 29 h 30"/>
              <a:gd name="T14" fmla="*/ 10 w 20"/>
              <a:gd name="T15" fmla="*/ 5 h 30"/>
              <a:gd name="T16" fmla="*/ 7 w 20"/>
              <a:gd name="T17" fmla="*/ 15 h 30"/>
              <a:gd name="T18" fmla="*/ 10 w 20"/>
              <a:gd name="T19" fmla="*/ 24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29"/>
                </a:moveTo>
                <a:cubicBezTo>
                  <a:pt x="4" y="29"/>
                  <a:pt x="0" y="24"/>
                  <a:pt x="0" y="15"/>
                </a:cubicBezTo>
                <a:cubicBezTo>
                  <a:pt x="0" y="10"/>
                  <a:pt x="1" y="6"/>
                  <a:pt x="3" y="4"/>
                </a:cubicBezTo>
                <a:cubicBezTo>
                  <a:pt x="5" y="1"/>
                  <a:pt x="7" y="0"/>
                  <a:pt x="10" y="0"/>
                </a:cubicBezTo>
                <a:cubicBezTo>
                  <a:pt x="17" y="0"/>
                  <a:pt x="20" y="5"/>
                  <a:pt x="20" y="15"/>
                </a:cubicBezTo>
                <a:cubicBezTo>
                  <a:pt x="20" y="20"/>
                  <a:pt x="19" y="23"/>
                  <a:pt x="17" y="26"/>
                </a:cubicBezTo>
                <a:cubicBezTo>
                  <a:pt x="16" y="28"/>
                  <a:pt x="13" y="30"/>
                  <a:pt x="10" y="29"/>
                </a:cubicBezTo>
                <a:close/>
                <a:moveTo>
                  <a:pt x="10" y="5"/>
                </a:moveTo>
                <a:cubicBezTo>
                  <a:pt x="8" y="5"/>
                  <a:pt x="7" y="8"/>
                  <a:pt x="7" y="15"/>
                </a:cubicBezTo>
                <a:cubicBezTo>
                  <a:pt x="7" y="21"/>
                  <a:pt x="8" y="24"/>
                  <a:pt x="10" y="24"/>
                </a:cubicBezTo>
                <a:cubicBezTo>
                  <a:pt x="12" y="25"/>
                  <a:pt x="14" y="21"/>
                  <a:pt x="14" y="15"/>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5" name="Freeform 569"/>
          <p:cNvSpPr>
            <a:spLocks/>
          </p:cNvSpPr>
          <p:nvPr/>
        </p:nvSpPr>
        <p:spPr bwMode="auto">
          <a:xfrm>
            <a:off x="8939388" y="4777026"/>
            <a:ext cx="26988" cy="65088"/>
          </a:xfrm>
          <a:custGeom>
            <a:avLst/>
            <a:gdLst>
              <a:gd name="T0" fmla="*/ 12 w 12"/>
              <a:gd name="T1" fmla="*/ 0 h 29"/>
              <a:gd name="T2" fmla="*/ 12 w 12"/>
              <a:gd name="T3" fmla="*/ 29 h 29"/>
              <a:gd name="T4" fmla="*/ 6 w 12"/>
              <a:gd name="T5" fmla="*/ 28 h 29"/>
              <a:gd name="T6" fmla="*/ 6 w 12"/>
              <a:gd name="T7" fmla="*/ 6 h 29"/>
              <a:gd name="T8" fmla="*/ 4 w 12"/>
              <a:gd name="T9" fmla="*/ 8 h 29"/>
              <a:gd name="T10" fmla="*/ 3 w 12"/>
              <a:gd name="T11" fmla="*/ 8 h 29"/>
              <a:gd name="T12" fmla="*/ 2 w 12"/>
              <a:gd name="T13" fmla="*/ 9 h 29"/>
              <a:gd name="T14" fmla="*/ 0 w 12"/>
              <a:gd name="T15" fmla="*/ 9 h 29"/>
              <a:gd name="T16" fmla="*/ 0 w 12"/>
              <a:gd name="T17" fmla="*/ 4 h 29"/>
              <a:gd name="T18" fmla="*/ 4 w 12"/>
              <a:gd name="T19" fmla="*/ 2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9" y="29"/>
                  <a:pt x="8" y="29"/>
                  <a:pt x="6" y="28"/>
                </a:cubicBezTo>
                <a:cubicBezTo>
                  <a:pt x="6" y="20"/>
                  <a:pt x="6" y="15"/>
                  <a:pt x="6" y="6"/>
                </a:cubicBezTo>
                <a:cubicBezTo>
                  <a:pt x="5" y="7"/>
                  <a:pt x="5" y="7"/>
                  <a:pt x="4" y="8"/>
                </a:cubicBezTo>
                <a:cubicBezTo>
                  <a:pt x="4" y="8"/>
                  <a:pt x="4" y="8"/>
                  <a:pt x="3" y="8"/>
                </a:cubicBezTo>
                <a:cubicBezTo>
                  <a:pt x="3" y="8"/>
                  <a:pt x="2" y="9"/>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6" name="Freeform 570"/>
          <p:cNvSpPr>
            <a:spLocks/>
          </p:cNvSpPr>
          <p:nvPr/>
        </p:nvSpPr>
        <p:spPr bwMode="auto">
          <a:xfrm>
            <a:off x="8987013" y="4777026"/>
            <a:ext cx="25400" cy="66675"/>
          </a:xfrm>
          <a:custGeom>
            <a:avLst/>
            <a:gdLst>
              <a:gd name="T0" fmla="*/ 12 w 12"/>
              <a:gd name="T1" fmla="*/ 1 h 30"/>
              <a:gd name="T2" fmla="*/ 12 w 12"/>
              <a:gd name="T3" fmla="*/ 30 h 30"/>
              <a:gd name="T4" fmla="*/ 6 w 12"/>
              <a:gd name="T5" fmla="*/ 30 h 30"/>
              <a:gd name="T6" fmla="*/ 6 w 12"/>
              <a:gd name="T7" fmla="*/ 8 h 30"/>
              <a:gd name="T8" fmla="*/ 5 w 12"/>
              <a:gd name="T9" fmla="*/ 9 h 30"/>
              <a:gd name="T10" fmla="*/ 4 w 12"/>
              <a:gd name="T11" fmla="*/ 9 h 30"/>
              <a:gd name="T12" fmla="*/ 2 w 12"/>
              <a:gd name="T13" fmla="*/ 10 h 30"/>
              <a:gd name="T14" fmla="*/ 0 w 12"/>
              <a:gd name="T15" fmla="*/ 10 h 30"/>
              <a:gd name="T16" fmla="*/ 0 w 12"/>
              <a:gd name="T17" fmla="*/ 4 h 30"/>
              <a:gd name="T18" fmla="*/ 5 w 12"/>
              <a:gd name="T19" fmla="*/ 3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2"/>
                  <a:pt x="12" y="18"/>
                  <a:pt x="12" y="30"/>
                </a:cubicBezTo>
                <a:cubicBezTo>
                  <a:pt x="10" y="30"/>
                  <a:pt x="9" y="30"/>
                  <a:pt x="6" y="30"/>
                </a:cubicBezTo>
                <a:cubicBezTo>
                  <a:pt x="6" y="21"/>
                  <a:pt x="6" y="16"/>
                  <a:pt x="6" y="8"/>
                </a:cubicBezTo>
                <a:cubicBezTo>
                  <a:pt x="6" y="8"/>
                  <a:pt x="6" y="8"/>
                  <a:pt x="5" y="9"/>
                </a:cubicBezTo>
                <a:cubicBezTo>
                  <a:pt x="5" y="9"/>
                  <a:pt x="4" y="9"/>
                  <a:pt x="4" y="9"/>
                </a:cubicBezTo>
                <a:cubicBezTo>
                  <a:pt x="3" y="9"/>
                  <a:pt x="3" y="10"/>
                  <a:pt x="2" y="10"/>
                </a:cubicBezTo>
                <a:cubicBezTo>
                  <a:pt x="2" y="10"/>
                  <a:pt x="1" y="10"/>
                  <a:pt x="0" y="10"/>
                </a:cubicBezTo>
                <a:cubicBezTo>
                  <a:pt x="0" y="8"/>
                  <a:pt x="0" y="7"/>
                  <a:pt x="0" y="4"/>
                </a:cubicBezTo>
                <a:cubicBezTo>
                  <a:pt x="2" y="4"/>
                  <a:pt x="4" y="3"/>
                  <a:pt x="5" y="3"/>
                </a:cubicBezTo>
                <a:cubicBezTo>
                  <a:pt x="6" y="2"/>
                  <a:pt x="7" y="1"/>
                  <a:pt x="8" y="0"/>
                </a:cubicBezTo>
                <a:cubicBezTo>
                  <a:pt x="10" y="1"/>
                  <a:pt x="10" y="1"/>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7" name="Freeform 571"/>
          <p:cNvSpPr>
            <a:spLocks noEditPoints="1"/>
          </p:cNvSpPr>
          <p:nvPr/>
        </p:nvSpPr>
        <p:spPr bwMode="auto">
          <a:xfrm>
            <a:off x="9029876" y="4780201"/>
            <a:ext cx="42863" cy="68263"/>
          </a:xfrm>
          <a:custGeom>
            <a:avLst/>
            <a:gdLst>
              <a:gd name="T0" fmla="*/ 9 w 19"/>
              <a:gd name="T1" fmla="*/ 31 h 31"/>
              <a:gd name="T2" fmla="*/ 0 w 19"/>
              <a:gd name="T3" fmla="*/ 15 h 31"/>
              <a:gd name="T4" fmla="*/ 2 w 19"/>
              <a:gd name="T5" fmla="*/ 4 h 31"/>
              <a:gd name="T6" fmla="*/ 10 w 19"/>
              <a:gd name="T7" fmla="*/ 0 h 31"/>
              <a:gd name="T8" fmla="*/ 19 w 19"/>
              <a:gd name="T9" fmla="*/ 16 h 31"/>
              <a:gd name="T10" fmla="*/ 17 w 19"/>
              <a:gd name="T11" fmla="*/ 27 h 31"/>
              <a:gd name="T12" fmla="*/ 9 w 19"/>
              <a:gd name="T13" fmla="*/ 31 h 31"/>
              <a:gd name="T14" fmla="*/ 9 w 19"/>
              <a:gd name="T15" fmla="*/ 5 h 31"/>
              <a:gd name="T16" fmla="*/ 6 w 19"/>
              <a:gd name="T17" fmla="*/ 16 h 31"/>
              <a:gd name="T18" fmla="*/ 9 w 19"/>
              <a:gd name="T19" fmla="*/ 26 h 31"/>
              <a:gd name="T20" fmla="*/ 13 w 19"/>
              <a:gd name="T21" fmla="*/ 16 h 31"/>
              <a:gd name="T22" fmla="*/ 9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5"/>
                  <a:pt x="0" y="15"/>
                </a:cubicBezTo>
                <a:cubicBezTo>
                  <a:pt x="0" y="11"/>
                  <a:pt x="0" y="7"/>
                  <a:pt x="2" y="4"/>
                </a:cubicBezTo>
                <a:cubicBezTo>
                  <a:pt x="4" y="1"/>
                  <a:pt x="7" y="0"/>
                  <a:pt x="10" y="0"/>
                </a:cubicBezTo>
                <a:cubicBezTo>
                  <a:pt x="16" y="1"/>
                  <a:pt x="19" y="6"/>
                  <a:pt x="19" y="16"/>
                </a:cubicBezTo>
                <a:cubicBezTo>
                  <a:pt x="19" y="21"/>
                  <a:pt x="18" y="25"/>
                  <a:pt x="17" y="27"/>
                </a:cubicBezTo>
                <a:cubicBezTo>
                  <a:pt x="14" y="30"/>
                  <a:pt x="12" y="31"/>
                  <a:pt x="9" y="31"/>
                </a:cubicBezTo>
                <a:close/>
                <a:moveTo>
                  <a:pt x="9" y="5"/>
                </a:moveTo>
                <a:cubicBezTo>
                  <a:pt x="7" y="5"/>
                  <a:pt x="6" y="9"/>
                  <a:pt x="6" y="16"/>
                </a:cubicBezTo>
                <a:cubicBezTo>
                  <a:pt x="6" y="22"/>
                  <a:pt x="7" y="26"/>
                  <a:pt x="9" y="26"/>
                </a:cubicBezTo>
                <a:cubicBezTo>
                  <a:pt x="12" y="26"/>
                  <a:pt x="13" y="23"/>
                  <a:pt x="13" y="16"/>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8" name="Freeform 572"/>
          <p:cNvSpPr>
            <a:spLocks/>
          </p:cNvSpPr>
          <p:nvPr/>
        </p:nvSpPr>
        <p:spPr bwMode="auto">
          <a:xfrm>
            <a:off x="9083851" y="4784964"/>
            <a:ext cx="23813" cy="66675"/>
          </a:xfrm>
          <a:custGeom>
            <a:avLst/>
            <a:gdLst>
              <a:gd name="T0" fmla="*/ 11 w 11"/>
              <a:gd name="T1" fmla="*/ 0 h 30"/>
              <a:gd name="T2" fmla="*/ 11 w 11"/>
              <a:gd name="T3" fmla="*/ 30 h 30"/>
              <a:gd name="T4" fmla="*/ 6 w 11"/>
              <a:gd name="T5" fmla="*/ 30 h 30"/>
              <a:gd name="T6" fmla="*/ 6 w 11"/>
              <a:gd name="T7" fmla="*/ 7 h 30"/>
              <a:gd name="T8" fmla="*/ 5 w 11"/>
              <a:gd name="T9" fmla="*/ 7 h 30"/>
              <a:gd name="T10" fmla="*/ 3 w 11"/>
              <a:gd name="T11" fmla="*/ 8 h 30"/>
              <a:gd name="T12" fmla="*/ 1 w 11"/>
              <a:gd name="T13" fmla="*/ 9 h 30"/>
              <a:gd name="T14" fmla="*/ 0 w 11"/>
              <a:gd name="T15" fmla="*/ 9 h 30"/>
              <a:gd name="T16" fmla="*/ 0 w 11"/>
              <a:gd name="T17" fmla="*/ 4 h 30"/>
              <a:gd name="T18" fmla="*/ 4 w 11"/>
              <a:gd name="T19" fmla="*/ 2 h 30"/>
              <a:gd name="T20" fmla="*/ 8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2"/>
                  <a:pt x="11" y="18"/>
                  <a:pt x="11" y="30"/>
                </a:cubicBezTo>
                <a:cubicBezTo>
                  <a:pt x="9" y="30"/>
                  <a:pt x="8" y="30"/>
                  <a:pt x="6" y="30"/>
                </a:cubicBezTo>
                <a:cubicBezTo>
                  <a:pt x="6" y="20"/>
                  <a:pt x="6" y="16"/>
                  <a:pt x="6" y="7"/>
                </a:cubicBezTo>
                <a:cubicBezTo>
                  <a:pt x="5" y="7"/>
                  <a:pt x="5" y="7"/>
                  <a:pt x="5" y="7"/>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0"/>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9" name="Freeform 573"/>
          <p:cNvSpPr>
            <a:spLocks/>
          </p:cNvSpPr>
          <p:nvPr/>
        </p:nvSpPr>
        <p:spPr bwMode="auto">
          <a:xfrm>
            <a:off x="9133063" y="4784964"/>
            <a:ext cx="23813" cy="68263"/>
          </a:xfrm>
          <a:custGeom>
            <a:avLst/>
            <a:gdLst>
              <a:gd name="T0" fmla="*/ 11 w 11"/>
              <a:gd name="T1" fmla="*/ 0 h 31"/>
              <a:gd name="T2" fmla="*/ 11 w 11"/>
              <a:gd name="T3" fmla="*/ 31 h 31"/>
              <a:gd name="T4" fmla="*/ 5 w 11"/>
              <a:gd name="T5" fmla="*/ 31 h 31"/>
              <a:gd name="T6" fmla="*/ 5 w 11"/>
              <a:gd name="T7" fmla="*/ 7 h 31"/>
              <a:gd name="T8" fmla="*/ 4 w 11"/>
              <a:gd name="T9" fmla="*/ 8 h 31"/>
              <a:gd name="T10" fmla="*/ 3 w 11"/>
              <a:gd name="T11" fmla="*/ 9 h 31"/>
              <a:gd name="T12" fmla="*/ 2 w 11"/>
              <a:gd name="T13" fmla="*/ 9 h 31"/>
              <a:gd name="T14" fmla="*/ 0 w 11"/>
              <a:gd name="T15" fmla="*/ 10 h 31"/>
              <a:gd name="T16" fmla="*/ 0 w 11"/>
              <a:gd name="T17" fmla="*/ 4 h 31"/>
              <a:gd name="T18" fmla="*/ 4 w 11"/>
              <a:gd name="T19" fmla="*/ 3 h 31"/>
              <a:gd name="T20" fmla="*/ 8 w 11"/>
              <a:gd name="T21" fmla="*/ 0 h 31"/>
              <a:gd name="T22" fmla="*/ 11 w 1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1">
                <a:moveTo>
                  <a:pt x="11" y="0"/>
                </a:moveTo>
                <a:cubicBezTo>
                  <a:pt x="11" y="12"/>
                  <a:pt x="11" y="18"/>
                  <a:pt x="11" y="31"/>
                </a:cubicBezTo>
                <a:cubicBezTo>
                  <a:pt x="9" y="31"/>
                  <a:pt x="8" y="31"/>
                  <a:pt x="5" y="31"/>
                </a:cubicBezTo>
                <a:cubicBezTo>
                  <a:pt x="5" y="21"/>
                  <a:pt x="5" y="17"/>
                  <a:pt x="5" y="7"/>
                </a:cubicBezTo>
                <a:cubicBezTo>
                  <a:pt x="5" y="8"/>
                  <a:pt x="5" y="8"/>
                  <a:pt x="4" y="8"/>
                </a:cubicBezTo>
                <a:cubicBezTo>
                  <a:pt x="4" y="8"/>
                  <a:pt x="4" y="9"/>
                  <a:pt x="3" y="9"/>
                </a:cubicBezTo>
                <a:cubicBezTo>
                  <a:pt x="3" y="9"/>
                  <a:pt x="2" y="9"/>
                  <a:pt x="2" y="9"/>
                </a:cubicBezTo>
                <a:cubicBezTo>
                  <a:pt x="1" y="9"/>
                  <a:pt x="0" y="10"/>
                  <a:pt x="0" y="10"/>
                </a:cubicBezTo>
                <a:cubicBezTo>
                  <a:pt x="0" y="7"/>
                  <a:pt x="0" y="6"/>
                  <a:pt x="0" y="4"/>
                </a:cubicBezTo>
                <a:cubicBezTo>
                  <a:pt x="2" y="4"/>
                  <a:pt x="3" y="3"/>
                  <a:pt x="4" y="3"/>
                </a:cubicBezTo>
                <a:cubicBezTo>
                  <a:pt x="5"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0" name="Freeform 574"/>
          <p:cNvSpPr>
            <a:spLocks noEditPoints="1"/>
          </p:cNvSpPr>
          <p:nvPr/>
        </p:nvSpPr>
        <p:spPr bwMode="auto">
          <a:xfrm>
            <a:off x="9174338" y="4784964"/>
            <a:ext cx="42863" cy="69850"/>
          </a:xfrm>
          <a:custGeom>
            <a:avLst/>
            <a:gdLst>
              <a:gd name="T0" fmla="*/ 9 w 19"/>
              <a:gd name="T1" fmla="*/ 32 h 32"/>
              <a:gd name="T2" fmla="*/ 0 w 19"/>
              <a:gd name="T3" fmla="*/ 16 h 32"/>
              <a:gd name="T4" fmla="*/ 2 w 19"/>
              <a:gd name="T5" fmla="*/ 4 h 32"/>
              <a:gd name="T6" fmla="*/ 10 w 19"/>
              <a:gd name="T7" fmla="*/ 0 h 32"/>
              <a:gd name="T8" fmla="*/ 19 w 19"/>
              <a:gd name="T9" fmla="*/ 16 h 32"/>
              <a:gd name="T10" fmla="*/ 16 w 19"/>
              <a:gd name="T11" fmla="*/ 27 h 32"/>
              <a:gd name="T12" fmla="*/ 9 w 19"/>
              <a:gd name="T13" fmla="*/ 32 h 32"/>
              <a:gd name="T14" fmla="*/ 10 w 19"/>
              <a:gd name="T15" fmla="*/ 5 h 32"/>
              <a:gd name="T16" fmla="*/ 5 w 19"/>
              <a:gd name="T17" fmla="*/ 16 h 32"/>
              <a:gd name="T18" fmla="*/ 10 w 19"/>
              <a:gd name="T19" fmla="*/ 26 h 32"/>
              <a:gd name="T20" fmla="*/ 13 w 19"/>
              <a:gd name="T21" fmla="*/ 16 h 32"/>
              <a:gd name="T22" fmla="*/ 10 w 19"/>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2">
                <a:moveTo>
                  <a:pt x="9" y="32"/>
                </a:moveTo>
                <a:cubicBezTo>
                  <a:pt x="3" y="32"/>
                  <a:pt x="0" y="26"/>
                  <a:pt x="0" y="16"/>
                </a:cubicBezTo>
                <a:cubicBezTo>
                  <a:pt x="0" y="11"/>
                  <a:pt x="1" y="7"/>
                  <a:pt x="2" y="4"/>
                </a:cubicBezTo>
                <a:cubicBezTo>
                  <a:pt x="4" y="2"/>
                  <a:pt x="7" y="0"/>
                  <a:pt x="10" y="0"/>
                </a:cubicBezTo>
                <a:cubicBezTo>
                  <a:pt x="16" y="0"/>
                  <a:pt x="19" y="6"/>
                  <a:pt x="19" y="16"/>
                </a:cubicBezTo>
                <a:cubicBezTo>
                  <a:pt x="19" y="21"/>
                  <a:pt x="18" y="25"/>
                  <a:pt x="16" y="27"/>
                </a:cubicBezTo>
                <a:cubicBezTo>
                  <a:pt x="15" y="30"/>
                  <a:pt x="12" y="32"/>
                  <a:pt x="9" y="32"/>
                </a:cubicBezTo>
                <a:close/>
                <a:moveTo>
                  <a:pt x="10" y="5"/>
                </a:moveTo>
                <a:cubicBezTo>
                  <a:pt x="7" y="5"/>
                  <a:pt x="5" y="9"/>
                  <a:pt x="5" y="16"/>
                </a:cubicBezTo>
                <a:cubicBezTo>
                  <a:pt x="5" y="23"/>
                  <a:pt x="7" y="26"/>
                  <a:pt x="10" y="26"/>
                </a:cubicBezTo>
                <a:cubicBezTo>
                  <a:pt x="12" y="26"/>
                  <a:pt x="13" y="23"/>
                  <a:pt x="13" y="16"/>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2" name="Freeform 576"/>
          <p:cNvSpPr>
            <a:spLocks noEditPoints="1"/>
          </p:cNvSpPr>
          <p:nvPr/>
        </p:nvSpPr>
        <p:spPr bwMode="auto">
          <a:xfrm>
            <a:off x="8644113" y="4854813"/>
            <a:ext cx="36576" cy="73152"/>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3" name="Freeform 577"/>
          <p:cNvSpPr>
            <a:spLocks noEditPoints="1"/>
          </p:cNvSpPr>
          <p:nvPr/>
        </p:nvSpPr>
        <p:spPr bwMode="auto">
          <a:xfrm>
            <a:off x="8693326" y="4854814"/>
            <a:ext cx="36576" cy="73152"/>
          </a:xfrm>
          <a:custGeom>
            <a:avLst/>
            <a:gdLst>
              <a:gd name="T0" fmla="*/ 9 w 19"/>
              <a:gd name="T1" fmla="*/ 28 h 29"/>
              <a:gd name="T2" fmla="*/ 0 w 19"/>
              <a:gd name="T3" fmla="*/ 14 h 29"/>
              <a:gd name="T4" fmla="*/ 2 w 19"/>
              <a:gd name="T5" fmla="*/ 4 h 29"/>
              <a:gd name="T6" fmla="*/ 10 w 19"/>
              <a:gd name="T7" fmla="*/ 0 h 29"/>
              <a:gd name="T8" fmla="*/ 19 w 19"/>
              <a:gd name="T9" fmla="*/ 14 h 29"/>
              <a:gd name="T10" fmla="*/ 16 w 19"/>
              <a:gd name="T11" fmla="*/ 25 h 29"/>
              <a:gd name="T12" fmla="*/ 9 w 19"/>
              <a:gd name="T13" fmla="*/ 28 h 29"/>
              <a:gd name="T14" fmla="*/ 10 w 19"/>
              <a:gd name="T15" fmla="*/ 5 h 29"/>
              <a:gd name="T16" fmla="*/ 6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2" y="4"/>
                </a:cubicBezTo>
                <a:cubicBezTo>
                  <a:pt x="4" y="1"/>
                  <a:pt x="6" y="0"/>
                  <a:pt x="10" y="0"/>
                </a:cubicBezTo>
                <a:cubicBezTo>
                  <a:pt x="16" y="1"/>
                  <a:pt x="19" y="6"/>
                  <a:pt x="19" y="14"/>
                </a:cubicBezTo>
                <a:cubicBezTo>
                  <a:pt x="19" y="19"/>
                  <a:pt x="18" y="23"/>
                  <a:pt x="16" y="25"/>
                </a:cubicBezTo>
                <a:cubicBezTo>
                  <a:pt x="15" y="27"/>
                  <a:pt x="12" y="29"/>
                  <a:pt x="9" y="28"/>
                </a:cubicBezTo>
                <a:close/>
                <a:moveTo>
                  <a:pt x="10" y="5"/>
                </a:moveTo>
                <a:cubicBezTo>
                  <a:pt x="7" y="5"/>
                  <a:pt x="6" y="8"/>
                  <a:pt x="6" y="14"/>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4" name="Freeform 578"/>
          <p:cNvSpPr>
            <a:spLocks/>
          </p:cNvSpPr>
          <p:nvPr/>
        </p:nvSpPr>
        <p:spPr bwMode="auto">
          <a:xfrm>
            <a:off x="8745713" y="4857989"/>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8 h 28"/>
              <a:gd name="T12" fmla="*/ 2 w 12"/>
              <a:gd name="T13" fmla="*/ 9 h 28"/>
              <a:gd name="T14" fmla="*/ 0 w 12"/>
              <a:gd name="T15" fmla="*/ 9 h 28"/>
              <a:gd name="T16" fmla="*/ 0 w 12"/>
              <a:gd name="T17" fmla="*/ 4 h 28"/>
              <a:gd name="T18" fmla="*/ 4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7"/>
                </a:cubicBezTo>
                <a:cubicBezTo>
                  <a:pt x="5" y="7"/>
                  <a:pt x="5" y="7"/>
                  <a:pt x="5" y="8"/>
                </a:cubicBezTo>
                <a:cubicBezTo>
                  <a:pt x="4" y="8"/>
                  <a:pt x="4" y="8"/>
                  <a:pt x="3" y="8"/>
                </a:cubicBezTo>
                <a:cubicBezTo>
                  <a:pt x="3" y="9"/>
                  <a:pt x="2" y="9"/>
                  <a:pt x="2" y="9"/>
                </a:cubicBezTo>
                <a:cubicBezTo>
                  <a:pt x="1" y="9"/>
                  <a:pt x="1" y="9"/>
                  <a:pt x="0" y="9"/>
                </a:cubicBezTo>
                <a:cubicBezTo>
                  <a:pt x="0" y="7"/>
                  <a:pt x="0" y="6"/>
                  <a:pt x="0" y="4"/>
                </a:cubicBezTo>
                <a:cubicBezTo>
                  <a:pt x="2" y="4"/>
                  <a:pt x="3" y="3"/>
                  <a:pt x="4"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5" name="Freeform 579"/>
          <p:cNvSpPr>
            <a:spLocks noEditPoints="1"/>
          </p:cNvSpPr>
          <p:nvPr/>
        </p:nvSpPr>
        <p:spPr bwMode="auto">
          <a:xfrm>
            <a:off x="8788576" y="4862751"/>
            <a:ext cx="42863" cy="61913"/>
          </a:xfrm>
          <a:custGeom>
            <a:avLst/>
            <a:gdLst>
              <a:gd name="T0" fmla="*/ 10 w 19"/>
              <a:gd name="T1" fmla="*/ 28 h 28"/>
              <a:gd name="T2" fmla="*/ 0 w 19"/>
              <a:gd name="T3" fmla="*/ 14 h 28"/>
              <a:gd name="T4" fmla="*/ 3 w 19"/>
              <a:gd name="T5" fmla="*/ 3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7"/>
                  <a:pt x="0" y="23"/>
                  <a:pt x="0" y="14"/>
                </a:cubicBezTo>
                <a:cubicBezTo>
                  <a:pt x="0" y="9"/>
                  <a:pt x="1" y="5"/>
                  <a:pt x="3" y="3"/>
                </a:cubicBezTo>
                <a:cubicBezTo>
                  <a:pt x="5" y="1"/>
                  <a:pt x="7" y="0"/>
                  <a:pt x="10" y="0"/>
                </a:cubicBezTo>
                <a:cubicBezTo>
                  <a:pt x="16" y="0"/>
                  <a:pt x="19" y="5"/>
                  <a:pt x="19" y="14"/>
                </a:cubicBezTo>
                <a:cubicBezTo>
                  <a:pt x="19" y="18"/>
                  <a:pt x="18" y="22"/>
                  <a:pt x="17" y="24"/>
                </a:cubicBezTo>
                <a:cubicBezTo>
                  <a:pt x="15" y="27"/>
                  <a:pt x="13" y="28"/>
                  <a:pt x="10" y="28"/>
                </a:cubicBezTo>
                <a:close/>
                <a:moveTo>
                  <a:pt x="10" y="4"/>
                </a:moveTo>
                <a:cubicBezTo>
                  <a:pt x="7" y="4"/>
                  <a:pt x="6" y="7"/>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6" name="Freeform 580"/>
          <p:cNvSpPr>
            <a:spLocks noEditPoints="1"/>
          </p:cNvSpPr>
          <p:nvPr/>
        </p:nvSpPr>
        <p:spPr bwMode="auto">
          <a:xfrm>
            <a:off x="8837788" y="4862751"/>
            <a:ext cx="41275" cy="63500"/>
          </a:xfrm>
          <a:custGeom>
            <a:avLst/>
            <a:gdLst>
              <a:gd name="T0" fmla="*/ 9 w 19"/>
              <a:gd name="T1" fmla="*/ 29 h 29"/>
              <a:gd name="T2" fmla="*/ 0 w 19"/>
              <a:gd name="T3" fmla="*/ 15 h 29"/>
              <a:gd name="T4" fmla="*/ 3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5"/>
                </a:cubicBezTo>
                <a:cubicBezTo>
                  <a:pt x="0" y="10"/>
                  <a:pt x="1" y="6"/>
                  <a:pt x="3" y="4"/>
                </a:cubicBezTo>
                <a:cubicBezTo>
                  <a:pt x="4" y="2"/>
                  <a:pt x="7" y="0"/>
                  <a:pt x="10" y="1"/>
                </a:cubicBezTo>
                <a:cubicBezTo>
                  <a:pt x="16" y="1"/>
                  <a:pt x="19" y="6"/>
                  <a:pt x="19" y="15"/>
                </a:cubicBezTo>
                <a:cubicBezTo>
                  <a:pt x="19" y="19"/>
                  <a:pt x="18" y="23"/>
                  <a:pt x="17" y="26"/>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7" name="Freeform 581"/>
          <p:cNvSpPr>
            <a:spLocks/>
          </p:cNvSpPr>
          <p:nvPr/>
        </p:nvSpPr>
        <p:spPr bwMode="auto">
          <a:xfrm>
            <a:off x="8890176" y="4864339"/>
            <a:ext cx="26988" cy="65088"/>
          </a:xfrm>
          <a:custGeom>
            <a:avLst/>
            <a:gdLst>
              <a:gd name="T0" fmla="*/ 12 w 12"/>
              <a:gd name="T1" fmla="*/ 0 h 29"/>
              <a:gd name="T2" fmla="*/ 12 w 12"/>
              <a:gd name="T3" fmla="*/ 29 h 29"/>
              <a:gd name="T4" fmla="*/ 6 w 12"/>
              <a:gd name="T5" fmla="*/ 28 h 29"/>
              <a:gd name="T6" fmla="*/ 6 w 12"/>
              <a:gd name="T7" fmla="*/ 7 h 29"/>
              <a:gd name="T8" fmla="*/ 5 w 12"/>
              <a:gd name="T9" fmla="*/ 8 h 29"/>
              <a:gd name="T10" fmla="*/ 3 w 12"/>
              <a:gd name="T11" fmla="*/ 8 h 29"/>
              <a:gd name="T12" fmla="*/ 2 w 12"/>
              <a:gd name="T13" fmla="*/ 9 h 29"/>
              <a:gd name="T14" fmla="*/ 0 w 12"/>
              <a:gd name="T15" fmla="*/ 9 h 29"/>
              <a:gd name="T16" fmla="*/ 0 w 12"/>
              <a:gd name="T17" fmla="*/ 4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8"/>
                </a:cubicBezTo>
                <a:cubicBezTo>
                  <a:pt x="6" y="20"/>
                  <a:pt x="6" y="16"/>
                  <a:pt x="6" y="7"/>
                </a:cubicBezTo>
                <a:cubicBezTo>
                  <a:pt x="5" y="7"/>
                  <a:pt x="5" y="7"/>
                  <a:pt x="5" y="8"/>
                </a:cubicBezTo>
                <a:cubicBezTo>
                  <a:pt x="4" y="8"/>
                  <a:pt x="4" y="8"/>
                  <a:pt x="3" y="8"/>
                </a:cubicBezTo>
                <a:cubicBezTo>
                  <a:pt x="3" y="8"/>
                  <a:pt x="2" y="9"/>
                  <a:pt x="2" y="9"/>
                </a:cubicBezTo>
                <a:cubicBezTo>
                  <a:pt x="1" y="9"/>
                  <a:pt x="1" y="9"/>
                  <a:pt x="0" y="9"/>
                </a:cubicBezTo>
                <a:cubicBezTo>
                  <a:pt x="0" y="7"/>
                  <a:pt x="0" y="6"/>
                  <a:pt x="0" y="4"/>
                </a:cubicBezTo>
                <a:cubicBezTo>
                  <a:pt x="2" y="4"/>
                  <a:pt x="3"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8" name="Freeform 582"/>
          <p:cNvSpPr>
            <a:spLocks/>
          </p:cNvSpPr>
          <p:nvPr/>
        </p:nvSpPr>
        <p:spPr bwMode="auto">
          <a:xfrm>
            <a:off x="8939388" y="4869101"/>
            <a:ext cx="26988"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7 h 28"/>
              <a:gd name="T12" fmla="*/ 2 w 12"/>
              <a:gd name="T13" fmla="*/ 8 h 28"/>
              <a:gd name="T14" fmla="*/ 0 w 12"/>
              <a:gd name="T15" fmla="*/ 8 h 28"/>
              <a:gd name="T16" fmla="*/ 0 w 12"/>
              <a:gd name="T17" fmla="*/ 3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6"/>
                </a:cubicBezTo>
                <a:cubicBezTo>
                  <a:pt x="5" y="6"/>
                  <a:pt x="5" y="7"/>
                  <a:pt x="4" y="7"/>
                </a:cubicBezTo>
                <a:cubicBezTo>
                  <a:pt x="4" y="7"/>
                  <a:pt x="4" y="7"/>
                  <a:pt x="3" y="7"/>
                </a:cubicBezTo>
                <a:cubicBezTo>
                  <a:pt x="3" y="8"/>
                  <a:pt x="2" y="8"/>
                  <a:pt x="2" y="8"/>
                </a:cubicBezTo>
                <a:cubicBezTo>
                  <a:pt x="1" y="8"/>
                  <a:pt x="1" y="8"/>
                  <a:pt x="0" y="8"/>
                </a:cubicBezTo>
                <a:cubicBezTo>
                  <a:pt x="0" y="6"/>
                  <a:pt x="0" y="5"/>
                  <a:pt x="0" y="3"/>
                </a:cubicBezTo>
                <a:cubicBezTo>
                  <a:pt x="2" y="3"/>
                  <a:pt x="3" y="2"/>
                  <a:pt x="4" y="2"/>
                </a:cubicBezTo>
                <a:cubicBezTo>
                  <a:pt x="6" y="1"/>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9" name="Freeform 583"/>
          <p:cNvSpPr>
            <a:spLocks noEditPoints="1"/>
          </p:cNvSpPr>
          <p:nvPr/>
        </p:nvSpPr>
        <p:spPr bwMode="auto">
          <a:xfrm>
            <a:off x="8982251" y="4870689"/>
            <a:ext cx="41275" cy="65088"/>
          </a:xfrm>
          <a:custGeom>
            <a:avLst/>
            <a:gdLst>
              <a:gd name="T0" fmla="*/ 9 w 19"/>
              <a:gd name="T1" fmla="*/ 29 h 29"/>
              <a:gd name="T2" fmla="*/ 0 w 19"/>
              <a:gd name="T3" fmla="*/ 14 h 29"/>
              <a:gd name="T4" fmla="*/ 3 w 19"/>
              <a:gd name="T5" fmla="*/ 3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3" y="3"/>
                </a:cubicBezTo>
                <a:cubicBezTo>
                  <a:pt x="4" y="1"/>
                  <a:pt x="7" y="0"/>
                  <a:pt x="10" y="0"/>
                </a:cubicBezTo>
                <a:cubicBezTo>
                  <a:pt x="16" y="0"/>
                  <a:pt x="19" y="5"/>
                  <a:pt x="19" y="15"/>
                </a:cubicBezTo>
                <a:cubicBezTo>
                  <a:pt x="19" y="20"/>
                  <a:pt x="18" y="24"/>
                  <a:pt x="17" y="26"/>
                </a:cubicBezTo>
                <a:cubicBezTo>
                  <a:pt x="15" y="28"/>
                  <a:pt x="12" y="29"/>
                  <a:pt x="9" y="29"/>
                </a:cubicBezTo>
                <a:close/>
                <a:moveTo>
                  <a:pt x="10" y="5"/>
                </a:moveTo>
                <a:cubicBezTo>
                  <a:pt x="7" y="4"/>
                  <a:pt x="6" y="8"/>
                  <a:pt x="6" y="15"/>
                </a:cubicBezTo>
                <a:cubicBezTo>
                  <a:pt x="6" y="21"/>
                  <a:pt x="7" y="24"/>
                  <a:pt x="10" y="25"/>
                </a:cubicBezTo>
                <a:cubicBezTo>
                  <a:pt x="12" y="25"/>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0" name="Freeform 584"/>
          <p:cNvSpPr>
            <a:spLocks/>
          </p:cNvSpPr>
          <p:nvPr/>
        </p:nvSpPr>
        <p:spPr bwMode="auto">
          <a:xfrm>
            <a:off x="9034638" y="4873864"/>
            <a:ext cx="26988" cy="66675"/>
          </a:xfrm>
          <a:custGeom>
            <a:avLst/>
            <a:gdLst>
              <a:gd name="T0" fmla="*/ 12 w 12"/>
              <a:gd name="T1" fmla="*/ 1 h 30"/>
              <a:gd name="T2" fmla="*/ 12 w 12"/>
              <a:gd name="T3" fmla="*/ 30 h 30"/>
              <a:gd name="T4" fmla="*/ 6 w 12"/>
              <a:gd name="T5" fmla="*/ 30 h 30"/>
              <a:gd name="T6" fmla="*/ 6 w 12"/>
              <a:gd name="T7" fmla="*/ 8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3"/>
                  <a:pt x="12" y="19"/>
                  <a:pt x="12" y="30"/>
                </a:cubicBezTo>
                <a:cubicBezTo>
                  <a:pt x="9" y="30"/>
                  <a:pt x="8" y="30"/>
                  <a:pt x="6" y="30"/>
                </a:cubicBezTo>
                <a:cubicBezTo>
                  <a:pt x="6" y="21"/>
                  <a:pt x="6" y="16"/>
                  <a:pt x="6" y="8"/>
                </a:cubicBezTo>
                <a:cubicBezTo>
                  <a:pt x="6" y="8"/>
                  <a:pt x="5" y="8"/>
                  <a:pt x="5" y="8"/>
                </a:cubicBezTo>
                <a:cubicBezTo>
                  <a:pt x="5" y="9"/>
                  <a:pt x="4" y="9"/>
                  <a:pt x="4" y="9"/>
                </a:cubicBezTo>
                <a:cubicBezTo>
                  <a:pt x="3" y="9"/>
                  <a:pt x="2" y="9"/>
                  <a:pt x="2" y="9"/>
                </a:cubicBezTo>
                <a:cubicBezTo>
                  <a:pt x="1" y="10"/>
                  <a:pt x="1" y="10"/>
                  <a:pt x="0" y="10"/>
                </a:cubicBezTo>
                <a:cubicBezTo>
                  <a:pt x="0" y="8"/>
                  <a:pt x="0" y="6"/>
                  <a:pt x="0" y="4"/>
                </a:cubicBezTo>
                <a:cubicBezTo>
                  <a:pt x="2" y="4"/>
                  <a:pt x="3" y="3"/>
                  <a:pt x="5" y="2"/>
                </a:cubicBezTo>
                <a:cubicBezTo>
                  <a:pt x="6" y="2"/>
                  <a:pt x="7" y="1"/>
                  <a:pt x="8" y="0"/>
                </a:cubicBezTo>
                <a:cubicBezTo>
                  <a:pt x="10" y="0"/>
                  <a:pt x="10" y="0"/>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1" name="Freeform 585"/>
          <p:cNvSpPr>
            <a:spLocks noEditPoints="1"/>
          </p:cNvSpPr>
          <p:nvPr/>
        </p:nvSpPr>
        <p:spPr bwMode="auto">
          <a:xfrm>
            <a:off x="9077501" y="4877039"/>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5 h 30"/>
              <a:gd name="T10" fmla="*/ 17 w 20"/>
              <a:gd name="T11" fmla="*/ 26 h 30"/>
              <a:gd name="T12" fmla="*/ 10 w 20"/>
              <a:gd name="T13" fmla="*/ 30 h 30"/>
              <a:gd name="T14" fmla="*/ 10 w 20"/>
              <a:gd name="T15" fmla="*/ 5 h 30"/>
              <a:gd name="T16" fmla="*/ 7 w 20"/>
              <a:gd name="T17" fmla="*/ 15 h 30"/>
              <a:gd name="T18" fmla="*/ 10 w 20"/>
              <a:gd name="T19" fmla="*/ 25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4"/>
                  <a:pt x="0" y="15"/>
                </a:cubicBezTo>
                <a:cubicBezTo>
                  <a:pt x="0" y="10"/>
                  <a:pt x="1" y="6"/>
                  <a:pt x="3" y="3"/>
                </a:cubicBezTo>
                <a:cubicBezTo>
                  <a:pt x="5" y="1"/>
                  <a:pt x="7" y="0"/>
                  <a:pt x="10" y="0"/>
                </a:cubicBezTo>
                <a:cubicBezTo>
                  <a:pt x="17" y="0"/>
                  <a:pt x="20" y="6"/>
                  <a:pt x="20" y="15"/>
                </a:cubicBezTo>
                <a:cubicBezTo>
                  <a:pt x="20" y="20"/>
                  <a:pt x="19" y="24"/>
                  <a:pt x="17" y="26"/>
                </a:cubicBezTo>
                <a:cubicBezTo>
                  <a:pt x="16" y="29"/>
                  <a:pt x="13" y="30"/>
                  <a:pt x="10" y="30"/>
                </a:cubicBezTo>
                <a:close/>
                <a:moveTo>
                  <a:pt x="10" y="5"/>
                </a:moveTo>
                <a:cubicBezTo>
                  <a:pt x="8" y="5"/>
                  <a:pt x="7" y="8"/>
                  <a:pt x="7" y="15"/>
                </a:cubicBezTo>
                <a:cubicBezTo>
                  <a:pt x="7" y="22"/>
                  <a:pt x="8"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2" name="Freeform 586"/>
          <p:cNvSpPr>
            <a:spLocks noEditPoints="1"/>
          </p:cNvSpPr>
          <p:nvPr/>
        </p:nvSpPr>
        <p:spPr bwMode="auto">
          <a:xfrm>
            <a:off x="9126713" y="4880214"/>
            <a:ext cx="41275" cy="68263"/>
          </a:xfrm>
          <a:custGeom>
            <a:avLst/>
            <a:gdLst>
              <a:gd name="T0" fmla="*/ 10 w 19"/>
              <a:gd name="T1" fmla="*/ 31 h 31"/>
              <a:gd name="T2" fmla="*/ 0 w 19"/>
              <a:gd name="T3" fmla="*/ 15 h 31"/>
              <a:gd name="T4" fmla="*/ 3 w 19"/>
              <a:gd name="T5" fmla="*/ 3 h 31"/>
              <a:gd name="T6" fmla="*/ 10 w 19"/>
              <a:gd name="T7" fmla="*/ 0 h 31"/>
              <a:gd name="T8" fmla="*/ 19 w 19"/>
              <a:gd name="T9" fmla="*/ 15 h 31"/>
              <a:gd name="T10" fmla="*/ 17 w 19"/>
              <a:gd name="T11" fmla="*/ 27 h 31"/>
              <a:gd name="T12" fmla="*/ 10 w 19"/>
              <a:gd name="T13" fmla="*/ 31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1"/>
                </a:moveTo>
                <a:cubicBezTo>
                  <a:pt x="3" y="30"/>
                  <a:pt x="0" y="25"/>
                  <a:pt x="0" y="15"/>
                </a:cubicBezTo>
                <a:cubicBezTo>
                  <a:pt x="0" y="10"/>
                  <a:pt x="1" y="6"/>
                  <a:pt x="3" y="3"/>
                </a:cubicBezTo>
                <a:cubicBezTo>
                  <a:pt x="4" y="1"/>
                  <a:pt x="7" y="0"/>
                  <a:pt x="10" y="0"/>
                </a:cubicBezTo>
                <a:cubicBezTo>
                  <a:pt x="16" y="0"/>
                  <a:pt x="19" y="5"/>
                  <a:pt x="19" y="15"/>
                </a:cubicBezTo>
                <a:cubicBezTo>
                  <a:pt x="19" y="21"/>
                  <a:pt x="19" y="24"/>
                  <a:pt x="17" y="27"/>
                </a:cubicBezTo>
                <a:cubicBezTo>
                  <a:pt x="15" y="30"/>
                  <a:pt x="13" y="31"/>
                  <a:pt x="10" y="31"/>
                </a:cubicBezTo>
                <a:close/>
                <a:moveTo>
                  <a:pt x="10" y="5"/>
                </a:moveTo>
                <a:cubicBezTo>
                  <a:pt x="7" y="5"/>
                  <a:pt x="6" y="8"/>
                  <a:pt x="6" y="15"/>
                </a:cubicBezTo>
                <a:cubicBezTo>
                  <a:pt x="6" y="22"/>
                  <a:pt x="7" y="25"/>
                  <a:pt x="10" y="25"/>
                </a:cubicBezTo>
                <a:cubicBezTo>
                  <a:pt x="12" y="26"/>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3" name="Freeform 587"/>
          <p:cNvSpPr>
            <a:spLocks/>
          </p:cNvSpPr>
          <p:nvPr/>
        </p:nvSpPr>
        <p:spPr bwMode="auto">
          <a:xfrm>
            <a:off x="9179101" y="4880214"/>
            <a:ext cx="26988" cy="68263"/>
          </a:xfrm>
          <a:custGeom>
            <a:avLst/>
            <a:gdLst>
              <a:gd name="T0" fmla="*/ 12 w 12"/>
              <a:gd name="T1" fmla="*/ 0 h 31"/>
              <a:gd name="T2" fmla="*/ 12 w 12"/>
              <a:gd name="T3" fmla="*/ 31 h 31"/>
              <a:gd name="T4" fmla="*/ 6 w 12"/>
              <a:gd name="T5" fmla="*/ 31 h 31"/>
              <a:gd name="T6" fmla="*/ 6 w 12"/>
              <a:gd name="T7" fmla="*/ 8 h 31"/>
              <a:gd name="T8" fmla="*/ 5 w 12"/>
              <a:gd name="T9" fmla="*/ 9 h 31"/>
              <a:gd name="T10" fmla="*/ 4 w 12"/>
              <a:gd name="T11" fmla="*/ 10 h 31"/>
              <a:gd name="T12" fmla="*/ 2 w 12"/>
              <a:gd name="T13" fmla="*/ 10 h 31"/>
              <a:gd name="T14" fmla="*/ 0 w 12"/>
              <a:gd name="T15" fmla="*/ 10 h 31"/>
              <a:gd name="T16" fmla="*/ 0 w 12"/>
              <a:gd name="T17" fmla="*/ 5 h 31"/>
              <a:gd name="T18" fmla="*/ 5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3"/>
                  <a:pt x="12" y="19"/>
                  <a:pt x="12" y="31"/>
                </a:cubicBezTo>
                <a:cubicBezTo>
                  <a:pt x="10" y="31"/>
                  <a:pt x="8" y="31"/>
                  <a:pt x="6" y="31"/>
                </a:cubicBezTo>
                <a:cubicBezTo>
                  <a:pt x="6" y="22"/>
                  <a:pt x="6" y="17"/>
                  <a:pt x="6" y="8"/>
                </a:cubicBezTo>
                <a:cubicBezTo>
                  <a:pt x="6" y="8"/>
                  <a:pt x="6" y="9"/>
                  <a:pt x="5" y="9"/>
                </a:cubicBezTo>
                <a:cubicBezTo>
                  <a:pt x="5" y="9"/>
                  <a:pt x="4" y="9"/>
                  <a:pt x="4" y="10"/>
                </a:cubicBezTo>
                <a:cubicBezTo>
                  <a:pt x="3" y="10"/>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4" name="Freeform 588"/>
          <p:cNvSpPr>
            <a:spLocks noEditPoints="1"/>
          </p:cNvSpPr>
          <p:nvPr/>
        </p:nvSpPr>
        <p:spPr bwMode="auto">
          <a:xfrm>
            <a:off x="8594901" y="4951651"/>
            <a:ext cx="36576" cy="73152"/>
          </a:xfrm>
          <a:custGeom>
            <a:avLst/>
            <a:gdLst>
              <a:gd name="T0" fmla="*/ 10 w 20"/>
              <a:gd name="T1" fmla="*/ 28 h 28"/>
              <a:gd name="T2" fmla="*/ 0 w 20"/>
              <a:gd name="T3" fmla="*/ 14 h 28"/>
              <a:gd name="T4" fmla="*/ 3 w 20"/>
              <a:gd name="T5" fmla="*/ 4 h 28"/>
              <a:gd name="T6" fmla="*/ 10 w 20"/>
              <a:gd name="T7" fmla="*/ 0 h 28"/>
              <a:gd name="T8" fmla="*/ 20 w 20"/>
              <a:gd name="T9" fmla="*/ 14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7"/>
                  <a:pt x="0" y="23"/>
                  <a:pt x="0" y="14"/>
                </a:cubicBezTo>
                <a:cubicBezTo>
                  <a:pt x="0" y="9"/>
                  <a:pt x="1" y="6"/>
                  <a:pt x="3" y="4"/>
                </a:cubicBezTo>
                <a:cubicBezTo>
                  <a:pt x="5" y="1"/>
                  <a:pt x="7" y="0"/>
                  <a:pt x="10" y="0"/>
                </a:cubicBezTo>
                <a:cubicBezTo>
                  <a:pt x="17" y="0"/>
                  <a:pt x="20" y="5"/>
                  <a:pt x="20" y="14"/>
                </a:cubicBezTo>
                <a:cubicBezTo>
                  <a:pt x="20" y="18"/>
                  <a:pt x="19" y="22"/>
                  <a:pt x="17" y="24"/>
                </a:cubicBezTo>
                <a:cubicBezTo>
                  <a:pt x="16" y="26"/>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5" name="Freeform 589"/>
          <p:cNvSpPr>
            <a:spLocks noEditPoints="1"/>
          </p:cNvSpPr>
          <p:nvPr/>
        </p:nvSpPr>
        <p:spPr bwMode="auto">
          <a:xfrm>
            <a:off x="8644113" y="4954827"/>
            <a:ext cx="36576" cy="73152"/>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2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2"/>
                  <a:pt x="0" y="14"/>
                </a:cubicBezTo>
                <a:cubicBezTo>
                  <a:pt x="0" y="9"/>
                  <a:pt x="1" y="6"/>
                  <a:pt x="3" y="3"/>
                </a:cubicBezTo>
                <a:cubicBezTo>
                  <a:pt x="4" y="1"/>
                  <a:pt x="7" y="0"/>
                  <a:pt x="10" y="0"/>
                </a:cubicBezTo>
                <a:cubicBezTo>
                  <a:pt x="16" y="0"/>
                  <a:pt x="19" y="5"/>
                  <a:pt x="19" y="14"/>
                </a:cubicBezTo>
                <a:cubicBezTo>
                  <a:pt x="19" y="18"/>
                  <a:pt x="18" y="21"/>
                  <a:pt x="17" y="24"/>
                </a:cubicBezTo>
                <a:cubicBezTo>
                  <a:pt x="15" y="26"/>
                  <a:pt x="13" y="27"/>
                  <a:pt x="10" y="27"/>
                </a:cubicBezTo>
                <a:close/>
                <a:moveTo>
                  <a:pt x="10" y="4"/>
                </a:moveTo>
                <a:cubicBezTo>
                  <a:pt x="8" y="4"/>
                  <a:pt x="6" y="7"/>
                  <a:pt x="6" y="14"/>
                </a:cubicBezTo>
                <a:cubicBezTo>
                  <a:pt x="6" y="19"/>
                  <a:pt x="8" y="22"/>
                  <a:pt x="10" y="22"/>
                </a:cubicBezTo>
                <a:cubicBezTo>
                  <a:pt x="12" y="22"/>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6" name="Freeform 590"/>
          <p:cNvSpPr>
            <a:spLocks noEditPoints="1"/>
          </p:cNvSpPr>
          <p:nvPr/>
        </p:nvSpPr>
        <p:spPr bwMode="auto">
          <a:xfrm>
            <a:off x="8693326" y="4940539"/>
            <a:ext cx="41275" cy="61913"/>
          </a:xfrm>
          <a:custGeom>
            <a:avLst/>
            <a:gdLst>
              <a:gd name="T0" fmla="*/ 9 w 19"/>
              <a:gd name="T1" fmla="*/ 28 h 28"/>
              <a:gd name="T2" fmla="*/ 0 w 19"/>
              <a:gd name="T3" fmla="*/ 15 h 28"/>
              <a:gd name="T4" fmla="*/ 2 w 19"/>
              <a:gd name="T5" fmla="*/ 4 h 28"/>
              <a:gd name="T6" fmla="*/ 10 w 19"/>
              <a:gd name="T7" fmla="*/ 0 h 28"/>
              <a:gd name="T8" fmla="*/ 19 w 19"/>
              <a:gd name="T9" fmla="*/ 15 h 28"/>
              <a:gd name="T10" fmla="*/ 16 w 19"/>
              <a:gd name="T11" fmla="*/ 25 h 28"/>
              <a:gd name="T12" fmla="*/ 9 w 19"/>
              <a:gd name="T13" fmla="*/ 28 h 28"/>
              <a:gd name="T14" fmla="*/ 10 w 19"/>
              <a:gd name="T15" fmla="*/ 5 h 28"/>
              <a:gd name="T16" fmla="*/ 6 w 19"/>
              <a:gd name="T17" fmla="*/ 15 h 28"/>
              <a:gd name="T18" fmla="*/ 10 w 19"/>
              <a:gd name="T19" fmla="*/ 24 h 28"/>
              <a:gd name="T20" fmla="*/ 13 w 19"/>
              <a:gd name="T21" fmla="*/ 15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2"/>
                  <a:pt x="6" y="0"/>
                  <a:pt x="10" y="0"/>
                </a:cubicBezTo>
                <a:cubicBezTo>
                  <a:pt x="16" y="1"/>
                  <a:pt x="19" y="6"/>
                  <a:pt x="19" y="15"/>
                </a:cubicBezTo>
                <a:cubicBezTo>
                  <a:pt x="19" y="19"/>
                  <a:pt x="18" y="22"/>
                  <a:pt x="16" y="25"/>
                </a:cubicBezTo>
                <a:cubicBezTo>
                  <a:pt x="15" y="27"/>
                  <a:pt x="12" y="28"/>
                  <a:pt x="9" y="28"/>
                </a:cubicBezTo>
                <a:close/>
                <a:moveTo>
                  <a:pt x="10" y="5"/>
                </a:moveTo>
                <a:cubicBezTo>
                  <a:pt x="7" y="5"/>
                  <a:pt x="6" y="8"/>
                  <a:pt x="6" y="15"/>
                </a:cubicBezTo>
                <a:cubicBezTo>
                  <a:pt x="6" y="20"/>
                  <a:pt x="7" y="24"/>
                  <a:pt x="10" y="24"/>
                </a:cubicBezTo>
                <a:cubicBezTo>
                  <a:pt x="12" y="24"/>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7" name="Freeform 591"/>
          <p:cNvSpPr>
            <a:spLocks noEditPoints="1"/>
          </p:cNvSpPr>
          <p:nvPr/>
        </p:nvSpPr>
        <p:spPr bwMode="auto">
          <a:xfrm>
            <a:off x="8742538" y="4942126"/>
            <a:ext cx="41275" cy="61913"/>
          </a:xfrm>
          <a:custGeom>
            <a:avLst/>
            <a:gdLst>
              <a:gd name="T0" fmla="*/ 9 w 19"/>
              <a:gd name="T1" fmla="*/ 28 h 28"/>
              <a:gd name="T2" fmla="*/ 0 w 19"/>
              <a:gd name="T3" fmla="*/ 15 h 28"/>
              <a:gd name="T4" fmla="*/ 2 w 19"/>
              <a:gd name="T5" fmla="*/ 4 h 28"/>
              <a:gd name="T6" fmla="*/ 10 w 19"/>
              <a:gd name="T7" fmla="*/ 1 h 28"/>
              <a:gd name="T8" fmla="*/ 19 w 19"/>
              <a:gd name="T9" fmla="*/ 15 h 28"/>
              <a:gd name="T10" fmla="*/ 16 w 19"/>
              <a:gd name="T11" fmla="*/ 25 h 28"/>
              <a:gd name="T12" fmla="*/ 9 w 19"/>
              <a:gd name="T13" fmla="*/ 28 h 28"/>
              <a:gd name="T14" fmla="*/ 9 w 19"/>
              <a:gd name="T15" fmla="*/ 5 h 28"/>
              <a:gd name="T16" fmla="*/ 5 w 19"/>
              <a:gd name="T17" fmla="*/ 15 h 28"/>
              <a:gd name="T18" fmla="*/ 9 w 19"/>
              <a:gd name="T19" fmla="*/ 24 h 28"/>
              <a:gd name="T20" fmla="*/ 13 w 19"/>
              <a:gd name="T21" fmla="*/ 15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1"/>
                  <a:pt x="6" y="0"/>
                  <a:pt x="10" y="1"/>
                </a:cubicBezTo>
                <a:cubicBezTo>
                  <a:pt x="16" y="1"/>
                  <a:pt x="19" y="6"/>
                  <a:pt x="19" y="15"/>
                </a:cubicBezTo>
                <a:cubicBezTo>
                  <a:pt x="19" y="19"/>
                  <a:pt x="18" y="23"/>
                  <a:pt x="16" y="25"/>
                </a:cubicBezTo>
                <a:cubicBezTo>
                  <a:pt x="15" y="27"/>
                  <a:pt x="12" y="28"/>
                  <a:pt x="9" y="28"/>
                </a:cubicBezTo>
                <a:close/>
                <a:moveTo>
                  <a:pt x="9" y="5"/>
                </a:moveTo>
                <a:cubicBezTo>
                  <a:pt x="7" y="5"/>
                  <a:pt x="5" y="8"/>
                  <a:pt x="5" y="15"/>
                </a:cubicBezTo>
                <a:cubicBezTo>
                  <a:pt x="5" y="20"/>
                  <a:pt x="7" y="23"/>
                  <a:pt x="9" y="24"/>
                </a:cubicBezTo>
                <a:cubicBezTo>
                  <a:pt x="12" y="24"/>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8" name="Freeform 592"/>
          <p:cNvSpPr>
            <a:spLocks/>
          </p:cNvSpPr>
          <p:nvPr/>
        </p:nvSpPr>
        <p:spPr bwMode="auto">
          <a:xfrm>
            <a:off x="8794926" y="4946889"/>
            <a:ext cx="25400" cy="60325"/>
          </a:xfrm>
          <a:custGeom>
            <a:avLst/>
            <a:gdLst>
              <a:gd name="T0" fmla="*/ 11 w 11"/>
              <a:gd name="T1" fmla="*/ 0 h 27"/>
              <a:gd name="T2" fmla="*/ 11 w 11"/>
              <a:gd name="T3" fmla="*/ 27 h 27"/>
              <a:gd name="T4" fmla="*/ 6 w 11"/>
              <a:gd name="T5" fmla="*/ 27 h 27"/>
              <a:gd name="T6" fmla="*/ 6 w 11"/>
              <a:gd name="T7" fmla="*/ 6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7"/>
                  <a:pt x="11" y="27"/>
                </a:cubicBezTo>
                <a:cubicBezTo>
                  <a:pt x="9" y="27"/>
                  <a:pt x="8" y="27"/>
                  <a:pt x="6" y="27"/>
                </a:cubicBezTo>
                <a:cubicBezTo>
                  <a:pt x="6" y="19"/>
                  <a:pt x="6" y="15"/>
                  <a:pt x="6" y="6"/>
                </a:cubicBezTo>
                <a:cubicBezTo>
                  <a:pt x="6" y="7"/>
                  <a:pt x="5" y="7"/>
                  <a:pt x="4" y="7"/>
                </a:cubicBezTo>
                <a:cubicBezTo>
                  <a:pt x="4" y="7"/>
                  <a:pt x="3" y="8"/>
                  <a:pt x="3" y="8"/>
                </a:cubicBezTo>
                <a:cubicBezTo>
                  <a:pt x="2" y="8"/>
                  <a:pt x="2" y="9"/>
                  <a:pt x="1" y="9"/>
                </a:cubicBezTo>
                <a:cubicBezTo>
                  <a:pt x="1" y="9"/>
                  <a:pt x="0" y="9"/>
                  <a:pt x="0" y="9"/>
                </a:cubicBezTo>
                <a:cubicBezTo>
                  <a:pt x="0" y="6"/>
                  <a:pt x="0" y="5"/>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9" name="Freeform 593"/>
          <p:cNvSpPr>
            <a:spLocks noEditPoints="1"/>
          </p:cNvSpPr>
          <p:nvPr/>
        </p:nvSpPr>
        <p:spPr bwMode="auto">
          <a:xfrm>
            <a:off x="8837788" y="4948476"/>
            <a:ext cx="41275" cy="65088"/>
          </a:xfrm>
          <a:custGeom>
            <a:avLst/>
            <a:gdLst>
              <a:gd name="T0" fmla="*/ 9 w 19"/>
              <a:gd name="T1" fmla="*/ 28 h 29"/>
              <a:gd name="T2" fmla="*/ 0 w 19"/>
              <a:gd name="T3" fmla="*/ 14 h 29"/>
              <a:gd name="T4" fmla="*/ 3 w 19"/>
              <a:gd name="T5" fmla="*/ 4 h 29"/>
              <a:gd name="T6" fmla="*/ 10 w 19"/>
              <a:gd name="T7" fmla="*/ 1 h 29"/>
              <a:gd name="T8" fmla="*/ 19 w 19"/>
              <a:gd name="T9" fmla="*/ 15 h 29"/>
              <a:gd name="T10" fmla="*/ 17 w 19"/>
              <a:gd name="T11" fmla="*/ 25 h 29"/>
              <a:gd name="T12" fmla="*/ 9 w 19"/>
              <a:gd name="T13" fmla="*/ 28 h 29"/>
              <a:gd name="T14" fmla="*/ 9 w 19"/>
              <a:gd name="T15" fmla="*/ 5 h 29"/>
              <a:gd name="T16" fmla="*/ 6 w 19"/>
              <a:gd name="T17" fmla="*/ 14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3" y="4"/>
                </a:cubicBezTo>
                <a:cubicBezTo>
                  <a:pt x="4" y="1"/>
                  <a:pt x="7" y="0"/>
                  <a:pt x="10" y="1"/>
                </a:cubicBezTo>
                <a:cubicBezTo>
                  <a:pt x="16" y="1"/>
                  <a:pt x="19" y="6"/>
                  <a:pt x="19" y="15"/>
                </a:cubicBezTo>
                <a:cubicBezTo>
                  <a:pt x="19" y="20"/>
                  <a:pt x="18" y="23"/>
                  <a:pt x="17" y="25"/>
                </a:cubicBezTo>
                <a:cubicBezTo>
                  <a:pt x="15" y="27"/>
                  <a:pt x="13" y="29"/>
                  <a:pt x="9" y="28"/>
                </a:cubicBezTo>
                <a:close/>
                <a:moveTo>
                  <a:pt x="9" y="5"/>
                </a:moveTo>
                <a:cubicBezTo>
                  <a:pt x="7" y="5"/>
                  <a:pt x="6" y="8"/>
                  <a:pt x="6" y="14"/>
                </a:cubicBezTo>
                <a:cubicBezTo>
                  <a:pt x="6" y="21"/>
                  <a:pt x="7" y="24"/>
                  <a:pt x="9" y="24"/>
                </a:cubicBezTo>
                <a:cubicBezTo>
                  <a:pt x="12" y="24"/>
                  <a:pt x="13" y="21"/>
                  <a:pt x="13" y="15"/>
                </a:cubicBezTo>
                <a:cubicBezTo>
                  <a:pt x="13" y="9"/>
                  <a:pt x="12" y="6"/>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0" name="Freeform 594"/>
          <p:cNvSpPr>
            <a:spLocks noEditPoints="1"/>
          </p:cNvSpPr>
          <p:nvPr/>
        </p:nvSpPr>
        <p:spPr bwMode="auto">
          <a:xfrm>
            <a:off x="8883826" y="4953239"/>
            <a:ext cx="44450" cy="60325"/>
          </a:xfrm>
          <a:custGeom>
            <a:avLst/>
            <a:gdLst>
              <a:gd name="T0" fmla="*/ 10 w 20"/>
              <a:gd name="T1" fmla="*/ 27 h 27"/>
              <a:gd name="T2" fmla="*/ 0 w 20"/>
              <a:gd name="T3" fmla="*/ 13 h 27"/>
              <a:gd name="T4" fmla="*/ 3 w 20"/>
              <a:gd name="T5" fmla="*/ 3 h 27"/>
              <a:gd name="T6" fmla="*/ 10 w 20"/>
              <a:gd name="T7" fmla="*/ 0 h 27"/>
              <a:gd name="T8" fmla="*/ 20 w 20"/>
              <a:gd name="T9" fmla="*/ 14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4" y="27"/>
                  <a:pt x="0" y="23"/>
                  <a:pt x="0" y="13"/>
                </a:cubicBezTo>
                <a:cubicBezTo>
                  <a:pt x="0" y="9"/>
                  <a:pt x="1" y="5"/>
                  <a:pt x="3" y="3"/>
                </a:cubicBezTo>
                <a:cubicBezTo>
                  <a:pt x="5" y="1"/>
                  <a:pt x="7" y="0"/>
                  <a:pt x="10" y="0"/>
                </a:cubicBezTo>
                <a:cubicBezTo>
                  <a:pt x="17" y="0"/>
                  <a:pt x="20" y="5"/>
                  <a:pt x="20" y="14"/>
                </a:cubicBezTo>
                <a:cubicBezTo>
                  <a:pt x="20" y="19"/>
                  <a:pt x="19" y="22"/>
                  <a:pt x="17" y="24"/>
                </a:cubicBezTo>
                <a:cubicBezTo>
                  <a:pt x="16" y="27"/>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1" name="Freeform 595"/>
          <p:cNvSpPr>
            <a:spLocks/>
          </p:cNvSpPr>
          <p:nvPr/>
        </p:nvSpPr>
        <p:spPr bwMode="auto">
          <a:xfrm>
            <a:off x="8951294" y="4953464"/>
            <a:ext cx="26988" cy="63500"/>
          </a:xfrm>
          <a:custGeom>
            <a:avLst/>
            <a:gdLst>
              <a:gd name="T0" fmla="*/ 12 w 12"/>
              <a:gd name="T1" fmla="*/ 0 h 28"/>
              <a:gd name="T2" fmla="*/ 12 w 12"/>
              <a:gd name="T3" fmla="*/ 28 h 28"/>
              <a:gd name="T4" fmla="*/ 6 w 12"/>
              <a:gd name="T5" fmla="*/ 27 h 28"/>
              <a:gd name="T6" fmla="*/ 6 w 12"/>
              <a:gd name="T7" fmla="*/ 7 h 28"/>
              <a:gd name="T8" fmla="*/ 4 w 12"/>
              <a:gd name="T9" fmla="*/ 8 h 28"/>
              <a:gd name="T10" fmla="*/ 3 w 12"/>
              <a:gd name="T11" fmla="*/ 8 h 28"/>
              <a:gd name="T12" fmla="*/ 2 w 12"/>
              <a:gd name="T13" fmla="*/ 9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2"/>
                  <a:pt x="12" y="18"/>
                  <a:pt x="12" y="28"/>
                </a:cubicBezTo>
                <a:cubicBezTo>
                  <a:pt x="9" y="28"/>
                  <a:pt x="8" y="28"/>
                  <a:pt x="6" y="27"/>
                </a:cubicBezTo>
                <a:cubicBezTo>
                  <a:pt x="6" y="20"/>
                  <a:pt x="6" y="15"/>
                  <a:pt x="6" y="7"/>
                </a:cubicBezTo>
                <a:cubicBezTo>
                  <a:pt x="5" y="7"/>
                  <a:pt x="5" y="7"/>
                  <a:pt x="4" y="8"/>
                </a:cubicBezTo>
                <a:cubicBezTo>
                  <a:pt x="4" y="8"/>
                  <a:pt x="4" y="8"/>
                  <a:pt x="3" y="8"/>
                </a:cubicBezTo>
                <a:cubicBezTo>
                  <a:pt x="3" y="8"/>
                  <a:pt x="2" y="9"/>
                  <a:pt x="2" y="9"/>
                </a:cubicBezTo>
                <a:cubicBezTo>
                  <a:pt x="1" y="9"/>
                  <a:pt x="1" y="9"/>
                  <a:pt x="0" y="9"/>
                </a:cubicBezTo>
                <a:cubicBezTo>
                  <a:pt x="0" y="7"/>
                  <a:pt x="0" y="5"/>
                  <a:pt x="0" y="4"/>
                </a:cubicBezTo>
                <a:cubicBezTo>
                  <a:pt x="2" y="3"/>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2" name="Freeform 596"/>
          <p:cNvSpPr>
            <a:spLocks/>
          </p:cNvSpPr>
          <p:nvPr/>
        </p:nvSpPr>
        <p:spPr bwMode="auto">
          <a:xfrm>
            <a:off x="8998919" y="4961402"/>
            <a:ext cx="25400" cy="58738"/>
          </a:xfrm>
          <a:custGeom>
            <a:avLst/>
            <a:gdLst>
              <a:gd name="T0" fmla="*/ 12 w 12"/>
              <a:gd name="T1" fmla="*/ 0 h 27"/>
              <a:gd name="T2" fmla="*/ 12 w 12"/>
              <a:gd name="T3" fmla="*/ 27 h 27"/>
              <a:gd name="T4" fmla="*/ 6 w 12"/>
              <a:gd name="T5" fmla="*/ 27 h 27"/>
              <a:gd name="T6" fmla="*/ 6 w 12"/>
              <a:gd name="T7" fmla="*/ 6 h 27"/>
              <a:gd name="T8" fmla="*/ 5 w 12"/>
              <a:gd name="T9" fmla="*/ 7 h 27"/>
              <a:gd name="T10" fmla="*/ 4 w 12"/>
              <a:gd name="T11" fmla="*/ 7 h 27"/>
              <a:gd name="T12" fmla="*/ 2 w 12"/>
              <a:gd name="T13" fmla="*/ 8 h 27"/>
              <a:gd name="T14" fmla="*/ 0 w 12"/>
              <a:gd name="T15" fmla="*/ 8 h 27"/>
              <a:gd name="T16" fmla="*/ 0 w 12"/>
              <a:gd name="T17" fmla="*/ 3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7"/>
                  <a:pt x="12" y="27"/>
                </a:cubicBezTo>
                <a:cubicBezTo>
                  <a:pt x="10" y="27"/>
                  <a:pt x="9" y="27"/>
                  <a:pt x="6" y="27"/>
                </a:cubicBezTo>
                <a:cubicBezTo>
                  <a:pt x="6" y="19"/>
                  <a:pt x="6" y="15"/>
                  <a:pt x="6" y="6"/>
                </a:cubicBezTo>
                <a:cubicBezTo>
                  <a:pt x="6" y="6"/>
                  <a:pt x="6" y="6"/>
                  <a:pt x="5" y="7"/>
                </a:cubicBezTo>
                <a:cubicBezTo>
                  <a:pt x="5" y="7"/>
                  <a:pt x="4" y="7"/>
                  <a:pt x="4" y="7"/>
                </a:cubicBezTo>
                <a:cubicBezTo>
                  <a:pt x="3" y="7"/>
                  <a:pt x="3" y="7"/>
                  <a:pt x="2" y="8"/>
                </a:cubicBezTo>
                <a:cubicBezTo>
                  <a:pt x="2" y="8"/>
                  <a:pt x="1" y="8"/>
                  <a:pt x="0" y="8"/>
                </a:cubicBezTo>
                <a:cubicBezTo>
                  <a:pt x="0" y="6"/>
                  <a:pt x="0" y="5"/>
                  <a:pt x="0" y="3"/>
                </a:cubicBezTo>
                <a:cubicBezTo>
                  <a:pt x="2" y="3"/>
                  <a:pt x="4" y="2"/>
                  <a:pt x="5" y="2"/>
                </a:cubicBezTo>
                <a:cubicBezTo>
                  <a:pt x="6" y="1"/>
                  <a:pt x="7" y="0"/>
                  <a:pt x="8" y="0"/>
                </a:cubicBezTo>
                <a:cubicBezTo>
                  <a:pt x="10" y="0"/>
                  <a:pt x="11"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3" name="Freeform 597"/>
          <p:cNvSpPr>
            <a:spLocks noEditPoints="1"/>
          </p:cNvSpPr>
          <p:nvPr/>
        </p:nvSpPr>
        <p:spPr bwMode="auto">
          <a:xfrm>
            <a:off x="9041782" y="4962989"/>
            <a:ext cx="42863" cy="65088"/>
          </a:xfrm>
          <a:custGeom>
            <a:avLst/>
            <a:gdLst>
              <a:gd name="T0" fmla="*/ 9 w 19"/>
              <a:gd name="T1" fmla="*/ 29 h 29"/>
              <a:gd name="T2" fmla="*/ 0 w 19"/>
              <a:gd name="T3" fmla="*/ 14 h 29"/>
              <a:gd name="T4" fmla="*/ 2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4"/>
                </a:cubicBezTo>
                <a:cubicBezTo>
                  <a:pt x="0" y="9"/>
                  <a:pt x="0" y="6"/>
                  <a:pt x="2" y="4"/>
                </a:cubicBezTo>
                <a:cubicBezTo>
                  <a:pt x="4" y="1"/>
                  <a:pt x="7" y="0"/>
                  <a:pt x="10" y="1"/>
                </a:cubicBezTo>
                <a:cubicBezTo>
                  <a:pt x="16" y="1"/>
                  <a:pt x="19" y="6"/>
                  <a:pt x="19" y="15"/>
                </a:cubicBezTo>
                <a:cubicBezTo>
                  <a:pt x="19" y="20"/>
                  <a:pt x="18" y="24"/>
                  <a:pt x="17" y="26"/>
                </a:cubicBezTo>
                <a:cubicBezTo>
                  <a:pt x="14" y="28"/>
                  <a:pt x="12" y="29"/>
                  <a:pt x="9" y="29"/>
                </a:cubicBezTo>
                <a:close/>
                <a:moveTo>
                  <a:pt x="9" y="5"/>
                </a:moveTo>
                <a:cubicBezTo>
                  <a:pt x="7" y="5"/>
                  <a:pt x="6" y="8"/>
                  <a:pt x="6" y="15"/>
                </a:cubicBezTo>
                <a:cubicBezTo>
                  <a:pt x="6" y="21"/>
                  <a:pt x="7" y="24"/>
                  <a:pt x="9" y="24"/>
                </a:cubicBezTo>
                <a:cubicBezTo>
                  <a:pt x="12" y="25"/>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4" name="Freeform 598"/>
          <p:cNvSpPr>
            <a:spLocks/>
          </p:cNvSpPr>
          <p:nvPr/>
        </p:nvSpPr>
        <p:spPr bwMode="auto">
          <a:xfrm>
            <a:off x="9095757" y="4967752"/>
            <a:ext cx="23813" cy="63500"/>
          </a:xfrm>
          <a:custGeom>
            <a:avLst/>
            <a:gdLst>
              <a:gd name="T0" fmla="*/ 11 w 11"/>
              <a:gd name="T1" fmla="*/ 0 h 29"/>
              <a:gd name="T2" fmla="*/ 11 w 11"/>
              <a:gd name="T3" fmla="*/ 29 h 29"/>
              <a:gd name="T4" fmla="*/ 6 w 11"/>
              <a:gd name="T5" fmla="*/ 28 h 29"/>
              <a:gd name="T6" fmla="*/ 6 w 11"/>
              <a:gd name="T7" fmla="*/ 7 h 29"/>
              <a:gd name="T8" fmla="*/ 5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8"/>
                  <a:pt x="8" y="28"/>
                  <a:pt x="6" y="28"/>
                </a:cubicBezTo>
                <a:cubicBezTo>
                  <a:pt x="6" y="20"/>
                  <a:pt x="6" y="16"/>
                  <a:pt x="6" y="7"/>
                </a:cubicBezTo>
                <a:cubicBezTo>
                  <a:pt x="5" y="7"/>
                  <a:pt x="5" y="7"/>
                  <a:pt x="5" y="8"/>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5" name="Freeform 599"/>
          <p:cNvSpPr>
            <a:spLocks/>
          </p:cNvSpPr>
          <p:nvPr/>
        </p:nvSpPr>
        <p:spPr bwMode="auto">
          <a:xfrm>
            <a:off x="9144969" y="4972514"/>
            <a:ext cx="23813" cy="61913"/>
          </a:xfrm>
          <a:custGeom>
            <a:avLst/>
            <a:gdLst>
              <a:gd name="T0" fmla="*/ 11 w 11"/>
              <a:gd name="T1" fmla="*/ 0 h 28"/>
              <a:gd name="T2" fmla="*/ 11 w 11"/>
              <a:gd name="T3" fmla="*/ 28 h 28"/>
              <a:gd name="T4" fmla="*/ 5 w 11"/>
              <a:gd name="T5" fmla="*/ 28 h 28"/>
              <a:gd name="T6" fmla="*/ 5 w 11"/>
              <a:gd name="T7" fmla="*/ 6 h 28"/>
              <a:gd name="T8" fmla="*/ 4 w 11"/>
              <a:gd name="T9" fmla="*/ 8 h 28"/>
              <a:gd name="T10" fmla="*/ 3 w 11"/>
              <a:gd name="T11" fmla="*/ 8 h 28"/>
              <a:gd name="T12" fmla="*/ 2 w 11"/>
              <a:gd name="T13" fmla="*/ 9 h 28"/>
              <a:gd name="T14" fmla="*/ 0 w 11"/>
              <a:gd name="T15" fmla="*/ 9 h 28"/>
              <a:gd name="T16" fmla="*/ 0 w 11"/>
              <a:gd name="T17" fmla="*/ 3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2"/>
                  <a:pt x="11" y="17"/>
                  <a:pt x="11" y="28"/>
                </a:cubicBezTo>
                <a:cubicBezTo>
                  <a:pt x="9" y="28"/>
                  <a:pt x="8" y="28"/>
                  <a:pt x="5" y="28"/>
                </a:cubicBezTo>
                <a:cubicBezTo>
                  <a:pt x="5" y="20"/>
                  <a:pt x="5" y="15"/>
                  <a:pt x="5" y="6"/>
                </a:cubicBezTo>
                <a:cubicBezTo>
                  <a:pt x="5" y="7"/>
                  <a:pt x="5" y="7"/>
                  <a:pt x="4" y="8"/>
                </a:cubicBezTo>
                <a:cubicBezTo>
                  <a:pt x="4" y="8"/>
                  <a:pt x="4" y="8"/>
                  <a:pt x="3" y="8"/>
                </a:cubicBezTo>
                <a:cubicBezTo>
                  <a:pt x="3" y="8"/>
                  <a:pt x="2" y="9"/>
                  <a:pt x="2" y="9"/>
                </a:cubicBezTo>
                <a:cubicBezTo>
                  <a:pt x="1" y="9"/>
                  <a:pt x="0" y="9"/>
                  <a:pt x="0" y="9"/>
                </a:cubicBezTo>
                <a:cubicBezTo>
                  <a:pt x="0" y="6"/>
                  <a:pt x="0" y="5"/>
                  <a:pt x="0" y="3"/>
                </a:cubicBezTo>
                <a:cubicBezTo>
                  <a:pt x="2" y="3"/>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6" name="Freeform 600"/>
          <p:cNvSpPr>
            <a:spLocks noEditPoints="1"/>
          </p:cNvSpPr>
          <p:nvPr/>
        </p:nvSpPr>
        <p:spPr bwMode="auto">
          <a:xfrm>
            <a:off x="9186244" y="4974102"/>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5 h 29"/>
              <a:gd name="T12" fmla="*/ 9 w 19"/>
              <a:gd name="T13" fmla="*/ 29 h 29"/>
              <a:gd name="T14" fmla="*/ 10 w 19"/>
              <a:gd name="T15" fmla="*/ 5 h 29"/>
              <a:gd name="T16" fmla="*/ 5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4"/>
                  <a:pt x="0" y="14"/>
                </a:cubicBezTo>
                <a:cubicBezTo>
                  <a:pt x="0" y="10"/>
                  <a:pt x="1" y="6"/>
                  <a:pt x="2" y="3"/>
                </a:cubicBezTo>
                <a:cubicBezTo>
                  <a:pt x="4" y="1"/>
                  <a:pt x="7" y="0"/>
                  <a:pt x="10" y="0"/>
                </a:cubicBezTo>
                <a:cubicBezTo>
                  <a:pt x="16" y="0"/>
                  <a:pt x="19" y="5"/>
                  <a:pt x="19" y="14"/>
                </a:cubicBezTo>
                <a:cubicBezTo>
                  <a:pt x="19" y="19"/>
                  <a:pt x="18" y="23"/>
                  <a:pt x="16" y="25"/>
                </a:cubicBezTo>
                <a:cubicBezTo>
                  <a:pt x="15" y="27"/>
                  <a:pt x="12" y="29"/>
                  <a:pt x="9" y="29"/>
                </a:cubicBezTo>
                <a:close/>
                <a:moveTo>
                  <a:pt x="10" y="5"/>
                </a:moveTo>
                <a:cubicBezTo>
                  <a:pt x="7" y="5"/>
                  <a:pt x="5" y="8"/>
                  <a:pt x="5" y="14"/>
                </a:cubicBezTo>
                <a:cubicBezTo>
                  <a:pt x="5"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9" name="Rectangle 489"/>
          <p:cNvSpPr>
            <a:spLocks noChangeArrowheads="1"/>
          </p:cNvSpPr>
          <p:nvPr/>
        </p:nvSpPr>
        <p:spPr bwMode="auto">
          <a:xfrm>
            <a:off x="8763899" y="4832537"/>
            <a:ext cx="39124" cy="565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0" name="Rectangle 490"/>
          <p:cNvSpPr>
            <a:spLocks noChangeArrowheads="1"/>
          </p:cNvSpPr>
          <p:nvPr/>
        </p:nvSpPr>
        <p:spPr bwMode="auto">
          <a:xfrm>
            <a:off x="8825380" y="4832537"/>
            <a:ext cx="121562" cy="565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3" name="Freeform 493"/>
          <p:cNvSpPr>
            <a:spLocks/>
          </p:cNvSpPr>
          <p:nvPr/>
        </p:nvSpPr>
        <p:spPr bwMode="auto">
          <a:xfrm>
            <a:off x="8803023" y="4810180"/>
            <a:ext cx="29342" cy="101302"/>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4" name="Freeform 494"/>
          <p:cNvSpPr>
            <a:spLocks/>
          </p:cNvSpPr>
          <p:nvPr/>
        </p:nvSpPr>
        <p:spPr bwMode="auto">
          <a:xfrm>
            <a:off x="8932271" y="4810180"/>
            <a:ext cx="29342" cy="101302"/>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9" name="Freeform 499"/>
          <p:cNvSpPr>
            <a:spLocks/>
          </p:cNvSpPr>
          <p:nvPr/>
        </p:nvSpPr>
        <p:spPr bwMode="auto">
          <a:xfrm>
            <a:off x="8413884" y="4713769"/>
            <a:ext cx="73357" cy="101302"/>
          </a:xfrm>
          <a:custGeom>
            <a:avLst/>
            <a:gdLst>
              <a:gd name="T0" fmla="*/ 75 w 75"/>
              <a:gd name="T1" fmla="*/ 0 h 103"/>
              <a:gd name="T2" fmla="*/ 0 w 75"/>
              <a:gd name="T3" fmla="*/ 103 h 103"/>
              <a:gd name="T4" fmla="*/ 75 w 75"/>
              <a:gd name="T5" fmla="*/ 67 h 103"/>
              <a:gd name="T6" fmla="*/ 75 w 75"/>
              <a:gd name="T7" fmla="*/ 0 h 103"/>
            </a:gdLst>
            <a:ahLst/>
            <a:cxnLst>
              <a:cxn ang="0">
                <a:pos x="T0" y="T1"/>
              </a:cxn>
              <a:cxn ang="0">
                <a:pos x="T2" y="T3"/>
              </a:cxn>
              <a:cxn ang="0">
                <a:pos x="T4" y="T5"/>
              </a:cxn>
              <a:cxn ang="0">
                <a:pos x="T6" y="T7"/>
              </a:cxn>
            </a:cxnLst>
            <a:rect l="0" t="0" r="r" b="b"/>
            <a:pathLst>
              <a:path w="75" h="103">
                <a:moveTo>
                  <a:pt x="75" y="0"/>
                </a:moveTo>
                <a:cubicBezTo>
                  <a:pt x="38" y="23"/>
                  <a:pt x="10" y="59"/>
                  <a:pt x="0" y="103"/>
                </a:cubicBezTo>
                <a:cubicBezTo>
                  <a:pt x="21" y="88"/>
                  <a:pt x="47" y="75"/>
                  <a:pt x="75" y="67"/>
                </a:cubicBezTo>
                <a:cubicBezTo>
                  <a:pt x="75" y="0"/>
                  <a:pt x="75" y="0"/>
                  <a:pt x="75"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2" name="Freeform 502"/>
          <p:cNvSpPr>
            <a:spLocks/>
          </p:cNvSpPr>
          <p:nvPr/>
        </p:nvSpPr>
        <p:spPr bwMode="auto">
          <a:xfrm>
            <a:off x="8717091" y="4808084"/>
            <a:ext cx="9082" cy="6986"/>
          </a:xfrm>
          <a:custGeom>
            <a:avLst/>
            <a:gdLst>
              <a:gd name="T0" fmla="*/ 8 w 9"/>
              <a:gd name="T1" fmla="*/ 0 h 7"/>
              <a:gd name="T2" fmla="*/ 0 w 9"/>
              <a:gd name="T3" fmla="*/ 0 h 7"/>
              <a:gd name="T4" fmla="*/ 9 w 9"/>
              <a:gd name="T5" fmla="*/ 7 h 7"/>
              <a:gd name="T6" fmla="*/ 8 w 9"/>
              <a:gd name="T7" fmla="*/ 0 h 7"/>
            </a:gdLst>
            <a:ahLst/>
            <a:cxnLst>
              <a:cxn ang="0">
                <a:pos x="T0" y="T1"/>
              </a:cxn>
              <a:cxn ang="0">
                <a:pos x="T2" y="T3"/>
              </a:cxn>
              <a:cxn ang="0">
                <a:pos x="T4" y="T5"/>
              </a:cxn>
              <a:cxn ang="0">
                <a:pos x="T6" y="T7"/>
              </a:cxn>
            </a:cxnLst>
            <a:rect l="0" t="0" r="r" b="b"/>
            <a:pathLst>
              <a:path w="9" h="7">
                <a:moveTo>
                  <a:pt x="8" y="0"/>
                </a:moveTo>
                <a:cubicBezTo>
                  <a:pt x="0" y="0"/>
                  <a:pt x="0" y="0"/>
                  <a:pt x="0" y="0"/>
                </a:cubicBezTo>
                <a:cubicBezTo>
                  <a:pt x="3" y="2"/>
                  <a:pt x="6" y="5"/>
                  <a:pt x="9" y="7"/>
                </a:cubicBezTo>
                <a:cubicBezTo>
                  <a:pt x="9" y="5"/>
                  <a:pt x="8" y="3"/>
                  <a:pt x="8"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2" name="Freeform 560"/>
          <p:cNvSpPr>
            <a:spLocks noEditPoints="1"/>
          </p:cNvSpPr>
          <p:nvPr/>
        </p:nvSpPr>
        <p:spPr bwMode="auto">
          <a:xfrm>
            <a:off x="8496239" y="4691300"/>
            <a:ext cx="36576" cy="73152"/>
          </a:xfrm>
          <a:custGeom>
            <a:avLst/>
            <a:gdLst>
              <a:gd name="T0" fmla="*/ 10 w 19"/>
              <a:gd name="T1" fmla="*/ 30 h 31"/>
              <a:gd name="T2" fmla="*/ 0 w 19"/>
              <a:gd name="T3" fmla="*/ 15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0"/>
                  <a:pt x="0" y="25"/>
                  <a:pt x="0" y="15"/>
                </a:cubicBezTo>
                <a:cubicBezTo>
                  <a:pt x="0" y="10"/>
                  <a:pt x="1" y="6"/>
                  <a:pt x="3" y="4"/>
                </a:cubicBezTo>
                <a:cubicBezTo>
                  <a:pt x="4" y="1"/>
                  <a:pt x="7" y="0"/>
                  <a:pt x="10" y="0"/>
                </a:cubicBezTo>
                <a:cubicBezTo>
                  <a:pt x="16" y="0"/>
                  <a:pt x="19" y="5"/>
                  <a:pt x="19" y="15"/>
                </a:cubicBezTo>
                <a:cubicBezTo>
                  <a:pt x="19" y="20"/>
                  <a:pt x="19" y="24"/>
                  <a:pt x="17" y="26"/>
                </a:cubicBezTo>
                <a:cubicBezTo>
                  <a:pt x="15" y="29"/>
                  <a:pt x="13" y="31"/>
                  <a:pt x="10" y="30"/>
                </a:cubicBezTo>
                <a:close/>
                <a:moveTo>
                  <a:pt x="10" y="5"/>
                </a:moveTo>
                <a:cubicBezTo>
                  <a:pt x="7" y="5"/>
                  <a:pt x="6" y="8"/>
                  <a:pt x="6" y="15"/>
                </a:cubicBezTo>
                <a:cubicBezTo>
                  <a:pt x="6" y="22"/>
                  <a:pt x="7" y="25"/>
                  <a:pt x="10" y="25"/>
                </a:cubicBezTo>
                <a:cubicBezTo>
                  <a:pt x="12" y="25"/>
                  <a:pt x="13" y="22"/>
                  <a:pt x="13" y="15"/>
                </a:cubicBezTo>
                <a:cubicBezTo>
                  <a:pt x="13" y="8"/>
                  <a:pt x="12" y="5"/>
                  <a:pt x="10" y="5"/>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4" name="Freeform 587"/>
          <p:cNvSpPr>
            <a:spLocks/>
          </p:cNvSpPr>
          <p:nvPr/>
        </p:nvSpPr>
        <p:spPr bwMode="auto">
          <a:xfrm>
            <a:off x="8504403" y="4780074"/>
            <a:ext cx="36576" cy="73152"/>
          </a:xfrm>
          <a:custGeom>
            <a:avLst/>
            <a:gdLst>
              <a:gd name="T0" fmla="*/ 12 w 12"/>
              <a:gd name="T1" fmla="*/ 0 h 31"/>
              <a:gd name="T2" fmla="*/ 12 w 12"/>
              <a:gd name="T3" fmla="*/ 31 h 31"/>
              <a:gd name="T4" fmla="*/ 6 w 12"/>
              <a:gd name="T5" fmla="*/ 31 h 31"/>
              <a:gd name="T6" fmla="*/ 6 w 12"/>
              <a:gd name="T7" fmla="*/ 8 h 31"/>
              <a:gd name="T8" fmla="*/ 5 w 12"/>
              <a:gd name="T9" fmla="*/ 9 h 31"/>
              <a:gd name="T10" fmla="*/ 4 w 12"/>
              <a:gd name="T11" fmla="*/ 10 h 31"/>
              <a:gd name="T12" fmla="*/ 2 w 12"/>
              <a:gd name="T13" fmla="*/ 10 h 31"/>
              <a:gd name="T14" fmla="*/ 0 w 12"/>
              <a:gd name="T15" fmla="*/ 10 h 31"/>
              <a:gd name="T16" fmla="*/ 0 w 12"/>
              <a:gd name="T17" fmla="*/ 5 h 31"/>
              <a:gd name="T18" fmla="*/ 5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3"/>
                  <a:pt x="12" y="19"/>
                  <a:pt x="12" y="31"/>
                </a:cubicBezTo>
                <a:cubicBezTo>
                  <a:pt x="10" y="31"/>
                  <a:pt x="8" y="31"/>
                  <a:pt x="6" y="31"/>
                </a:cubicBezTo>
                <a:cubicBezTo>
                  <a:pt x="6" y="22"/>
                  <a:pt x="6" y="17"/>
                  <a:pt x="6" y="8"/>
                </a:cubicBezTo>
                <a:cubicBezTo>
                  <a:pt x="6" y="8"/>
                  <a:pt x="6" y="9"/>
                  <a:pt x="5" y="9"/>
                </a:cubicBezTo>
                <a:cubicBezTo>
                  <a:pt x="5" y="9"/>
                  <a:pt x="4" y="9"/>
                  <a:pt x="4" y="10"/>
                </a:cubicBezTo>
                <a:cubicBezTo>
                  <a:pt x="3" y="10"/>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5" name="Freeform 549"/>
          <p:cNvSpPr>
            <a:spLocks/>
          </p:cNvSpPr>
          <p:nvPr/>
        </p:nvSpPr>
        <p:spPr bwMode="auto">
          <a:xfrm>
            <a:off x="8555539" y="4775374"/>
            <a:ext cx="36576" cy="73152"/>
          </a:xfrm>
          <a:custGeom>
            <a:avLst/>
            <a:gdLst>
              <a:gd name="T0" fmla="*/ 10 w 10"/>
              <a:gd name="T1" fmla="*/ 0 h 27"/>
              <a:gd name="T2" fmla="*/ 10 w 10"/>
              <a:gd name="T3" fmla="*/ 27 h 27"/>
              <a:gd name="T4" fmla="*/ 5 w 10"/>
              <a:gd name="T5" fmla="*/ 27 h 27"/>
              <a:gd name="T6" fmla="*/ 5 w 10"/>
              <a:gd name="T7" fmla="*/ 6 h 27"/>
              <a:gd name="T8" fmla="*/ 4 w 10"/>
              <a:gd name="T9" fmla="*/ 7 h 27"/>
              <a:gd name="T10" fmla="*/ 2 w 10"/>
              <a:gd name="T11" fmla="*/ 8 h 27"/>
              <a:gd name="T12" fmla="*/ 1 w 10"/>
              <a:gd name="T13" fmla="*/ 8 h 27"/>
              <a:gd name="T14" fmla="*/ 0 w 10"/>
              <a:gd name="T15" fmla="*/ 8 h 27"/>
              <a:gd name="T16" fmla="*/ 0 w 10"/>
              <a:gd name="T17" fmla="*/ 4 h 27"/>
              <a:gd name="T18" fmla="*/ 4 w 10"/>
              <a:gd name="T19" fmla="*/ 2 h 27"/>
              <a:gd name="T20" fmla="*/ 7 w 10"/>
              <a:gd name="T21" fmla="*/ 0 h 27"/>
              <a:gd name="T22" fmla="*/ 10 w 1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7">
                <a:moveTo>
                  <a:pt x="10" y="0"/>
                </a:moveTo>
                <a:cubicBezTo>
                  <a:pt x="10" y="11"/>
                  <a:pt x="10" y="16"/>
                  <a:pt x="10" y="27"/>
                </a:cubicBezTo>
                <a:cubicBezTo>
                  <a:pt x="8" y="27"/>
                  <a:pt x="7" y="27"/>
                  <a:pt x="5" y="27"/>
                </a:cubicBezTo>
                <a:cubicBezTo>
                  <a:pt x="5" y="18"/>
                  <a:pt x="5" y="15"/>
                  <a:pt x="5" y="6"/>
                </a:cubicBezTo>
                <a:cubicBezTo>
                  <a:pt x="5" y="6"/>
                  <a:pt x="4" y="7"/>
                  <a:pt x="4" y="7"/>
                </a:cubicBezTo>
                <a:cubicBezTo>
                  <a:pt x="3" y="7"/>
                  <a:pt x="3" y="7"/>
                  <a:pt x="2" y="8"/>
                </a:cubicBezTo>
                <a:cubicBezTo>
                  <a:pt x="2" y="8"/>
                  <a:pt x="2" y="8"/>
                  <a:pt x="1" y="8"/>
                </a:cubicBezTo>
                <a:cubicBezTo>
                  <a:pt x="0" y="8"/>
                  <a:pt x="0" y="8"/>
                  <a:pt x="0" y="8"/>
                </a:cubicBezTo>
                <a:cubicBezTo>
                  <a:pt x="0" y="7"/>
                  <a:pt x="0" y="6"/>
                  <a:pt x="0" y="4"/>
                </a:cubicBezTo>
                <a:cubicBezTo>
                  <a:pt x="1" y="3"/>
                  <a:pt x="2" y="3"/>
                  <a:pt x="4" y="2"/>
                </a:cubicBezTo>
                <a:cubicBezTo>
                  <a:pt x="5" y="1"/>
                  <a:pt x="6" y="1"/>
                  <a:pt x="7" y="0"/>
                </a:cubicBezTo>
                <a:cubicBezTo>
                  <a:pt x="8" y="0"/>
                  <a:pt x="9" y="0"/>
                  <a:pt x="10"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6" name="Freeform 550"/>
          <p:cNvSpPr>
            <a:spLocks noEditPoints="1"/>
          </p:cNvSpPr>
          <p:nvPr/>
        </p:nvSpPr>
        <p:spPr bwMode="auto">
          <a:xfrm>
            <a:off x="8607134" y="4775374"/>
            <a:ext cx="36576" cy="73152"/>
          </a:xfrm>
          <a:custGeom>
            <a:avLst/>
            <a:gdLst>
              <a:gd name="T0" fmla="*/ 10 w 19"/>
              <a:gd name="T1" fmla="*/ 27 h 27"/>
              <a:gd name="T2" fmla="*/ 0 w 19"/>
              <a:gd name="T3" fmla="*/ 14 h 27"/>
              <a:gd name="T4" fmla="*/ 3 w 19"/>
              <a:gd name="T5" fmla="*/ 4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4"/>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7"/>
                  <a:pt x="6" y="14"/>
                </a:cubicBezTo>
                <a:cubicBezTo>
                  <a:pt x="6" y="20"/>
                  <a:pt x="8" y="23"/>
                  <a:pt x="10" y="23"/>
                </a:cubicBezTo>
                <a:cubicBezTo>
                  <a:pt x="12" y="23"/>
                  <a:pt x="13" y="20"/>
                  <a:pt x="13" y="14"/>
                </a:cubicBezTo>
                <a:cubicBezTo>
                  <a:pt x="13" y="7"/>
                  <a:pt x="12" y="4"/>
                  <a:pt x="10" y="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7" name="Freeform 576"/>
          <p:cNvSpPr>
            <a:spLocks noEditPoints="1"/>
          </p:cNvSpPr>
          <p:nvPr/>
        </p:nvSpPr>
        <p:spPr bwMode="auto">
          <a:xfrm>
            <a:off x="8660564" y="4772315"/>
            <a:ext cx="36576" cy="73152"/>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8" name="Freeform 576"/>
          <p:cNvSpPr>
            <a:spLocks noEditPoints="1"/>
          </p:cNvSpPr>
          <p:nvPr/>
        </p:nvSpPr>
        <p:spPr bwMode="auto">
          <a:xfrm>
            <a:off x="8495655" y="4872224"/>
            <a:ext cx="36576" cy="73152"/>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9" name="Freeform 549"/>
          <p:cNvSpPr>
            <a:spLocks/>
          </p:cNvSpPr>
          <p:nvPr/>
        </p:nvSpPr>
        <p:spPr bwMode="auto">
          <a:xfrm>
            <a:off x="8715218" y="4775374"/>
            <a:ext cx="36576" cy="73152"/>
          </a:xfrm>
          <a:custGeom>
            <a:avLst/>
            <a:gdLst>
              <a:gd name="T0" fmla="*/ 10 w 10"/>
              <a:gd name="T1" fmla="*/ 0 h 27"/>
              <a:gd name="T2" fmla="*/ 10 w 10"/>
              <a:gd name="T3" fmla="*/ 27 h 27"/>
              <a:gd name="T4" fmla="*/ 5 w 10"/>
              <a:gd name="T5" fmla="*/ 27 h 27"/>
              <a:gd name="T6" fmla="*/ 5 w 10"/>
              <a:gd name="T7" fmla="*/ 6 h 27"/>
              <a:gd name="T8" fmla="*/ 4 w 10"/>
              <a:gd name="T9" fmla="*/ 7 h 27"/>
              <a:gd name="T10" fmla="*/ 2 w 10"/>
              <a:gd name="T11" fmla="*/ 8 h 27"/>
              <a:gd name="T12" fmla="*/ 1 w 10"/>
              <a:gd name="T13" fmla="*/ 8 h 27"/>
              <a:gd name="T14" fmla="*/ 0 w 10"/>
              <a:gd name="T15" fmla="*/ 8 h 27"/>
              <a:gd name="T16" fmla="*/ 0 w 10"/>
              <a:gd name="T17" fmla="*/ 4 h 27"/>
              <a:gd name="T18" fmla="*/ 4 w 10"/>
              <a:gd name="T19" fmla="*/ 2 h 27"/>
              <a:gd name="T20" fmla="*/ 7 w 10"/>
              <a:gd name="T21" fmla="*/ 0 h 27"/>
              <a:gd name="T22" fmla="*/ 10 w 1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7">
                <a:moveTo>
                  <a:pt x="10" y="0"/>
                </a:moveTo>
                <a:cubicBezTo>
                  <a:pt x="10" y="11"/>
                  <a:pt x="10" y="16"/>
                  <a:pt x="10" y="27"/>
                </a:cubicBezTo>
                <a:cubicBezTo>
                  <a:pt x="8" y="27"/>
                  <a:pt x="7" y="27"/>
                  <a:pt x="5" y="27"/>
                </a:cubicBezTo>
                <a:cubicBezTo>
                  <a:pt x="5" y="18"/>
                  <a:pt x="5" y="15"/>
                  <a:pt x="5" y="6"/>
                </a:cubicBezTo>
                <a:cubicBezTo>
                  <a:pt x="5" y="6"/>
                  <a:pt x="4" y="7"/>
                  <a:pt x="4" y="7"/>
                </a:cubicBezTo>
                <a:cubicBezTo>
                  <a:pt x="3" y="7"/>
                  <a:pt x="3" y="7"/>
                  <a:pt x="2" y="8"/>
                </a:cubicBezTo>
                <a:cubicBezTo>
                  <a:pt x="2" y="8"/>
                  <a:pt x="2" y="8"/>
                  <a:pt x="1" y="8"/>
                </a:cubicBezTo>
                <a:cubicBezTo>
                  <a:pt x="0" y="8"/>
                  <a:pt x="0" y="8"/>
                  <a:pt x="0" y="8"/>
                </a:cubicBezTo>
                <a:cubicBezTo>
                  <a:pt x="0" y="7"/>
                  <a:pt x="0" y="6"/>
                  <a:pt x="0" y="4"/>
                </a:cubicBezTo>
                <a:cubicBezTo>
                  <a:pt x="1" y="3"/>
                  <a:pt x="2" y="3"/>
                  <a:pt x="4" y="2"/>
                </a:cubicBezTo>
                <a:cubicBezTo>
                  <a:pt x="5" y="1"/>
                  <a:pt x="6" y="1"/>
                  <a:pt x="7" y="0"/>
                </a:cubicBezTo>
                <a:cubicBezTo>
                  <a:pt x="8" y="0"/>
                  <a:pt x="9" y="0"/>
                  <a:pt x="10"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0" name="Freeform 587"/>
          <p:cNvSpPr>
            <a:spLocks/>
          </p:cNvSpPr>
          <p:nvPr/>
        </p:nvSpPr>
        <p:spPr bwMode="auto">
          <a:xfrm>
            <a:off x="8599622" y="4864339"/>
            <a:ext cx="36576" cy="73152"/>
          </a:xfrm>
          <a:custGeom>
            <a:avLst/>
            <a:gdLst>
              <a:gd name="T0" fmla="*/ 12 w 12"/>
              <a:gd name="T1" fmla="*/ 0 h 31"/>
              <a:gd name="T2" fmla="*/ 12 w 12"/>
              <a:gd name="T3" fmla="*/ 31 h 31"/>
              <a:gd name="T4" fmla="*/ 6 w 12"/>
              <a:gd name="T5" fmla="*/ 31 h 31"/>
              <a:gd name="T6" fmla="*/ 6 w 12"/>
              <a:gd name="T7" fmla="*/ 8 h 31"/>
              <a:gd name="T8" fmla="*/ 5 w 12"/>
              <a:gd name="T9" fmla="*/ 9 h 31"/>
              <a:gd name="T10" fmla="*/ 4 w 12"/>
              <a:gd name="T11" fmla="*/ 10 h 31"/>
              <a:gd name="T12" fmla="*/ 2 w 12"/>
              <a:gd name="T13" fmla="*/ 10 h 31"/>
              <a:gd name="T14" fmla="*/ 0 w 12"/>
              <a:gd name="T15" fmla="*/ 10 h 31"/>
              <a:gd name="T16" fmla="*/ 0 w 12"/>
              <a:gd name="T17" fmla="*/ 5 h 31"/>
              <a:gd name="T18" fmla="*/ 5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3"/>
                  <a:pt x="12" y="19"/>
                  <a:pt x="12" y="31"/>
                </a:cubicBezTo>
                <a:cubicBezTo>
                  <a:pt x="10" y="31"/>
                  <a:pt x="8" y="31"/>
                  <a:pt x="6" y="31"/>
                </a:cubicBezTo>
                <a:cubicBezTo>
                  <a:pt x="6" y="22"/>
                  <a:pt x="6" y="17"/>
                  <a:pt x="6" y="8"/>
                </a:cubicBezTo>
                <a:cubicBezTo>
                  <a:pt x="6" y="8"/>
                  <a:pt x="6" y="9"/>
                  <a:pt x="5" y="9"/>
                </a:cubicBezTo>
                <a:cubicBezTo>
                  <a:pt x="5" y="9"/>
                  <a:pt x="4" y="9"/>
                  <a:pt x="4" y="10"/>
                </a:cubicBezTo>
                <a:cubicBezTo>
                  <a:pt x="3" y="10"/>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1" name="Freeform 576"/>
          <p:cNvSpPr>
            <a:spLocks noEditPoints="1"/>
          </p:cNvSpPr>
          <p:nvPr/>
        </p:nvSpPr>
        <p:spPr bwMode="auto">
          <a:xfrm>
            <a:off x="8424798" y="4953536"/>
            <a:ext cx="36576" cy="73152"/>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2" name="Freeform 585"/>
          <p:cNvSpPr>
            <a:spLocks noEditPoints="1"/>
          </p:cNvSpPr>
          <p:nvPr/>
        </p:nvSpPr>
        <p:spPr bwMode="auto">
          <a:xfrm>
            <a:off x="8545607" y="4953239"/>
            <a:ext cx="36576" cy="73152"/>
          </a:xfrm>
          <a:custGeom>
            <a:avLst/>
            <a:gdLst>
              <a:gd name="T0" fmla="*/ 10 w 20"/>
              <a:gd name="T1" fmla="*/ 30 h 30"/>
              <a:gd name="T2" fmla="*/ 0 w 20"/>
              <a:gd name="T3" fmla="*/ 15 h 30"/>
              <a:gd name="T4" fmla="*/ 3 w 20"/>
              <a:gd name="T5" fmla="*/ 3 h 30"/>
              <a:gd name="T6" fmla="*/ 10 w 20"/>
              <a:gd name="T7" fmla="*/ 0 h 30"/>
              <a:gd name="T8" fmla="*/ 20 w 20"/>
              <a:gd name="T9" fmla="*/ 15 h 30"/>
              <a:gd name="T10" fmla="*/ 17 w 20"/>
              <a:gd name="T11" fmla="*/ 26 h 30"/>
              <a:gd name="T12" fmla="*/ 10 w 20"/>
              <a:gd name="T13" fmla="*/ 30 h 30"/>
              <a:gd name="T14" fmla="*/ 10 w 20"/>
              <a:gd name="T15" fmla="*/ 5 h 30"/>
              <a:gd name="T16" fmla="*/ 7 w 20"/>
              <a:gd name="T17" fmla="*/ 15 h 30"/>
              <a:gd name="T18" fmla="*/ 10 w 20"/>
              <a:gd name="T19" fmla="*/ 25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4"/>
                  <a:pt x="0" y="15"/>
                </a:cubicBezTo>
                <a:cubicBezTo>
                  <a:pt x="0" y="10"/>
                  <a:pt x="1" y="6"/>
                  <a:pt x="3" y="3"/>
                </a:cubicBezTo>
                <a:cubicBezTo>
                  <a:pt x="5" y="1"/>
                  <a:pt x="7" y="0"/>
                  <a:pt x="10" y="0"/>
                </a:cubicBezTo>
                <a:cubicBezTo>
                  <a:pt x="17" y="0"/>
                  <a:pt x="20" y="6"/>
                  <a:pt x="20" y="15"/>
                </a:cubicBezTo>
                <a:cubicBezTo>
                  <a:pt x="20" y="20"/>
                  <a:pt x="19" y="24"/>
                  <a:pt x="17" y="26"/>
                </a:cubicBezTo>
                <a:cubicBezTo>
                  <a:pt x="16" y="29"/>
                  <a:pt x="13" y="30"/>
                  <a:pt x="10" y="30"/>
                </a:cubicBezTo>
                <a:close/>
                <a:moveTo>
                  <a:pt x="10" y="5"/>
                </a:moveTo>
                <a:cubicBezTo>
                  <a:pt x="8" y="5"/>
                  <a:pt x="7" y="8"/>
                  <a:pt x="7" y="15"/>
                </a:cubicBezTo>
                <a:cubicBezTo>
                  <a:pt x="7" y="22"/>
                  <a:pt x="8"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3" name="Freeform 587"/>
          <p:cNvSpPr>
            <a:spLocks/>
          </p:cNvSpPr>
          <p:nvPr/>
        </p:nvSpPr>
        <p:spPr bwMode="auto">
          <a:xfrm>
            <a:off x="8478090" y="4959683"/>
            <a:ext cx="36576" cy="73152"/>
          </a:xfrm>
          <a:custGeom>
            <a:avLst/>
            <a:gdLst>
              <a:gd name="T0" fmla="*/ 12 w 12"/>
              <a:gd name="T1" fmla="*/ 0 h 31"/>
              <a:gd name="T2" fmla="*/ 12 w 12"/>
              <a:gd name="T3" fmla="*/ 31 h 31"/>
              <a:gd name="T4" fmla="*/ 6 w 12"/>
              <a:gd name="T5" fmla="*/ 31 h 31"/>
              <a:gd name="T6" fmla="*/ 6 w 12"/>
              <a:gd name="T7" fmla="*/ 8 h 31"/>
              <a:gd name="T8" fmla="*/ 5 w 12"/>
              <a:gd name="T9" fmla="*/ 9 h 31"/>
              <a:gd name="T10" fmla="*/ 4 w 12"/>
              <a:gd name="T11" fmla="*/ 10 h 31"/>
              <a:gd name="T12" fmla="*/ 2 w 12"/>
              <a:gd name="T13" fmla="*/ 10 h 31"/>
              <a:gd name="T14" fmla="*/ 0 w 12"/>
              <a:gd name="T15" fmla="*/ 10 h 31"/>
              <a:gd name="T16" fmla="*/ 0 w 12"/>
              <a:gd name="T17" fmla="*/ 5 h 31"/>
              <a:gd name="T18" fmla="*/ 5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3"/>
                  <a:pt x="12" y="19"/>
                  <a:pt x="12" y="31"/>
                </a:cubicBezTo>
                <a:cubicBezTo>
                  <a:pt x="10" y="31"/>
                  <a:pt x="8" y="31"/>
                  <a:pt x="6" y="31"/>
                </a:cubicBezTo>
                <a:cubicBezTo>
                  <a:pt x="6" y="22"/>
                  <a:pt x="6" y="17"/>
                  <a:pt x="6" y="8"/>
                </a:cubicBezTo>
                <a:cubicBezTo>
                  <a:pt x="6" y="8"/>
                  <a:pt x="6" y="9"/>
                  <a:pt x="5" y="9"/>
                </a:cubicBezTo>
                <a:cubicBezTo>
                  <a:pt x="5" y="9"/>
                  <a:pt x="4" y="9"/>
                  <a:pt x="4" y="10"/>
                </a:cubicBezTo>
                <a:cubicBezTo>
                  <a:pt x="3" y="10"/>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9" name="Freeform: Shape 688"/>
          <p:cNvSpPr>
            <a:spLocks noChangeArrowheads="1"/>
          </p:cNvSpPr>
          <p:nvPr/>
        </p:nvSpPr>
        <p:spPr bwMode="auto">
          <a:xfrm>
            <a:off x="8363582" y="4646700"/>
            <a:ext cx="412194" cy="411496"/>
          </a:xfrm>
          <a:custGeom>
            <a:avLst/>
            <a:gdLst>
              <a:gd name="connsiteX0" fmla="*/ 206098 w 412194"/>
              <a:gd name="connsiteY0" fmla="*/ 19562 h 411496"/>
              <a:gd name="connsiteX1" fmla="*/ 19562 w 412194"/>
              <a:gd name="connsiteY1" fmla="*/ 205748 h 411496"/>
              <a:gd name="connsiteX2" fmla="*/ 206098 w 412194"/>
              <a:gd name="connsiteY2" fmla="*/ 391934 h 411496"/>
              <a:gd name="connsiteX3" fmla="*/ 392634 w 412194"/>
              <a:gd name="connsiteY3" fmla="*/ 205748 h 411496"/>
              <a:gd name="connsiteX4" fmla="*/ 206098 w 412194"/>
              <a:gd name="connsiteY4" fmla="*/ 19562 h 411496"/>
              <a:gd name="connsiteX5" fmla="*/ 206097 w 412194"/>
              <a:gd name="connsiteY5" fmla="*/ 0 h 411496"/>
              <a:gd name="connsiteX6" fmla="*/ 412194 w 412194"/>
              <a:gd name="connsiteY6" fmla="*/ 205748 h 411496"/>
              <a:gd name="connsiteX7" fmla="*/ 206097 w 412194"/>
              <a:gd name="connsiteY7" fmla="*/ 411496 h 411496"/>
              <a:gd name="connsiteX8" fmla="*/ 0 w 412194"/>
              <a:gd name="connsiteY8" fmla="*/ 205748 h 411496"/>
              <a:gd name="connsiteX9" fmla="*/ 206097 w 412194"/>
              <a:gd name="connsiteY9" fmla="*/ 0 h 41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194" h="411496">
                <a:moveTo>
                  <a:pt x="206098" y="19562"/>
                </a:moveTo>
                <a:cubicBezTo>
                  <a:pt x="103077" y="19562"/>
                  <a:pt x="19562" y="102920"/>
                  <a:pt x="19562" y="205748"/>
                </a:cubicBezTo>
                <a:cubicBezTo>
                  <a:pt x="19562" y="308576"/>
                  <a:pt x="103077" y="391934"/>
                  <a:pt x="206098" y="391934"/>
                </a:cubicBezTo>
                <a:cubicBezTo>
                  <a:pt x="309119" y="391934"/>
                  <a:pt x="392634" y="308576"/>
                  <a:pt x="392634" y="205748"/>
                </a:cubicBezTo>
                <a:cubicBezTo>
                  <a:pt x="392634" y="102920"/>
                  <a:pt x="309119" y="19562"/>
                  <a:pt x="206098" y="19562"/>
                </a:cubicBezTo>
                <a:close/>
                <a:moveTo>
                  <a:pt x="206097" y="0"/>
                </a:moveTo>
                <a:cubicBezTo>
                  <a:pt x="319921" y="0"/>
                  <a:pt x="412194" y="92117"/>
                  <a:pt x="412194" y="205748"/>
                </a:cubicBezTo>
                <a:cubicBezTo>
                  <a:pt x="412194" y="319379"/>
                  <a:pt x="319921" y="411496"/>
                  <a:pt x="206097" y="411496"/>
                </a:cubicBezTo>
                <a:cubicBezTo>
                  <a:pt x="92273" y="411496"/>
                  <a:pt x="0" y="319379"/>
                  <a:pt x="0" y="205748"/>
                </a:cubicBezTo>
                <a:cubicBezTo>
                  <a:pt x="0" y="92117"/>
                  <a:pt x="92273" y="0"/>
                  <a:pt x="2060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0" name="Oval 492"/>
          <p:cNvSpPr>
            <a:spLocks noChangeArrowheads="1"/>
          </p:cNvSpPr>
          <p:nvPr/>
        </p:nvSpPr>
        <p:spPr bwMode="auto">
          <a:xfrm>
            <a:off x="8188787" y="4665358"/>
            <a:ext cx="373071" cy="372372"/>
          </a:xfrm>
          <a:prstGeom prst="ellipse">
            <a:avLst/>
          </a:prstGeom>
          <a:solidFill>
            <a:srgbClr val="F5F5F5">
              <a:alpha val="4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8" name="Freeform 673"/>
          <p:cNvSpPr>
            <a:spLocks noEditPoints="1"/>
          </p:cNvSpPr>
          <p:nvPr/>
        </p:nvSpPr>
        <p:spPr bwMode="auto">
          <a:xfrm>
            <a:off x="8712586" y="3926580"/>
            <a:ext cx="91940" cy="140247"/>
          </a:xfrm>
          <a:custGeom>
            <a:avLst/>
            <a:gdLst>
              <a:gd name="T0" fmla="*/ 21 w 42"/>
              <a:gd name="T1" fmla="*/ 8 h 64"/>
              <a:gd name="T2" fmla="*/ 21 w 42"/>
              <a:gd name="T3" fmla="*/ 8 h 64"/>
              <a:gd name="T4" fmla="*/ 10 w 42"/>
              <a:gd name="T5" fmla="*/ 33 h 64"/>
              <a:gd name="T6" fmla="*/ 21 w 42"/>
              <a:gd name="T7" fmla="*/ 56 h 64"/>
              <a:gd name="T8" fmla="*/ 32 w 42"/>
              <a:gd name="T9" fmla="*/ 33 h 64"/>
              <a:gd name="T10" fmla="*/ 21 w 42"/>
              <a:gd name="T11" fmla="*/ 8 h 64"/>
              <a:gd name="T12" fmla="*/ 20 w 42"/>
              <a:gd name="T13" fmla="*/ 64 h 64"/>
              <a:gd name="T14" fmla="*/ 20 w 42"/>
              <a:gd name="T15" fmla="*/ 64 h 64"/>
              <a:gd name="T16" fmla="*/ 5 w 42"/>
              <a:gd name="T17" fmla="*/ 56 h 64"/>
              <a:gd name="T18" fmla="*/ 0 w 42"/>
              <a:gd name="T19" fmla="*/ 33 h 64"/>
              <a:gd name="T20" fmla="*/ 6 w 42"/>
              <a:gd name="T21" fmla="*/ 8 h 64"/>
              <a:gd name="T22" fmla="*/ 22 w 42"/>
              <a:gd name="T23" fmla="*/ 0 h 64"/>
              <a:gd name="T24" fmla="*/ 42 w 42"/>
              <a:gd name="T25" fmla="*/ 32 h 64"/>
              <a:gd name="T26" fmla="*/ 37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3"/>
                </a:cubicBezTo>
                <a:cubicBezTo>
                  <a:pt x="32" y="16"/>
                  <a:pt x="29" y="8"/>
                  <a:pt x="21" y="8"/>
                </a:cubicBezTo>
                <a:close/>
                <a:moveTo>
                  <a:pt x="20" y="64"/>
                </a:moveTo>
                <a:cubicBezTo>
                  <a:pt x="20" y="64"/>
                  <a:pt x="20" y="64"/>
                  <a:pt x="20" y="64"/>
                </a:cubicBezTo>
                <a:cubicBezTo>
                  <a:pt x="14" y="64"/>
                  <a:pt x="9" y="62"/>
                  <a:pt x="5" y="56"/>
                </a:cubicBezTo>
                <a:cubicBezTo>
                  <a:pt x="2" y="51"/>
                  <a:pt x="0" y="43"/>
                  <a:pt x="0" y="33"/>
                </a:cubicBezTo>
                <a:cubicBezTo>
                  <a:pt x="0" y="22"/>
                  <a:pt x="2" y="14"/>
                  <a:pt x="6" y="8"/>
                </a:cubicBezTo>
                <a:cubicBezTo>
                  <a:pt x="9" y="3"/>
                  <a:pt x="15" y="0"/>
                  <a:pt x="22" y="0"/>
                </a:cubicBezTo>
                <a:cubicBezTo>
                  <a:pt x="36" y="0"/>
                  <a:pt x="42" y="11"/>
                  <a:pt x="42" y="32"/>
                </a:cubicBezTo>
                <a:cubicBezTo>
                  <a:pt x="42" y="42"/>
                  <a:pt x="40" y="50"/>
                  <a:pt x="37" y="56"/>
                </a:cubicBezTo>
                <a:cubicBezTo>
                  <a:pt x="33" y="62"/>
                  <a:pt x="27" y="64"/>
                  <a:pt x="20" y="6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9" name="Freeform 674"/>
          <p:cNvSpPr>
            <a:spLocks noEditPoints="1"/>
          </p:cNvSpPr>
          <p:nvPr/>
        </p:nvSpPr>
        <p:spPr bwMode="auto">
          <a:xfrm>
            <a:off x="8839575" y="3926580"/>
            <a:ext cx="95057" cy="140247"/>
          </a:xfrm>
          <a:custGeom>
            <a:avLst/>
            <a:gdLst>
              <a:gd name="T0" fmla="*/ 22 w 43"/>
              <a:gd name="T1" fmla="*/ 8 h 64"/>
              <a:gd name="T2" fmla="*/ 22 w 43"/>
              <a:gd name="T3" fmla="*/ 8 h 64"/>
              <a:gd name="T4" fmla="*/ 11 w 43"/>
              <a:gd name="T5" fmla="*/ 33 h 64"/>
              <a:gd name="T6" fmla="*/ 22 w 43"/>
              <a:gd name="T7" fmla="*/ 56 h 64"/>
              <a:gd name="T8" fmla="*/ 33 w 43"/>
              <a:gd name="T9" fmla="*/ 33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1" y="16"/>
                  <a:pt x="11" y="33"/>
                </a:cubicBezTo>
                <a:cubicBezTo>
                  <a:pt x="11" y="48"/>
                  <a:pt x="14" y="56"/>
                  <a:pt x="22" y="56"/>
                </a:cubicBezTo>
                <a:cubicBezTo>
                  <a:pt x="29" y="56"/>
                  <a:pt x="33" y="48"/>
                  <a:pt x="33" y="33"/>
                </a:cubicBezTo>
                <a:cubicBezTo>
                  <a:pt x="33" y="16"/>
                  <a:pt x="29" y="8"/>
                  <a:pt x="22" y="8"/>
                </a:cubicBezTo>
                <a:close/>
                <a:moveTo>
                  <a:pt x="21" y="64"/>
                </a:moveTo>
                <a:cubicBezTo>
                  <a:pt x="21" y="64"/>
                  <a:pt x="21" y="64"/>
                  <a:pt x="21" y="64"/>
                </a:cubicBezTo>
                <a:cubicBezTo>
                  <a:pt x="14" y="64"/>
                  <a:pt x="9" y="62"/>
                  <a:pt x="6" y="56"/>
                </a:cubicBezTo>
                <a:cubicBezTo>
                  <a:pt x="2" y="51"/>
                  <a:pt x="0" y="43"/>
                  <a:pt x="0" y="33"/>
                </a:cubicBezTo>
                <a:cubicBezTo>
                  <a:pt x="0" y="22"/>
                  <a:pt x="2" y="14"/>
                  <a:pt x="6" y="8"/>
                </a:cubicBezTo>
                <a:cubicBezTo>
                  <a:pt x="10" y="3"/>
                  <a:pt x="15" y="0"/>
                  <a:pt x="22" y="0"/>
                </a:cubicBezTo>
                <a:cubicBezTo>
                  <a:pt x="36" y="0"/>
                  <a:pt x="43" y="11"/>
                  <a:pt x="43" y="32"/>
                </a:cubicBezTo>
                <a:cubicBezTo>
                  <a:pt x="43" y="42"/>
                  <a:pt x="41" y="50"/>
                  <a:pt x="37" y="56"/>
                </a:cubicBezTo>
                <a:cubicBezTo>
                  <a:pt x="33" y="62"/>
                  <a:pt x="28" y="64"/>
                  <a:pt x="21" y="6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3" name="Freeform 678"/>
          <p:cNvSpPr>
            <a:spLocks/>
          </p:cNvSpPr>
          <p:nvPr/>
        </p:nvSpPr>
        <p:spPr bwMode="auto">
          <a:xfrm>
            <a:off x="8595733" y="3776984"/>
            <a:ext cx="48308" cy="134014"/>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5" y="16"/>
                  <a:pt x="2" y="17"/>
                  <a:pt x="0" y="17"/>
                </a:cubicBezTo>
                <a:cubicBezTo>
                  <a:pt x="0" y="9"/>
                  <a:pt x="0" y="9"/>
                  <a:pt x="0" y="9"/>
                </a:cubicBezTo>
                <a:cubicBezTo>
                  <a:pt x="1" y="8"/>
                  <a:pt x="3" y="8"/>
                  <a:pt x="4" y="7"/>
                </a:cubicBezTo>
                <a:cubicBezTo>
                  <a:pt x="6" y="7"/>
                  <a:pt x="7" y="6"/>
                  <a:pt x="9" y="5"/>
                </a:cubicBezTo>
                <a:cubicBezTo>
                  <a:pt x="10" y="5"/>
                  <a:pt x="12" y="4"/>
                  <a:pt x="13" y="3"/>
                </a:cubicBezTo>
                <a:cubicBezTo>
                  <a:pt x="15" y="2"/>
                  <a:pt x="16" y="1"/>
                  <a:pt x="18" y="0"/>
                </a:cubicBezTo>
                <a:cubicBezTo>
                  <a:pt x="22" y="0"/>
                  <a:pt x="22" y="0"/>
                  <a:pt x="22" y="0"/>
                </a:cubicBezTo>
                <a:cubicBezTo>
                  <a:pt x="22" y="0"/>
                  <a:pt x="22" y="0"/>
                  <a:pt x="22"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4" name="Freeform 679"/>
          <p:cNvSpPr>
            <a:spLocks/>
          </p:cNvSpPr>
          <p:nvPr/>
        </p:nvSpPr>
        <p:spPr bwMode="auto">
          <a:xfrm>
            <a:off x="8682811" y="3776984"/>
            <a:ext cx="51569" cy="13439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4" y="8"/>
                  <a:pt x="5" y="7"/>
                </a:cubicBezTo>
                <a:cubicBezTo>
                  <a:pt x="7" y="7"/>
                  <a:pt x="8" y="6"/>
                  <a:pt x="10" y="5"/>
                </a:cubicBezTo>
                <a:cubicBezTo>
                  <a:pt x="11" y="5"/>
                  <a:pt x="13" y="4"/>
                  <a:pt x="14" y="3"/>
                </a:cubicBezTo>
                <a:cubicBezTo>
                  <a:pt x="16" y="2"/>
                  <a:pt x="17" y="1"/>
                  <a:pt x="19" y="0"/>
                </a:cubicBezTo>
                <a:cubicBezTo>
                  <a:pt x="23" y="0"/>
                  <a:pt x="23" y="0"/>
                  <a:pt x="23" y="0"/>
                </a:cubicBezTo>
                <a:cubicBezTo>
                  <a:pt x="23" y="0"/>
                  <a:pt x="23" y="0"/>
                  <a:pt x="23"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6" name="Freeform 681"/>
          <p:cNvSpPr>
            <a:spLocks/>
          </p:cNvSpPr>
          <p:nvPr/>
        </p:nvSpPr>
        <p:spPr bwMode="auto">
          <a:xfrm>
            <a:off x="8461701" y="3929697"/>
            <a:ext cx="49866" cy="134014"/>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10" y="14"/>
                  <a:pt x="7" y="15"/>
                </a:cubicBezTo>
                <a:cubicBezTo>
                  <a:pt x="5" y="16"/>
                  <a:pt x="3" y="17"/>
                  <a:pt x="0" y="17"/>
                </a:cubicBezTo>
                <a:cubicBezTo>
                  <a:pt x="0" y="9"/>
                  <a:pt x="0" y="9"/>
                  <a:pt x="0" y="9"/>
                </a:cubicBezTo>
                <a:cubicBezTo>
                  <a:pt x="2" y="8"/>
                  <a:pt x="4" y="8"/>
                  <a:pt x="5" y="7"/>
                </a:cubicBezTo>
                <a:cubicBezTo>
                  <a:pt x="7" y="7"/>
                  <a:pt x="8" y="6"/>
                  <a:pt x="10" y="5"/>
                </a:cubicBezTo>
                <a:cubicBezTo>
                  <a:pt x="11" y="4"/>
                  <a:pt x="13" y="4"/>
                  <a:pt x="14" y="3"/>
                </a:cubicBezTo>
                <a:cubicBezTo>
                  <a:pt x="16" y="2"/>
                  <a:pt x="17" y="1"/>
                  <a:pt x="19" y="0"/>
                </a:cubicBezTo>
                <a:cubicBezTo>
                  <a:pt x="23" y="0"/>
                  <a:pt x="23" y="0"/>
                  <a:pt x="23" y="0"/>
                </a:cubicBezTo>
                <a:cubicBezTo>
                  <a:pt x="23" y="0"/>
                  <a:pt x="23" y="0"/>
                  <a:pt x="23"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7" name="Freeform 682"/>
          <p:cNvSpPr>
            <a:spLocks noEditPoints="1"/>
          </p:cNvSpPr>
          <p:nvPr/>
        </p:nvSpPr>
        <p:spPr bwMode="auto">
          <a:xfrm>
            <a:off x="8361970" y="3926580"/>
            <a:ext cx="91940" cy="140247"/>
          </a:xfrm>
          <a:custGeom>
            <a:avLst/>
            <a:gdLst>
              <a:gd name="T0" fmla="*/ 21 w 42"/>
              <a:gd name="T1" fmla="*/ 8 h 64"/>
              <a:gd name="T2" fmla="*/ 21 w 42"/>
              <a:gd name="T3" fmla="*/ 8 h 64"/>
              <a:gd name="T4" fmla="*/ 10 w 42"/>
              <a:gd name="T5" fmla="*/ 33 h 64"/>
              <a:gd name="T6" fmla="*/ 21 w 42"/>
              <a:gd name="T7" fmla="*/ 56 h 64"/>
              <a:gd name="T8" fmla="*/ 32 w 42"/>
              <a:gd name="T9" fmla="*/ 33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3" y="8"/>
                  <a:pt x="10" y="16"/>
                  <a:pt x="10" y="33"/>
                </a:cubicBezTo>
                <a:cubicBezTo>
                  <a:pt x="10" y="48"/>
                  <a:pt x="13" y="56"/>
                  <a:pt x="21" y="56"/>
                </a:cubicBezTo>
                <a:cubicBezTo>
                  <a:pt x="28" y="56"/>
                  <a:pt x="32" y="48"/>
                  <a:pt x="32" y="33"/>
                </a:cubicBezTo>
                <a:cubicBezTo>
                  <a:pt x="32" y="16"/>
                  <a:pt x="28" y="8"/>
                  <a:pt x="21" y="8"/>
                </a:cubicBezTo>
                <a:close/>
                <a:moveTo>
                  <a:pt x="20" y="64"/>
                </a:moveTo>
                <a:cubicBezTo>
                  <a:pt x="20" y="64"/>
                  <a:pt x="20" y="64"/>
                  <a:pt x="20" y="64"/>
                </a:cubicBezTo>
                <a:cubicBezTo>
                  <a:pt x="14" y="64"/>
                  <a:pt x="9" y="62"/>
                  <a:pt x="5" y="56"/>
                </a:cubicBezTo>
                <a:cubicBezTo>
                  <a:pt x="1" y="51"/>
                  <a:pt x="0" y="43"/>
                  <a:pt x="0" y="33"/>
                </a:cubicBezTo>
                <a:cubicBezTo>
                  <a:pt x="0" y="22"/>
                  <a:pt x="1" y="14"/>
                  <a:pt x="5" y="8"/>
                </a:cubicBezTo>
                <a:cubicBezTo>
                  <a:pt x="9" y="3"/>
                  <a:pt x="14" y="0"/>
                  <a:pt x="22" y="0"/>
                </a:cubicBezTo>
                <a:cubicBezTo>
                  <a:pt x="35" y="0"/>
                  <a:pt x="42" y="11"/>
                  <a:pt x="42" y="32"/>
                </a:cubicBezTo>
                <a:cubicBezTo>
                  <a:pt x="42" y="42"/>
                  <a:pt x="40" y="50"/>
                  <a:pt x="36" y="56"/>
                </a:cubicBezTo>
                <a:cubicBezTo>
                  <a:pt x="32" y="62"/>
                  <a:pt x="27" y="64"/>
                  <a:pt x="20" y="6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1" name="Freeform 686"/>
          <p:cNvSpPr>
            <a:spLocks/>
          </p:cNvSpPr>
          <p:nvPr/>
        </p:nvSpPr>
        <p:spPr bwMode="auto">
          <a:xfrm>
            <a:off x="8575456" y="3471558"/>
            <a:ext cx="48308" cy="134014"/>
          </a:xfrm>
          <a:custGeom>
            <a:avLst/>
            <a:gdLst>
              <a:gd name="T0" fmla="*/ 22 w 22"/>
              <a:gd name="T1" fmla="*/ 0 h 62"/>
              <a:gd name="T2" fmla="*/ 22 w 22"/>
              <a:gd name="T3" fmla="*/ 0 h 62"/>
              <a:gd name="T4" fmla="*/ 22 w 22"/>
              <a:gd name="T5" fmla="*/ 62 h 62"/>
              <a:gd name="T6" fmla="*/ 12 w 22"/>
              <a:gd name="T7" fmla="*/ 62 h 62"/>
              <a:gd name="T8" fmla="*/ 12 w 22"/>
              <a:gd name="T9" fmla="*/ 11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1"/>
                  <a:pt x="12" y="11"/>
                  <a:pt x="12" y="11"/>
                </a:cubicBezTo>
                <a:cubicBezTo>
                  <a:pt x="11" y="13"/>
                  <a:pt x="9" y="14"/>
                  <a:pt x="7" y="15"/>
                </a:cubicBezTo>
                <a:cubicBezTo>
                  <a:pt x="5" y="16"/>
                  <a:pt x="2" y="16"/>
                  <a:pt x="0" y="17"/>
                </a:cubicBezTo>
                <a:cubicBezTo>
                  <a:pt x="0" y="9"/>
                  <a:pt x="0" y="9"/>
                  <a:pt x="0" y="9"/>
                </a:cubicBezTo>
                <a:cubicBezTo>
                  <a:pt x="1" y="8"/>
                  <a:pt x="3" y="8"/>
                  <a:pt x="4" y="7"/>
                </a:cubicBezTo>
                <a:cubicBezTo>
                  <a:pt x="6" y="6"/>
                  <a:pt x="7" y="6"/>
                  <a:pt x="9" y="5"/>
                </a:cubicBezTo>
                <a:cubicBezTo>
                  <a:pt x="10" y="4"/>
                  <a:pt x="12" y="3"/>
                  <a:pt x="13" y="3"/>
                </a:cubicBezTo>
                <a:cubicBezTo>
                  <a:pt x="15" y="2"/>
                  <a:pt x="16" y="1"/>
                  <a:pt x="18" y="0"/>
                </a:cubicBezTo>
                <a:cubicBezTo>
                  <a:pt x="22" y="0"/>
                  <a:pt x="22" y="0"/>
                  <a:pt x="22" y="0"/>
                </a:cubicBezTo>
                <a:cubicBezTo>
                  <a:pt x="22" y="0"/>
                  <a:pt x="22" y="0"/>
                  <a:pt x="22"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3" name="Freeform 688"/>
          <p:cNvSpPr>
            <a:spLocks noEditPoints="1"/>
          </p:cNvSpPr>
          <p:nvPr/>
        </p:nvSpPr>
        <p:spPr bwMode="auto">
          <a:xfrm>
            <a:off x="8756219" y="3468441"/>
            <a:ext cx="93498" cy="140247"/>
          </a:xfrm>
          <a:custGeom>
            <a:avLst/>
            <a:gdLst>
              <a:gd name="T0" fmla="*/ 22 w 43"/>
              <a:gd name="T1" fmla="*/ 7 h 64"/>
              <a:gd name="T2" fmla="*/ 22 w 43"/>
              <a:gd name="T3" fmla="*/ 7 h 64"/>
              <a:gd name="T4" fmla="*/ 11 w 43"/>
              <a:gd name="T5" fmla="*/ 32 h 64"/>
              <a:gd name="T6" fmla="*/ 22 w 43"/>
              <a:gd name="T7" fmla="*/ 56 h 64"/>
              <a:gd name="T8" fmla="*/ 33 w 43"/>
              <a:gd name="T9" fmla="*/ 32 h 64"/>
              <a:gd name="T10" fmla="*/ 22 w 43"/>
              <a:gd name="T11" fmla="*/ 7 h 64"/>
              <a:gd name="T12" fmla="*/ 21 w 43"/>
              <a:gd name="T13" fmla="*/ 64 h 64"/>
              <a:gd name="T14" fmla="*/ 21 w 43"/>
              <a:gd name="T15" fmla="*/ 64 h 64"/>
              <a:gd name="T16" fmla="*/ 6 w 43"/>
              <a:gd name="T17" fmla="*/ 56 h 64"/>
              <a:gd name="T18" fmla="*/ 0 w 43"/>
              <a:gd name="T19" fmla="*/ 33 h 64"/>
              <a:gd name="T20" fmla="*/ 6 w 43"/>
              <a:gd name="T21" fmla="*/ 8 h 64"/>
              <a:gd name="T22" fmla="*/ 23 w 43"/>
              <a:gd name="T23" fmla="*/ 0 h 64"/>
              <a:gd name="T24" fmla="*/ 43 w 43"/>
              <a:gd name="T25" fmla="*/ 31 h 64"/>
              <a:gd name="T26" fmla="*/ 37 w 43"/>
              <a:gd name="T27" fmla="*/ 55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7"/>
                </a:moveTo>
                <a:cubicBezTo>
                  <a:pt x="22" y="7"/>
                  <a:pt x="22" y="7"/>
                  <a:pt x="22" y="7"/>
                </a:cubicBezTo>
                <a:cubicBezTo>
                  <a:pt x="15" y="7"/>
                  <a:pt x="11" y="16"/>
                  <a:pt x="11" y="32"/>
                </a:cubicBezTo>
                <a:cubicBezTo>
                  <a:pt x="11" y="48"/>
                  <a:pt x="14" y="56"/>
                  <a:pt x="22" y="56"/>
                </a:cubicBezTo>
                <a:cubicBezTo>
                  <a:pt x="29" y="56"/>
                  <a:pt x="33" y="48"/>
                  <a:pt x="33" y="32"/>
                </a:cubicBezTo>
                <a:cubicBezTo>
                  <a:pt x="33" y="16"/>
                  <a:pt x="29" y="7"/>
                  <a:pt x="22" y="7"/>
                </a:cubicBezTo>
                <a:close/>
                <a:moveTo>
                  <a:pt x="21" y="64"/>
                </a:moveTo>
                <a:cubicBezTo>
                  <a:pt x="21" y="64"/>
                  <a:pt x="21" y="64"/>
                  <a:pt x="21" y="64"/>
                </a:cubicBezTo>
                <a:cubicBezTo>
                  <a:pt x="15" y="64"/>
                  <a:pt x="9" y="61"/>
                  <a:pt x="6" y="56"/>
                </a:cubicBezTo>
                <a:cubicBezTo>
                  <a:pt x="2" y="50"/>
                  <a:pt x="0" y="43"/>
                  <a:pt x="0" y="33"/>
                </a:cubicBezTo>
                <a:cubicBezTo>
                  <a:pt x="0" y="22"/>
                  <a:pt x="2" y="13"/>
                  <a:pt x="6" y="8"/>
                </a:cubicBezTo>
                <a:cubicBezTo>
                  <a:pt x="10" y="2"/>
                  <a:pt x="15" y="0"/>
                  <a:pt x="23" y="0"/>
                </a:cubicBezTo>
                <a:cubicBezTo>
                  <a:pt x="36" y="0"/>
                  <a:pt x="43" y="10"/>
                  <a:pt x="43" y="31"/>
                </a:cubicBezTo>
                <a:cubicBezTo>
                  <a:pt x="43" y="42"/>
                  <a:pt x="41" y="50"/>
                  <a:pt x="37" y="55"/>
                </a:cubicBezTo>
                <a:cubicBezTo>
                  <a:pt x="33" y="61"/>
                  <a:pt x="28" y="64"/>
                  <a:pt x="21" y="6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5" name="Freeform 690"/>
          <p:cNvSpPr>
            <a:spLocks noEditPoints="1"/>
          </p:cNvSpPr>
          <p:nvPr/>
        </p:nvSpPr>
        <p:spPr bwMode="auto">
          <a:xfrm>
            <a:off x="8756053" y="3773867"/>
            <a:ext cx="90636" cy="140643"/>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6 w 42"/>
              <a:gd name="T21" fmla="*/ 8 h 64"/>
              <a:gd name="T22" fmla="*/ 22 w 42"/>
              <a:gd name="T23" fmla="*/ 0 h 64"/>
              <a:gd name="T24" fmla="*/ 42 w 42"/>
              <a:gd name="T25" fmla="*/ 32 h 64"/>
              <a:gd name="T26" fmla="*/ 37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9" y="56"/>
                  <a:pt x="32" y="48"/>
                  <a:pt x="32" y="32"/>
                </a:cubicBezTo>
                <a:cubicBezTo>
                  <a:pt x="32" y="16"/>
                  <a:pt x="29" y="8"/>
                  <a:pt x="21" y="8"/>
                </a:cubicBezTo>
                <a:close/>
                <a:moveTo>
                  <a:pt x="20" y="64"/>
                </a:moveTo>
                <a:cubicBezTo>
                  <a:pt x="20" y="64"/>
                  <a:pt x="20" y="64"/>
                  <a:pt x="20" y="64"/>
                </a:cubicBezTo>
                <a:cubicBezTo>
                  <a:pt x="14" y="64"/>
                  <a:pt x="9" y="61"/>
                  <a:pt x="5" y="56"/>
                </a:cubicBezTo>
                <a:cubicBezTo>
                  <a:pt x="2" y="51"/>
                  <a:pt x="0" y="43"/>
                  <a:pt x="0" y="33"/>
                </a:cubicBezTo>
                <a:cubicBezTo>
                  <a:pt x="0" y="22"/>
                  <a:pt x="2" y="14"/>
                  <a:pt x="6" y="8"/>
                </a:cubicBezTo>
                <a:cubicBezTo>
                  <a:pt x="9" y="2"/>
                  <a:pt x="15" y="0"/>
                  <a:pt x="22" y="0"/>
                </a:cubicBezTo>
                <a:cubicBezTo>
                  <a:pt x="36" y="0"/>
                  <a:pt x="42" y="10"/>
                  <a:pt x="42" y="32"/>
                </a:cubicBezTo>
                <a:cubicBezTo>
                  <a:pt x="42" y="42"/>
                  <a:pt x="41" y="50"/>
                  <a:pt x="37" y="56"/>
                </a:cubicBezTo>
                <a:cubicBezTo>
                  <a:pt x="33" y="61"/>
                  <a:pt x="27" y="64"/>
                  <a:pt x="20" y="6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7" name="Freeform 692"/>
          <p:cNvSpPr>
            <a:spLocks/>
          </p:cNvSpPr>
          <p:nvPr/>
        </p:nvSpPr>
        <p:spPr bwMode="auto">
          <a:xfrm>
            <a:off x="8566264" y="3621154"/>
            <a:ext cx="49866" cy="135571"/>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8 h 62"/>
              <a:gd name="T18" fmla="*/ 9 w 23"/>
              <a:gd name="T19" fmla="*/ 5 h 62"/>
              <a:gd name="T20" fmla="*/ 14 w 23"/>
              <a:gd name="T21" fmla="*/ 3 h 62"/>
              <a:gd name="T22" fmla="*/ 18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9"/>
                  <a:pt x="3" y="8"/>
                  <a:pt x="5" y="8"/>
                </a:cubicBezTo>
                <a:cubicBezTo>
                  <a:pt x="6" y="7"/>
                  <a:pt x="8" y="6"/>
                  <a:pt x="9" y="5"/>
                </a:cubicBezTo>
                <a:cubicBezTo>
                  <a:pt x="11" y="5"/>
                  <a:pt x="12" y="4"/>
                  <a:pt x="14" y="3"/>
                </a:cubicBezTo>
                <a:cubicBezTo>
                  <a:pt x="15" y="2"/>
                  <a:pt x="17" y="1"/>
                  <a:pt x="18" y="0"/>
                </a:cubicBezTo>
                <a:cubicBezTo>
                  <a:pt x="23" y="0"/>
                  <a:pt x="23" y="0"/>
                  <a:pt x="23" y="0"/>
                </a:cubicBezTo>
                <a:cubicBezTo>
                  <a:pt x="23" y="0"/>
                  <a:pt x="23" y="0"/>
                  <a:pt x="23"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8" name="Freeform 693"/>
          <p:cNvSpPr>
            <a:spLocks noEditPoints="1"/>
          </p:cNvSpPr>
          <p:nvPr/>
        </p:nvSpPr>
        <p:spPr bwMode="auto">
          <a:xfrm>
            <a:off x="8771637" y="3619595"/>
            <a:ext cx="91940" cy="141805"/>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6 w 42"/>
              <a:gd name="T21" fmla="*/ 9 h 65"/>
              <a:gd name="T22" fmla="*/ 22 w 42"/>
              <a:gd name="T23" fmla="*/ 0 h 65"/>
              <a:gd name="T24" fmla="*/ 42 w 42"/>
              <a:gd name="T25" fmla="*/ 32 h 65"/>
              <a:gd name="T26" fmla="*/ 37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4" y="8"/>
                  <a:pt x="10" y="17"/>
                  <a:pt x="10" y="33"/>
                </a:cubicBezTo>
                <a:cubicBezTo>
                  <a:pt x="10" y="49"/>
                  <a:pt x="14" y="57"/>
                  <a:pt x="21" y="57"/>
                </a:cubicBezTo>
                <a:cubicBezTo>
                  <a:pt x="28" y="57"/>
                  <a:pt x="32" y="49"/>
                  <a:pt x="32" y="33"/>
                </a:cubicBezTo>
                <a:cubicBezTo>
                  <a:pt x="32" y="16"/>
                  <a:pt x="29" y="8"/>
                  <a:pt x="21" y="8"/>
                </a:cubicBezTo>
                <a:close/>
                <a:moveTo>
                  <a:pt x="20" y="65"/>
                </a:moveTo>
                <a:cubicBezTo>
                  <a:pt x="20" y="65"/>
                  <a:pt x="20" y="65"/>
                  <a:pt x="20" y="65"/>
                </a:cubicBezTo>
                <a:cubicBezTo>
                  <a:pt x="14" y="65"/>
                  <a:pt x="9" y="62"/>
                  <a:pt x="5" y="57"/>
                </a:cubicBezTo>
                <a:cubicBezTo>
                  <a:pt x="2" y="51"/>
                  <a:pt x="0" y="44"/>
                  <a:pt x="0" y="34"/>
                </a:cubicBezTo>
                <a:cubicBezTo>
                  <a:pt x="0" y="23"/>
                  <a:pt x="2" y="14"/>
                  <a:pt x="6" y="9"/>
                </a:cubicBezTo>
                <a:cubicBezTo>
                  <a:pt x="9" y="3"/>
                  <a:pt x="15" y="0"/>
                  <a:pt x="22" y="0"/>
                </a:cubicBezTo>
                <a:cubicBezTo>
                  <a:pt x="36" y="0"/>
                  <a:pt x="42" y="11"/>
                  <a:pt x="42" y="32"/>
                </a:cubicBezTo>
                <a:cubicBezTo>
                  <a:pt x="42" y="43"/>
                  <a:pt x="40" y="51"/>
                  <a:pt x="37" y="56"/>
                </a:cubicBezTo>
                <a:cubicBezTo>
                  <a:pt x="33" y="62"/>
                  <a:pt x="27" y="65"/>
                  <a:pt x="20" y="65"/>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9" name="Freeform 694"/>
          <p:cNvSpPr>
            <a:spLocks/>
          </p:cNvSpPr>
          <p:nvPr/>
        </p:nvSpPr>
        <p:spPr bwMode="auto">
          <a:xfrm>
            <a:off x="8876044" y="3621154"/>
            <a:ext cx="48308" cy="135571"/>
          </a:xfrm>
          <a:custGeom>
            <a:avLst/>
            <a:gdLst>
              <a:gd name="T0" fmla="*/ 22 w 22"/>
              <a:gd name="T1" fmla="*/ 0 h 62"/>
              <a:gd name="T2" fmla="*/ 22 w 22"/>
              <a:gd name="T3" fmla="*/ 0 h 62"/>
              <a:gd name="T4" fmla="*/ 22 w 22"/>
              <a:gd name="T5" fmla="*/ 62 h 62"/>
              <a:gd name="T6" fmla="*/ 13 w 22"/>
              <a:gd name="T7" fmla="*/ 62 h 62"/>
              <a:gd name="T8" fmla="*/ 13 w 22"/>
              <a:gd name="T9" fmla="*/ 12 h 62"/>
              <a:gd name="T10" fmla="*/ 7 w 22"/>
              <a:gd name="T11" fmla="*/ 15 h 62"/>
              <a:gd name="T12" fmla="*/ 0 w 22"/>
              <a:gd name="T13" fmla="*/ 17 h 62"/>
              <a:gd name="T14" fmla="*/ 0 w 22"/>
              <a:gd name="T15" fmla="*/ 9 h 62"/>
              <a:gd name="T16" fmla="*/ 5 w 22"/>
              <a:gd name="T17" fmla="*/ 8 h 62"/>
              <a:gd name="T18" fmla="*/ 9 w 22"/>
              <a:gd name="T19" fmla="*/ 5 h 62"/>
              <a:gd name="T20" fmla="*/ 14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1" y="9"/>
                  <a:pt x="3" y="8"/>
                  <a:pt x="5" y="8"/>
                </a:cubicBezTo>
                <a:cubicBezTo>
                  <a:pt x="6" y="7"/>
                  <a:pt x="8" y="6"/>
                  <a:pt x="9" y="5"/>
                </a:cubicBezTo>
                <a:cubicBezTo>
                  <a:pt x="10" y="5"/>
                  <a:pt x="12" y="4"/>
                  <a:pt x="14" y="3"/>
                </a:cubicBezTo>
                <a:cubicBezTo>
                  <a:pt x="15" y="2"/>
                  <a:pt x="17" y="1"/>
                  <a:pt x="18" y="0"/>
                </a:cubicBezTo>
                <a:cubicBezTo>
                  <a:pt x="22" y="0"/>
                  <a:pt x="22" y="0"/>
                  <a:pt x="22" y="0"/>
                </a:cubicBezTo>
                <a:cubicBezTo>
                  <a:pt x="22" y="0"/>
                  <a:pt x="22" y="0"/>
                  <a:pt x="22"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2" name="Freeform 697"/>
          <p:cNvSpPr>
            <a:spLocks/>
          </p:cNvSpPr>
          <p:nvPr/>
        </p:nvSpPr>
        <p:spPr bwMode="auto">
          <a:xfrm>
            <a:off x="8480751" y="3621154"/>
            <a:ext cx="49866" cy="135571"/>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8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10" y="14"/>
                  <a:pt x="7" y="15"/>
                </a:cubicBezTo>
                <a:cubicBezTo>
                  <a:pt x="5" y="16"/>
                  <a:pt x="3" y="17"/>
                  <a:pt x="0" y="17"/>
                </a:cubicBezTo>
                <a:cubicBezTo>
                  <a:pt x="0" y="9"/>
                  <a:pt x="0" y="9"/>
                  <a:pt x="0" y="9"/>
                </a:cubicBezTo>
                <a:cubicBezTo>
                  <a:pt x="2" y="9"/>
                  <a:pt x="4" y="8"/>
                  <a:pt x="5" y="8"/>
                </a:cubicBezTo>
                <a:cubicBezTo>
                  <a:pt x="7" y="7"/>
                  <a:pt x="8" y="6"/>
                  <a:pt x="10" y="5"/>
                </a:cubicBezTo>
                <a:cubicBezTo>
                  <a:pt x="11" y="5"/>
                  <a:pt x="13" y="4"/>
                  <a:pt x="14" y="3"/>
                </a:cubicBezTo>
                <a:cubicBezTo>
                  <a:pt x="16" y="2"/>
                  <a:pt x="17" y="1"/>
                  <a:pt x="19" y="0"/>
                </a:cubicBezTo>
                <a:cubicBezTo>
                  <a:pt x="23" y="0"/>
                  <a:pt x="23" y="0"/>
                  <a:pt x="23" y="0"/>
                </a:cubicBezTo>
                <a:cubicBezTo>
                  <a:pt x="23" y="0"/>
                  <a:pt x="23" y="0"/>
                  <a:pt x="23"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3" name="Freeform 698"/>
          <p:cNvSpPr>
            <a:spLocks noEditPoints="1"/>
          </p:cNvSpPr>
          <p:nvPr/>
        </p:nvSpPr>
        <p:spPr bwMode="auto">
          <a:xfrm>
            <a:off x="8361970" y="3619595"/>
            <a:ext cx="91940" cy="141805"/>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5 w 42"/>
              <a:gd name="T21" fmla="*/ 9 h 65"/>
              <a:gd name="T22" fmla="*/ 22 w 42"/>
              <a:gd name="T23" fmla="*/ 0 h 65"/>
              <a:gd name="T24" fmla="*/ 42 w 42"/>
              <a:gd name="T25" fmla="*/ 32 h 65"/>
              <a:gd name="T26" fmla="*/ 36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3" y="8"/>
                  <a:pt x="10" y="17"/>
                  <a:pt x="10" y="33"/>
                </a:cubicBezTo>
                <a:cubicBezTo>
                  <a:pt x="10" y="49"/>
                  <a:pt x="13" y="57"/>
                  <a:pt x="21" y="57"/>
                </a:cubicBezTo>
                <a:cubicBezTo>
                  <a:pt x="28" y="57"/>
                  <a:pt x="32" y="49"/>
                  <a:pt x="32" y="33"/>
                </a:cubicBezTo>
                <a:cubicBezTo>
                  <a:pt x="32" y="16"/>
                  <a:pt x="28" y="8"/>
                  <a:pt x="21" y="8"/>
                </a:cubicBezTo>
                <a:close/>
                <a:moveTo>
                  <a:pt x="20" y="65"/>
                </a:moveTo>
                <a:cubicBezTo>
                  <a:pt x="20" y="65"/>
                  <a:pt x="20" y="65"/>
                  <a:pt x="20" y="65"/>
                </a:cubicBezTo>
                <a:cubicBezTo>
                  <a:pt x="14" y="65"/>
                  <a:pt x="9" y="62"/>
                  <a:pt x="5" y="57"/>
                </a:cubicBezTo>
                <a:cubicBezTo>
                  <a:pt x="1" y="51"/>
                  <a:pt x="0" y="44"/>
                  <a:pt x="0" y="34"/>
                </a:cubicBezTo>
                <a:cubicBezTo>
                  <a:pt x="0" y="23"/>
                  <a:pt x="1" y="14"/>
                  <a:pt x="5" y="9"/>
                </a:cubicBezTo>
                <a:cubicBezTo>
                  <a:pt x="9" y="3"/>
                  <a:pt x="14" y="0"/>
                  <a:pt x="22" y="0"/>
                </a:cubicBezTo>
                <a:cubicBezTo>
                  <a:pt x="35" y="0"/>
                  <a:pt x="42" y="11"/>
                  <a:pt x="42" y="32"/>
                </a:cubicBezTo>
                <a:cubicBezTo>
                  <a:pt x="42" y="43"/>
                  <a:pt x="40" y="51"/>
                  <a:pt x="36" y="56"/>
                </a:cubicBezTo>
                <a:cubicBezTo>
                  <a:pt x="32" y="62"/>
                  <a:pt x="27" y="65"/>
                  <a:pt x="20" y="65"/>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5" name="Freeform 687"/>
          <p:cNvSpPr>
            <a:spLocks noEditPoints="1"/>
          </p:cNvSpPr>
          <p:nvPr/>
        </p:nvSpPr>
        <p:spPr bwMode="auto">
          <a:xfrm>
            <a:off x="8469549" y="3468441"/>
            <a:ext cx="93498" cy="140247"/>
          </a:xfrm>
          <a:custGeom>
            <a:avLst/>
            <a:gdLst>
              <a:gd name="T0" fmla="*/ 22 w 43"/>
              <a:gd name="T1" fmla="*/ 7 h 64"/>
              <a:gd name="T2" fmla="*/ 22 w 43"/>
              <a:gd name="T3" fmla="*/ 7 h 64"/>
              <a:gd name="T4" fmla="*/ 11 w 43"/>
              <a:gd name="T5" fmla="*/ 32 h 64"/>
              <a:gd name="T6" fmla="*/ 22 w 43"/>
              <a:gd name="T7" fmla="*/ 56 h 64"/>
              <a:gd name="T8" fmla="*/ 33 w 43"/>
              <a:gd name="T9" fmla="*/ 32 h 64"/>
              <a:gd name="T10" fmla="*/ 22 w 43"/>
              <a:gd name="T11" fmla="*/ 7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1 h 64"/>
              <a:gd name="T26" fmla="*/ 37 w 43"/>
              <a:gd name="T27" fmla="*/ 55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7"/>
                </a:moveTo>
                <a:cubicBezTo>
                  <a:pt x="22" y="7"/>
                  <a:pt x="22" y="7"/>
                  <a:pt x="22" y="7"/>
                </a:cubicBezTo>
                <a:cubicBezTo>
                  <a:pt x="14" y="7"/>
                  <a:pt x="11" y="16"/>
                  <a:pt x="11" y="32"/>
                </a:cubicBezTo>
                <a:cubicBezTo>
                  <a:pt x="11" y="48"/>
                  <a:pt x="14" y="56"/>
                  <a:pt x="22" y="56"/>
                </a:cubicBezTo>
                <a:cubicBezTo>
                  <a:pt x="29" y="56"/>
                  <a:pt x="33" y="48"/>
                  <a:pt x="33" y="32"/>
                </a:cubicBezTo>
                <a:cubicBezTo>
                  <a:pt x="33" y="16"/>
                  <a:pt x="29" y="7"/>
                  <a:pt x="22" y="7"/>
                </a:cubicBezTo>
                <a:close/>
                <a:moveTo>
                  <a:pt x="21" y="64"/>
                </a:moveTo>
                <a:cubicBezTo>
                  <a:pt x="21" y="64"/>
                  <a:pt x="21" y="64"/>
                  <a:pt x="21" y="64"/>
                </a:cubicBezTo>
                <a:cubicBezTo>
                  <a:pt x="14" y="64"/>
                  <a:pt x="9" y="61"/>
                  <a:pt x="6" y="56"/>
                </a:cubicBezTo>
                <a:cubicBezTo>
                  <a:pt x="2" y="50"/>
                  <a:pt x="0" y="43"/>
                  <a:pt x="0" y="33"/>
                </a:cubicBezTo>
                <a:cubicBezTo>
                  <a:pt x="0" y="22"/>
                  <a:pt x="2" y="13"/>
                  <a:pt x="6" y="8"/>
                </a:cubicBezTo>
                <a:cubicBezTo>
                  <a:pt x="10" y="2"/>
                  <a:pt x="15" y="0"/>
                  <a:pt x="22" y="0"/>
                </a:cubicBezTo>
                <a:cubicBezTo>
                  <a:pt x="36" y="0"/>
                  <a:pt x="43" y="10"/>
                  <a:pt x="43" y="31"/>
                </a:cubicBezTo>
                <a:cubicBezTo>
                  <a:pt x="43" y="42"/>
                  <a:pt x="41" y="50"/>
                  <a:pt x="37" y="55"/>
                </a:cubicBezTo>
                <a:cubicBezTo>
                  <a:pt x="33" y="61"/>
                  <a:pt x="28" y="64"/>
                  <a:pt x="21" y="6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6" name="Freeform 687"/>
          <p:cNvSpPr>
            <a:spLocks noEditPoints="1"/>
          </p:cNvSpPr>
          <p:nvPr/>
        </p:nvSpPr>
        <p:spPr bwMode="auto">
          <a:xfrm>
            <a:off x="8359924" y="3468441"/>
            <a:ext cx="93498" cy="140247"/>
          </a:xfrm>
          <a:custGeom>
            <a:avLst/>
            <a:gdLst>
              <a:gd name="T0" fmla="*/ 22 w 43"/>
              <a:gd name="T1" fmla="*/ 7 h 64"/>
              <a:gd name="T2" fmla="*/ 22 w 43"/>
              <a:gd name="T3" fmla="*/ 7 h 64"/>
              <a:gd name="T4" fmla="*/ 11 w 43"/>
              <a:gd name="T5" fmla="*/ 32 h 64"/>
              <a:gd name="T6" fmla="*/ 22 w 43"/>
              <a:gd name="T7" fmla="*/ 56 h 64"/>
              <a:gd name="T8" fmla="*/ 33 w 43"/>
              <a:gd name="T9" fmla="*/ 32 h 64"/>
              <a:gd name="T10" fmla="*/ 22 w 43"/>
              <a:gd name="T11" fmla="*/ 7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1 h 64"/>
              <a:gd name="T26" fmla="*/ 37 w 43"/>
              <a:gd name="T27" fmla="*/ 55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7"/>
                </a:moveTo>
                <a:cubicBezTo>
                  <a:pt x="22" y="7"/>
                  <a:pt x="22" y="7"/>
                  <a:pt x="22" y="7"/>
                </a:cubicBezTo>
                <a:cubicBezTo>
                  <a:pt x="14" y="7"/>
                  <a:pt x="11" y="16"/>
                  <a:pt x="11" y="32"/>
                </a:cubicBezTo>
                <a:cubicBezTo>
                  <a:pt x="11" y="48"/>
                  <a:pt x="14" y="56"/>
                  <a:pt x="22" y="56"/>
                </a:cubicBezTo>
                <a:cubicBezTo>
                  <a:pt x="29" y="56"/>
                  <a:pt x="33" y="48"/>
                  <a:pt x="33" y="32"/>
                </a:cubicBezTo>
                <a:cubicBezTo>
                  <a:pt x="33" y="16"/>
                  <a:pt x="29" y="7"/>
                  <a:pt x="22" y="7"/>
                </a:cubicBezTo>
                <a:close/>
                <a:moveTo>
                  <a:pt x="21" y="64"/>
                </a:moveTo>
                <a:cubicBezTo>
                  <a:pt x="21" y="64"/>
                  <a:pt x="21" y="64"/>
                  <a:pt x="21" y="64"/>
                </a:cubicBezTo>
                <a:cubicBezTo>
                  <a:pt x="14" y="64"/>
                  <a:pt x="9" y="61"/>
                  <a:pt x="6" y="56"/>
                </a:cubicBezTo>
                <a:cubicBezTo>
                  <a:pt x="2" y="50"/>
                  <a:pt x="0" y="43"/>
                  <a:pt x="0" y="33"/>
                </a:cubicBezTo>
                <a:cubicBezTo>
                  <a:pt x="0" y="22"/>
                  <a:pt x="2" y="13"/>
                  <a:pt x="6" y="8"/>
                </a:cubicBezTo>
                <a:cubicBezTo>
                  <a:pt x="10" y="2"/>
                  <a:pt x="15" y="0"/>
                  <a:pt x="22" y="0"/>
                </a:cubicBezTo>
                <a:cubicBezTo>
                  <a:pt x="36" y="0"/>
                  <a:pt x="43" y="10"/>
                  <a:pt x="43" y="31"/>
                </a:cubicBezTo>
                <a:cubicBezTo>
                  <a:pt x="43" y="42"/>
                  <a:pt x="41" y="50"/>
                  <a:pt x="37" y="55"/>
                </a:cubicBezTo>
                <a:cubicBezTo>
                  <a:pt x="33" y="61"/>
                  <a:pt x="28" y="64"/>
                  <a:pt x="21" y="6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7" name="Freeform 686"/>
          <p:cNvSpPr>
            <a:spLocks/>
          </p:cNvSpPr>
          <p:nvPr/>
        </p:nvSpPr>
        <p:spPr bwMode="auto">
          <a:xfrm>
            <a:off x="8662579" y="3471558"/>
            <a:ext cx="48308" cy="134014"/>
          </a:xfrm>
          <a:custGeom>
            <a:avLst/>
            <a:gdLst>
              <a:gd name="T0" fmla="*/ 22 w 22"/>
              <a:gd name="T1" fmla="*/ 0 h 62"/>
              <a:gd name="T2" fmla="*/ 22 w 22"/>
              <a:gd name="T3" fmla="*/ 0 h 62"/>
              <a:gd name="T4" fmla="*/ 22 w 22"/>
              <a:gd name="T5" fmla="*/ 62 h 62"/>
              <a:gd name="T6" fmla="*/ 12 w 22"/>
              <a:gd name="T7" fmla="*/ 62 h 62"/>
              <a:gd name="T8" fmla="*/ 12 w 22"/>
              <a:gd name="T9" fmla="*/ 11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1"/>
                  <a:pt x="12" y="11"/>
                  <a:pt x="12" y="11"/>
                </a:cubicBezTo>
                <a:cubicBezTo>
                  <a:pt x="11" y="13"/>
                  <a:pt x="9" y="14"/>
                  <a:pt x="7" y="15"/>
                </a:cubicBezTo>
                <a:cubicBezTo>
                  <a:pt x="5" y="16"/>
                  <a:pt x="2" y="16"/>
                  <a:pt x="0" y="17"/>
                </a:cubicBezTo>
                <a:cubicBezTo>
                  <a:pt x="0" y="9"/>
                  <a:pt x="0" y="9"/>
                  <a:pt x="0" y="9"/>
                </a:cubicBezTo>
                <a:cubicBezTo>
                  <a:pt x="1" y="8"/>
                  <a:pt x="3" y="8"/>
                  <a:pt x="4" y="7"/>
                </a:cubicBezTo>
                <a:cubicBezTo>
                  <a:pt x="6" y="6"/>
                  <a:pt x="7" y="6"/>
                  <a:pt x="9" y="5"/>
                </a:cubicBezTo>
                <a:cubicBezTo>
                  <a:pt x="10" y="4"/>
                  <a:pt x="12" y="3"/>
                  <a:pt x="13" y="3"/>
                </a:cubicBezTo>
                <a:cubicBezTo>
                  <a:pt x="15" y="2"/>
                  <a:pt x="16" y="1"/>
                  <a:pt x="18" y="0"/>
                </a:cubicBezTo>
                <a:cubicBezTo>
                  <a:pt x="22" y="0"/>
                  <a:pt x="22" y="0"/>
                  <a:pt x="22" y="0"/>
                </a:cubicBezTo>
                <a:cubicBezTo>
                  <a:pt x="22" y="0"/>
                  <a:pt x="22" y="0"/>
                  <a:pt x="22"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39" name="Freeform 693"/>
          <p:cNvSpPr>
            <a:spLocks noEditPoints="1"/>
          </p:cNvSpPr>
          <p:nvPr/>
        </p:nvSpPr>
        <p:spPr bwMode="auto">
          <a:xfrm>
            <a:off x="8650393" y="3619595"/>
            <a:ext cx="91940" cy="141805"/>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6 w 42"/>
              <a:gd name="T21" fmla="*/ 9 h 65"/>
              <a:gd name="T22" fmla="*/ 22 w 42"/>
              <a:gd name="T23" fmla="*/ 0 h 65"/>
              <a:gd name="T24" fmla="*/ 42 w 42"/>
              <a:gd name="T25" fmla="*/ 32 h 65"/>
              <a:gd name="T26" fmla="*/ 37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4" y="8"/>
                  <a:pt x="10" y="17"/>
                  <a:pt x="10" y="33"/>
                </a:cubicBezTo>
                <a:cubicBezTo>
                  <a:pt x="10" y="49"/>
                  <a:pt x="14" y="57"/>
                  <a:pt x="21" y="57"/>
                </a:cubicBezTo>
                <a:cubicBezTo>
                  <a:pt x="28" y="57"/>
                  <a:pt x="32" y="49"/>
                  <a:pt x="32" y="33"/>
                </a:cubicBezTo>
                <a:cubicBezTo>
                  <a:pt x="32" y="16"/>
                  <a:pt x="29" y="8"/>
                  <a:pt x="21" y="8"/>
                </a:cubicBezTo>
                <a:close/>
                <a:moveTo>
                  <a:pt x="20" y="65"/>
                </a:moveTo>
                <a:cubicBezTo>
                  <a:pt x="20" y="65"/>
                  <a:pt x="20" y="65"/>
                  <a:pt x="20" y="65"/>
                </a:cubicBezTo>
                <a:cubicBezTo>
                  <a:pt x="14" y="65"/>
                  <a:pt x="9" y="62"/>
                  <a:pt x="5" y="57"/>
                </a:cubicBezTo>
                <a:cubicBezTo>
                  <a:pt x="2" y="51"/>
                  <a:pt x="0" y="44"/>
                  <a:pt x="0" y="34"/>
                </a:cubicBezTo>
                <a:cubicBezTo>
                  <a:pt x="0" y="23"/>
                  <a:pt x="2" y="14"/>
                  <a:pt x="6" y="9"/>
                </a:cubicBezTo>
                <a:cubicBezTo>
                  <a:pt x="9" y="3"/>
                  <a:pt x="15" y="0"/>
                  <a:pt x="22" y="0"/>
                </a:cubicBezTo>
                <a:cubicBezTo>
                  <a:pt x="36" y="0"/>
                  <a:pt x="42" y="11"/>
                  <a:pt x="42" y="32"/>
                </a:cubicBezTo>
                <a:cubicBezTo>
                  <a:pt x="42" y="43"/>
                  <a:pt x="40" y="51"/>
                  <a:pt x="37" y="56"/>
                </a:cubicBezTo>
                <a:cubicBezTo>
                  <a:pt x="33" y="62"/>
                  <a:pt x="27" y="65"/>
                  <a:pt x="20" y="65"/>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40" name="Freeform 684"/>
          <p:cNvSpPr>
            <a:spLocks noEditPoints="1"/>
          </p:cNvSpPr>
          <p:nvPr/>
        </p:nvSpPr>
        <p:spPr bwMode="auto">
          <a:xfrm>
            <a:off x="8487647" y="3773867"/>
            <a:ext cx="93498" cy="140247"/>
          </a:xfrm>
          <a:custGeom>
            <a:avLst/>
            <a:gdLst>
              <a:gd name="T0" fmla="*/ 22 w 43"/>
              <a:gd name="T1" fmla="*/ 8 h 64"/>
              <a:gd name="T2" fmla="*/ 22 w 43"/>
              <a:gd name="T3" fmla="*/ 8 h 64"/>
              <a:gd name="T4" fmla="*/ 11 w 43"/>
              <a:gd name="T5" fmla="*/ 33 h 64"/>
              <a:gd name="T6" fmla="*/ 22 w 43"/>
              <a:gd name="T7" fmla="*/ 56 h 64"/>
              <a:gd name="T8" fmla="*/ 33 w 43"/>
              <a:gd name="T9" fmla="*/ 32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1" y="16"/>
                  <a:pt x="11" y="33"/>
                </a:cubicBezTo>
                <a:cubicBezTo>
                  <a:pt x="11" y="48"/>
                  <a:pt x="14" y="56"/>
                  <a:pt x="22" y="56"/>
                </a:cubicBezTo>
                <a:cubicBezTo>
                  <a:pt x="29" y="56"/>
                  <a:pt x="33" y="48"/>
                  <a:pt x="33" y="32"/>
                </a:cubicBezTo>
                <a:cubicBezTo>
                  <a:pt x="33" y="16"/>
                  <a:pt x="29" y="8"/>
                  <a:pt x="22" y="8"/>
                </a:cubicBezTo>
                <a:close/>
                <a:moveTo>
                  <a:pt x="21" y="64"/>
                </a:moveTo>
                <a:cubicBezTo>
                  <a:pt x="21" y="64"/>
                  <a:pt x="21" y="64"/>
                  <a:pt x="21" y="64"/>
                </a:cubicBezTo>
                <a:cubicBezTo>
                  <a:pt x="14" y="64"/>
                  <a:pt x="9" y="61"/>
                  <a:pt x="6" y="56"/>
                </a:cubicBezTo>
                <a:cubicBezTo>
                  <a:pt x="2" y="51"/>
                  <a:pt x="0" y="43"/>
                  <a:pt x="0" y="33"/>
                </a:cubicBezTo>
                <a:cubicBezTo>
                  <a:pt x="0" y="22"/>
                  <a:pt x="2" y="14"/>
                  <a:pt x="6" y="8"/>
                </a:cubicBezTo>
                <a:cubicBezTo>
                  <a:pt x="10" y="2"/>
                  <a:pt x="15" y="0"/>
                  <a:pt x="22" y="0"/>
                </a:cubicBezTo>
                <a:cubicBezTo>
                  <a:pt x="36" y="0"/>
                  <a:pt x="43" y="10"/>
                  <a:pt x="43" y="32"/>
                </a:cubicBezTo>
                <a:cubicBezTo>
                  <a:pt x="43" y="42"/>
                  <a:pt x="41" y="50"/>
                  <a:pt x="37" y="56"/>
                </a:cubicBezTo>
                <a:cubicBezTo>
                  <a:pt x="33" y="61"/>
                  <a:pt x="28" y="64"/>
                  <a:pt x="21" y="6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41" name="Freeform 576"/>
          <p:cNvSpPr>
            <a:spLocks noEditPoints="1"/>
          </p:cNvSpPr>
          <p:nvPr/>
        </p:nvSpPr>
        <p:spPr bwMode="auto">
          <a:xfrm>
            <a:off x="8591885" y="4948988"/>
            <a:ext cx="36576" cy="73152"/>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11" name="Group 1010"/>
          <p:cNvGrpSpPr/>
          <p:nvPr/>
        </p:nvGrpSpPr>
        <p:grpSpPr>
          <a:xfrm>
            <a:off x="10968195" y="885371"/>
            <a:ext cx="626868" cy="623726"/>
            <a:chOff x="10534650" y="5259388"/>
            <a:chExt cx="633413" cy="630238"/>
          </a:xfrm>
        </p:grpSpPr>
        <p:sp>
          <p:nvSpPr>
            <p:cNvPr id="1012" name="Oval 269"/>
            <p:cNvSpPr>
              <a:spLocks noChangeArrowheads="1"/>
            </p:cNvSpPr>
            <p:nvPr/>
          </p:nvSpPr>
          <p:spPr bwMode="auto">
            <a:xfrm>
              <a:off x="10534650" y="5259388"/>
              <a:ext cx="633413" cy="63023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3" name="Oval 270"/>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4" name="Oval 271"/>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5" name="Line 272"/>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6" name="Line 273"/>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7" name="Line 274"/>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8" name="Line 275"/>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9" name="Line 276"/>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0" name="Line 277"/>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1" name="Oval 278"/>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2" name="Oval 279"/>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3" name="Line 280"/>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4" name="Line 281"/>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5" name="Line 282"/>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4468527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p:cNvSpPr/>
          <p:nvPr/>
        </p:nvSpPr>
        <p:spPr>
          <a:xfrm>
            <a:off x="381282" y="1485358"/>
            <a:ext cx="5455976" cy="49303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70" b="1" i="0" u="none" strike="noStrike" kern="0" cap="none" spc="0" normalizeH="0" baseline="0" noProof="0" dirty="0">
                <a:ln>
                  <a:noFill/>
                </a:ln>
                <a:solidFill>
                  <a:schemeClr val="tx2"/>
                </a:solidFill>
                <a:effectLst/>
                <a:uLnTx/>
                <a:uFillTx/>
              </a:rPr>
              <a:t>Azure</a:t>
            </a:r>
          </a:p>
        </p:txBody>
      </p:sp>
      <p:grpSp>
        <p:nvGrpSpPr>
          <p:cNvPr id="5" name="Group 4"/>
          <p:cNvGrpSpPr/>
          <p:nvPr/>
        </p:nvGrpSpPr>
        <p:grpSpPr>
          <a:xfrm>
            <a:off x="652988" y="2702833"/>
            <a:ext cx="4530998" cy="2354899"/>
            <a:chOff x="652988" y="2702833"/>
            <a:chExt cx="4530998" cy="2354899"/>
          </a:xfrm>
        </p:grpSpPr>
        <p:sp>
          <p:nvSpPr>
            <p:cNvPr id="116" name="Rectangle 9"/>
            <p:cNvSpPr>
              <a:spLocks noChangeArrowheads="1"/>
            </p:cNvSpPr>
            <p:nvPr/>
          </p:nvSpPr>
          <p:spPr bwMode="auto">
            <a:xfrm>
              <a:off x="652988" y="2702833"/>
              <a:ext cx="4530998" cy="541323"/>
            </a:xfrm>
            <a:prstGeom prst="rect">
              <a:avLst/>
            </a:prstGeom>
            <a:solidFill>
              <a:schemeClr val="tx2"/>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7" name="Rectangle 11"/>
            <p:cNvSpPr>
              <a:spLocks noChangeArrowheads="1"/>
            </p:cNvSpPr>
            <p:nvPr/>
          </p:nvSpPr>
          <p:spPr bwMode="auto">
            <a:xfrm>
              <a:off x="826880"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8" name="Rectangle 12"/>
            <p:cNvSpPr>
              <a:spLocks noChangeArrowheads="1"/>
            </p:cNvSpPr>
            <p:nvPr/>
          </p:nvSpPr>
          <p:spPr bwMode="auto">
            <a:xfrm>
              <a:off x="826880" y="2886548"/>
              <a:ext cx="174874"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9" name="Rectangle 13"/>
            <p:cNvSpPr>
              <a:spLocks noChangeArrowheads="1"/>
            </p:cNvSpPr>
            <p:nvPr/>
          </p:nvSpPr>
          <p:spPr bwMode="auto">
            <a:xfrm>
              <a:off x="1135365"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2" name="Rectangle 14"/>
            <p:cNvSpPr>
              <a:spLocks noChangeArrowheads="1"/>
            </p:cNvSpPr>
            <p:nvPr/>
          </p:nvSpPr>
          <p:spPr bwMode="auto">
            <a:xfrm>
              <a:off x="1135365" y="2886548"/>
              <a:ext cx="173892"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3" name="Rectangle 15"/>
            <p:cNvSpPr>
              <a:spLocks noChangeArrowheads="1"/>
            </p:cNvSpPr>
            <p:nvPr/>
          </p:nvSpPr>
          <p:spPr bwMode="auto">
            <a:xfrm>
              <a:off x="1441885"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5" name="Rectangle 16"/>
            <p:cNvSpPr>
              <a:spLocks noChangeArrowheads="1"/>
            </p:cNvSpPr>
            <p:nvPr/>
          </p:nvSpPr>
          <p:spPr bwMode="auto">
            <a:xfrm>
              <a:off x="1441885" y="2886548"/>
              <a:ext cx="174874"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6" name="Rectangle 17"/>
            <p:cNvSpPr>
              <a:spLocks noChangeArrowheads="1"/>
            </p:cNvSpPr>
            <p:nvPr/>
          </p:nvSpPr>
          <p:spPr bwMode="auto">
            <a:xfrm>
              <a:off x="1749387"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8" name="Rectangle 18"/>
            <p:cNvSpPr>
              <a:spLocks noChangeArrowheads="1"/>
            </p:cNvSpPr>
            <p:nvPr/>
          </p:nvSpPr>
          <p:spPr bwMode="auto">
            <a:xfrm>
              <a:off x="1749387" y="2886548"/>
              <a:ext cx="174874"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0" name="Rectangle 19"/>
            <p:cNvSpPr>
              <a:spLocks noChangeArrowheads="1"/>
            </p:cNvSpPr>
            <p:nvPr/>
          </p:nvSpPr>
          <p:spPr bwMode="auto">
            <a:xfrm>
              <a:off x="2056890"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1" name="Rectangle 20"/>
            <p:cNvSpPr>
              <a:spLocks noChangeArrowheads="1"/>
            </p:cNvSpPr>
            <p:nvPr/>
          </p:nvSpPr>
          <p:spPr bwMode="auto">
            <a:xfrm>
              <a:off x="2056890" y="2886548"/>
              <a:ext cx="173892" cy="173892"/>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2" name="Rectangle 21"/>
            <p:cNvSpPr>
              <a:spLocks noChangeArrowheads="1"/>
            </p:cNvSpPr>
            <p:nvPr/>
          </p:nvSpPr>
          <p:spPr bwMode="auto">
            <a:xfrm>
              <a:off x="2364393"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3" name="Rectangle 22"/>
            <p:cNvSpPr>
              <a:spLocks noChangeArrowheads="1"/>
            </p:cNvSpPr>
            <p:nvPr/>
          </p:nvSpPr>
          <p:spPr bwMode="auto">
            <a:xfrm>
              <a:off x="2364393"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4" name="Rectangle 23"/>
            <p:cNvSpPr>
              <a:spLocks noChangeArrowheads="1"/>
            </p:cNvSpPr>
            <p:nvPr/>
          </p:nvSpPr>
          <p:spPr bwMode="auto">
            <a:xfrm>
              <a:off x="2670913"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5" name="Rectangle 24"/>
            <p:cNvSpPr>
              <a:spLocks noChangeArrowheads="1"/>
            </p:cNvSpPr>
            <p:nvPr/>
          </p:nvSpPr>
          <p:spPr bwMode="auto">
            <a:xfrm>
              <a:off x="2670913" y="2886548"/>
              <a:ext cx="174874"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6" name="Rectangle 25"/>
            <p:cNvSpPr>
              <a:spLocks noChangeArrowheads="1"/>
            </p:cNvSpPr>
            <p:nvPr/>
          </p:nvSpPr>
          <p:spPr bwMode="auto">
            <a:xfrm>
              <a:off x="2978415"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7" name="Rectangle 26"/>
            <p:cNvSpPr>
              <a:spLocks noChangeArrowheads="1"/>
            </p:cNvSpPr>
            <p:nvPr/>
          </p:nvSpPr>
          <p:spPr bwMode="auto">
            <a:xfrm>
              <a:off x="2978415"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8" name="Rectangle 27"/>
            <p:cNvSpPr>
              <a:spLocks noChangeArrowheads="1"/>
            </p:cNvSpPr>
            <p:nvPr/>
          </p:nvSpPr>
          <p:spPr bwMode="auto">
            <a:xfrm>
              <a:off x="3285918"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9" name="Rectangle 28"/>
            <p:cNvSpPr>
              <a:spLocks noChangeArrowheads="1"/>
            </p:cNvSpPr>
            <p:nvPr/>
          </p:nvSpPr>
          <p:spPr bwMode="auto">
            <a:xfrm>
              <a:off x="3285918"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40" name="Rectangle 29"/>
            <p:cNvSpPr>
              <a:spLocks noChangeArrowheads="1"/>
            </p:cNvSpPr>
            <p:nvPr/>
          </p:nvSpPr>
          <p:spPr bwMode="auto">
            <a:xfrm>
              <a:off x="3592439"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41" name="Rectangle 30"/>
            <p:cNvSpPr>
              <a:spLocks noChangeArrowheads="1"/>
            </p:cNvSpPr>
            <p:nvPr/>
          </p:nvSpPr>
          <p:spPr bwMode="auto">
            <a:xfrm>
              <a:off x="3592439" y="2886548"/>
              <a:ext cx="174874"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42" name="Rectangle 31"/>
            <p:cNvSpPr>
              <a:spLocks noChangeArrowheads="1"/>
            </p:cNvSpPr>
            <p:nvPr/>
          </p:nvSpPr>
          <p:spPr bwMode="auto">
            <a:xfrm>
              <a:off x="3899942"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43" name="Rectangle 32"/>
            <p:cNvSpPr>
              <a:spLocks noChangeArrowheads="1"/>
            </p:cNvSpPr>
            <p:nvPr/>
          </p:nvSpPr>
          <p:spPr bwMode="auto">
            <a:xfrm>
              <a:off x="3899942" y="2886548"/>
              <a:ext cx="174874"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44" name="Rectangle 33"/>
            <p:cNvSpPr>
              <a:spLocks noChangeArrowheads="1"/>
            </p:cNvSpPr>
            <p:nvPr/>
          </p:nvSpPr>
          <p:spPr bwMode="auto">
            <a:xfrm>
              <a:off x="4207444"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45" name="Rectangle 34"/>
            <p:cNvSpPr>
              <a:spLocks noChangeArrowheads="1"/>
            </p:cNvSpPr>
            <p:nvPr/>
          </p:nvSpPr>
          <p:spPr bwMode="auto">
            <a:xfrm>
              <a:off x="4207444"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46" name="Rectangle 35"/>
            <p:cNvSpPr>
              <a:spLocks noChangeArrowheads="1"/>
            </p:cNvSpPr>
            <p:nvPr/>
          </p:nvSpPr>
          <p:spPr bwMode="auto">
            <a:xfrm>
              <a:off x="4514946"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47" name="Rectangle 36"/>
            <p:cNvSpPr>
              <a:spLocks noChangeArrowheads="1"/>
            </p:cNvSpPr>
            <p:nvPr/>
          </p:nvSpPr>
          <p:spPr bwMode="auto">
            <a:xfrm>
              <a:off x="4514946"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48" name="Rectangle 37"/>
            <p:cNvSpPr>
              <a:spLocks noChangeArrowheads="1"/>
            </p:cNvSpPr>
            <p:nvPr/>
          </p:nvSpPr>
          <p:spPr bwMode="auto">
            <a:xfrm>
              <a:off x="4821467"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49" name="Rectangle 38"/>
            <p:cNvSpPr>
              <a:spLocks noChangeArrowheads="1"/>
            </p:cNvSpPr>
            <p:nvPr/>
          </p:nvSpPr>
          <p:spPr bwMode="auto">
            <a:xfrm>
              <a:off x="4821467" y="2886548"/>
              <a:ext cx="174874"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51" name="Rectangle 8"/>
            <p:cNvSpPr>
              <a:spLocks noChangeArrowheads="1"/>
            </p:cNvSpPr>
            <p:nvPr/>
          </p:nvSpPr>
          <p:spPr bwMode="auto">
            <a:xfrm>
              <a:off x="1872683" y="3592919"/>
              <a:ext cx="2091608" cy="540340"/>
            </a:xfrm>
            <a:prstGeom prst="rect">
              <a:avLst/>
            </a:prstGeom>
            <a:solidFill>
              <a:schemeClr val="tx2"/>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52" name="Rectangle 39"/>
            <p:cNvSpPr>
              <a:spLocks noChangeArrowheads="1"/>
            </p:cNvSpPr>
            <p:nvPr/>
          </p:nvSpPr>
          <p:spPr bwMode="auto">
            <a:xfrm>
              <a:off x="2047557"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07" name="Rectangle 40"/>
            <p:cNvSpPr>
              <a:spLocks noChangeArrowheads="1"/>
            </p:cNvSpPr>
            <p:nvPr/>
          </p:nvSpPr>
          <p:spPr bwMode="auto">
            <a:xfrm>
              <a:off x="2047557" y="3775652"/>
              <a:ext cx="173892" cy="174874"/>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08" name="Rectangle 41"/>
            <p:cNvSpPr>
              <a:spLocks noChangeArrowheads="1"/>
            </p:cNvSpPr>
            <p:nvPr/>
          </p:nvSpPr>
          <p:spPr bwMode="auto">
            <a:xfrm>
              <a:off x="2355060"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09" name="Rectangle 42"/>
            <p:cNvSpPr>
              <a:spLocks noChangeArrowheads="1"/>
            </p:cNvSpPr>
            <p:nvPr/>
          </p:nvSpPr>
          <p:spPr bwMode="auto">
            <a:xfrm>
              <a:off x="2355060" y="3775652"/>
              <a:ext cx="173892" cy="174874"/>
            </a:xfrm>
            <a:prstGeom prst="rect">
              <a:avLst/>
            </a:prstGeom>
            <a:solidFill>
              <a:schemeClr val="accent5"/>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10" name="Rectangle 43"/>
            <p:cNvSpPr>
              <a:spLocks noChangeArrowheads="1"/>
            </p:cNvSpPr>
            <p:nvPr/>
          </p:nvSpPr>
          <p:spPr bwMode="auto">
            <a:xfrm>
              <a:off x="2662562"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11" name="Rectangle 44"/>
            <p:cNvSpPr>
              <a:spLocks noChangeArrowheads="1"/>
            </p:cNvSpPr>
            <p:nvPr/>
          </p:nvSpPr>
          <p:spPr bwMode="auto">
            <a:xfrm>
              <a:off x="2662562" y="3775652"/>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12" name="Rectangle 45"/>
            <p:cNvSpPr>
              <a:spLocks noChangeArrowheads="1"/>
            </p:cNvSpPr>
            <p:nvPr/>
          </p:nvSpPr>
          <p:spPr bwMode="auto">
            <a:xfrm>
              <a:off x="2969083" y="3775652"/>
              <a:ext cx="174874"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13" name="Rectangle 46"/>
            <p:cNvSpPr>
              <a:spLocks noChangeArrowheads="1"/>
            </p:cNvSpPr>
            <p:nvPr/>
          </p:nvSpPr>
          <p:spPr bwMode="auto">
            <a:xfrm>
              <a:off x="2969083" y="3775652"/>
              <a:ext cx="174874"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14" name="Rectangle 47"/>
            <p:cNvSpPr>
              <a:spLocks noChangeArrowheads="1"/>
            </p:cNvSpPr>
            <p:nvPr/>
          </p:nvSpPr>
          <p:spPr bwMode="auto">
            <a:xfrm>
              <a:off x="3276585" y="3775652"/>
              <a:ext cx="174874"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15" name="Rectangle 48"/>
            <p:cNvSpPr>
              <a:spLocks noChangeArrowheads="1"/>
            </p:cNvSpPr>
            <p:nvPr/>
          </p:nvSpPr>
          <p:spPr bwMode="auto">
            <a:xfrm>
              <a:off x="3276585" y="3775652"/>
              <a:ext cx="174874"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16" name="Rectangle 49"/>
            <p:cNvSpPr>
              <a:spLocks noChangeArrowheads="1"/>
            </p:cNvSpPr>
            <p:nvPr/>
          </p:nvSpPr>
          <p:spPr bwMode="auto">
            <a:xfrm>
              <a:off x="3584089"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17" name="Rectangle 50"/>
            <p:cNvSpPr>
              <a:spLocks noChangeArrowheads="1"/>
            </p:cNvSpPr>
            <p:nvPr/>
          </p:nvSpPr>
          <p:spPr bwMode="auto">
            <a:xfrm>
              <a:off x="3584089" y="3775652"/>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18" name="Rectangle 217"/>
            <p:cNvSpPr>
              <a:spLocks noChangeArrowheads="1"/>
            </p:cNvSpPr>
            <p:nvPr/>
          </p:nvSpPr>
          <p:spPr bwMode="auto">
            <a:xfrm>
              <a:off x="2482777" y="4517392"/>
              <a:ext cx="871421" cy="540340"/>
            </a:xfrm>
            <a:prstGeom prst="rect">
              <a:avLst/>
            </a:prstGeom>
            <a:solidFill>
              <a:schemeClr val="tx2"/>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19" name="Rectangle 51"/>
            <p:cNvSpPr>
              <a:spLocks noChangeArrowheads="1"/>
            </p:cNvSpPr>
            <p:nvPr/>
          </p:nvSpPr>
          <p:spPr bwMode="auto">
            <a:xfrm>
              <a:off x="2657651" y="4700125"/>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20" name="Rectangle 52"/>
            <p:cNvSpPr>
              <a:spLocks noChangeArrowheads="1"/>
            </p:cNvSpPr>
            <p:nvPr/>
          </p:nvSpPr>
          <p:spPr bwMode="auto">
            <a:xfrm>
              <a:off x="2657651" y="4700125"/>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21" name="Rectangle 53"/>
            <p:cNvSpPr>
              <a:spLocks noChangeArrowheads="1"/>
            </p:cNvSpPr>
            <p:nvPr/>
          </p:nvSpPr>
          <p:spPr bwMode="auto">
            <a:xfrm>
              <a:off x="2965154" y="4700125"/>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22" name="Rectangle 54"/>
            <p:cNvSpPr>
              <a:spLocks noChangeArrowheads="1"/>
            </p:cNvSpPr>
            <p:nvPr/>
          </p:nvSpPr>
          <p:spPr bwMode="auto">
            <a:xfrm>
              <a:off x="2965154" y="4700125"/>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cxnSp>
          <p:nvCxnSpPr>
            <p:cNvPr id="223" name="Straight Arrow Connector 222"/>
            <p:cNvCxnSpPr/>
            <p:nvPr/>
          </p:nvCxnSpPr>
          <p:spPr>
            <a:xfrm>
              <a:off x="2918486" y="3241758"/>
              <a:ext cx="0" cy="348764"/>
            </a:xfrm>
            <a:prstGeom prst="straightConnector1">
              <a:avLst/>
            </a:prstGeom>
            <a:ln w="254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2918486" y="4130862"/>
              <a:ext cx="0" cy="384133"/>
            </a:xfrm>
            <a:prstGeom prst="straightConnector1">
              <a:avLst/>
            </a:prstGeom>
            <a:ln w="254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Rounded Corners 5"/>
          <p:cNvSpPr/>
          <p:nvPr/>
        </p:nvSpPr>
        <p:spPr>
          <a:xfrm>
            <a:off x="2278005" y="3698619"/>
            <a:ext cx="328940" cy="328940"/>
          </a:xfrm>
          <a:prstGeom prst="roundRect">
            <a:avLst/>
          </a:prstGeom>
          <a:noFill/>
          <a:ln w="44450">
            <a:solidFill>
              <a:srgbClr val="E74B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6318677" y="1486746"/>
            <a:ext cx="5455976" cy="49303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70" b="1" i="0" u="none" strike="noStrike" kern="0" cap="none" spc="0" normalizeH="0" baseline="0" noProof="0" dirty="0">
                <a:ln>
                  <a:noFill/>
                </a:ln>
                <a:solidFill>
                  <a:schemeClr val="tx2"/>
                </a:solidFill>
                <a:effectLst/>
                <a:uLnTx/>
                <a:uFillTx/>
              </a:rPr>
              <a:t>Your laptop</a:t>
            </a:r>
          </a:p>
        </p:txBody>
      </p:sp>
      <p:sp>
        <p:nvSpPr>
          <p:cNvPr id="120" name="Rectangle 119"/>
          <p:cNvSpPr/>
          <p:nvPr/>
        </p:nvSpPr>
        <p:spPr>
          <a:xfrm>
            <a:off x="6800094" y="2066690"/>
            <a:ext cx="4493140" cy="40018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70" b="1" i="0" u="none" strike="noStrike" kern="0" cap="none" spc="0" normalizeH="0" baseline="0" noProof="0" dirty="0">
                <a:ln>
                  <a:noFill/>
                </a:ln>
                <a:solidFill>
                  <a:schemeClr val="bg1"/>
                </a:solidFill>
                <a:effectLst/>
                <a:uLnTx/>
                <a:uFillTx/>
              </a:rPr>
              <a:t>Visual Studio</a:t>
            </a:r>
          </a:p>
        </p:txBody>
      </p:sp>
      <p:sp>
        <p:nvSpPr>
          <p:cNvPr id="121" name="Rectangle 120"/>
          <p:cNvSpPr/>
          <p:nvPr/>
        </p:nvSpPr>
        <p:spPr>
          <a:xfrm>
            <a:off x="7484637" y="2681980"/>
            <a:ext cx="3187524" cy="2876991"/>
          </a:xfrm>
          <a:prstGeom prst="rect">
            <a:avLst/>
          </a:prstGeom>
          <a:solidFill>
            <a:schemeClr val="bg1"/>
          </a:solidFill>
          <a:ln w="44450">
            <a:solidFill>
              <a:srgbClr val="E74B3C"/>
            </a:solid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bIns="731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70" b="1" i="0" u="none" strike="noStrike" kern="0" cap="none" spc="0" normalizeH="0" baseline="0" noProof="0" dirty="0">
                <a:ln>
                  <a:noFill/>
                </a:ln>
                <a:solidFill>
                  <a:schemeClr val="tx1"/>
                </a:solidFill>
                <a:effectLst/>
                <a:uLnTx/>
                <a:uFillTx/>
                <a:cs typeface="Segoe UI Semibold" panose="020B0702040204020203" pitchFamily="34" charset="0"/>
              </a:rPr>
              <a:t>C# Project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7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(Local vertex debug project)</a:t>
            </a:r>
          </a:p>
        </p:txBody>
      </p:sp>
      <p:cxnSp>
        <p:nvCxnSpPr>
          <p:cNvPr id="9" name="Straight Arrow Connector 8"/>
          <p:cNvCxnSpPr>
            <a:stCxn id="6" idx="3"/>
          </p:cNvCxnSpPr>
          <p:nvPr/>
        </p:nvCxnSpPr>
        <p:spPr>
          <a:xfrm flipV="1">
            <a:off x="2606945" y="3844028"/>
            <a:ext cx="4843861" cy="19061"/>
          </a:xfrm>
          <a:prstGeom prst="straightConnector1">
            <a:avLst/>
          </a:prstGeom>
          <a:ln w="44450">
            <a:solidFill>
              <a:srgbClr val="E74B3C"/>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759608" y="3657273"/>
            <a:ext cx="2637584" cy="3621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tx2"/>
                </a:solidFill>
                <a:effectLst/>
                <a:uLnTx/>
                <a:uFillTx/>
              </a:rPr>
              <a:t>Job resources</a:t>
            </a:r>
          </a:p>
        </p:txBody>
      </p:sp>
      <p:sp>
        <p:nvSpPr>
          <p:cNvPr id="124" name="Rectangle 123"/>
          <p:cNvSpPr/>
          <p:nvPr/>
        </p:nvSpPr>
        <p:spPr>
          <a:xfrm>
            <a:off x="7759608" y="4217537"/>
            <a:ext cx="2637584" cy="3621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tx2"/>
                </a:solidFill>
                <a:effectLst/>
                <a:uLnTx/>
                <a:uFillTx/>
              </a:rPr>
              <a:t>U-SQL runtime</a:t>
            </a:r>
          </a:p>
        </p:txBody>
      </p:sp>
      <p:sp>
        <p:nvSpPr>
          <p:cNvPr id="127" name="Rectangle 126"/>
          <p:cNvSpPr/>
          <p:nvPr/>
        </p:nvSpPr>
        <p:spPr>
          <a:xfrm>
            <a:off x="7759608" y="4810123"/>
            <a:ext cx="2637584" cy="3621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tx2"/>
                </a:solidFill>
                <a:effectLst/>
                <a:uLnTx/>
                <a:uFillTx/>
              </a:rPr>
              <a:t>Data read by vertex</a:t>
            </a:r>
          </a:p>
        </p:txBody>
      </p:sp>
      <p:sp>
        <p:nvSpPr>
          <p:cNvPr id="13" name="Title 12"/>
          <p:cNvSpPr>
            <a:spLocks noGrp="1"/>
          </p:cNvSpPr>
          <p:nvPr>
            <p:ph type="title"/>
          </p:nvPr>
        </p:nvSpPr>
        <p:spPr/>
        <p:txBody>
          <a:bodyPr>
            <a:normAutofit/>
          </a:bodyPr>
          <a:lstStyle/>
          <a:p>
            <a:r>
              <a:rPr lang="en-US" sz="4313" dirty="0"/>
              <a:t>Debug a vertex = run the vertex on your machine</a:t>
            </a:r>
          </a:p>
        </p:txBody>
      </p:sp>
    </p:spTree>
    <p:extLst>
      <p:ext uri="{BB962C8B-B14F-4D97-AF65-F5344CB8AC3E}">
        <p14:creationId xmlns:p14="http://schemas.microsoft.com/office/powerpoint/2010/main" val="1240081453"/>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4274" y="1989798"/>
            <a:ext cx="2225327" cy="3754178"/>
            <a:chOff x="394274" y="1989798"/>
            <a:chExt cx="2225327" cy="3754178"/>
          </a:xfrm>
        </p:grpSpPr>
        <p:sp>
          <p:nvSpPr>
            <p:cNvPr id="15" name="Rectangle 14"/>
            <p:cNvSpPr/>
            <p:nvPr/>
          </p:nvSpPr>
          <p:spPr bwMode="auto">
            <a:xfrm>
              <a:off x="394274"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Start in seconds Scale instantly</a:t>
              </a:r>
            </a:p>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Pay per job</a:t>
              </a:r>
            </a:p>
          </p:txBody>
        </p:sp>
        <p:sp>
          <p:nvSpPr>
            <p:cNvPr id="5" name="Freeform 5"/>
            <p:cNvSpPr>
              <a:spLocks/>
            </p:cNvSpPr>
            <p:nvPr/>
          </p:nvSpPr>
          <p:spPr bwMode="auto">
            <a:xfrm>
              <a:off x="568043" y="4060221"/>
              <a:ext cx="1841783" cy="1485017"/>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5" name="Isosceles Triangle 554"/>
            <p:cNvSpPr/>
            <p:nvPr/>
          </p:nvSpPr>
          <p:spPr bwMode="auto">
            <a:xfrm rot="2530879">
              <a:off x="2295489" y="3957556"/>
              <a:ext cx="278116" cy="305300"/>
            </a:xfrm>
            <a:prstGeom prst="triangl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58" name="Freeform 557"/>
            <p:cNvSpPr/>
            <p:nvPr/>
          </p:nvSpPr>
          <p:spPr bwMode="auto">
            <a:xfrm>
              <a:off x="558415" y="3806579"/>
              <a:ext cx="1853370" cy="1744794"/>
            </a:xfrm>
            <a:custGeom>
              <a:avLst/>
              <a:gdLst>
                <a:gd name="connsiteX0" fmla="*/ 0 w 4470400"/>
                <a:gd name="connsiteY0" fmla="*/ 0 h 1866900"/>
                <a:gd name="connsiteX1" fmla="*/ 0 w 4470400"/>
                <a:gd name="connsiteY1" fmla="*/ 1866900 h 1866900"/>
                <a:gd name="connsiteX2" fmla="*/ 4470400 w 4470400"/>
                <a:gd name="connsiteY2" fmla="*/ 1866900 h 1866900"/>
              </a:gdLst>
              <a:ahLst/>
              <a:cxnLst>
                <a:cxn ang="0">
                  <a:pos x="connsiteX0" y="connsiteY0"/>
                </a:cxn>
                <a:cxn ang="0">
                  <a:pos x="connsiteX1" y="connsiteY1"/>
                </a:cxn>
                <a:cxn ang="0">
                  <a:pos x="connsiteX2" y="connsiteY2"/>
                </a:cxn>
              </a:cxnLst>
              <a:rect l="l" t="t" r="r" b="b"/>
              <a:pathLst>
                <a:path w="4470400" h="1866900">
                  <a:moveTo>
                    <a:pt x="0" y="0"/>
                  </a:moveTo>
                  <a:lnTo>
                    <a:pt x="0" y="1866900"/>
                  </a:lnTo>
                  <a:lnTo>
                    <a:pt x="4470400" y="1866900"/>
                  </a:lnTo>
                </a:path>
              </a:pathLst>
            </a:custGeom>
            <a:ln w="38100">
              <a:solidFill>
                <a:srgbClr val="FFB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pic>
          <p:nvPicPr>
            <p:cNvPr id="72" name="Picture 71"/>
            <p:cNvPicPr>
              <a:picLocks noChangeAspect="1"/>
            </p:cNvPicPr>
            <p:nvPr/>
          </p:nvPicPr>
          <p:blipFill>
            <a:blip r:embed="rId3"/>
            <a:stretch>
              <a:fillRect/>
            </a:stretch>
          </p:blipFill>
          <p:spPr>
            <a:xfrm>
              <a:off x="1305584" y="5051599"/>
              <a:ext cx="860768" cy="478026"/>
            </a:xfrm>
            <a:prstGeom prst="rect">
              <a:avLst/>
            </a:prstGeom>
          </p:spPr>
        </p:pic>
        <p:sp>
          <p:nvSpPr>
            <p:cNvPr id="73" name="Freeform 15"/>
            <p:cNvSpPr/>
            <p:nvPr/>
          </p:nvSpPr>
          <p:spPr>
            <a:xfrm>
              <a:off x="1072986" y="5162939"/>
              <a:ext cx="587123" cy="377380"/>
            </a:xfrm>
            <a:custGeom>
              <a:avLst/>
              <a:gdLst/>
              <a:ahLst/>
              <a:cxnLst/>
              <a:rect l="l" t="t" r="r" b="b"/>
              <a:pathLst>
                <a:path w="4369237" h="2818280">
                  <a:moveTo>
                    <a:pt x="0" y="1653849"/>
                  </a:moveTo>
                  <a:lnTo>
                    <a:pt x="505854" y="1653849"/>
                  </a:lnTo>
                  <a:cubicBezTo>
                    <a:pt x="540151" y="1653849"/>
                    <a:pt x="567954" y="1681652"/>
                    <a:pt x="567954" y="1715949"/>
                  </a:cubicBezTo>
                  <a:lnTo>
                    <a:pt x="567954" y="2563099"/>
                  </a:lnTo>
                  <a:cubicBezTo>
                    <a:pt x="567954" y="2597396"/>
                    <a:pt x="540151" y="2625199"/>
                    <a:pt x="505854" y="2625199"/>
                  </a:cubicBezTo>
                  <a:lnTo>
                    <a:pt x="0" y="2625199"/>
                  </a:lnTo>
                  <a:close/>
                  <a:moveTo>
                    <a:pt x="1471058" y="1564552"/>
                  </a:moveTo>
                  <a:cubicBezTo>
                    <a:pt x="1628088" y="1562633"/>
                    <a:pt x="1785714" y="1589291"/>
                    <a:pt x="1911787" y="1628449"/>
                  </a:cubicBezTo>
                  <a:cubicBezTo>
                    <a:pt x="2274001" y="1753861"/>
                    <a:pt x="2536204" y="1617337"/>
                    <a:pt x="2817456" y="1592731"/>
                  </a:cubicBezTo>
                  <a:cubicBezTo>
                    <a:pt x="3066032" y="1586248"/>
                    <a:pt x="3195281" y="1704650"/>
                    <a:pt x="3188931" y="1768150"/>
                  </a:cubicBezTo>
                  <a:cubicBezTo>
                    <a:pt x="3206393" y="1829269"/>
                    <a:pt x="3037720" y="2011170"/>
                    <a:pt x="2781737" y="1968968"/>
                  </a:cubicBezTo>
                  <a:cubicBezTo>
                    <a:pt x="2491226" y="1948595"/>
                    <a:pt x="2319775" y="1942510"/>
                    <a:pt x="2150706" y="2050724"/>
                  </a:cubicBezTo>
                  <a:lnTo>
                    <a:pt x="2098318" y="2072949"/>
                  </a:lnTo>
                  <a:cubicBezTo>
                    <a:pt x="2265271" y="2125337"/>
                    <a:pt x="2436985" y="2213443"/>
                    <a:pt x="2584887" y="2301549"/>
                  </a:cubicBezTo>
                  <a:cubicBezTo>
                    <a:pt x="2693101" y="2260538"/>
                    <a:pt x="3006103" y="2288585"/>
                    <a:pt x="3247668" y="2309487"/>
                  </a:cubicBezTo>
                  <a:cubicBezTo>
                    <a:pt x="3392130" y="2262920"/>
                    <a:pt x="3555644" y="2183015"/>
                    <a:pt x="3712012" y="2176930"/>
                  </a:cubicBezTo>
                  <a:cubicBezTo>
                    <a:pt x="3817580" y="2092528"/>
                    <a:pt x="3932674" y="1996220"/>
                    <a:pt x="4035862" y="1961824"/>
                  </a:cubicBezTo>
                  <a:cubicBezTo>
                    <a:pt x="4189055" y="1899911"/>
                    <a:pt x="4287481" y="1985636"/>
                    <a:pt x="4369237" y="2066599"/>
                  </a:cubicBezTo>
                  <a:lnTo>
                    <a:pt x="4185087" y="2199949"/>
                  </a:lnTo>
                  <a:cubicBezTo>
                    <a:pt x="4165507" y="2247838"/>
                    <a:pt x="4153073" y="2245722"/>
                    <a:pt x="4140637" y="2250749"/>
                  </a:cubicBezTo>
                  <a:cubicBezTo>
                    <a:pt x="4040095" y="2342294"/>
                    <a:pt x="3949079" y="2419553"/>
                    <a:pt x="3867587" y="2482524"/>
                  </a:cubicBezTo>
                  <a:cubicBezTo>
                    <a:pt x="3694550" y="2512686"/>
                    <a:pt x="3454837" y="2640480"/>
                    <a:pt x="3334187" y="2701599"/>
                  </a:cubicBezTo>
                  <a:cubicBezTo>
                    <a:pt x="3037589" y="2687312"/>
                    <a:pt x="2705273" y="2758748"/>
                    <a:pt x="2453918" y="2818280"/>
                  </a:cubicBezTo>
                  <a:cubicBezTo>
                    <a:pt x="2197933" y="2781768"/>
                    <a:pt x="1984416" y="2797776"/>
                    <a:pt x="1445856" y="2680169"/>
                  </a:cubicBezTo>
                  <a:cubicBezTo>
                    <a:pt x="1150184" y="2614950"/>
                    <a:pt x="861523" y="2543908"/>
                    <a:pt x="679887" y="2498399"/>
                  </a:cubicBezTo>
                  <a:lnTo>
                    <a:pt x="679887" y="1837999"/>
                  </a:lnTo>
                  <a:cubicBezTo>
                    <a:pt x="817735" y="1813657"/>
                    <a:pt x="922245" y="1736928"/>
                    <a:pt x="1033899" y="1672105"/>
                  </a:cubicBezTo>
                  <a:cubicBezTo>
                    <a:pt x="1157592" y="1596963"/>
                    <a:pt x="1314027" y="1566470"/>
                    <a:pt x="1471058" y="1564552"/>
                  </a:cubicBezTo>
                  <a:close/>
                  <a:moveTo>
                    <a:pt x="2769181" y="0"/>
                  </a:moveTo>
                  <a:lnTo>
                    <a:pt x="2946494" y="0"/>
                  </a:lnTo>
                  <a:lnTo>
                    <a:pt x="2946494" y="143415"/>
                  </a:lnTo>
                  <a:cubicBezTo>
                    <a:pt x="3029067" y="145588"/>
                    <a:pt x="3090779" y="156887"/>
                    <a:pt x="3162921" y="177313"/>
                  </a:cubicBezTo>
                  <a:lnTo>
                    <a:pt x="3162921" y="445891"/>
                  </a:lnTo>
                  <a:cubicBezTo>
                    <a:pt x="3039932" y="380702"/>
                    <a:pt x="2886955" y="350715"/>
                    <a:pt x="2836977" y="383310"/>
                  </a:cubicBezTo>
                  <a:cubicBezTo>
                    <a:pt x="2787868" y="402867"/>
                    <a:pt x="2792214" y="469359"/>
                    <a:pt x="2826547" y="492827"/>
                  </a:cubicBezTo>
                  <a:cubicBezTo>
                    <a:pt x="2869572" y="553235"/>
                    <a:pt x="3243756" y="612339"/>
                    <a:pt x="3209857" y="896997"/>
                  </a:cubicBezTo>
                  <a:cubicBezTo>
                    <a:pt x="3193343" y="1095171"/>
                    <a:pt x="3017767" y="1159056"/>
                    <a:pt x="2949102" y="1178613"/>
                  </a:cubicBezTo>
                  <a:lnTo>
                    <a:pt x="2949102" y="1345496"/>
                  </a:lnTo>
                  <a:lnTo>
                    <a:pt x="2771788" y="1345496"/>
                  </a:lnTo>
                  <a:lnTo>
                    <a:pt x="2771788" y="1199473"/>
                  </a:lnTo>
                  <a:cubicBezTo>
                    <a:pt x="2667051" y="1196865"/>
                    <a:pt x="2540151" y="1168182"/>
                    <a:pt x="2492780" y="1136892"/>
                  </a:cubicBezTo>
                  <a:lnTo>
                    <a:pt x="2492780" y="857884"/>
                  </a:lnTo>
                  <a:cubicBezTo>
                    <a:pt x="2589694" y="941325"/>
                    <a:pt x="2732240" y="975224"/>
                    <a:pt x="2810901" y="967401"/>
                  </a:cubicBezTo>
                  <a:cubicBezTo>
                    <a:pt x="2887390" y="959144"/>
                    <a:pt x="2889563" y="876571"/>
                    <a:pt x="2852622" y="844846"/>
                  </a:cubicBezTo>
                  <a:cubicBezTo>
                    <a:pt x="2801341" y="772269"/>
                    <a:pt x="2418899" y="746628"/>
                    <a:pt x="2487565" y="396348"/>
                  </a:cubicBezTo>
                  <a:cubicBezTo>
                    <a:pt x="2518421" y="217730"/>
                    <a:pt x="2697907" y="160364"/>
                    <a:pt x="2771788" y="15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chemeClr val="lt1"/>
                </a:solidFill>
                <a:effectLst/>
                <a:uLnTx/>
                <a:uFillTx/>
                <a:latin typeface="+mn-lt"/>
                <a:ea typeface="+mn-ea"/>
                <a:cs typeface="+mn-cs"/>
              </a:endParaRPr>
            </a:p>
          </p:txBody>
        </p:sp>
      </p:grpSp>
      <p:grpSp>
        <p:nvGrpSpPr>
          <p:cNvPr id="8" name="Group 7"/>
          <p:cNvGrpSpPr/>
          <p:nvPr/>
        </p:nvGrpSpPr>
        <p:grpSpPr>
          <a:xfrm>
            <a:off x="9543859" y="1989798"/>
            <a:ext cx="2637872" cy="3766588"/>
            <a:chOff x="9543859" y="1989798"/>
            <a:chExt cx="2637872" cy="3766588"/>
          </a:xfrm>
        </p:grpSpPr>
        <p:sp>
          <p:nvSpPr>
            <p:cNvPr id="42" name="Rectangle 41"/>
            <p:cNvSpPr/>
            <p:nvPr/>
          </p:nvSpPr>
          <p:spPr bwMode="auto">
            <a:xfrm>
              <a:off x="9543859"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Enterprise-grade security, auditing and support</a:t>
              </a:r>
            </a:p>
          </p:txBody>
        </p:sp>
        <p:pic>
          <p:nvPicPr>
            <p:cNvPr id="610" name="Picture 609"/>
            <p:cNvPicPr>
              <a:picLocks noChangeAspect="1"/>
            </p:cNvPicPr>
            <p:nvPr/>
          </p:nvPicPr>
          <p:blipFill>
            <a:blip r:embed="rId4"/>
            <a:stretch>
              <a:fillRect/>
            </a:stretch>
          </p:blipFill>
          <p:spPr>
            <a:xfrm>
              <a:off x="10179925" y="3754580"/>
              <a:ext cx="2001806" cy="2001806"/>
            </a:xfrm>
            <a:prstGeom prst="rect">
              <a:avLst/>
            </a:prstGeom>
          </p:spPr>
        </p:pic>
        <p:pic>
          <p:nvPicPr>
            <p:cNvPr id="611" name="Picture 610"/>
            <p:cNvPicPr>
              <a:picLocks noChangeAspect="1"/>
            </p:cNvPicPr>
            <p:nvPr/>
          </p:nvPicPr>
          <p:blipFill>
            <a:blip r:embed="rId5"/>
            <a:stretch>
              <a:fillRect/>
            </a:stretch>
          </p:blipFill>
          <p:spPr>
            <a:xfrm>
              <a:off x="9702960" y="4898805"/>
              <a:ext cx="800927" cy="548003"/>
            </a:xfrm>
            <a:prstGeom prst="rect">
              <a:avLst/>
            </a:prstGeom>
          </p:spPr>
        </p:pic>
      </p:grpSp>
      <p:grpSp>
        <p:nvGrpSpPr>
          <p:cNvPr id="4" name="Group 3"/>
          <p:cNvGrpSpPr/>
          <p:nvPr/>
        </p:nvGrpSpPr>
        <p:grpSpPr>
          <a:xfrm>
            <a:off x="2693753" y="1989798"/>
            <a:ext cx="2225327" cy="3754178"/>
            <a:chOff x="2693753" y="1989798"/>
            <a:chExt cx="2225327" cy="3754178"/>
          </a:xfrm>
        </p:grpSpPr>
        <p:sp>
          <p:nvSpPr>
            <p:cNvPr id="16" name="Rectangle 15"/>
            <p:cNvSpPr/>
            <p:nvPr/>
          </p:nvSpPr>
          <p:spPr bwMode="auto">
            <a:xfrm>
              <a:off x="2693753"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Develop massively parallel programs with simplicity</a:t>
              </a:r>
              <a:endParaRPr kumimoji="0" lang="en-US" sz="24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endParaRPr>
            </a:p>
          </p:txBody>
        </p:sp>
        <p:pic>
          <p:nvPicPr>
            <p:cNvPr id="820" name="Picture 2" descr="https://issues.jboss.org/secure/attachment/12358227/modeshape-scale-out.png"/>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04029" y="4349663"/>
              <a:ext cx="2012182" cy="117489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867081" y="1989798"/>
            <a:ext cx="2560320" cy="3969338"/>
            <a:chOff x="4867081" y="1989798"/>
            <a:chExt cx="2560320" cy="3969338"/>
          </a:xfrm>
        </p:grpSpPr>
        <p:sp>
          <p:nvSpPr>
            <p:cNvPr id="38" name="Rectangle 37"/>
            <p:cNvSpPr/>
            <p:nvPr/>
          </p:nvSpPr>
          <p:spPr bwMode="auto">
            <a:xfrm>
              <a:off x="4986922"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Debug and optimize your Big Data programs with ease</a:t>
              </a:r>
            </a:p>
          </p:txBody>
        </p:sp>
        <p:pic>
          <p:nvPicPr>
            <p:cNvPr id="620" name="Picture 619"/>
            <p:cNvPicPr>
              <a:picLocks noChangeAspect="1"/>
            </p:cNvPicPr>
            <p:nvPr/>
          </p:nvPicPr>
          <p:blipFill>
            <a:blip r:embed="rId7"/>
            <a:stretch>
              <a:fillRect/>
            </a:stretch>
          </p:blipFill>
          <p:spPr>
            <a:xfrm>
              <a:off x="4867081" y="3398816"/>
              <a:ext cx="2560320" cy="2560320"/>
            </a:xfrm>
            <a:prstGeom prst="rect">
              <a:avLst/>
            </a:prstGeom>
          </p:spPr>
        </p:pic>
      </p:grpSp>
      <p:pic>
        <p:nvPicPr>
          <p:cNvPr id="592" name="Picture 591"/>
          <p:cNvPicPr>
            <a:picLocks noChangeAspect="1"/>
          </p:cNvPicPr>
          <p:nvPr/>
        </p:nvPicPr>
        <p:blipFill>
          <a:blip r:embed="rId8"/>
          <a:stretch>
            <a:fillRect/>
          </a:stretch>
        </p:blipFill>
        <p:spPr>
          <a:xfrm>
            <a:off x="9146254" y="3334672"/>
            <a:ext cx="1747012" cy="1747012"/>
          </a:xfrm>
          <a:prstGeom prst="rect">
            <a:avLst/>
          </a:prstGeom>
        </p:spPr>
      </p:pic>
      <p:sp>
        <p:nvSpPr>
          <p:cNvPr id="2" name="Slide Number Placeholder 1"/>
          <p:cNvSpPr>
            <a:spLocks noGrp="1"/>
          </p:cNvSpPr>
          <p:nvPr>
            <p:ph type="sldNum" sz="quarter" idx="4294967295"/>
          </p:nvPr>
        </p:nvSpPr>
        <p:spPr>
          <a:xfrm>
            <a:off x="11367165" y="6629335"/>
            <a:ext cx="555597" cy="13386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sz="1800" b="0" i="0" u="none" strike="noStrike" kern="0" cap="none" spc="0" normalizeH="0" baseline="0" noProof="0" dirty="0">
              <a:ln>
                <a:noFill/>
              </a:ln>
              <a:solidFill>
                <a:sysClr val="windowText" lastClr="000000"/>
              </a:solidFill>
              <a:effectLst/>
              <a:uLnTx/>
              <a:uFillTx/>
            </a:endParaRPr>
          </a:p>
        </p:txBody>
      </p:sp>
      <p:sp>
        <p:nvSpPr>
          <p:cNvPr id="71" name="Title 1"/>
          <p:cNvSpPr>
            <a:spLocks noGrp="1"/>
          </p:cNvSpPr>
          <p:nvPr>
            <p:ph type="title"/>
          </p:nvPr>
        </p:nvSpPr>
        <p:spPr>
          <a:xfrm>
            <a:off x="268927" y="286381"/>
            <a:ext cx="11653523" cy="927940"/>
          </a:xfrm>
        </p:spPr>
        <p:txBody>
          <a:bodyPr/>
          <a:lstStyle/>
          <a:p>
            <a:r>
              <a:rPr lang="en-US" dirty="0"/>
              <a:t>Azure Data Lake Analytics</a:t>
            </a:r>
            <a:endParaRPr lang="en-US" sz="3600" dirty="0">
              <a:solidFill>
                <a:schemeClr val="accent2"/>
              </a:solidFill>
            </a:endParaRPr>
          </a:p>
        </p:txBody>
      </p:sp>
      <p:grpSp>
        <p:nvGrpSpPr>
          <p:cNvPr id="7" name="Group 6"/>
          <p:cNvGrpSpPr/>
          <p:nvPr/>
        </p:nvGrpSpPr>
        <p:grpSpPr>
          <a:xfrm>
            <a:off x="7183993" y="1989798"/>
            <a:ext cx="2388120" cy="3754178"/>
            <a:chOff x="7183993" y="1989798"/>
            <a:chExt cx="2388120" cy="3754178"/>
          </a:xfrm>
        </p:grpSpPr>
        <p:sp>
          <p:nvSpPr>
            <p:cNvPr id="36" name="Rectangle 35"/>
            <p:cNvSpPr/>
            <p:nvPr/>
          </p:nvSpPr>
          <p:spPr bwMode="auto">
            <a:xfrm>
              <a:off x="7265390"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Virtualize your analytics</a:t>
              </a:r>
              <a:endParaRPr kumimoji="0" lang="en-US" sz="24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endParaRPr>
            </a:p>
          </p:txBody>
        </p:sp>
        <p:sp>
          <p:nvSpPr>
            <p:cNvPr id="819" name="Rectangle 818"/>
            <p:cNvSpPr/>
            <p:nvPr/>
          </p:nvSpPr>
          <p:spPr>
            <a:xfrm>
              <a:off x="7183993" y="3958872"/>
              <a:ext cx="2388120" cy="1785104"/>
            </a:xfrm>
            <a:prstGeom prst="rect">
              <a:avLst/>
            </a:prstGeom>
          </p:spPr>
          <p:txBody>
            <a:bodyPr wrap="square">
              <a:spAutoFit/>
            </a:bodyPr>
            <a:lstStyle/>
            <a:p>
              <a:pPr marL="0" marR="0" lvl="0" indent="0" defTabSz="913698"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accent1">
                      <a:lumMod val="75000"/>
                      <a:lumOff val="25000"/>
                    </a:schemeClr>
                  </a:solidFill>
                  <a:effectLst/>
                  <a:uLnTx/>
                  <a:uFillTx/>
                  <a:latin typeface="Segoe UI Semibold" panose="020B0702040204020203" pitchFamily="34" charset="0"/>
                  <a:cs typeface="Segoe UI Semibold" panose="020B0702040204020203" pitchFamily="34" charset="0"/>
                </a:rPr>
                <a:t>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a:t>
              </a:r>
            </a:p>
          </p:txBody>
        </p:sp>
        <p:grpSp>
          <p:nvGrpSpPr>
            <p:cNvPr id="711" name="Group 710"/>
            <p:cNvGrpSpPr/>
            <p:nvPr/>
          </p:nvGrpSpPr>
          <p:grpSpPr>
            <a:xfrm>
              <a:off x="8717199" y="4149475"/>
              <a:ext cx="638976" cy="445613"/>
              <a:chOff x="6942579" y="498882"/>
              <a:chExt cx="287338" cy="255587"/>
            </a:xfrm>
          </p:grpSpPr>
          <p:sp>
            <p:nvSpPr>
              <p:cNvPr id="640" name="Freeform 96"/>
              <p:cNvSpPr>
                <a:spLocks/>
              </p:cNvSpPr>
              <p:nvPr/>
            </p:nvSpPr>
            <p:spPr bwMode="auto">
              <a:xfrm>
                <a:off x="7006079" y="605244"/>
                <a:ext cx="153988" cy="57150"/>
              </a:xfrm>
              <a:custGeom>
                <a:avLst/>
                <a:gdLst>
                  <a:gd name="T0" fmla="*/ 100 w 206"/>
                  <a:gd name="T1" fmla="*/ 0 h 77"/>
                  <a:gd name="T2" fmla="*/ 0 w 206"/>
                  <a:gd name="T3" fmla="*/ 40 h 77"/>
                  <a:gd name="T4" fmla="*/ 24 w 206"/>
                  <a:gd name="T5" fmla="*/ 72 h 77"/>
                  <a:gd name="T6" fmla="*/ 100 w 206"/>
                  <a:gd name="T7" fmla="*/ 40 h 77"/>
                  <a:gd name="T8" fmla="*/ 180 w 206"/>
                  <a:gd name="T9" fmla="*/ 77 h 77"/>
                  <a:gd name="T10" fmla="*/ 206 w 206"/>
                  <a:gd name="T11" fmla="*/ 46 h 77"/>
                  <a:gd name="T12" fmla="*/ 100 w 20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06" h="77">
                    <a:moveTo>
                      <a:pt x="100" y="0"/>
                    </a:moveTo>
                    <a:cubicBezTo>
                      <a:pt x="61" y="0"/>
                      <a:pt x="26" y="15"/>
                      <a:pt x="0" y="40"/>
                    </a:cubicBezTo>
                    <a:cubicBezTo>
                      <a:pt x="24" y="72"/>
                      <a:pt x="24" y="72"/>
                      <a:pt x="24" y="72"/>
                    </a:cubicBezTo>
                    <a:cubicBezTo>
                      <a:pt x="43" y="53"/>
                      <a:pt x="70" y="40"/>
                      <a:pt x="100" y="40"/>
                    </a:cubicBezTo>
                    <a:cubicBezTo>
                      <a:pt x="132" y="40"/>
                      <a:pt x="160" y="55"/>
                      <a:pt x="180" y="77"/>
                    </a:cubicBezTo>
                    <a:cubicBezTo>
                      <a:pt x="206" y="46"/>
                      <a:pt x="206" y="46"/>
                      <a:pt x="206" y="46"/>
                    </a:cubicBezTo>
                    <a:cubicBezTo>
                      <a:pt x="179" y="18"/>
                      <a:pt x="142" y="0"/>
                      <a:pt x="1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1" name="Freeform 97"/>
              <p:cNvSpPr>
                <a:spLocks/>
              </p:cNvSpPr>
              <p:nvPr/>
            </p:nvSpPr>
            <p:spPr bwMode="auto">
              <a:xfrm>
                <a:off x="6974329" y="551269"/>
                <a:ext cx="220663" cy="71438"/>
              </a:xfrm>
              <a:custGeom>
                <a:avLst/>
                <a:gdLst>
                  <a:gd name="T0" fmla="*/ 0 w 295"/>
                  <a:gd name="T1" fmla="*/ 53 h 94"/>
                  <a:gd name="T2" fmla="*/ 24 w 295"/>
                  <a:gd name="T3" fmla="*/ 85 h 94"/>
                  <a:gd name="T4" fmla="*/ 142 w 295"/>
                  <a:gd name="T5" fmla="*/ 40 h 94"/>
                  <a:gd name="T6" fmla="*/ 269 w 295"/>
                  <a:gd name="T7" fmla="*/ 94 h 94"/>
                  <a:gd name="T8" fmla="*/ 295 w 295"/>
                  <a:gd name="T9" fmla="*/ 64 h 94"/>
                  <a:gd name="T10" fmla="*/ 142 w 295"/>
                  <a:gd name="T11" fmla="*/ 0 h 94"/>
                  <a:gd name="T12" fmla="*/ 0 w 295"/>
                  <a:gd name="T13" fmla="*/ 53 h 94"/>
                </a:gdLst>
                <a:ahLst/>
                <a:cxnLst>
                  <a:cxn ang="0">
                    <a:pos x="T0" y="T1"/>
                  </a:cxn>
                  <a:cxn ang="0">
                    <a:pos x="T2" y="T3"/>
                  </a:cxn>
                  <a:cxn ang="0">
                    <a:pos x="T4" y="T5"/>
                  </a:cxn>
                  <a:cxn ang="0">
                    <a:pos x="T6" y="T7"/>
                  </a:cxn>
                  <a:cxn ang="0">
                    <a:pos x="T8" y="T9"/>
                  </a:cxn>
                  <a:cxn ang="0">
                    <a:pos x="T10" y="T11"/>
                  </a:cxn>
                  <a:cxn ang="0">
                    <a:pos x="T12" y="T13"/>
                  </a:cxn>
                </a:cxnLst>
                <a:rect l="0" t="0" r="r" b="b"/>
                <a:pathLst>
                  <a:path w="295" h="94">
                    <a:moveTo>
                      <a:pt x="0" y="53"/>
                    </a:moveTo>
                    <a:cubicBezTo>
                      <a:pt x="24" y="85"/>
                      <a:pt x="24" y="85"/>
                      <a:pt x="24" y="85"/>
                    </a:cubicBezTo>
                    <a:cubicBezTo>
                      <a:pt x="55" y="57"/>
                      <a:pt x="96" y="40"/>
                      <a:pt x="142" y="40"/>
                    </a:cubicBezTo>
                    <a:cubicBezTo>
                      <a:pt x="192" y="40"/>
                      <a:pt x="237" y="61"/>
                      <a:pt x="269" y="94"/>
                    </a:cubicBezTo>
                    <a:cubicBezTo>
                      <a:pt x="295" y="64"/>
                      <a:pt x="295" y="64"/>
                      <a:pt x="295" y="64"/>
                    </a:cubicBezTo>
                    <a:cubicBezTo>
                      <a:pt x="256" y="25"/>
                      <a:pt x="201" y="0"/>
                      <a:pt x="142" y="0"/>
                    </a:cubicBezTo>
                    <a:cubicBezTo>
                      <a:pt x="88" y="0"/>
                      <a:pt x="38" y="20"/>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2" name="Freeform 98"/>
              <p:cNvSpPr>
                <a:spLocks/>
              </p:cNvSpPr>
              <p:nvPr/>
            </p:nvSpPr>
            <p:spPr bwMode="auto">
              <a:xfrm>
                <a:off x="6942579" y="498882"/>
                <a:ext cx="287338" cy="82550"/>
              </a:xfrm>
              <a:custGeom>
                <a:avLst/>
                <a:gdLst>
                  <a:gd name="T0" fmla="*/ 184 w 384"/>
                  <a:gd name="T1" fmla="*/ 40 h 111"/>
                  <a:gd name="T2" fmla="*/ 358 w 384"/>
                  <a:gd name="T3" fmla="*/ 111 h 111"/>
                  <a:gd name="T4" fmla="*/ 384 w 384"/>
                  <a:gd name="T5" fmla="*/ 81 h 111"/>
                  <a:gd name="T6" fmla="*/ 184 w 384"/>
                  <a:gd name="T7" fmla="*/ 0 h 111"/>
                  <a:gd name="T8" fmla="*/ 0 w 384"/>
                  <a:gd name="T9" fmla="*/ 66 h 111"/>
                  <a:gd name="T10" fmla="*/ 24 w 384"/>
                  <a:gd name="T11" fmla="*/ 99 h 111"/>
                  <a:gd name="T12" fmla="*/ 184 w 384"/>
                  <a:gd name="T13" fmla="*/ 40 h 111"/>
                </a:gdLst>
                <a:ahLst/>
                <a:cxnLst>
                  <a:cxn ang="0">
                    <a:pos x="T0" y="T1"/>
                  </a:cxn>
                  <a:cxn ang="0">
                    <a:pos x="T2" y="T3"/>
                  </a:cxn>
                  <a:cxn ang="0">
                    <a:pos x="T4" y="T5"/>
                  </a:cxn>
                  <a:cxn ang="0">
                    <a:pos x="T6" y="T7"/>
                  </a:cxn>
                  <a:cxn ang="0">
                    <a:pos x="T8" y="T9"/>
                  </a:cxn>
                  <a:cxn ang="0">
                    <a:pos x="T10" y="T11"/>
                  </a:cxn>
                  <a:cxn ang="0">
                    <a:pos x="T12" y="T13"/>
                  </a:cxn>
                </a:cxnLst>
                <a:rect l="0" t="0" r="r" b="b"/>
                <a:pathLst>
                  <a:path w="384" h="111">
                    <a:moveTo>
                      <a:pt x="184" y="40"/>
                    </a:moveTo>
                    <a:cubicBezTo>
                      <a:pt x="251" y="40"/>
                      <a:pt x="313" y="67"/>
                      <a:pt x="358" y="111"/>
                    </a:cubicBezTo>
                    <a:cubicBezTo>
                      <a:pt x="384" y="81"/>
                      <a:pt x="384" y="81"/>
                      <a:pt x="384" y="81"/>
                    </a:cubicBezTo>
                    <a:cubicBezTo>
                      <a:pt x="332" y="31"/>
                      <a:pt x="261" y="0"/>
                      <a:pt x="184" y="0"/>
                    </a:cubicBezTo>
                    <a:cubicBezTo>
                      <a:pt x="114" y="0"/>
                      <a:pt x="50" y="25"/>
                      <a:pt x="0" y="66"/>
                    </a:cubicBezTo>
                    <a:cubicBezTo>
                      <a:pt x="24" y="99"/>
                      <a:pt x="24" y="99"/>
                      <a:pt x="24" y="99"/>
                    </a:cubicBezTo>
                    <a:cubicBezTo>
                      <a:pt x="67" y="62"/>
                      <a:pt x="123" y="40"/>
                      <a:pt x="184"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3" name="Oval 99"/>
              <p:cNvSpPr>
                <a:spLocks noChangeArrowheads="1"/>
              </p:cNvSpPr>
              <p:nvPr/>
            </p:nvSpPr>
            <p:spPr bwMode="auto">
              <a:xfrm>
                <a:off x="7039416" y="675094"/>
                <a:ext cx="80963" cy="793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5" name="Group 764"/>
            <p:cNvGrpSpPr/>
            <p:nvPr/>
          </p:nvGrpSpPr>
          <p:grpSpPr>
            <a:xfrm>
              <a:off x="7389720" y="4217647"/>
              <a:ext cx="766485" cy="1333220"/>
              <a:chOff x="844550" y="3381375"/>
              <a:chExt cx="523875" cy="911225"/>
            </a:xfrm>
          </p:grpSpPr>
          <p:sp>
            <p:nvSpPr>
              <p:cNvPr id="716" name="Freeform 171"/>
              <p:cNvSpPr>
                <a:spLocks noEditPoints="1"/>
              </p:cNvSpPr>
              <p:nvPr/>
            </p:nvSpPr>
            <p:spPr bwMode="auto">
              <a:xfrm>
                <a:off x="920750" y="3443288"/>
                <a:ext cx="195262" cy="198437"/>
              </a:xfrm>
              <a:custGeom>
                <a:avLst/>
                <a:gdLst>
                  <a:gd name="T0" fmla="*/ 34 w 69"/>
                  <a:gd name="T1" fmla="*/ 70 h 70"/>
                  <a:gd name="T2" fmla="*/ 0 w 69"/>
                  <a:gd name="T3" fmla="*/ 35 h 70"/>
                  <a:gd name="T4" fmla="*/ 34 w 69"/>
                  <a:gd name="T5" fmla="*/ 0 h 70"/>
                  <a:gd name="T6" fmla="*/ 69 w 69"/>
                  <a:gd name="T7" fmla="*/ 35 h 70"/>
                  <a:gd name="T8" fmla="*/ 34 w 69"/>
                  <a:gd name="T9" fmla="*/ 70 h 70"/>
                  <a:gd name="T10" fmla="*/ 34 w 69"/>
                  <a:gd name="T11" fmla="*/ 4 h 70"/>
                  <a:gd name="T12" fmla="*/ 3 w 69"/>
                  <a:gd name="T13" fmla="*/ 35 h 70"/>
                  <a:gd name="T14" fmla="*/ 34 w 69"/>
                  <a:gd name="T15" fmla="*/ 66 h 70"/>
                  <a:gd name="T16" fmla="*/ 65 w 69"/>
                  <a:gd name="T17" fmla="*/ 35 h 70"/>
                  <a:gd name="T18" fmla="*/ 34 w 69"/>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15" y="70"/>
                      <a:pt x="0" y="54"/>
                      <a:pt x="0" y="35"/>
                    </a:cubicBezTo>
                    <a:cubicBezTo>
                      <a:pt x="0" y="16"/>
                      <a:pt x="15" y="0"/>
                      <a:pt x="34" y="0"/>
                    </a:cubicBezTo>
                    <a:cubicBezTo>
                      <a:pt x="53" y="0"/>
                      <a:pt x="69" y="16"/>
                      <a:pt x="69" y="35"/>
                    </a:cubicBezTo>
                    <a:cubicBezTo>
                      <a:pt x="69" y="54"/>
                      <a:pt x="53" y="70"/>
                      <a:pt x="34" y="70"/>
                    </a:cubicBezTo>
                    <a:close/>
                    <a:moveTo>
                      <a:pt x="34" y="4"/>
                    </a:moveTo>
                    <a:cubicBezTo>
                      <a:pt x="17" y="4"/>
                      <a:pt x="3" y="18"/>
                      <a:pt x="3" y="35"/>
                    </a:cubicBezTo>
                    <a:cubicBezTo>
                      <a:pt x="3" y="52"/>
                      <a:pt x="17" y="66"/>
                      <a:pt x="34" y="66"/>
                    </a:cubicBezTo>
                    <a:cubicBezTo>
                      <a:pt x="51" y="66"/>
                      <a:pt x="65" y="52"/>
                      <a:pt x="65" y="35"/>
                    </a:cubicBezTo>
                    <a:cubicBezTo>
                      <a:pt x="65" y="18"/>
                      <a:pt x="51" y="4"/>
                      <a:pt x="3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7" name="Freeform 172"/>
              <p:cNvSpPr>
                <a:spLocks noEditPoints="1"/>
              </p:cNvSpPr>
              <p:nvPr/>
            </p:nvSpPr>
            <p:spPr bwMode="auto">
              <a:xfrm>
                <a:off x="855663" y="3381375"/>
                <a:ext cx="325437" cy="322262"/>
              </a:xfrm>
              <a:custGeom>
                <a:avLst/>
                <a:gdLst>
                  <a:gd name="T0" fmla="*/ 57 w 115"/>
                  <a:gd name="T1" fmla="*/ 114 h 114"/>
                  <a:gd name="T2" fmla="*/ 0 w 115"/>
                  <a:gd name="T3" fmla="*/ 57 h 114"/>
                  <a:gd name="T4" fmla="*/ 57 w 115"/>
                  <a:gd name="T5" fmla="*/ 0 h 114"/>
                  <a:gd name="T6" fmla="*/ 115 w 115"/>
                  <a:gd name="T7" fmla="*/ 57 h 114"/>
                  <a:gd name="T8" fmla="*/ 57 w 115"/>
                  <a:gd name="T9" fmla="*/ 114 h 114"/>
                  <a:gd name="T10" fmla="*/ 57 w 115"/>
                  <a:gd name="T11" fmla="*/ 3 h 114"/>
                  <a:gd name="T12" fmla="*/ 3 w 115"/>
                  <a:gd name="T13" fmla="*/ 57 h 114"/>
                  <a:gd name="T14" fmla="*/ 57 w 115"/>
                  <a:gd name="T15" fmla="*/ 111 h 114"/>
                  <a:gd name="T16" fmla="*/ 111 w 115"/>
                  <a:gd name="T17" fmla="*/ 57 h 114"/>
                  <a:gd name="T18" fmla="*/ 57 w 115"/>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4">
                    <a:moveTo>
                      <a:pt x="57" y="114"/>
                    </a:moveTo>
                    <a:cubicBezTo>
                      <a:pt x="26" y="114"/>
                      <a:pt x="0" y="89"/>
                      <a:pt x="0" y="57"/>
                    </a:cubicBezTo>
                    <a:cubicBezTo>
                      <a:pt x="0" y="25"/>
                      <a:pt x="26" y="0"/>
                      <a:pt x="57" y="0"/>
                    </a:cubicBezTo>
                    <a:cubicBezTo>
                      <a:pt x="89" y="0"/>
                      <a:pt x="115" y="25"/>
                      <a:pt x="115" y="57"/>
                    </a:cubicBezTo>
                    <a:cubicBezTo>
                      <a:pt x="115" y="89"/>
                      <a:pt x="89" y="114"/>
                      <a:pt x="57" y="114"/>
                    </a:cubicBezTo>
                    <a:close/>
                    <a:moveTo>
                      <a:pt x="57" y="3"/>
                    </a:moveTo>
                    <a:cubicBezTo>
                      <a:pt x="28" y="3"/>
                      <a:pt x="3" y="27"/>
                      <a:pt x="3" y="57"/>
                    </a:cubicBezTo>
                    <a:cubicBezTo>
                      <a:pt x="3" y="87"/>
                      <a:pt x="28" y="111"/>
                      <a:pt x="57" y="111"/>
                    </a:cubicBezTo>
                    <a:cubicBezTo>
                      <a:pt x="87" y="111"/>
                      <a:pt x="111" y="87"/>
                      <a:pt x="111" y="57"/>
                    </a:cubicBezTo>
                    <a:cubicBezTo>
                      <a:pt x="111" y="27"/>
                      <a:pt x="87" y="3"/>
                      <a:pt x="5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8" name="Freeform 173"/>
              <p:cNvSpPr>
                <a:spLocks/>
              </p:cNvSpPr>
              <p:nvPr/>
            </p:nvSpPr>
            <p:spPr bwMode="auto">
              <a:xfrm>
                <a:off x="844550" y="3497263"/>
                <a:ext cx="523875" cy="795337"/>
              </a:xfrm>
              <a:custGeom>
                <a:avLst/>
                <a:gdLst>
                  <a:gd name="T0" fmla="*/ 184 w 185"/>
                  <a:gd name="T1" fmla="*/ 196 h 281"/>
                  <a:gd name="T2" fmla="*/ 185 w 185"/>
                  <a:gd name="T3" fmla="*/ 189 h 281"/>
                  <a:gd name="T4" fmla="*/ 184 w 185"/>
                  <a:gd name="T5" fmla="*/ 189 h 281"/>
                  <a:gd name="T6" fmla="*/ 184 w 185"/>
                  <a:gd name="T7" fmla="*/ 159 h 281"/>
                  <a:gd name="T8" fmla="*/ 184 w 185"/>
                  <a:gd name="T9" fmla="*/ 121 h 281"/>
                  <a:gd name="T10" fmla="*/ 184 w 185"/>
                  <a:gd name="T11" fmla="*/ 121 h 281"/>
                  <a:gd name="T12" fmla="*/ 167 w 185"/>
                  <a:gd name="T13" fmla="*/ 103 h 281"/>
                  <a:gd name="T14" fmla="*/ 149 w 185"/>
                  <a:gd name="T15" fmla="*/ 121 h 281"/>
                  <a:gd name="T16" fmla="*/ 149 w 185"/>
                  <a:gd name="T17" fmla="*/ 112 h 281"/>
                  <a:gd name="T18" fmla="*/ 131 w 185"/>
                  <a:gd name="T19" fmla="*/ 94 h 281"/>
                  <a:gd name="T20" fmla="*/ 114 w 185"/>
                  <a:gd name="T21" fmla="*/ 112 h 281"/>
                  <a:gd name="T22" fmla="*/ 114 w 185"/>
                  <a:gd name="T23" fmla="*/ 103 h 281"/>
                  <a:gd name="T24" fmla="*/ 96 w 185"/>
                  <a:gd name="T25" fmla="*/ 85 h 281"/>
                  <a:gd name="T26" fmla="*/ 78 w 185"/>
                  <a:gd name="T27" fmla="*/ 103 h 281"/>
                  <a:gd name="T28" fmla="*/ 78 w 185"/>
                  <a:gd name="T29" fmla="*/ 17 h 281"/>
                  <a:gd name="T30" fmla="*/ 61 w 185"/>
                  <a:gd name="T31" fmla="*/ 0 h 281"/>
                  <a:gd name="T32" fmla="*/ 43 w 185"/>
                  <a:gd name="T33" fmla="*/ 17 h 281"/>
                  <a:gd name="T34" fmla="*/ 43 w 185"/>
                  <a:gd name="T35" fmla="*/ 121 h 281"/>
                  <a:gd name="T36" fmla="*/ 43 w 185"/>
                  <a:gd name="T37" fmla="*/ 171 h 281"/>
                  <a:gd name="T38" fmla="*/ 35 w 185"/>
                  <a:gd name="T39" fmla="*/ 180 h 281"/>
                  <a:gd name="T40" fmla="*/ 35 w 185"/>
                  <a:gd name="T41" fmla="*/ 137 h 281"/>
                  <a:gd name="T42" fmla="*/ 18 w 185"/>
                  <a:gd name="T43" fmla="*/ 119 h 281"/>
                  <a:gd name="T44" fmla="*/ 0 w 185"/>
                  <a:gd name="T45" fmla="*/ 119 h 281"/>
                  <a:gd name="T46" fmla="*/ 0 w 185"/>
                  <a:gd name="T47" fmla="*/ 137 h 281"/>
                  <a:gd name="T48" fmla="*/ 0 w 185"/>
                  <a:gd name="T49" fmla="*/ 189 h 281"/>
                  <a:gd name="T50" fmla="*/ 0 w 185"/>
                  <a:gd name="T51" fmla="*/ 189 h 281"/>
                  <a:gd name="T52" fmla="*/ 0 w 185"/>
                  <a:gd name="T53" fmla="*/ 189 h 281"/>
                  <a:gd name="T54" fmla="*/ 92 w 185"/>
                  <a:gd name="T55" fmla="*/ 281 h 281"/>
                  <a:gd name="T56" fmla="*/ 184 w 185"/>
                  <a:gd name="T57" fmla="*/ 199 h 281"/>
                  <a:gd name="T58" fmla="*/ 184 w 185"/>
                  <a:gd name="T59" fmla="*/ 199 h 281"/>
                  <a:gd name="T60" fmla="*/ 184 w 185"/>
                  <a:gd name="T61" fmla="*/ 19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81">
                    <a:moveTo>
                      <a:pt x="184" y="196"/>
                    </a:moveTo>
                    <a:cubicBezTo>
                      <a:pt x="185" y="194"/>
                      <a:pt x="185" y="191"/>
                      <a:pt x="185" y="189"/>
                    </a:cubicBezTo>
                    <a:cubicBezTo>
                      <a:pt x="184" y="189"/>
                      <a:pt x="184" y="189"/>
                      <a:pt x="184" y="189"/>
                    </a:cubicBezTo>
                    <a:cubicBezTo>
                      <a:pt x="184" y="159"/>
                      <a:pt x="184" y="159"/>
                      <a:pt x="184" y="159"/>
                    </a:cubicBezTo>
                    <a:cubicBezTo>
                      <a:pt x="184" y="121"/>
                      <a:pt x="184" y="121"/>
                      <a:pt x="184" y="121"/>
                    </a:cubicBezTo>
                    <a:cubicBezTo>
                      <a:pt x="184" y="121"/>
                      <a:pt x="184" y="121"/>
                      <a:pt x="184" y="121"/>
                    </a:cubicBezTo>
                    <a:cubicBezTo>
                      <a:pt x="184" y="111"/>
                      <a:pt x="177" y="103"/>
                      <a:pt x="167" y="103"/>
                    </a:cubicBezTo>
                    <a:cubicBezTo>
                      <a:pt x="157" y="103"/>
                      <a:pt x="149" y="111"/>
                      <a:pt x="149" y="121"/>
                    </a:cubicBezTo>
                    <a:cubicBezTo>
                      <a:pt x="149" y="112"/>
                      <a:pt x="149" y="112"/>
                      <a:pt x="149" y="112"/>
                    </a:cubicBezTo>
                    <a:cubicBezTo>
                      <a:pt x="149" y="102"/>
                      <a:pt x="141" y="94"/>
                      <a:pt x="131" y="94"/>
                    </a:cubicBezTo>
                    <a:cubicBezTo>
                      <a:pt x="122" y="94"/>
                      <a:pt x="114" y="102"/>
                      <a:pt x="114" y="112"/>
                    </a:cubicBezTo>
                    <a:cubicBezTo>
                      <a:pt x="114" y="103"/>
                      <a:pt x="114" y="103"/>
                      <a:pt x="114" y="103"/>
                    </a:cubicBezTo>
                    <a:cubicBezTo>
                      <a:pt x="114" y="93"/>
                      <a:pt x="106" y="85"/>
                      <a:pt x="96" y="85"/>
                    </a:cubicBezTo>
                    <a:cubicBezTo>
                      <a:pt x="86" y="85"/>
                      <a:pt x="78" y="93"/>
                      <a:pt x="78" y="103"/>
                    </a:cubicBezTo>
                    <a:cubicBezTo>
                      <a:pt x="78" y="17"/>
                      <a:pt x="78" y="17"/>
                      <a:pt x="78" y="17"/>
                    </a:cubicBezTo>
                    <a:cubicBezTo>
                      <a:pt x="78" y="8"/>
                      <a:pt x="70" y="0"/>
                      <a:pt x="61" y="0"/>
                    </a:cubicBezTo>
                    <a:cubicBezTo>
                      <a:pt x="51" y="0"/>
                      <a:pt x="43" y="8"/>
                      <a:pt x="43" y="17"/>
                    </a:cubicBezTo>
                    <a:cubicBezTo>
                      <a:pt x="43" y="121"/>
                      <a:pt x="43" y="121"/>
                      <a:pt x="43" y="121"/>
                    </a:cubicBezTo>
                    <a:cubicBezTo>
                      <a:pt x="43" y="171"/>
                      <a:pt x="43" y="171"/>
                      <a:pt x="43" y="171"/>
                    </a:cubicBezTo>
                    <a:cubicBezTo>
                      <a:pt x="43" y="175"/>
                      <a:pt x="41" y="180"/>
                      <a:pt x="35" y="180"/>
                    </a:cubicBezTo>
                    <a:cubicBezTo>
                      <a:pt x="35" y="137"/>
                      <a:pt x="35" y="137"/>
                      <a:pt x="35" y="137"/>
                    </a:cubicBezTo>
                    <a:cubicBezTo>
                      <a:pt x="35" y="127"/>
                      <a:pt x="28" y="119"/>
                      <a:pt x="18" y="119"/>
                    </a:cubicBezTo>
                    <a:cubicBezTo>
                      <a:pt x="0" y="119"/>
                      <a:pt x="0" y="119"/>
                      <a:pt x="0" y="119"/>
                    </a:cubicBezTo>
                    <a:cubicBezTo>
                      <a:pt x="0" y="137"/>
                      <a:pt x="0" y="137"/>
                      <a:pt x="0" y="137"/>
                    </a:cubicBezTo>
                    <a:cubicBezTo>
                      <a:pt x="0" y="189"/>
                      <a:pt x="0" y="189"/>
                      <a:pt x="0" y="189"/>
                    </a:cubicBezTo>
                    <a:cubicBezTo>
                      <a:pt x="0" y="189"/>
                      <a:pt x="0" y="189"/>
                      <a:pt x="0" y="189"/>
                    </a:cubicBezTo>
                    <a:cubicBezTo>
                      <a:pt x="0" y="189"/>
                      <a:pt x="0" y="189"/>
                      <a:pt x="0" y="189"/>
                    </a:cubicBezTo>
                    <a:cubicBezTo>
                      <a:pt x="0" y="240"/>
                      <a:pt x="41" y="281"/>
                      <a:pt x="92" y="281"/>
                    </a:cubicBezTo>
                    <a:cubicBezTo>
                      <a:pt x="140" y="281"/>
                      <a:pt x="179" y="245"/>
                      <a:pt x="184" y="199"/>
                    </a:cubicBezTo>
                    <a:cubicBezTo>
                      <a:pt x="184" y="199"/>
                      <a:pt x="184" y="199"/>
                      <a:pt x="184" y="199"/>
                    </a:cubicBezTo>
                    <a:lnTo>
                      <a:pt x="184" y="19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4" name="Group 763"/>
            <p:cNvGrpSpPr/>
            <p:nvPr/>
          </p:nvGrpSpPr>
          <p:grpSpPr>
            <a:xfrm>
              <a:off x="9044496" y="5135995"/>
              <a:ext cx="362661" cy="467300"/>
              <a:chOff x="1752600" y="4260851"/>
              <a:chExt cx="657225" cy="957262"/>
            </a:xfrm>
          </p:grpSpPr>
          <p:sp>
            <p:nvSpPr>
              <p:cNvPr id="723" name="Freeform 178"/>
              <p:cNvSpPr>
                <a:spLocks/>
              </p:cNvSpPr>
              <p:nvPr/>
            </p:nvSpPr>
            <p:spPr bwMode="auto">
              <a:xfrm>
                <a:off x="1752600" y="4479926"/>
                <a:ext cx="112713" cy="130175"/>
              </a:xfrm>
              <a:custGeom>
                <a:avLst/>
                <a:gdLst>
                  <a:gd name="T0" fmla="*/ 8 w 40"/>
                  <a:gd name="T1" fmla="*/ 46 h 46"/>
                  <a:gd name="T2" fmla="*/ 40 w 40"/>
                  <a:gd name="T3" fmla="*/ 46 h 46"/>
                  <a:gd name="T4" fmla="*/ 40 w 40"/>
                  <a:gd name="T5" fmla="*/ 0 h 46"/>
                  <a:gd name="T6" fmla="*/ 8 w 40"/>
                  <a:gd name="T7" fmla="*/ 0 h 46"/>
                  <a:gd name="T8" fmla="*/ 0 w 40"/>
                  <a:gd name="T9" fmla="*/ 8 h 46"/>
                  <a:gd name="T10" fmla="*/ 0 w 40"/>
                  <a:gd name="T11" fmla="*/ 38 h 46"/>
                  <a:gd name="T12" fmla="*/ 8 w 40"/>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8" y="46"/>
                    </a:moveTo>
                    <a:cubicBezTo>
                      <a:pt x="40" y="46"/>
                      <a:pt x="40" y="46"/>
                      <a:pt x="40" y="46"/>
                    </a:cubicBezTo>
                    <a:cubicBezTo>
                      <a:pt x="40" y="0"/>
                      <a:pt x="40" y="0"/>
                      <a:pt x="40" y="0"/>
                    </a:cubicBezTo>
                    <a:cubicBezTo>
                      <a:pt x="8" y="0"/>
                      <a:pt x="8" y="0"/>
                      <a:pt x="8" y="0"/>
                    </a:cubicBezTo>
                    <a:cubicBezTo>
                      <a:pt x="4" y="0"/>
                      <a:pt x="0" y="4"/>
                      <a:pt x="0" y="8"/>
                    </a:cubicBezTo>
                    <a:cubicBezTo>
                      <a:pt x="0" y="38"/>
                      <a:pt x="0" y="38"/>
                      <a:pt x="0" y="38"/>
                    </a:cubicBezTo>
                    <a:cubicBezTo>
                      <a:pt x="0" y="42"/>
                      <a:pt x="4" y="46"/>
                      <a:pt x="8"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4" name="Rectangle 179"/>
              <p:cNvSpPr>
                <a:spLocks noChangeArrowheads="1"/>
              </p:cNvSpPr>
              <p:nvPr/>
            </p:nvSpPr>
            <p:spPr bwMode="auto">
              <a:xfrm>
                <a:off x="1792288" y="4610101"/>
                <a:ext cx="44450"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5" name="Rectangle 180"/>
              <p:cNvSpPr>
                <a:spLocks noChangeArrowheads="1"/>
              </p:cNvSpPr>
              <p:nvPr/>
            </p:nvSpPr>
            <p:spPr bwMode="auto">
              <a:xfrm>
                <a:off x="1792288" y="4610101"/>
                <a:ext cx="44450"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6" name="Rectangle 181"/>
              <p:cNvSpPr>
                <a:spLocks noChangeArrowheads="1"/>
              </p:cNvSpPr>
              <p:nvPr/>
            </p:nvSpPr>
            <p:spPr bwMode="auto">
              <a:xfrm>
                <a:off x="1792288" y="4821238"/>
                <a:ext cx="44450"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7" name="Rectangle 182"/>
              <p:cNvSpPr>
                <a:spLocks noChangeArrowheads="1"/>
              </p:cNvSpPr>
              <p:nvPr/>
            </p:nvSpPr>
            <p:spPr bwMode="auto">
              <a:xfrm>
                <a:off x="1792288" y="4821238"/>
                <a:ext cx="44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8" name="Freeform 183"/>
              <p:cNvSpPr>
                <a:spLocks/>
              </p:cNvSpPr>
              <p:nvPr/>
            </p:nvSpPr>
            <p:spPr bwMode="auto">
              <a:xfrm>
                <a:off x="1766888" y="4686301"/>
                <a:ext cx="96838" cy="134938"/>
              </a:xfrm>
              <a:custGeom>
                <a:avLst/>
                <a:gdLst>
                  <a:gd name="T0" fmla="*/ 34 w 34"/>
                  <a:gd name="T1" fmla="*/ 38 h 48"/>
                  <a:gd name="T2" fmla="*/ 24 w 34"/>
                  <a:gd name="T3" fmla="*/ 48 h 48"/>
                  <a:gd name="T4" fmla="*/ 10 w 34"/>
                  <a:gd name="T5" fmla="*/ 48 h 48"/>
                  <a:gd name="T6" fmla="*/ 0 w 34"/>
                  <a:gd name="T7" fmla="*/ 38 h 48"/>
                  <a:gd name="T8" fmla="*/ 0 w 34"/>
                  <a:gd name="T9" fmla="*/ 10 h 48"/>
                  <a:gd name="T10" fmla="*/ 10 w 34"/>
                  <a:gd name="T11" fmla="*/ 0 h 48"/>
                  <a:gd name="T12" fmla="*/ 24 w 34"/>
                  <a:gd name="T13" fmla="*/ 0 h 48"/>
                  <a:gd name="T14" fmla="*/ 34 w 34"/>
                  <a:gd name="T15" fmla="*/ 10 h 48"/>
                  <a:gd name="T16" fmla="*/ 34 w 34"/>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34" y="38"/>
                    </a:moveTo>
                    <a:cubicBezTo>
                      <a:pt x="34" y="43"/>
                      <a:pt x="29" y="48"/>
                      <a:pt x="24" y="48"/>
                    </a:cubicBezTo>
                    <a:cubicBezTo>
                      <a:pt x="10" y="48"/>
                      <a:pt x="10" y="48"/>
                      <a:pt x="10" y="48"/>
                    </a:cubicBezTo>
                    <a:cubicBezTo>
                      <a:pt x="5" y="48"/>
                      <a:pt x="0" y="43"/>
                      <a:pt x="0" y="38"/>
                    </a:cubicBezTo>
                    <a:cubicBezTo>
                      <a:pt x="0" y="10"/>
                      <a:pt x="0" y="10"/>
                      <a:pt x="0" y="10"/>
                    </a:cubicBezTo>
                    <a:cubicBezTo>
                      <a:pt x="0" y="5"/>
                      <a:pt x="5" y="0"/>
                      <a:pt x="10" y="0"/>
                    </a:cubicBezTo>
                    <a:cubicBezTo>
                      <a:pt x="24" y="0"/>
                      <a:pt x="24" y="0"/>
                      <a:pt x="24" y="0"/>
                    </a:cubicBezTo>
                    <a:cubicBezTo>
                      <a:pt x="29" y="0"/>
                      <a:pt x="34" y="5"/>
                      <a:pt x="34" y="10"/>
                    </a:cubicBezTo>
                    <a:lnTo>
                      <a:pt x="34"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9" name="Rectangle 184"/>
              <p:cNvSpPr>
                <a:spLocks noChangeArrowheads="1"/>
              </p:cNvSpPr>
              <p:nvPr/>
            </p:nvSpPr>
            <p:spPr bwMode="auto">
              <a:xfrm>
                <a:off x="1968500" y="4676776"/>
                <a:ext cx="236538"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0" name="Rectangle 185"/>
              <p:cNvSpPr>
                <a:spLocks noChangeArrowheads="1"/>
              </p:cNvSpPr>
              <p:nvPr/>
            </p:nvSpPr>
            <p:spPr bwMode="auto">
              <a:xfrm>
                <a:off x="1968500" y="4651376"/>
                <a:ext cx="2365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1" name="Rectangle 186"/>
              <p:cNvSpPr>
                <a:spLocks noChangeArrowheads="1"/>
              </p:cNvSpPr>
              <p:nvPr/>
            </p:nvSpPr>
            <p:spPr bwMode="auto">
              <a:xfrm>
                <a:off x="1865313" y="4433888"/>
                <a:ext cx="433388" cy="2206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2" name="Freeform 187"/>
              <p:cNvSpPr>
                <a:spLocks/>
              </p:cNvSpPr>
              <p:nvPr/>
            </p:nvSpPr>
            <p:spPr bwMode="auto">
              <a:xfrm>
                <a:off x="1944688" y="4297363"/>
                <a:ext cx="284163" cy="142875"/>
              </a:xfrm>
              <a:custGeom>
                <a:avLst/>
                <a:gdLst>
                  <a:gd name="T0" fmla="*/ 50 w 100"/>
                  <a:gd name="T1" fmla="*/ 0 h 50"/>
                  <a:gd name="T2" fmla="*/ 0 w 100"/>
                  <a:gd name="T3" fmla="*/ 50 h 50"/>
                  <a:gd name="T4" fmla="*/ 100 w 100"/>
                  <a:gd name="T5" fmla="*/ 50 h 50"/>
                  <a:gd name="T6" fmla="*/ 50 w 100"/>
                  <a:gd name="T7" fmla="*/ 0 h 50"/>
                </a:gdLst>
                <a:ahLst/>
                <a:cxnLst>
                  <a:cxn ang="0">
                    <a:pos x="T0" y="T1"/>
                  </a:cxn>
                  <a:cxn ang="0">
                    <a:pos x="T2" y="T3"/>
                  </a:cxn>
                  <a:cxn ang="0">
                    <a:pos x="T4" y="T5"/>
                  </a:cxn>
                  <a:cxn ang="0">
                    <a:pos x="T6" y="T7"/>
                  </a:cxn>
                </a:cxnLst>
                <a:rect l="0" t="0" r="r" b="b"/>
                <a:pathLst>
                  <a:path w="100" h="50">
                    <a:moveTo>
                      <a:pt x="50" y="0"/>
                    </a:moveTo>
                    <a:cubicBezTo>
                      <a:pt x="22" y="0"/>
                      <a:pt x="0" y="22"/>
                      <a:pt x="0" y="50"/>
                    </a:cubicBezTo>
                    <a:cubicBezTo>
                      <a:pt x="100" y="50"/>
                      <a:pt x="100" y="50"/>
                      <a:pt x="100" y="50"/>
                    </a:cubicBezTo>
                    <a:cubicBezTo>
                      <a:pt x="100" y="22"/>
                      <a:pt x="77" y="0"/>
                      <a:pt x="5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3" name="Oval 188"/>
              <p:cNvSpPr>
                <a:spLocks noChangeArrowheads="1"/>
              </p:cNvSpPr>
              <p:nvPr/>
            </p:nvSpPr>
            <p:spPr bwMode="auto">
              <a:xfrm>
                <a:off x="19986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4" name="Oval 189"/>
              <p:cNvSpPr>
                <a:spLocks noChangeArrowheads="1"/>
              </p:cNvSpPr>
              <p:nvPr/>
            </p:nvSpPr>
            <p:spPr bwMode="auto">
              <a:xfrm>
                <a:off x="21383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5" name="Freeform 190"/>
              <p:cNvSpPr>
                <a:spLocks/>
              </p:cNvSpPr>
              <p:nvPr/>
            </p:nvSpPr>
            <p:spPr bwMode="auto">
              <a:xfrm>
                <a:off x="1958975" y="4498976"/>
                <a:ext cx="246063" cy="90488"/>
              </a:xfrm>
              <a:custGeom>
                <a:avLst/>
                <a:gdLst>
                  <a:gd name="T0" fmla="*/ 87 w 87"/>
                  <a:gd name="T1" fmla="*/ 16 h 32"/>
                  <a:gd name="T2" fmla="*/ 71 w 87"/>
                  <a:gd name="T3" fmla="*/ 32 h 32"/>
                  <a:gd name="T4" fmla="*/ 16 w 87"/>
                  <a:gd name="T5" fmla="*/ 32 h 32"/>
                  <a:gd name="T6" fmla="*/ 0 w 87"/>
                  <a:gd name="T7" fmla="*/ 16 h 32"/>
                  <a:gd name="T8" fmla="*/ 0 w 87"/>
                  <a:gd name="T9" fmla="*/ 16 h 32"/>
                  <a:gd name="T10" fmla="*/ 16 w 87"/>
                  <a:gd name="T11" fmla="*/ 0 h 32"/>
                  <a:gd name="T12" fmla="*/ 71 w 87"/>
                  <a:gd name="T13" fmla="*/ 0 h 32"/>
                  <a:gd name="T14" fmla="*/ 87 w 87"/>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2">
                    <a:moveTo>
                      <a:pt x="87" y="16"/>
                    </a:moveTo>
                    <a:cubicBezTo>
                      <a:pt x="87" y="25"/>
                      <a:pt x="79" y="32"/>
                      <a:pt x="71" y="32"/>
                    </a:cubicBezTo>
                    <a:cubicBezTo>
                      <a:pt x="16" y="32"/>
                      <a:pt x="16" y="32"/>
                      <a:pt x="16" y="32"/>
                    </a:cubicBezTo>
                    <a:cubicBezTo>
                      <a:pt x="7" y="32"/>
                      <a:pt x="0" y="25"/>
                      <a:pt x="0" y="16"/>
                    </a:cubicBezTo>
                    <a:cubicBezTo>
                      <a:pt x="0" y="16"/>
                      <a:pt x="0" y="16"/>
                      <a:pt x="0" y="16"/>
                    </a:cubicBezTo>
                    <a:cubicBezTo>
                      <a:pt x="0" y="7"/>
                      <a:pt x="7" y="0"/>
                      <a:pt x="16" y="0"/>
                    </a:cubicBezTo>
                    <a:cubicBezTo>
                      <a:pt x="71" y="0"/>
                      <a:pt x="71" y="0"/>
                      <a:pt x="71" y="0"/>
                    </a:cubicBezTo>
                    <a:cubicBezTo>
                      <a:pt x="79" y="0"/>
                      <a:pt x="87" y="7"/>
                      <a:pt x="8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6" name="Freeform 191"/>
              <p:cNvSpPr>
                <a:spLocks/>
              </p:cNvSpPr>
              <p:nvPr/>
            </p:nvSpPr>
            <p:spPr bwMode="auto">
              <a:xfrm>
                <a:off x="207486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7" name="Freeform 192"/>
              <p:cNvSpPr>
                <a:spLocks/>
              </p:cNvSpPr>
              <p:nvPr/>
            </p:nvSpPr>
            <p:spPr bwMode="auto">
              <a:xfrm>
                <a:off x="2049463" y="4521201"/>
                <a:ext cx="9525" cy="53975"/>
              </a:xfrm>
              <a:custGeom>
                <a:avLst/>
                <a:gdLst>
                  <a:gd name="T0" fmla="*/ 3 w 3"/>
                  <a:gd name="T1" fmla="*/ 17 h 19"/>
                  <a:gd name="T2" fmla="*/ 2 w 3"/>
                  <a:gd name="T3" fmla="*/ 19 h 19"/>
                  <a:gd name="T4" fmla="*/ 2 w 3"/>
                  <a:gd name="T5" fmla="*/ 19 h 19"/>
                  <a:gd name="T6" fmla="*/ 0 w 3"/>
                  <a:gd name="T7" fmla="*/ 17 h 19"/>
                  <a:gd name="T8" fmla="*/ 0 w 3"/>
                  <a:gd name="T9" fmla="*/ 1 h 19"/>
                  <a:gd name="T10" fmla="*/ 2 w 3"/>
                  <a:gd name="T11" fmla="*/ 0 h 19"/>
                  <a:gd name="T12" fmla="*/ 2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8" name="Freeform 193"/>
              <p:cNvSpPr>
                <a:spLocks/>
              </p:cNvSpPr>
              <p:nvPr/>
            </p:nvSpPr>
            <p:spPr bwMode="auto">
              <a:xfrm>
                <a:off x="2020888" y="4521201"/>
                <a:ext cx="12700"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9" name="Freeform 194"/>
              <p:cNvSpPr>
                <a:spLocks/>
              </p:cNvSpPr>
              <p:nvPr/>
            </p:nvSpPr>
            <p:spPr bwMode="auto">
              <a:xfrm>
                <a:off x="1995488" y="4521201"/>
                <a:ext cx="9525" cy="53975"/>
              </a:xfrm>
              <a:custGeom>
                <a:avLst/>
                <a:gdLst>
                  <a:gd name="T0" fmla="*/ 3 w 3"/>
                  <a:gd name="T1" fmla="*/ 17 h 19"/>
                  <a:gd name="T2" fmla="*/ 1 w 3"/>
                  <a:gd name="T3" fmla="*/ 19 h 19"/>
                  <a:gd name="T4" fmla="*/ 1 w 3"/>
                  <a:gd name="T5" fmla="*/ 19 h 19"/>
                  <a:gd name="T6" fmla="*/ 0 w 3"/>
                  <a:gd name="T7" fmla="*/ 17 h 19"/>
                  <a:gd name="T8" fmla="*/ 0 w 3"/>
                  <a:gd name="T9" fmla="*/ 1 h 19"/>
                  <a:gd name="T10" fmla="*/ 1 w 3"/>
                  <a:gd name="T11" fmla="*/ 0 h 19"/>
                  <a:gd name="T12" fmla="*/ 1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2" y="19"/>
                      <a:pt x="1" y="19"/>
                    </a:cubicBezTo>
                    <a:cubicBezTo>
                      <a:pt x="1" y="19"/>
                      <a:pt x="1" y="19"/>
                      <a:pt x="1" y="19"/>
                    </a:cubicBezTo>
                    <a:cubicBezTo>
                      <a:pt x="0" y="19"/>
                      <a:pt x="0" y="18"/>
                      <a:pt x="0" y="17"/>
                    </a:cubicBezTo>
                    <a:cubicBezTo>
                      <a:pt x="0" y="1"/>
                      <a:pt x="0" y="1"/>
                      <a:pt x="0" y="1"/>
                    </a:cubicBezTo>
                    <a:cubicBezTo>
                      <a:pt x="0" y="0"/>
                      <a:pt x="0" y="0"/>
                      <a:pt x="1" y="0"/>
                    </a:cubicBezTo>
                    <a:cubicBezTo>
                      <a:pt x="1" y="0"/>
                      <a:pt x="1" y="0"/>
                      <a:pt x="1" y="0"/>
                    </a:cubicBezTo>
                    <a:cubicBezTo>
                      <a:pt x="2"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0" name="Freeform 195"/>
              <p:cNvSpPr>
                <a:spLocks/>
              </p:cNvSpPr>
              <p:nvPr/>
            </p:nvSpPr>
            <p:spPr bwMode="auto">
              <a:xfrm>
                <a:off x="215741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1" name="Freeform 196"/>
              <p:cNvSpPr>
                <a:spLocks/>
              </p:cNvSpPr>
              <p:nvPr/>
            </p:nvSpPr>
            <p:spPr bwMode="auto">
              <a:xfrm>
                <a:off x="21288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2" name="Freeform 197"/>
              <p:cNvSpPr>
                <a:spLocks/>
              </p:cNvSpPr>
              <p:nvPr/>
            </p:nvSpPr>
            <p:spPr bwMode="auto">
              <a:xfrm>
                <a:off x="21034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3" name="Freeform 198"/>
              <p:cNvSpPr>
                <a:spLocks/>
              </p:cNvSpPr>
              <p:nvPr/>
            </p:nvSpPr>
            <p:spPr bwMode="auto">
              <a:xfrm>
                <a:off x="1914525" y="4794251"/>
                <a:ext cx="333375" cy="92075"/>
              </a:xfrm>
              <a:custGeom>
                <a:avLst/>
                <a:gdLst>
                  <a:gd name="T0" fmla="*/ 10 w 118"/>
                  <a:gd name="T1" fmla="*/ 33 h 33"/>
                  <a:gd name="T2" fmla="*/ 0 w 118"/>
                  <a:gd name="T3" fmla="*/ 23 h 33"/>
                  <a:gd name="T4" fmla="*/ 0 w 118"/>
                  <a:gd name="T5" fmla="*/ 9 h 33"/>
                  <a:gd name="T6" fmla="*/ 10 w 118"/>
                  <a:gd name="T7" fmla="*/ 0 h 33"/>
                  <a:gd name="T8" fmla="*/ 109 w 118"/>
                  <a:gd name="T9" fmla="*/ 0 h 33"/>
                  <a:gd name="T10" fmla="*/ 118 w 118"/>
                  <a:gd name="T11" fmla="*/ 9 h 33"/>
                  <a:gd name="T12" fmla="*/ 118 w 118"/>
                  <a:gd name="T13" fmla="*/ 23 h 33"/>
                  <a:gd name="T14" fmla="*/ 109 w 118"/>
                  <a:gd name="T15" fmla="*/ 33 h 33"/>
                  <a:gd name="T16" fmla="*/ 10 w 11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
                    <a:moveTo>
                      <a:pt x="10" y="33"/>
                    </a:moveTo>
                    <a:cubicBezTo>
                      <a:pt x="5" y="33"/>
                      <a:pt x="0" y="28"/>
                      <a:pt x="0" y="23"/>
                    </a:cubicBezTo>
                    <a:cubicBezTo>
                      <a:pt x="0" y="9"/>
                      <a:pt x="0" y="9"/>
                      <a:pt x="0" y="9"/>
                    </a:cubicBezTo>
                    <a:cubicBezTo>
                      <a:pt x="0" y="4"/>
                      <a:pt x="5" y="0"/>
                      <a:pt x="10" y="0"/>
                    </a:cubicBezTo>
                    <a:cubicBezTo>
                      <a:pt x="109" y="0"/>
                      <a:pt x="109" y="0"/>
                      <a:pt x="109" y="0"/>
                    </a:cubicBezTo>
                    <a:cubicBezTo>
                      <a:pt x="114" y="0"/>
                      <a:pt x="118" y="4"/>
                      <a:pt x="118" y="9"/>
                    </a:cubicBezTo>
                    <a:cubicBezTo>
                      <a:pt x="118" y="23"/>
                      <a:pt x="118" y="23"/>
                      <a:pt x="118" y="23"/>
                    </a:cubicBezTo>
                    <a:cubicBezTo>
                      <a:pt x="118" y="28"/>
                      <a:pt x="114" y="33"/>
                      <a:pt x="109" y="33"/>
                    </a:cubicBezTo>
                    <a:lnTo>
                      <a:pt x="1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4" name="Rectangle 199"/>
              <p:cNvSpPr>
                <a:spLocks noChangeArrowheads="1"/>
              </p:cNvSpPr>
              <p:nvPr/>
            </p:nvSpPr>
            <p:spPr bwMode="auto">
              <a:xfrm>
                <a:off x="1973263" y="4886326"/>
                <a:ext cx="42863"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5" name="Rectangle 200"/>
              <p:cNvSpPr>
                <a:spLocks noChangeArrowheads="1"/>
              </p:cNvSpPr>
              <p:nvPr/>
            </p:nvSpPr>
            <p:spPr bwMode="auto">
              <a:xfrm>
                <a:off x="1973263" y="4886326"/>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6" name="Rectangle 201"/>
              <p:cNvSpPr>
                <a:spLocks noChangeArrowheads="1"/>
              </p:cNvSpPr>
              <p:nvPr/>
            </p:nvSpPr>
            <p:spPr bwMode="auto">
              <a:xfrm>
                <a:off x="2163763" y="4886326"/>
                <a:ext cx="412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7" name="Rectangle 202"/>
              <p:cNvSpPr>
                <a:spLocks noChangeArrowheads="1"/>
              </p:cNvSpPr>
              <p:nvPr/>
            </p:nvSpPr>
            <p:spPr bwMode="auto">
              <a:xfrm>
                <a:off x="2163763" y="4886326"/>
                <a:ext cx="412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8" name="Freeform 203"/>
              <p:cNvSpPr>
                <a:spLocks/>
              </p:cNvSpPr>
              <p:nvPr/>
            </p:nvSpPr>
            <p:spPr bwMode="auto">
              <a:xfrm>
                <a:off x="2236788" y="4368801"/>
                <a:ext cx="25400" cy="47625"/>
              </a:xfrm>
              <a:custGeom>
                <a:avLst/>
                <a:gdLst>
                  <a:gd name="T0" fmla="*/ 0 w 9"/>
                  <a:gd name="T1" fmla="*/ 0 h 17"/>
                  <a:gd name="T2" fmla="*/ 0 w 9"/>
                  <a:gd name="T3" fmla="*/ 0 h 17"/>
                  <a:gd name="T4" fmla="*/ 0 w 9"/>
                  <a:gd name="T5" fmla="*/ 17 h 17"/>
                  <a:gd name="T6" fmla="*/ 0 w 9"/>
                  <a:gd name="T7" fmla="*/ 17 h 17"/>
                  <a:gd name="T8" fmla="*/ 9 w 9"/>
                  <a:gd name="T9" fmla="*/ 8 h 17"/>
                  <a:gd name="T10" fmla="*/ 0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0" y="0"/>
                    </a:moveTo>
                    <a:cubicBezTo>
                      <a:pt x="0" y="0"/>
                      <a:pt x="0" y="0"/>
                      <a:pt x="0" y="0"/>
                    </a:cubicBezTo>
                    <a:cubicBezTo>
                      <a:pt x="0" y="17"/>
                      <a:pt x="0" y="17"/>
                      <a:pt x="0" y="17"/>
                    </a:cubicBezTo>
                    <a:cubicBezTo>
                      <a:pt x="0" y="17"/>
                      <a:pt x="0" y="17"/>
                      <a:pt x="0" y="17"/>
                    </a:cubicBezTo>
                    <a:cubicBezTo>
                      <a:pt x="5" y="17"/>
                      <a:pt x="9" y="13"/>
                      <a:pt x="9" y="8"/>
                    </a:cubicBezTo>
                    <a:cubicBezTo>
                      <a:pt x="9" y="4"/>
                      <a:pt x="5"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9" name="Rectangle 204"/>
              <p:cNvSpPr>
                <a:spLocks noChangeArrowheads="1"/>
              </p:cNvSpPr>
              <p:nvPr/>
            </p:nvSpPr>
            <p:spPr bwMode="auto">
              <a:xfrm>
                <a:off x="2236788"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0" name="Freeform 205"/>
              <p:cNvSpPr>
                <a:spLocks/>
              </p:cNvSpPr>
              <p:nvPr/>
            </p:nvSpPr>
            <p:spPr bwMode="auto">
              <a:xfrm>
                <a:off x="1911350" y="4368801"/>
                <a:ext cx="25400" cy="47625"/>
              </a:xfrm>
              <a:custGeom>
                <a:avLst/>
                <a:gdLst>
                  <a:gd name="T0" fmla="*/ 9 w 9"/>
                  <a:gd name="T1" fmla="*/ 0 h 17"/>
                  <a:gd name="T2" fmla="*/ 9 w 9"/>
                  <a:gd name="T3" fmla="*/ 0 h 17"/>
                  <a:gd name="T4" fmla="*/ 9 w 9"/>
                  <a:gd name="T5" fmla="*/ 17 h 17"/>
                  <a:gd name="T6" fmla="*/ 9 w 9"/>
                  <a:gd name="T7" fmla="*/ 17 h 17"/>
                  <a:gd name="T8" fmla="*/ 0 w 9"/>
                  <a:gd name="T9" fmla="*/ 8 h 17"/>
                  <a:gd name="T10" fmla="*/ 9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9" y="0"/>
                    </a:moveTo>
                    <a:cubicBezTo>
                      <a:pt x="9" y="0"/>
                      <a:pt x="9" y="0"/>
                      <a:pt x="9" y="0"/>
                    </a:cubicBezTo>
                    <a:cubicBezTo>
                      <a:pt x="9" y="17"/>
                      <a:pt x="9" y="17"/>
                      <a:pt x="9" y="17"/>
                    </a:cubicBezTo>
                    <a:cubicBezTo>
                      <a:pt x="9" y="17"/>
                      <a:pt x="9" y="17"/>
                      <a:pt x="9" y="17"/>
                    </a:cubicBezTo>
                    <a:cubicBezTo>
                      <a:pt x="4" y="17"/>
                      <a:pt x="0" y="13"/>
                      <a:pt x="0" y="8"/>
                    </a:cubicBezTo>
                    <a:cubicBezTo>
                      <a:pt x="0" y="4"/>
                      <a:pt x="4" y="0"/>
                      <a:pt x="9"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1" name="Rectangle 206"/>
              <p:cNvSpPr>
                <a:spLocks noChangeArrowheads="1"/>
              </p:cNvSpPr>
              <p:nvPr/>
            </p:nvSpPr>
            <p:spPr bwMode="auto">
              <a:xfrm>
                <a:off x="1930400"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2" name="Freeform 207"/>
              <p:cNvSpPr>
                <a:spLocks/>
              </p:cNvSpPr>
              <p:nvPr/>
            </p:nvSpPr>
            <p:spPr bwMode="auto">
              <a:xfrm>
                <a:off x="1928813" y="5145088"/>
                <a:ext cx="131763"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3" name="Rectangle 208"/>
              <p:cNvSpPr>
                <a:spLocks noChangeArrowheads="1"/>
              </p:cNvSpPr>
              <p:nvPr/>
            </p:nvSpPr>
            <p:spPr bwMode="auto">
              <a:xfrm>
                <a:off x="1928813" y="5192713"/>
                <a:ext cx="1317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4" name="Freeform 209"/>
              <p:cNvSpPr>
                <a:spLocks/>
              </p:cNvSpPr>
              <p:nvPr/>
            </p:nvSpPr>
            <p:spPr bwMode="auto">
              <a:xfrm>
                <a:off x="2117725" y="5145088"/>
                <a:ext cx="133350"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5" name="Rectangle 210"/>
              <p:cNvSpPr>
                <a:spLocks noChangeArrowheads="1"/>
              </p:cNvSpPr>
              <p:nvPr/>
            </p:nvSpPr>
            <p:spPr bwMode="auto">
              <a:xfrm>
                <a:off x="2117725" y="5192713"/>
                <a:ext cx="133350"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6" name="Freeform 211"/>
              <p:cNvSpPr>
                <a:spLocks/>
              </p:cNvSpPr>
              <p:nvPr/>
            </p:nvSpPr>
            <p:spPr bwMode="auto">
              <a:xfrm>
                <a:off x="1752600" y="4899026"/>
                <a:ext cx="127000" cy="106363"/>
              </a:xfrm>
              <a:custGeom>
                <a:avLst/>
                <a:gdLst>
                  <a:gd name="T0" fmla="*/ 14 w 45"/>
                  <a:gd name="T1" fmla="*/ 30 h 38"/>
                  <a:gd name="T2" fmla="*/ 11 w 45"/>
                  <a:gd name="T3" fmla="*/ 23 h 38"/>
                  <a:gd name="T4" fmla="*/ 22 w 45"/>
                  <a:gd name="T5" fmla="*/ 11 h 38"/>
                  <a:gd name="T6" fmla="*/ 33 w 45"/>
                  <a:gd name="T7" fmla="*/ 23 h 38"/>
                  <a:gd name="T8" fmla="*/ 30 w 45"/>
                  <a:gd name="T9" fmla="*/ 30 h 38"/>
                  <a:gd name="T10" fmla="*/ 38 w 45"/>
                  <a:gd name="T11" fmla="*/ 38 h 38"/>
                  <a:gd name="T12" fmla="*/ 45 w 45"/>
                  <a:gd name="T13" fmla="*/ 23 h 38"/>
                  <a:gd name="T14" fmla="*/ 22 w 45"/>
                  <a:gd name="T15" fmla="*/ 0 h 38"/>
                  <a:gd name="T16" fmla="*/ 0 w 45"/>
                  <a:gd name="T17" fmla="*/ 23 h 38"/>
                  <a:gd name="T18" fmla="*/ 6 w 45"/>
                  <a:gd name="T19" fmla="*/ 38 h 38"/>
                  <a:gd name="T20" fmla="*/ 14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14" y="30"/>
                    </a:moveTo>
                    <a:cubicBezTo>
                      <a:pt x="12" y="28"/>
                      <a:pt x="11" y="26"/>
                      <a:pt x="11" y="23"/>
                    </a:cubicBezTo>
                    <a:cubicBezTo>
                      <a:pt x="11" y="16"/>
                      <a:pt x="16" y="11"/>
                      <a:pt x="22" y="11"/>
                    </a:cubicBezTo>
                    <a:cubicBezTo>
                      <a:pt x="28" y="11"/>
                      <a:pt x="33" y="16"/>
                      <a:pt x="33" y="23"/>
                    </a:cubicBezTo>
                    <a:cubicBezTo>
                      <a:pt x="33" y="26"/>
                      <a:pt x="32" y="28"/>
                      <a:pt x="30" y="30"/>
                    </a:cubicBezTo>
                    <a:cubicBezTo>
                      <a:pt x="38" y="38"/>
                      <a:pt x="38" y="38"/>
                      <a:pt x="38" y="38"/>
                    </a:cubicBezTo>
                    <a:cubicBezTo>
                      <a:pt x="42" y="34"/>
                      <a:pt x="45" y="29"/>
                      <a:pt x="45" y="23"/>
                    </a:cubicBezTo>
                    <a:cubicBezTo>
                      <a:pt x="45" y="10"/>
                      <a:pt x="34" y="0"/>
                      <a:pt x="22" y="0"/>
                    </a:cubicBezTo>
                    <a:cubicBezTo>
                      <a:pt x="10" y="0"/>
                      <a:pt x="0" y="10"/>
                      <a:pt x="0" y="23"/>
                    </a:cubicBezTo>
                    <a:cubicBezTo>
                      <a:pt x="0" y="29"/>
                      <a:pt x="2" y="34"/>
                      <a:pt x="6" y="38"/>
                    </a:cubicBezTo>
                    <a:lnTo>
                      <a:pt x="14"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7" name="Freeform 212"/>
              <p:cNvSpPr>
                <a:spLocks/>
              </p:cNvSpPr>
              <p:nvPr/>
            </p:nvSpPr>
            <p:spPr bwMode="auto">
              <a:xfrm>
                <a:off x="2295525" y="4479926"/>
                <a:ext cx="111125" cy="130175"/>
              </a:xfrm>
              <a:custGeom>
                <a:avLst/>
                <a:gdLst>
                  <a:gd name="T0" fmla="*/ 31 w 39"/>
                  <a:gd name="T1" fmla="*/ 46 h 46"/>
                  <a:gd name="T2" fmla="*/ 0 w 39"/>
                  <a:gd name="T3" fmla="*/ 46 h 46"/>
                  <a:gd name="T4" fmla="*/ 0 w 39"/>
                  <a:gd name="T5" fmla="*/ 0 h 46"/>
                  <a:gd name="T6" fmla="*/ 31 w 39"/>
                  <a:gd name="T7" fmla="*/ 0 h 46"/>
                  <a:gd name="T8" fmla="*/ 39 w 39"/>
                  <a:gd name="T9" fmla="*/ 8 h 46"/>
                  <a:gd name="T10" fmla="*/ 39 w 39"/>
                  <a:gd name="T11" fmla="*/ 38 h 46"/>
                  <a:gd name="T12" fmla="*/ 31 w 39"/>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9" h="46">
                    <a:moveTo>
                      <a:pt x="31" y="46"/>
                    </a:moveTo>
                    <a:cubicBezTo>
                      <a:pt x="0" y="46"/>
                      <a:pt x="0" y="46"/>
                      <a:pt x="0" y="46"/>
                    </a:cubicBezTo>
                    <a:cubicBezTo>
                      <a:pt x="0" y="0"/>
                      <a:pt x="0" y="0"/>
                      <a:pt x="0" y="0"/>
                    </a:cubicBezTo>
                    <a:cubicBezTo>
                      <a:pt x="31" y="0"/>
                      <a:pt x="31" y="0"/>
                      <a:pt x="31" y="0"/>
                    </a:cubicBezTo>
                    <a:cubicBezTo>
                      <a:pt x="36" y="0"/>
                      <a:pt x="39" y="4"/>
                      <a:pt x="39" y="8"/>
                    </a:cubicBezTo>
                    <a:cubicBezTo>
                      <a:pt x="39" y="38"/>
                      <a:pt x="39" y="38"/>
                      <a:pt x="39" y="38"/>
                    </a:cubicBezTo>
                    <a:cubicBezTo>
                      <a:pt x="39" y="42"/>
                      <a:pt x="36" y="46"/>
                      <a:pt x="31"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8" name="Rectangle 213"/>
              <p:cNvSpPr>
                <a:spLocks noChangeArrowheads="1"/>
              </p:cNvSpPr>
              <p:nvPr/>
            </p:nvSpPr>
            <p:spPr bwMode="auto">
              <a:xfrm>
                <a:off x="2324100" y="4610101"/>
                <a:ext cx="42863"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9" name="Rectangle 214"/>
              <p:cNvSpPr>
                <a:spLocks noChangeArrowheads="1"/>
              </p:cNvSpPr>
              <p:nvPr/>
            </p:nvSpPr>
            <p:spPr bwMode="auto">
              <a:xfrm>
                <a:off x="2324100" y="4610101"/>
                <a:ext cx="42863"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0" name="Rectangle 215"/>
              <p:cNvSpPr>
                <a:spLocks noChangeArrowheads="1"/>
              </p:cNvSpPr>
              <p:nvPr/>
            </p:nvSpPr>
            <p:spPr bwMode="auto">
              <a:xfrm>
                <a:off x="2324100" y="4821238"/>
                <a:ext cx="42863"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1" name="Rectangle 216"/>
              <p:cNvSpPr>
                <a:spLocks noChangeArrowheads="1"/>
              </p:cNvSpPr>
              <p:nvPr/>
            </p:nvSpPr>
            <p:spPr bwMode="auto">
              <a:xfrm>
                <a:off x="2324100" y="4821238"/>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2" name="Freeform 217"/>
              <p:cNvSpPr>
                <a:spLocks/>
              </p:cNvSpPr>
              <p:nvPr/>
            </p:nvSpPr>
            <p:spPr bwMode="auto">
              <a:xfrm>
                <a:off x="2298700" y="4686301"/>
                <a:ext cx="93663" cy="134938"/>
              </a:xfrm>
              <a:custGeom>
                <a:avLst/>
                <a:gdLst>
                  <a:gd name="T0" fmla="*/ 0 w 33"/>
                  <a:gd name="T1" fmla="*/ 38 h 48"/>
                  <a:gd name="T2" fmla="*/ 9 w 33"/>
                  <a:gd name="T3" fmla="*/ 48 h 48"/>
                  <a:gd name="T4" fmla="*/ 24 w 33"/>
                  <a:gd name="T5" fmla="*/ 48 h 48"/>
                  <a:gd name="T6" fmla="*/ 33 w 33"/>
                  <a:gd name="T7" fmla="*/ 38 h 48"/>
                  <a:gd name="T8" fmla="*/ 33 w 33"/>
                  <a:gd name="T9" fmla="*/ 10 h 48"/>
                  <a:gd name="T10" fmla="*/ 24 w 33"/>
                  <a:gd name="T11" fmla="*/ 0 h 48"/>
                  <a:gd name="T12" fmla="*/ 9 w 33"/>
                  <a:gd name="T13" fmla="*/ 0 h 48"/>
                  <a:gd name="T14" fmla="*/ 0 w 33"/>
                  <a:gd name="T15" fmla="*/ 10 h 48"/>
                  <a:gd name="T16" fmla="*/ 0 w 33"/>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8">
                    <a:moveTo>
                      <a:pt x="0" y="38"/>
                    </a:moveTo>
                    <a:cubicBezTo>
                      <a:pt x="0" y="43"/>
                      <a:pt x="4" y="48"/>
                      <a:pt x="9" y="48"/>
                    </a:cubicBezTo>
                    <a:cubicBezTo>
                      <a:pt x="24" y="48"/>
                      <a:pt x="24" y="48"/>
                      <a:pt x="24" y="48"/>
                    </a:cubicBezTo>
                    <a:cubicBezTo>
                      <a:pt x="29" y="48"/>
                      <a:pt x="33" y="43"/>
                      <a:pt x="33" y="38"/>
                    </a:cubicBezTo>
                    <a:cubicBezTo>
                      <a:pt x="33" y="10"/>
                      <a:pt x="33" y="10"/>
                      <a:pt x="33" y="10"/>
                    </a:cubicBezTo>
                    <a:cubicBezTo>
                      <a:pt x="33" y="5"/>
                      <a:pt x="29" y="0"/>
                      <a:pt x="24" y="0"/>
                    </a:cubicBezTo>
                    <a:cubicBezTo>
                      <a:pt x="9" y="0"/>
                      <a:pt x="9" y="0"/>
                      <a:pt x="9" y="0"/>
                    </a:cubicBezTo>
                    <a:cubicBezTo>
                      <a:pt x="4" y="0"/>
                      <a:pt x="0" y="5"/>
                      <a:pt x="0" y="10"/>
                    </a:cubicBezTo>
                    <a:lnTo>
                      <a:pt x="0"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3" name="Freeform 218"/>
              <p:cNvSpPr>
                <a:spLocks/>
              </p:cNvSpPr>
              <p:nvPr/>
            </p:nvSpPr>
            <p:spPr bwMode="auto">
              <a:xfrm>
                <a:off x="2282825" y="4899026"/>
                <a:ext cx="127000" cy="106363"/>
              </a:xfrm>
              <a:custGeom>
                <a:avLst/>
                <a:gdLst>
                  <a:gd name="T0" fmla="*/ 30 w 45"/>
                  <a:gd name="T1" fmla="*/ 30 h 38"/>
                  <a:gd name="T2" fmla="*/ 34 w 45"/>
                  <a:gd name="T3" fmla="*/ 23 h 38"/>
                  <a:gd name="T4" fmla="*/ 22 w 45"/>
                  <a:gd name="T5" fmla="*/ 11 h 38"/>
                  <a:gd name="T6" fmla="*/ 11 w 45"/>
                  <a:gd name="T7" fmla="*/ 23 h 38"/>
                  <a:gd name="T8" fmla="*/ 14 w 45"/>
                  <a:gd name="T9" fmla="*/ 30 h 38"/>
                  <a:gd name="T10" fmla="*/ 6 w 45"/>
                  <a:gd name="T11" fmla="*/ 38 h 38"/>
                  <a:gd name="T12" fmla="*/ 0 w 45"/>
                  <a:gd name="T13" fmla="*/ 23 h 38"/>
                  <a:gd name="T14" fmla="*/ 22 w 45"/>
                  <a:gd name="T15" fmla="*/ 0 h 38"/>
                  <a:gd name="T16" fmla="*/ 45 w 45"/>
                  <a:gd name="T17" fmla="*/ 23 h 38"/>
                  <a:gd name="T18" fmla="*/ 38 w 45"/>
                  <a:gd name="T19" fmla="*/ 38 h 38"/>
                  <a:gd name="T20" fmla="*/ 30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30" y="30"/>
                    </a:moveTo>
                    <a:cubicBezTo>
                      <a:pt x="32" y="28"/>
                      <a:pt x="34" y="26"/>
                      <a:pt x="34" y="23"/>
                    </a:cubicBezTo>
                    <a:cubicBezTo>
                      <a:pt x="34" y="16"/>
                      <a:pt x="29" y="11"/>
                      <a:pt x="22" y="11"/>
                    </a:cubicBezTo>
                    <a:cubicBezTo>
                      <a:pt x="16" y="11"/>
                      <a:pt x="11" y="16"/>
                      <a:pt x="11" y="23"/>
                    </a:cubicBezTo>
                    <a:cubicBezTo>
                      <a:pt x="11" y="26"/>
                      <a:pt x="12" y="28"/>
                      <a:pt x="14" y="30"/>
                    </a:cubicBezTo>
                    <a:cubicBezTo>
                      <a:pt x="6" y="38"/>
                      <a:pt x="6" y="38"/>
                      <a:pt x="6" y="38"/>
                    </a:cubicBezTo>
                    <a:cubicBezTo>
                      <a:pt x="2" y="34"/>
                      <a:pt x="0" y="29"/>
                      <a:pt x="0" y="23"/>
                    </a:cubicBezTo>
                    <a:cubicBezTo>
                      <a:pt x="0" y="10"/>
                      <a:pt x="10" y="0"/>
                      <a:pt x="22" y="0"/>
                    </a:cubicBezTo>
                    <a:cubicBezTo>
                      <a:pt x="35" y="0"/>
                      <a:pt x="45" y="10"/>
                      <a:pt x="45" y="23"/>
                    </a:cubicBezTo>
                    <a:cubicBezTo>
                      <a:pt x="45" y="29"/>
                      <a:pt x="42" y="34"/>
                      <a:pt x="38" y="38"/>
                    </a:cubicBezTo>
                    <a:lnTo>
                      <a:pt x="3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9" name="Picture 68"/>
            <p:cNvPicPr>
              <a:picLocks noChangeAspect="1"/>
            </p:cNvPicPr>
            <p:nvPr/>
          </p:nvPicPr>
          <p:blipFill>
            <a:blip r:embed="rId9"/>
            <a:stretch>
              <a:fillRect/>
            </a:stretch>
          </p:blipFill>
          <p:spPr>
            <a:xfrm>
              <a:off x="7934045" y="4240811"/>
              <a:ext cx="1376001" cy="1376001"/>
            </a:xfrm>
            <a:prstGeom prst="rect">
              <a:avLst/>
            </a:prstGeom>
          </p:spPr>
        </p:pic>
      </p:grpSp>
    </p:spTree>
    <p:extLst>
      <p:ext uri="{BB962C8B-B14F-4D97-AF65-F5344CB8AC3E}">
        <p14:creationId xmlns:p14="http://schemas.microsoft.com/office/powerpoint/2010/main" val="14767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par>
                                <p:cTn id="7" presetID="9" presetClass="emph" presetSubtype="0" nodeType="withEffect">
                                  <p:stCondLst>
                                    <p:cond delay="0"/>
                                  </p:stCondLst>
                                  <p:childTnLst>
                                    <p:set>
                                      <p:cBhvr>
                                        <p:cTn id="8" dur="indefinite"/>
                                        <p:tgtEl>
                                          <p:spTgt spid="3"/>
                                        </p:tgtEl>
                                        <p:attrNameLst>
                                          <p:attrName>style.opacity</p:attrName>
                                        </p:attrNameLst>
                                      </p:cBhvr>
                                      <p:to>
                                        <p:strVal val="0.5"/>
                                      </p:to>
                                    </p:set>
                                    <p:animEffect filter="image" prLst="opacity: 0.5">
                                      <p:cBhvr rctx="IE">
                                        <p:cTn id="9" dur="indefinite"/>
                                        <p:tgtEl>
                                          <p:spTgt spid="3"/>
                                        </p:tgtEl>
                                      </p:cBhvr>
                                    </p:animEffect>
                                  </p:childTnLst>
                                </p:cTn>
                              </p:par>
                              <p:par>
                                <p:cTn id="10" presetID="9" presetClass="emph" presetSubtype="0" nodeType="withEffect">
                                  <p:stCondLst>
                                    <p:cond delay="0"/>
                                  </p:stCondLst>
                                  <p:childTnLst>
                                    <p:set>
                                      <p:cBhvr>
                                        <p:cTn id="11" dur="indefinite"/>
                                        <p:tgtEl>
                                          <p:spTgt spid="4"/>
                                        </p:tgtEl>
                                        <p:attrNameLst>
                                          <p:attrName>style.opacity</p:attrName>
                                        </p:attrNameLst>
                                      </p:cBhvr>
                                      <p:to>
                                        <p:strVal val="0.5"/>
                                      </p:to>
                                    </p:set>
                                    <p:animEffect filter="image" prLst="opacity: 0.5">
                                      <p:cBhvr rctx="IE">
                                        <p:cTn id="12" dur="indefinite"/>
                                        <p:tgtEl>
                                          <p:spTgt spid="4"/>
                                        </p:tgtEl>
                                      </p:cBhvr>
                                    </p:animEffect>
                                  </p:childTnLst>
                                </p:cTn>
                              </p:par>
                              <p:par>
                                <p:cTn id="13" presetID="9" presetClass="emph" presetSubtype="0" nodeType="withEffect">
                                  <p:stCondLst>
                                    <p:cond delay="0"/>
                                  </p:stCondLst>
                                  <p:childTnLst>
                                    <p:set>
                                      <p:cBhvr>
                                        <p:cTn id="14" dur="indefinite"/>
                                        <p:tgtEl>
                                          <p:spTgt spid="6"/>
                                        </p:tgtEl>
                                        <p:attrNameLst>
                                          <p:attrName>style.opacity</p:attrName>
                                        </p:attrNameLst>
                                      </p:cBhvr>
                                      <p:to>
                                        <p:strVal val="0.5"/>
                                      </p:to>
                                    </p:set>
                                    <p:animEffect filter="image" prLst="opacity: 0.5">
                                      <p:cBhvr rctx="IE">
                                        <p:cTn id="15" dur="indefinite"/>
                                        <p:tgtEl>
                                          <p:spTgt spid="6"/>
                                        </p:tgtEl>
                                      </p:cBhvr>
                                    </p:animEffect>
                                  </p:childTnLst>
                                </p:cTn>
                              </p:par>
                              <p:par>
                                <p:cTn id="16" presetID="9" presetClass="emph" presetSubtype="0" nodeType="withEffect">
                                  <p:stCondLst>
                                    <p:cond delay="0"/>
                                  </p:stCondLst>
                                  <p:childTnLst>
                                    <p:set>
                                      <p:cBhvr>
                                        <p:cTn id="17" dur="indefinite"/>
                                        <p:tgtEl>
                                          <p:spTgt spid="8"/>
                                        </p:tgtEl>
                                        <p:attrNameLst>
                                          <p:attrName>style.opacity</p:attrName>
                                        </p:attrNameLst>
                                      </p:cBhvr>
                                      <p:to>
                                        <p:strVal val="0.5"/>
                                      </p:to>
                                    </p:set>
                                    <p:animEffect filter="image" prLst="opacity: 0.5">
                                      <p:cBhvr rctx="IE">
                                        <p:cTn id="18"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54885" y="0"/>
            <a:ext cx="713711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24" name="Rectangle 223"/>
          <p:cNvSpPr/>
          <p:nvPr/>
        </p:nvSpPr>
        <p:spPr bwMode="auto">
          <a:xfrm>
            <a:off x="5054885" y="6289828"/>
            <a:ext cx="7137115" cy="568172"/>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95"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43279" y="2407922"/>
            <a:ext cx="4911606" cy="2865400"/>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Query execution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4400" b="0" i="0" u="none" strike="noStrike" kern="0" cap="none" spc="0" normalizeH="0" baseline="0" noProof="0" dirty="0">
                <a:ln>
                  <a:noFill/>
                </a:ln>
                <a:solidFill>
                  <a:schemeClr val="accent1"/>
                </a:solidFill>
                <a:effectLst/>
                <a:uLnTx/>
                <a:uFillTx/>
                <a:latin typeface="+mj-lt"/>
                <a:ea typeface="Segoe UI" pitchFamily="34" charset="0"/>
                <a:cs typeface="Segoe UI" pitchFamily="34" charset="0"/>
              </a:rPr>
              <a:t>Plans, vertices, stages, parallelism, ADLAUs</a:t>
            </a:r>
          </a:p>
        </p:txBody>
      </p:sp>
      <p:grpSp>
        <p:nvGrpSpPr>
          <p:cNvPr id="223" name="Group 222"/>
          <p:cNvGrpSpPr/>
          <p:nvPr/>
        </p:nvGrpSpPr>
        <p:grpSpPr>
          <a:xfrm>
            <a:off x="6280091" y="1872344"/>
            <a:ext cx="4686703" cy="4810781"/>
            <a:chOff x="7339176" y="2902113"/>
            <a:chExt cx="2577416" cy="2645651"/>
          </a:xfrm>
        </p:grpSpPr>
        <p:sp>
          <p:nvSpPr>
            <p:cNvPr id="91" name="Freeform 99"/>
            <p:cNvSpPr>
              <a:spLocks noEditPoints="1"/>
            </p:cNvSpPr>
            <p:nvPr/>
          </p:nvSpPr>
          <p:spPr bwMode="auto">
            <a:xfrm>
              <a:off x="7339176" y="4480819"/>
              <a:ext cx="545879" cy="1042132"/>
            </a:xfrm>
            <a:custGeom>
              <a:avLst/>
              <a:gdLst>
                <a:gd name="T0" fmla="*/ 168 w 375"/>
                <a:gd name="T1" fmla="*/ 660 h 713"/>
                <a:gd name="T2" fmla="*/ 323 w 375"/>
                <a:gd name="T3" fmla="*/ 660 h 713"/>
                <a:gd name="T4" fmla="*/ 299 w 375"/>
                <a:gd name="T5" fmla="*/ 686 h 713"/>
                <a:gd name="T6" fmla="*/ 325 w 375"/>
                <a:gd name="T7" fmla="*/ 713 h 713"/>
                <a:gd name="T8" fmla="*/ 352 w 375"/>
                <a:gd name="T9" fmla="*/ 686 h 713"/>
                <a:gd name="T10" fmla="*/ 328 w 375"/>
                <a:gd name="T11" fmla="*/ 660 h 713"/>
                <a:gd name="T12" fmla="*/ 334 w 375"/>
                <a:gd name="T13" fmla="*/ 660 h 713"/>
                <a:gd name="T14" fmla="*/ 334 w 375"/>
                <a:gd name="T15" fmla="*/ 660 h 713"/>
                <a:gd name="T16" fmla="*/ 359 w 375"/>
                <a:gd name="T17" fmla="*/ 660 h 713"/>
                <a:gd name="T18" fmla="*/ 375 w 375"/>
                <a:gd name="T19" fmla="*/ 644 h 713"/>
                <a:gd name="T20" fmla="*/ 375 w 375"/>
                <a:gd name="T21" fmla="*/ 630 h 713"/>
                <a:gd name="T22" fmla="*/ 359 w 375"/>
                <a:gd name="T23" fmla="*/ 614 h 713"/>
                <a:gd name="T24" fmla="*/ 210 w 375"/>
                <a:gd name="T25" fmla="*/ 614 h 713"/>
                <a:gd name="T26" fmla="*/ 210 w 375"/>
                <a:gd name="T27" fmla="*/ 465 h 713"/>
                <a:gd name="T28" fmla="*/ 359 w 375"/>
                <a:gd name="T29" fmla="*/ 465 h 713"/>
                <a:gd name="T30" fmla="*/ 375 w 375"/>
                <a:gd name="T31" fmla="*/ 450 h 713"/>
                <a:gd name="T32" fmla="*/ 375 w 375"/>
                <a:gd name="T33" fmla="*/ 392 h 713"/>
                <a:gd name="T34" fmla="*/ 359 w 375"/>
                <a:gd name="T35" fmla="*/ 376 h 713"/>
                <a:gd name="T36" fmla="*/ 182 w 375"/>
                <a:gd name="T37" fmla="*/ 376 h 713"/>
                <a:gd name="T38" fmla="*/ 182 w 375"/>
                <a:gd name="T39" fmla="*/ 253 h 713"/>
                <a:gd name="T40" fmla="*/ 301 w 375"/>
                <a:gd name="T41" fmla="*/ 253 h 713"/>
                <a:gd name="T42" fmla="*/ 317 w 375"/>
                <a:gd name="T43" fmla="*/ 238 h 713"/>
                <a:gd name="T44" fmla="*/ 317 w 375"/>
                <a:gd name="T45" fmla="*/ 15 h 713"/>
                <a:gd name="T46" fmla="*/ 301 w 375"/>
                <a:gd name="T47" fmla="*/ 0 h 713"/>
                <a:gd name="T48" fmla="*/ 53 w 375"/>
                <a:gd name="T49" fmla="*/ 0 h 713"/>
                <a:gd name="T50" fmla="*/ 16 w 375"/>
                <a:gd name="T51" fmla="*/ 0 h 713"/>
                <a:gd name="T52" fmla="*/ 0 w 375"/>
                <a:gd name="T53" fmla="*/ 15 h 713"/>
                <a:gd name="T54" fmla="*/ 0 w 375"/>
                <a:gd name="T55" fmla="*/ 238 h 713"/>
                <a:gd name="T56" fmla="*/ 16 w 375"/>
                <a:gd name="T57" fmla="*/ 253 h 713"/>
                <a:gd name="T58" fmla="*/ 53 w 375"/>
                <a:gd name="T59" fmla="*/ 253 h 713"/>
                <a:gd name="T60" fmla="*/ 91 w 375"/>
                <a:gd name="T61" fmla="*/ 253 h 713"/>
                <a:gd name="T62" fmla="*/ 91 w 375"/>
                <a:gd name="T63" fmla="*/ 376 h 713"/>
                <a:gd name="T64" fmla="*/ 16 w 375"/>
                <a:gd name="T65" fmla="*/ 376 h 713"/>
                <a:gd name="T66" fmla="*/ 0 w 375"/>
                <a:gd name="T67" fmla="*/ 392 h 713"/>
                <a:gd name="T68" fmla="*/ 0 w 375"/>
                <a:gd name="T69" fmla="*/ 450 h 713"/>
                <a:gd name="T70" fmla="*/ 16 w 375"/>
                <a:gd name="T71" fmla="*/ 465 h 713"/>
                <a:gd name="T72" fmla="*/ 103 w 375"/>
                <a:gd name="T73" fmla="*/ 465 h 713"/>
                <a:gd name="T74" fmla="*/ 174 w 375"/>
                <a:gd name="T75" fmla="*/ 465 h 713"/>
                <a:gd name="T76" fmla="*/ 174 w 375"/>
                <a:gd name="T77" fmla="*/ 563 h 713"/>
                <a:gd name="T78" fmla="*/ 158 w 375"/>
                <a:gd name="T79" fmla="*/ 563 h 713"/>
                <a:gd name="T80" fmla="*/ 158 w 375"/>
                <a:gd name="T81" fmla="*/ 614 h 713"/>
                <a:gd name="T82" fmla="*/ 16 w 375"/>
                <a:gd name="T83" fmla="*/ 614 h 713"/>
                <a:gd name="T84" fmla="*/ 0 w 375"/>
                <a:gd name="T85" fmla="*/ 630 h 713"/>
                <a:gd name="T86" fmla="*/ 0 w 375"/>
                <a:gd name="T87" fmla="*/ 644 h 713"/>
                <a:gd name="T88" fmla="*/ 16 w 375"/>
                <a:gd name="T89" fmla="*/ 660 h 713"/>
                <a:gd name="T90" fmla="*/ 36 w 375"/>
                <a:gd name="T91" fmla="*/ 660 h 713"/>
                <a:gd name="T92" fmla="*/ 51 w 375"/>
                <a:gd name="T93" fmla="*/ 660 h 713"/>
                <a:gd name="T94" fmla="*/ 51 w 375"/>
                <a:gd name="T95" fmla="*/ 660 h 713"/>
                <a:gd name="T96" fmla="*/ 149 w 375"/>
                <a:gd name="T97" fmla="*/ 660 h 713"/>
                <a:gd name="T98" fmla="*/ 168 w 375"/>
                <a:gd name="T99" fmla="*/ 660 h 713"/>
                <a:gd name="T100" fmla="*/ 158 w 375"/>
                <a:gd name="T101" fmla="*/ 660 h 713"/>
                <a:gd name="T102" fmla="*/ 154 w 375"/>
                <a:gd name="T103" fmla="*/ 660 h 713"/>
                <a:gd name="T104" fmla="*/ 163 w 375"/>
                <a:gd name="T105" fmla="*/ 660 h 713"/>
                <a:gd name="T106" fmla="*/ 158 w 375"/>
                <a:gd name="T107" fmla="*/ 6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713">
                  <a:moveTo>
                    <a:pt x="168" y="660"/>
                  </a:moveTo>
                  <a:cubicBezTo>
                    <a:pt x="323" y="660"/>
                    <a:pt x="323" y="660"/>
                    <a:pt x="323" y="660"/>
                  </a:cubicBezTo>
                  <a:cubicBezTo>
                    <a:pt x="309" y="661"/>
                    <a:pt x="299" y="672"/>
                    <a:pt x="299" y="686"/>
                  </a:cubicBezTo>
                  <a:cubicBezTo>
                    <a:pt x="299" y="701"/>
                    <a:pt x="310" y="713"/>
                    <a:pt x="325" y="713"/>
                  </a:cubicBezTo>
                  <a:cubicBezTo>
                    <a:pt x="340" y="713"/>
                    <a:pt x="352" y="701"/>
                    <a:pt x="352" y="686"/>
                  </a:cubicBezTo>
                  <a:cubicBezTo>
                    <a:pt x="352" y="672"/>
                    <a:pt x="341" y="661"/>
                    <a:pt x="328" y="660"/>
                  </a:cubicBezTo>
                  <a:cubicBezTo>
                    <a:pt x="334" y="660"/>
                    <a:pt x="334" y="660"/>
                    <a:pt x="334" y="660"/>
                  </a:cubicBezTo>
                  <a:cubicBezTo>
                    <a:pt x="334" y="660"/>
                    <a:pt x="334" y="660"/>
                    <a:pt x="334" y="660"/>
                  </a:cubicBezTo>
                  <a:cubicBezTo>
                    <a:pt x="359" y="660"/>
                    <a:pt x="359" y="660"/>
                    <a:pt x="359" y="660"/>
                  </a:cubicBezTo>
                  <a:cubicBezTo>
                    <a:pt x="359" y="660"/>
                    <a:pt x="375" y="660"/>
                    <a:pt x="375" y="644"/>
                  </a:cubicBezTo>
                  <a:cubicBezTo>
                    <a:pt x="375" y="630"/>
                    <a:pt x="375" y="630"/>
                    <a:pt x="375" y="630"/>
                  </a:cubicBezTo>
                  <a:cubicBezTo>
                    <a:pt x="375" y="630"/>
                    <a:pt x="375" y="614"/>
                    <a:pt x="359" y="614"/>
                  </a:cubicBezTo>
                  <a:cubicBezTo>
                    <a:pt x="210" y="614"/>
                    <a:pt x="210" y="614"/>
                    <a:pt x="210" y="614"/>
                  </a:cubicBezTo>
                  <a:cubicBezTo>
                    <a:pt x="210" y="465"/>
                    <a:pt x="210" y="465"/>
                    <a:pt x="210" y="465"/>
                  </a:cubicBezTo>
                  <a:cubicBezTo>
                    <a:pt x="359" y="465"/>
                    <a:pt x="359" y="465"/>
                    <a:pt x="359" y="465"/>
                  </a:cubicBezTo>
                  <a:cubicBezTo>
                    <a:pt x="375" y="465"/>
                    <a:pt x="375" y="450"/>
                    <a:pt x="375" y="450"/>
                  </a:cubicBezTo>
                  <a:cubicBezTo>
                    <a:pt x="375" y="392"/>
                    <a:pt x="375" y="392"/>
                    <a:pt x="375" y="392"/>
                  </a:cubicBezTo>
                  <a:cubicBezTo>
                    <a:pt x="375" y="376"/>
                    <a:pt x="359" y="376"/>
                    <a:pt x="359" y="376"/>
                  </a:cubicBezTo>
                  <a:cubicBezTo>
                    <a:pt x="182" y="376"/>
                    <a:pt x="182" y="376"/>
                    <a:pt x="182" y="376"/>
                  </a:cubicBezTo>
                  <a:cubicBezTo>
                    <a:pt x="182" y="253"/>
                    <a:pt x="182" y="253"/>
                    <a:pt x="182" y="253"/>
                  </a:cubicBezTo>
                  <a:cubicBezTo>
                    <a:pt x="301" y="253"/>
                    <a:pt x="301" y="253"/>
                    <a:pt x="301" y="253"/>
                  </a:cubicBezTo>
                  <a:cubicBezTo>
                    <a:pt x="317" y="253"/>
                    <a:pt x="317" y="238"/>
                    <a:pt x="317" y="238"/>
                  </a:cubicBezTo>
                  <a:cubicBezTo>
                    <a:pt x="317" y="15"/>
                    <a:pt x="317" y="15"/>
                    <a:pt x="317" y="15"/>
                  </a:cubicBezTo>
                  <a:cubicBezTo>
                    <a:pt x="317" y="0"/>
                    <a:pt x="301" y="0"/>
                    <a:pt x="301" y="0"/>
                  </a:cubicBezTo>
                  <a:cubicBezTo>
                    <a:pt x="53" y="0"/>
                    <a:pt x="53" y="0"/>
                    <a:pt x="53" y="0"/>
                  </a:cubicBezTo>
                  <a:cubicBezTo>
                    <a:pt x="16" y="0"/>
                    <a:pt x="16" y="0"/>
                    <a:pt x="16" y="0"/>
                  </a:cubicBezTo>
                  <a:cubicBezTo>
                    <a:pt x="0" y="0"/>
                    <a:pt x="0" y="15"/>
                    <a:pt x="0" y="15"/>
                  </a:cubicBezTo>
                  <a:cubicBezTo>
                    <a:pt x="0" y="238"/>
                    <a:pt x="0" y="238"/>
                    <a:pt x="0" y="238"/>
                  </a:cubicBezTo>
                  <a:cubicBezTo>
                    <a:pt x="0" y="253"/>
                    <a:pt x="16" y="253"/>
                    <a:pt x="16" y="253"/>
                  </a:cubicBezTo>
                  <a:cubicBezTo>
                    <a:pt x="53" y="253"/>
                    <a:pt x="53" y="253"/>
                    <a:pt x="53" y="253"/>
                  </a:cubicBezTo>
                  <a:cubicBezTo>
                    <a:pt x="91" y="253"/>
                    <a:pt x="91" y="253"/>
                    <a:pt x="91" y="253"/>
                  </a:cubicBezTo>
                  <a:cubicBezTo>
                    <a:pt x="91" y="376"/>
                    <a:pt x="91" y="376"/>
                    <a:pt x="91" y="376"/>
                  </a:cubicBezTo>
                  <a:cubicBezTo>
                    <a:pt x="16" y="376"/>
                    <a:pt x="16" y="376"/>
                    <a:pt x="16" y="376"/>
                  </a:cubicBezTo>
                  <a:cubicBezTo>
                    <a:pt x="0" y="376"/>
                    <a:pt x="0" y="392"/>
                    <a:pt x="0" y="392"/>
                  </a:cubicBezTo>
                  <a:cubicBezTo>
                    <a:pt x="0" y="450"/>
                    <a:pt x="0" y="450"/>
                    <a:pt x="0" y="450"/>
                  </a:cubicBezTo>
                  <a:cubicBezTo>
                    <a:pt x="0" y="465"/>
                    <a:pt x="16" y="465"/>
                    <a:pt x="16" y="465"/>
                  </a:cubicBezTo>
                  <a:cubicBezTo>
                    <a:pt x="103" y="465"/>
                    <a:pt x="103" y="465"/>
                    <a:pt x="103" y="465"/>
                  </a:cubicBezTo>
                  <a:cubicBezTo>
                    <a:pt x="174" y="465"/>
                    <a:pt x="174" y="465"/>
                    <a:pt x="174" y="465"/>
                  </a:cubicBezTo>
                  <a:cubicBezTo>
                    <a:pt x="174" y="563"/>
                    <a:pt x="174" y="563"/>
                    <a:pt x="174" y="563"/>
                  </a:cubicBezTo>
                  <a:cubicBezTo>
                    <a:pt x="158" y="563"/>
                    <a:pt x="158" y="563"/>
                    <a:pt x="158" y="563"/>
                  </a:cubicBezTo>
                  <a:cubicBezTo>
                    <a:pt x="158" y="614"/>
                    <a:pt x="158" y="614"/>
                    <a:pt x="158" y="614"/>
                  </a:cubicBezTo>
                  <a:cubicBezTo>
                    <a:pt x="16" y="614"/>
                    <a:pt x="16" y="614"/>
                    <a:pt x="16" y="614"/>
                  </a:cubicBezTo>
                  <a:cubicBezTo>
                    <a:pt x="16" y="614"/>
                    <a:pt x="0" y="614"/>
                    <a:pt x="0" y="630"/>
                  </a:cubicBezTo>
                  <a:cubicBezTo>
                    <a:pt x="0" y="644"/>
                    <a:pt x="0" y="644"/>
                    <a:pt x="0" y="644"/>
                  </a:cubicBezTo>
                  <a:cubicBezTo>
                    <a:pt x="0" y="644"/>
                    <a:pt x="0" y="660"/>
                    <a:pt x="16" y="660"/>
                  </a:cubicBezTo>
                  <a:cubicBezTo>
                    <a:pt x="36" y="660"/>
                    <a:pt x="36" y="660"/>
                    <a:pt x="36" y="660"/>
                  </a:cubicBezTo>
                  <a:cubicBezTo>
                    <a:pt x="51" y="660"/>
                    <a:pt x="51" y="660"/>
                    <a:pt x="51" y="660"/>
                  </a:cubicBezTo>
                  <a:cubicBezTo>
                    <a:pt x="51" y="660"/>
                    <a:pt x="51" y="660"/>
                    <a:pt x="51" y="660"/>
                  </a:cubicBezTo>
                  <a:cubicBezTo>
                    <a:pt x="149" y="660"/>
                    <a:pt x="149" y="660"/>
                    <a:pt x="149" y="660"/>
                  </a:cubicBezTo>
                  <a:cubicBezTo>
                    <a:pt x="168" y="660"/>
                    <a:pt x="168" y="660"/>
                    <a:pt x="168" y="660"/>
                  </a:cubicBezTo>
                  <a:moveTo>
                    <a:pt x="158" y="660"/>
                  </a:moveTo>
                  <a:cubicBezTo>
                    <a:pt x="157" y="660"/>
                    <a:pt x="156" y="660"/>
                    <a:pt x="154" y="660"/>
                  </a:cubicBezTo>
                  <a:cubicBezTo>
                    <a:pt x="163" y="660"/>
                    <a:pt x="163" y="660"/>
                    <a:pt x="163" y="660"/>
                  </a:cubicBezTo>
                  <a:cubicBezTo>
                    <a:pt x="161" y="660"/>
                    <a:pt x="160" y="660"/>
                    <a:pt x="158" y="660"/>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Oval 100"/>
            <p:cNvSpPr>
              <a:spLocks noChangeArrowheads="1"/>
            </p:cNvSpPr>
            <p:nvPr/>
          </p:nvSpPr>
          <p:spPr bwMode="auto">
            <a:xfrm>
              <a:off x="7351582" y="5445412"/>
              <a:ext cx="77540" cy="77540"/>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101"/>
            <p:cNvSpPr>
              <a:spLocks/>
            </p:cNvSpPr>
            <p:nvPr/>
          </p:nvSpPr>
          <p:spPr bwMode="auto">
            <a:xfrm>
              <a:off x="8052540" y="4480819"/>
              <a:ext cx="548980" cy="1042132"/>
            </a:xfrm>
            <a:custGeom>
              <a:avLst/>
              <a:gdLst>
                <a:gd name="T0" fmla="*/ 360 w 375"/>
                <a:gd name="T1" fmla="*/ 465 h 713"/>
                <a:gd name="T2" fmla="*/ 375 w 375"/>
                <a:gd name="T3" fmla="*/ 450 h 713"/>
                <a:gd name="T4" fmla="*/ 375 w 375"/>
                <a:gd name="T5" fmla="*/ 392 h 713"/>
                <a:gd name="T6" fmla="*/ 360 w 375"/>
                <a:gd name="T7" fmla="*/ 376 h 713"/>
                <a:gd name="T8" fmla="*/ 200 w 375"/>
                <a:gd name="T9" fmla="*/ 376 h 713"/>
                <a:gd name="T10" fmla="*/ 200 w 375"/>
                <a:gd name="T11" fmla="*/ 253 h 713"/>
                <a:gd name="T12" fmla="*/ 302 w 375"/>
                <a:gd name="T13" fmla="*/ 253 h 713"/>
                <a:gd name="T14" fmla="*/ 317 w 375"/>
                <a:gd name="T15" fmla="*/ 238 h 713"/>
                <a:gd name="T16" fmla="*/ 317 w 375"/>
                <a:gd name="T17" fmla="*/ 15 h 713"/>
                <a:gd name="T18" fmla="*/ 302 w 375"/>
                <a:gd name="T19" fmla="*/ 0 h 713"/>
                <a:gd name="T20" fmla="*/ 53 w 375"/>
                <a:gd name="T21" fmla="*/ 0 h 713"/>
                <a:gd name="T22" fmla="*/ 16 w 375"/>
                <a:gd name="T23" fmla="*/ 0 h 713"/>
                <a:gd name="T24" fmla="*/ 0 w 375"/>
                <a:gd name="T25" fmla="*/ 15 h 713"/>
                <a:gd name="T26" fmla="*/ 0 w 375"/>
                <a:gd name="T27" fmla="*/ 238 h 713"/>
                <a:gd name="T28" fmla="*/ 16 w 375"/>
                <a:gd name="T29" fmla="*/ 253 h 713"/>
                <a:gd name="T30" fmla="*/ 53 w 375"/>
                <a:gd name="T31" fmla="*/ 253 h 713"/>
                <a:gd name="T32" fmla="*/ 123 w 375"/>
                <a:gd name="T33" fmla="*/ 253 h 713"/>
                <a:gd name="T34" fmla="*/ 123 w 375"/>
                <a:gd name="T35" fmla="*/ 376 h 713"/>
                <a:gd name="T36" fmla="*/ 16 w 375"/>
                <a:gd name="T37" fmla="*/ 376 h 713"/>
                <a:gd name="T38" fmla="*/ 0 w 375"/>
                <a:gd name="T39" fmla="*/ 392 h 713"/>
                <a:gd name="T40" fmla="*/ 0 w 375"/>
                <a:gd name="T41" fmla="*/ 450 h 713"/>
                <a:gd name="T42" fmla="*/ 16 w 375"/>
                <a:gd name="T43" fmla="*/ 465 h 713"/>
                <a:gd name="T44" fmla="*/ 103 w 375"/>
                <a:gd name="T45" fmla="*/ 465 h 713"/>
                <a:gd name="T46" fmla="*/ 167 w 375"/>
                <a:gd name="T47" fmla="*/ 465 h 713"/>
                <a:gd name="T48" fmla="*/ 167 w 375"/>
                <a:gd name="T49" fmla="*/ 563 h 713"/>
                <a:gd name="T50" fmla="*/ 167 w 375"/>
                <a:gd name="T51" fmla="*/ 614 h 713"/>
                <a:gd name="T52" fmla="*/ 16 w 375"/>
                <a:gd name="T53" fmla="*/ 614 h 713"/>
                <a:gd name="T54" fmla="*/ 0 w 375"/>
                <a:gd name="T55" fmla="*/ 630 h 713"/>
                <a:gd name="T56" fmla="*/ 0 w 375"/>
                <a:gd name="T57" fmla="*/ 644 h 713"/>
                <a:gd name="T58" fmla="*/ 16 w 375"/>
                <a:gd name="T59" fmla="*/ 660 h 713"/>
                <a:gd name="T60" fmla="*/ 51 w 375"/>
                <a:gd name="T61" fmla="*/ 660 h 713"/>
                <a:gd name="T62" fmla="*/ 51 w 375"/>
                <a:gd name="T63" fmla="*/ 660 h 713"/>
                <a:gd name="T64" fmla="*/ 150 w 375"/>
                <a:gd name="T65" fmla="*/ 660 h 713"/>
                <a:gd name="T66" fmla="*/ 125 w 375"/>
                <a:gd name="T67" fmla="*/ 686 h 713"/>
                <a:gd name="T68" fmla="*/ 152 w 375"/>
                <a:gd name="T69" fmla="*/ 713 h 713"/>
                <a:gd name="T70" fmla="*/ 179 w 375"/>
                <a:gd name="T71" fmla="*/ 686 h 713"/>
                <a:gd name="T72" fmla="*/ 155 w 375"/>
                <a:gd name="T73" fmla="*/ 660 h 713"/>
                <a:gd name="T74" fmla="*/ 334 w 375"/>
                <a:gd name="T75" fmla="*/ 660 h 713"/>
                <a:gd name="T76" fmla="*/ 334 w 375"/>
                <a:gd name="T77" fmla="*/ 660 h 713"/>
                <a:gd name="T78" fmla="*/ 360 w 375"/>
                <a:gd name="T79" fmla="*/ 660 h 713"/>
                <a:gd name="T80" fmla="*/ 375 w 375"/>
                <a:gd name="T81" fmla="*/ 644 h 713"/>
                <a:gd name="T82" fmla="*/ 375 w 375"/>
                <a:gd name="T83" fmla="*/ 630 h 713"/>
                <a:gd name="T84" fmla="*/ 360 w 375"/>
                <a:gd name="T85" fmla="*/ 614 h 713"/>
                <a:gd name="T86" fmla="*/ 210 w 375"/>
                <a:gd name="T87" fmla="*/ 614 h 713"/>
                <a:gd name="T88" fmla="*/ 210 w 375"/>
                <a:gd name="T89" fmla="*/ 465 h 713"/>
                <a:gd name="T90" fmla="*/ 360 w 375"/>
                <a:gd name="T91" fmla="*/ 46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 h="713">
                  <a:moveTo>
                    <a:pt x="360" y="465"/>
                  </a:moveTo>
                  <a:cubicBezTo>
                    <a:pt x="375" y="465"/>
                    <a:pt x="375" y="450"/>
                    <a:pt x="375" y="450"/>
                  </a:cubicBezTo>
                  <a:cubicBezTo>
                    <a:pt x="375" y="392"/>
                    <a:pt x="375" y="392"/>
                    <a:pt x="375" y="392"/>
                  </a:cubicBezTo>
                  <a:cubicBezTo>
                    <a:pt x="375" y="376"/>
                    <a:pt x="360" y="376"/>
                    <a:pt x="360" y="376"/>
                  </a:cubicBezTo>
                  <a:cubicBezTo>
                    <a:pt x="200" y="376"/>
                    <a:pt x="200" y="376"/>
                    <a:pt x="200" y="376"/>
                  </a:cubicBezTo>
                  <a:cubicBezTo>
                    <a:pt x="200" y="253"/>
                    <a:pt x="200" y="253"/>
                    <a:pt x="200" y="253"/>
                  </a:cubicBezTo>
                  <a:cubicBezTo>
                    <a:pt x="302" y="253"/>
                    <a:pt x="302" y="253"/>
                    <a:pt x="302" y="253"/>
                  </a:cubicBezTo>
                  <a:cubicBezTo>
                    <a:pt x="317" y="253"/>
                    <a:pt x="317" y="238"/>
                    <a:pt x="317" y="238"/>
                  </a:cubicBezTo>
                  <a:cubicBezTo>
                    <a:pt x="317" y="15"/>
                    <a:pt x="317" y="15"/>
                    <a:pt x="317" y="15"/>
                  </a:cubicBezTo>
                  <a:cubicBezTo>
                    <a:pt x="317" y="0"/>
                    <a:pt x="302" y="0"/>
                    <a:pt x="302" y="0"/>
                  </a:cubicBezTo>
                  <a:cubicBezTo>
                    <a:pt x="53" y="0"/>
                    <a:pt x="53" y="0"/>
                    <a:pt x="53" y="0"/>
                  </a:cubicBezTo>
                  <a:cubicBezTo>
                    <a:pt x="16" y="0"/>
                    <a:pt x="16" y="0"/>
                    <a:pt x="16" y="0"/>
                  </a:cubicBezTo>
                  <a:cubicBezTo>
                    <a:pt x="0" y="0"/>
                    <a:pt x="0" y="15"/>
                    <a:pt x="0" y="15"/>
                  </a:cubicBezTo>
                  <a:cubicBezTo>
                    <a:pt x="0" y="238"/>
                    <a:pt x="0" y="238"/>
                    <a:pt x="0" y="238"/>
                  </a:cubicBezTo>
                  <a:cubicBezTo>
                    <a:pt x="0" y="253"/>
                    <a:pt x="16" y="253"/>
                    <a:pt x="16" y="253"/>
                  </a:cubicBezTo>
                  <a:cubicBezTo>
                    <a:pt x="53" y="253"/>
                    <a:pt x="53" y="253"/>
                    <a:pt x="53" y="253"/>
                  </a:cubicBezTo>
                  <a:cubicBezTo>
                    <a:pt x="123" y="253"/>
                    <a:pt x="123" y="253"/>
                    <a:pt x="123" y="253"/>
                  </a:cubicBezTo>
                  <a:cubicBezTo>
                    <a:pt x="123" y="376"/>
                    <a:pt x="123" y="376"/>
                    <a:pt x="123" y="376"/>
                  </a:cubicBezTo>
                  <a:cubicBezTo>
                    <a:pt x="16" y="376"/>
                    <a:pt x="16" y="376"/>
                    <a:pt x="16" y="376"/>
                  </a:cubicBezTo>
                  <a:cubicBezTo>
                    <a:pt x="0" y="376"/>
                    <a:pt x="0" y="392"/>
                    <a:pt x="0" y="392"/>
                  </a:cubicBezTo>
                  <a:cubicBezTo>
                    <a:pt x="0" y="450"/>
                    <a:pt x="0" y="450"/>
                    <a:pt x="0" y="450"/>
                  </a:cubicBezTo>
                  <a:cubicBezTo>
                    <a:pt x="0" y="465"/>
                    <a:pt x="16" y="465"/>
                    <a:pt x="16" y="465"/>
                  </a:cubicBezTo>
                  <a:cubicBezTo>
                    <a:pt x="103" y="465"/>
                    <a:pt x="103" y="465"/>
                    <a:pt x="103" y="465"/>
                  </a:cubicBezTo>
                  <a:cubicBezTo>
                    <a:pt x="167" y="465"/>
                    <a:pt x="167" y="465"/>
                    <a:pt x="167" y="465"/>
                  </a:cubicBezTo>
                  <a:cubicBezTo>
                    <a:pt x="167" y="563"/>
                    <a:pt x="167" y="563"/>
                    <a:pt x="167" y="563"/>
                  </a:cubicBezTo>
                  <a:cubicBezTo>
                    <a:pt x="167" y="614"/>
                    <a:pt x="167" y="614"/>
                    <a:pt x="167" y="614"/>
                  </a:cubicBezTo>
                  <a:cubicBezTo>
                    <a:pt x="16" y="614"/>
                    <a:pt x="16" y="614"/>
                    <a:pt x="16" y="614"/>
                  </a:cubicBezTo>
                  <a:cubicBezTo>
                    <a:pt x="16" y="614"/>
                    <a:pt x="0" y="614"/>
                    <a:pt x="0" y="630"/>
                  </a:cubicBezTo>
                  <a:cubicBezTo>
                    <a:pt x="0" y="644"/>
                    <a:pt x="0" y="644"/>
                    <a:pt x="0" y="644"/>
                  </a:cubicBezTo>
                  <a:cubicBezTo>
                    <a:pt x="0" y="644"/>
                    <a:pt x="0" y="660"/>
                    <a:pt x="16" y="660"/>
                  </a:cubicBezTo>
                  <a:cubicBezTo>
                    <a:pt x="51" y="660"/>
                    <a:pt x="51" y="660"/>
                    <a:pt x="51" y="660"/>
                  </a:cubicBezTo>
                  <a:cubicBezTo>
                    <a:pt x="51" y="660"/>
                    <a:pt x="51" y="660"/>
                    <a:pt x="51" y="660"/>
                  </a:cubicBezTo>
                  <a:cubicBezTo>
                    <a:pt x="150" y="660"/>
                    <a:pt x="150" y="660"/>
                    <a:pt x="150" y="660"/>
                  </a:cubicBezTo>
                  <a:cubicBezTo>
                    <a:pt x="136" y="661"/>
                    <a:pt x="125" y="672"/>
                    <a:pt x="125" y="686"/>
                  </a:cubicBezTo>
                  <a:cubicBezTo>
                    <a:pt x="125" y="701"/>
                    <a:pt x="137" y="713"/>
                    <a:pt x="152" y="713"/>
                  </a:cubicBezTo>
                  <a:cubicBezTo>
                    <a:pt x="167" y="713"/>
                    <a:pt x="179" y="701"/>
                    <a:pt x="179" y="686"/>
                  </a:cubicBezTo>
                  <a:cubicBezTo>
                    <a:pt x="179" y="672"/>
                    <a:pt x="168" y="661"/>
                    <a:pt x="155" y="660"/>
                  </a:cubicBezTo>
                  <a:cubicBezTo>
                    <a:pt x="334" y="660"/>
                    <a:pt x="334" y="660"/>
                    <a:pt x="334" y="660"/>
                  </a:cubicBezTo>
                  <a:cubicBezTo>
                    <a:pt x="334" y="660"/>
                    <a:pt x="334" y="660"/>
                    <a:pt x="334" y="660"/>
                  </a:cubicBezTo>
                  <a:cubicBezTo>
                    <a:pt x="360" y="660"/>
                    <a:pt x="360" y="660"/>
                    <a:pt x="360" y="660"/>
                  </a:cubicBezTo>
                  <a:cubicBezTo>
                    <a:pt x="360" y="660"/>
                    <a:pt x="375" y="660"/>
                    <a:pt x="375" y="644"/>
                  </a:cubicBezTo>
                  <a:cubicBezTo>
                    <a:pt x="375" y="630"/>
                    <a:pt x="375" y="630"/>
                    <a:pt x="375" y="630"/>
                  </a:cubicBezTo>
                  <a:cubicBezTo>
                    <a:pt x="375" y="630"/>
                    <a:pt x="375" y="614"/>
                    <a:pt x="360" y="614"/>
                  </a:cubicBezTo>
                  <a:cubicBezTo>
                    <a:pt x="210" y="614"/>
                    <a:pt x="210" y="614"/>
                    <a:pt x="210" y="614"/>
                  </a:cubicBezTo>
                  <a:cubicBezTo>
                    <a:pt x="210" y="465"/>
                    <a:pt x="210" y="465"/>
                    <a:pt x="210" y="465"/>
                  </a:cubicBezTo>
                  <a:cubicBezTo>
                    <a:pt x="360" y="465"/>
                    <a:pt x="360" y="465"/>
                    <a:pt x="360" y="465"/>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102"/>
            <p:cNvSpPr>
              <a:spLocks noEditPoints="1"/>
            </p:cNvSpPr>
            <p:nvPr/>
          </p:nvSpPr>
          <p:spPr bwMode="auto">
            <a:xfrm>
              <a:off x="9203228" y="4493225"/>
              <a:ext cx="545879" cy="1039031"/>
            </a:xfrm>
            <a:custGeom>
              <a:avLst/>
              <a:gdLst>
                <a:gd name="T0" fmla="*/ 226 w 375"/>
                <a:gd name="T1" fmla="*/ 660 h 713"/>
                <a:gd name="T2" fmla="*/ 323 w 375"/>
                <a:gd name="T3" fmla="*/ 660 h 713"/>
                <a:gd name="T4" fmla="*/ 299 w 375"/>
                <a:gd name="T5" fmla="*/ 687 h 713"/>
                <a:gd name="T6" fmla="*/ 326 w 375"/>
                <a:gd name="T7" fmla="*/ 713 h 713"/>
                <a:gd name="T8" fmla="*/ 329 w 375"/>
                <a:gd name="T9" fmla="*/ 713 h 713"/>
                <a:gd name="T10" fmla="*/ 355 w 375"/>
                <a:gd name="T11" fmla="*/ 687 h 713"/>
                <a:gd name="T12" fmla="*/ 329 w 375"/>
                <a:gd name="T13" fmla="*/ 660 h 713"/>
                <a:gd name="T14" fmla="*/ 360 w 375"/>
                <a:gd name="T15" fmla="*/ 660 h 713"/>
                <a:gd name="T16" fmla="*/ 375 w 375"/>
                <a:gd name="T17" fmla="*/ 644 h 713"/>
                <a:gd name="T18" fmla="*/ 375 w 375"/>
                <a:gd name="T19" fmla="*/ 630 h 713"/>
                <a:gd name="T20" fmla="*/ 360 w 375"/>
                <a:gd name="T21" fmla="*/ 614 h 713"/>
                <a:gd name="T22" fmla="*/ 231 w 375"/>
                <a:gd name="T23" fmla="*/ 614 h 713"/>
                <a:gd name="T24" fmla="*/ 231 w 375"/>
                <a:gd name="T25" fmla="*/ 466 h 713"/>
                <a:gd name="T26" fmla="*/ 272 w 375"/>
                <a:gd name="T27" fmla="*/ 466 h 713"/>
                <a:gd name="T28" fmla="*/ 360 w 375"/>
                <a:gd name="T29" fmla="*/ 466 h 713"/>
                <a:gd name="T30" fmla="*/ 375 w 375"/>
                <a:gd name="T31" fmla="*/ 450 h 713"/>
                <a:gd name="T32" fmla="*/ 375 w 375"/>
                <a:gd name="T33" fmla="*/ 393 h 713"/>
                <a:gd name="T34" fmla="*/ 360 w 375"/>
                <a:gd name="T35" fmla="*/ 377 h 713"/>
                <a:gd name="T36" fmla="*/ 284 w 375"/>
                <a:gd name="T37" fmla="*/ 377 h 713"/>
                <a:gd name="T38" fmla="*/ 284 w 375"/>
                <a:gd name="T39" fmla="*/ 254 h 713"/>
                <a:gd name="T40" fmla="*/ 322 w 375"/>
                <a:gd name="T41" fmla="*/ 254 h 713"/>
                <a:gd name="T42" fmla="*/ 360 w 375"/>
                <a:gd name="T43" fmla="*/ 254 h 713"/>
                <a:gd name="T44" fmla="*/ 375 w 375"/>
                <a:gd name="T45" fmla="*/ 238 h 713"/>
                <a:gd name="T46" fmla="*/ 375 w 375"/>
                <a:gd name="T47" fmla="*/ 16 h 713"/>
                <a:gd name="T48" fmla="*/ 360 w 375"/>
                <a:gd name="T49" fmla="*/ 0 h 713"/>
                <a:gd name="T50" fmla="*/ 322 w 375"/>
                <a:gd name="T51" fmla="*/ 0 h 713"/>
                <a:gd name="T52" fmla="*/ 74 w 375"/>
                <a:gd name="T53" fmla="*/ 0 h 713"/>
                <a:gd name="T54" fmla="*/ 58 w 375"/>
                <a:gd name="T55" fmla="*/ 16 h 713"/>
                <a:gd name="T56" fmla="*/ 58 w 375"/>
                <a:gd name="T57" fmla="*/ 238 h 713"/>
                <a:gd name="T58" fmla="*/ 74 w 375"/>
                <a:gd name="T59" fmla="*/ 254 h 713"/>
                <a:gd name="T60" fmla="*/ 193 w 375"/>
                <a:gd name="T61" fmla="*/ 254 h 713"/>
                <a:gd name="T62" fmla="*/ 193 w 375"/>
                <a:gd name="T63" fmla="*/ 377 h 713"/>
                <a:gd name="T64" fmla="*/ 16 w 375"/>
                <a:gd name="T65" fmla="*/ 377 h 713"/>
                <a:gd name="T66" fmla="*/ 0 w 375"/>
                <a:gd name="T67" fmla="*/ 393 h 713"/>
                <a:gd name="T68" fmla="*/ 0 w 375"/>
                <a:gd name="T69" fmla="*/ 450 h 713"/>
                <a:gd name="T70" fmla="*/ 16 w 375"/>
                <a:gd name="T71" fmla="*/ 466 h 713"/>
                <a:gd name="T72" fmla="*/ 149 w 375"/>
                <a:gd name="T73" fmla="*/ 466 h 713"/>
                <a:gd name="T74" fmla="*/ 149 w 375"/>
                <a:gd name="T75" fmla="*/ 614 h 713"/>
                <a:gd name="T76" fmla="*/ 16 w 375"/>
                <a:gd name="T77" fmla="*/ 614 h 713"/>
                <a:gd name="T78" fmla="*/ 0 w 375"/>
                <a:gd name="T79" fmla="*/ 630 h 713"/>
                <a:gd name="T80" fmla="*/ 0 w 375"/>
                <a:gd name="T81" fmla="*/ 644 h 713"/>
                <a:gd name="T82" fmla="*/ 16 w 375"/>
                <a:gd name="T83" fmla="*/ 660 h 713"/>
                <a:gd name="T84" fmla="*/ 37 w 375"/>
                <a:gd name="T85" fmla="*/ 660 h 713"/>
                <a:gd name="T86" fmla="*/ 10 w 375"/>
                <a:gd name="T87" fmla="*/ 687 h 713"/>
                <a:gd name="T88" fmla="*/ 37 w 375"/>
                <a:gd name="T89" fmla="*/ 713 h 713"/>
                <a:gd name="T90" fmla="*/ 38 w 375"/>
                <a:gd name="T91" fmla="*/ 713 h 713"/>
                <a:gd name="T92" fmla="*/ 64 w 375"/>
                <a:gd name="T93" fmla="*/ 687 h 713"/>
                <a:gd name="T94" fmla="*/ 40 w 375"/>
                <a:gd name="T95" fmla="*/ 660 h 713"/>
                <a:gd name="T96" fmla="*/ 207 w 375"/>
                <a:gd name="T97" fmla="*/ 660 h 713"/>
                <a:gd name="T98" fmla="*/ 226 w 375"/>
                <a:gd name="T99" fmla="*/ 660 h 713"/>
                <a:gd name="T100" fmla="*/ 324 w 375"/>
                <a:gd name="T101" fmla="*/ 660 h 713"/>
                <a:gd name="T102" fmla="*/ 324 w 375"/>
                <a:gd name="T103" fmla="*/ 660 h 713"/>
                <a:gd name="T104" fmla="*/ 326 w 375"/>
                <a:gd name="T105" fmla="*/ 660 h 713"/>
                <a:gd name="T106" fmla="*/ 324 w 375"/>
                <a:gd name="T107" fmla="*/ 6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713">
                  <a:moveTo>
                    <a:pt x="226" y="660"/>
                  </a:moveTo>
                  <a:cubicBezTo>
                    <a:pt x="323" y="660"/>
                    <a:pt x="323" y="660"/>
                    <a:pt x="323" y="660"/>
                  </a:cubicBezTo>
                  <a:cubicBezTo>
                    <a:pt x="310" y="662"/>
                    <a:pt x="299" y="673"/>
                    <a:pt x="299" y="687"/>
                  </a:cubicBezTo>
                  <a:cubicBezTo>
                    <a:pt x="299" y="701"/>
                    <a:pt x="311" y="713"/>
                    <a:pt x="326" y="713"/>
                  </a:cubicBezTo>
                  <a:cubicBezTo>
                    <a:pt x="329" y="713"/>
                    <a:pt x="329" y="713"/>
                    <a:pt x="329" y="713"/>
                  </a:cubicBezTo>
                  <a:cubicBezTo>
                    <a:pt x="343" y="713"/>
                    <a:pt x="355" y="701"/>
                    <a:pt x="355" y="687"/>
                  </a:cubicBezTo>
                  <a:cubicBezTo>
                    <a:pt x="355" y="672"/>
                    <a:pt x="343" y="660"/>
                    <a:pt x="329" y="660"/>
                  </a:cubicBezTo>
                  <a:cubicBezTo>
                    <a:pt x="360" y="660"/>
                    <a:pt x="360" y="660"/>
                    <a:pt x="360" y="660"/>
                  </a:cubicBezTo>
                  <a:cubicBezTo>
                    <a:pt x="375" y="660"/>
                    <a:pt x="375" y="644"/>
                    <a:pt x="375" y="644"/>
                  </a:cubicBezTo>
                  <a:cubicBezTo>
                    <a:pt x="375" y="630"/>
                    <a:pt x="375" y="630"/>
                    <a:pt x="375" y="630"/>
                  </a:cubicBezTo>
                  <a:cubicBezTo>
                    <a:pt x="375" y="614"/>
                    <a:pt x="360" y="614"/>
                    <a:pt x="360" y="614"/>
                  </a:cubicBezTo>
                  <a:cubicBezTo>
                    <a:pt x="231" y="614"/>
                    <a:pt x="231" y="614"/>
                    <a:pt x="231" y="614"/>
                  </a:cubicBezTo>
                  <a:cubicBezTo>
                    <a:pt x="231" y="466"/>
                    <a:pt x="231" y="466"/>
                    <a:pt x="231" y="466"/>
                  </a:cubicBezTo>
                  <a:cubicBezTo>
                    <a:pt x="272" y="466"/>
                    <a:pt x="272" y="466"/>
                    <a:pt x="272" y="466"/>
                  </a:cubicBezTo>
                  <a:cubicBezTo>
                    <a:pt x="360" y="466"/>
                    <a:pt x="360" y="466"/>
                    <a:pt x="360" y="466"/>
                  </a:cubicBezTo>
                  <a:cubicBezTo>
                    <a:pt x="360" y="466"/>
                    <a:pt x="375" y="466"/>
                    <a:pt x="375" y="450"/>
                  </a:cubicBezTo>
                  <a:cubicBezTo>
                    <a:pt x="375" y="393"/>
                    <a:pt x="375" y="393"/>
                    <a:pt x="375" y="393"/>
                  </a:cubicBezTo>
                  <a:cubicBezTo>
                    <a:pt x="375" y="393"/>
                    <a:pt x="375" y="377"/>
                    <a:pt x="360" y="377"/>
                  </a:cubicBezTo>
                  <a:cubicBezTo>
                    <a:pt x="284" y="377"/>
                    <a:pt x="284" y="377"/>
                    <a:pt x="284" y="377"/>
                  </a:cubicBezTo>
                  <a:cubicBezTo>
                    <a:pt x="284" y="254"/>
                    <a:pt x="284" y="254"/>
                    <a:pt x="284" y="254"/>
                  </a:cubicBezTo>
                  <a:cubicBezTo>
                    <a:pt x="322" y="254"/>
                    <a:pt x="322" y="254"/>
                    <a:pt x="322" y="254"/>
                  </a:cubicBezTo>
                  <a:cubicBezTo>
                    <a:pt x="360" y="254"/>
                    <a:pt x="360" y="254"/>
                    <a:pt x="360" y="254"/>
                  </a:cubicBezTo>
                  <a:cubicBezTo>
                    <a:pt x="360" y="254"/>
                    <a:pt x="375" y="254"/>
                    <a:pt x="375" y="238"/>
                  </a:cubicBezTo>
                  <a:cubicBezTo>
                    <a:pt x="375" y="16"/>
                    <a:pt x="375" y="16"/>
                    <a:pt x="375" y="16"/>
                  </a:cubicBezTo>
                  <a:cubicBezTo>
                    <a:pt x="375" y="16"/>
                    <a:pt x="375" y="0"/>
                    <a:pt x="360" y="0"/>
                  </a:cubicBezTo>
                  <a:cubicBezTo>
                    <a:pt x="322" y="0"/>
                    <a:pt x="322" y="0"/>
                    <a:pt x="322" y="0"/>
                  </a:cubicBezTo>
                  <a:cubicBezTo>
                    <a:pt x="74" y="0"/>
                    <a:pt x="74" y="0"/>
                    <a:pt x="74" y="0"/>
                  </a:cubicBezTo>
                  <a:cubicBezTo>
                    <a:pt x="74" y="0"/>
                    <a:pt x="58" y="0"/>
                    <a:pt x="58" y="16"/>
                  </a:cubicBezTo>
                  <a:cubicBezTo>
                    <a:pt x="58" y="238"/>
                    <a:pt x="58" y="238"/>
                    <a:pt x="58" y="238"/>
                  </a:cubicBezTo>
                  <a:cubicBezTo>
                    <a:pt x="58" y="238"/>
                    <a:pt x="58" y="254"/>
                    <a:pt x="74" y="254"/>
                  </a:cubicBezTo>
                  <a:cubicBezTo>
                    <a:pt x="193" y="254"/>
                    <a:pt x="193" y="254"/>
                    <a:pt x="193" y="254"/>
                  </a:cubicBezTo>
                  <a:cubicBezTo>
                    <a:pt x="193" y="377"/>
                    <a:pt x="193" y="377"/>
                    <a:pt x="193" y="377"/>
                  </a:cubicBezTo>
                  <a:cubicBezTo>
                    <a:pt x="16" y="377"/>
                    <a:pt x="16" y="377"/>
                    <a:pt x="16" y="377"/>
                  </a:cubicBezTo>
                  <a:cubicBezTo>
                    <a:pt x="16" y="377"/>
                    <a:pt x="0" y="377"/>
                    <a:pt x="0" y="393"/>
                  </a:cubicBezTo>
                  <a:cubicBezTo>
                    <a:pt x="0" y="450"/>
                    <a:pt x="0" y="450"/>
                    <a:pt x="0" y="450"/>
                  </a:cubicBezTo>
                  <a:cubicBezTo>
                    <a:pt x="0" y="450"/>
                    <a:pt x="0" y="466"/>
                    <a:pt x="16" y="466"/>
                  </a:cubicBezTo>
                  <a:cubicBezTo>
                    <a:pt x="149" y="466"/>
                    <a:pt x="149" y="466"/>
                    <a:pt x="149" y="466"/>
                  </a:cubicBezTo>
                  <a:cubicBezTo>
                    <a:pt x="149" y="614"/>
                    <a:pt x="149" y="614"/>
                    <a:pt x="149" y="614"/>
                  </a:cubicBezTo>
                  <a:cubicBezTo>
                    <a:pt x="16" y="614"/>
                    <a:pt x="16" y="614"/>
                    <a:pt x="16" y="614"/>
                  </a:cubicBezTo>
                  <a:cubicBezTo>
                    <a:pt x="0" y="614"/>
                    <a:pt x="0" y="630"/>
                    <a:pt x="0" y="630"/>
                  </a:cubicBezTo>
                  <a:cubicBezTo>
                    <a:pt x="0" y="644"/>
                    <a:pt x="0" y="644"/>
                    <a:pt x="0" y="644"/>
                  </a:cubicBezTo>
                  <a:cubicBezTo>
                    <a:pt x="0" y="660"/>
                    <a:pt x="16" y="660"/>
                    <a:pt x="16" y="660"/>
                  </a:cubicBezTo>
                  <a:cubicBezTo>
                    <a:pt x="37" y="660"/>
                    <a:pt x="37" y="660"/>
                    <a:pt x="37" y="660"/>
                  </a:cubicBezTo>
                  <a:cubicBezTo>
                    <a:pt x="22" y="660"/>
                    <a:pt x="10" y="672"/>
                    <a:pt x="10" y="687"/>
                  </a:cubicBezTo>
                  <a:cubicBezTo>
                    <a:pt x="10" y="701"/>
                    <a:pt x="22" y="713"/>
                    <a:pt x="37" y="713"/>
                  </a:cubicBezTo>
                  <a:cubicBezTo>
                    <a:pt x="38" y="713"/>
                    <a:pt x="38" y="713"/>
                    <a:pt x="38" y="713"/>
                  </a:cubicBezTo>
                  <a:cubicBezTo>
                    <a:pt x="53" y="713"/>
                    <a:pt x="64" y="701"/>
                    <a:pt x="64" y="687"/>
                  </a:cubicBezTo>
                  <a:cubicBezTo>
                    <a:pt x="64" y="673"/>
                    <a:pt x="54" y="662"/>
                    <a:pt x="40" y="660"/>
                  </a:cubicBezTo>
                  <a:cubicBezTo>
                    <a:pt x="207" y="660"/>
                    <a:pt x="207" y="660"/>
                    <a:pt x="207" y="660"/>
                  </a:cubicBezTo>
                  <a:cubicBezTo>
                    <a:pt x="226" y="660"/>
                    <a:pt x="226" y="660"/>
                    <a:pt x="226" y="660"/>
                  </a:cubicBezTo>
                  <a:moveTo>
                    <a:pt x="324" y="660"/>
                  </a:moveTo>
                  <a:cubicBezTo>
                    <a:pt x="324" y="660"/>
                    <a:pt x="324" y="660"/>
                    <a:pt x="324" y="660"/>
                  </a:cubicBezTo>
                  <a:cubicBezTo>
                    <a:pt x="326" y="660"/>
                    <a:pt x="326" y="660"/>
                    <a:pt x="326" y="660"/>
                  </a:cubicBezTo>
                  <a:cubicBezTo>
                    <a:pt x="325" y="660"/>
                    <a:pt x="325" y="660"/>
                    <a:pt x="324" y="660"/>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103"/>
            <p:cNvSpPr>
              <a:spLocks noChangeArrowheads="1"/>
            </p:cNvSpPr>
            <p:nvPr/>
          </p:nvSpPr>
          <p:spPr bwMode="auto">
            <a:xfrm>
              <a:off x="8576708" y="3491414"/>
              <a:ext cx="1293361" cy="874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Rectangle 104"/>
            <p:cNvSpPr>
              <a:spLocks noChangeArrowheads="1"/>
            </p:cNvSpPr>
            <p:nvPr/>
          </p:nvSpPr>
          <p:spPr bwMode="auto">
            <a:xfrm>
              <a:off x="8576708" y="3491414"/>
              <a:ext cx="1293361" cy="874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105"/>
            <p:cNvSpPr>
              <a:spLocks noEditPoints="1"/>
            </p:cNvSpPr>
            <p:nvPr/>
          </p:nvSpPr>
          <p:spPr bwMode="auto">
            <a:xfrm>
              <a:off x="8530184" y="3444890"/>
              <a:ext cx="1386408" cy="967694"/>
            </a:xfrm>
            <a:custGeom>
              <a:avLst/>
              <a:gdLst>
                <a:gd name="T0" fmla="*/ 432 w 447"/>
                <a:gd name="T1" fmla="*/ 15 h 312"/>
                <a:gd name="T2" fmla="*/ 432 w 447"/>
                <a:gd name="T3" fmla="*/ 297 h 312"/>
                <a:gd name="T4" fmla="*/ 15 w 447"/>
                <a:gd name="T5" fmla="*/ 297 h 312"/>
                <a:gd name="T6" fmla="*/ 15 w 447"/>
                <a:gd name="T7" fmla="*/ 15 h 312"/>
                <a:gd name="T8" fmla="*/ 432 w 447"/>
                <a:gd name="T9" fmla="*/ 15 h 312"/>
                <a:gd name="T10" fmla="*/ 447 w 447"/>
                <a:gd name="T11" fmla="*/ 0 h 312"/>
                <a:gd name="T12" fmla="*/ 432 w 447"/>
                <a:gd name="T13" fmla="*/ 0 h 312"/>
                <a:gd name="T14" fmla="*/ 15 w 447"/>
                <a:gd name="T15" fmla="*/ 0 h 312"/>
                <a:gd name="T16" fmla="*/ 0 w 447"/>
                <a:gd name="T17" fmla="*/ 0 h 312"/>
                <a:gd name="T18" fmla="*/ 0 w 447"/>
                <a:gd name="T19" fmla="*/ 15 h 312"/>
                <a:gd name="T20" fmla="*/ 0 w 447"/>
                <a:gd name="T21" fmla="*/ 297 h 312"/>
                <a:gd name="T22" fmla="*/ 0 w 447"/>
                <a:gd name="T23" fmla="*/ 312 h 312"/>
                <a:gd name="T24" fmla="*/ 15 w 447"/>
                <a:gd name="T25" fmla="*/ 312 h 312"/>
                <a:gd name="T26" fmla="*/ 432 w 447"/>
                <a:gd name="T27" fmla="*/ 312 h 312"/>
                <a:gd name="T28" fmla="*/ 447 w 447"/>
                <a:gd name="T29" fmla="*/ 312 h 312"/>
                <a:gd name="T30" fmla="*/ 447 w 447"/>
                <a:gd name="T31" fmla="*/ 297 h 312"/>
                <a:gd name="T32" fmla="*/ 447 w 447"/>
                <a:gd name="T33" fmla="*/ 15 h 312"/>
                <a:gd name="T34" fmla="*/ 447 w 447"/>
                <a:gd name="T35"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7" h="312">
                  <a:moveTo>
                    <a:pt x="432" y="15"/>
                  </a:moveTo>
                  <a:lnTo>
                    <a:pt x="432" y="297"/>
                  </a:lnTo>
                  <a:lnTo>
                    <a:pt x="15" y="297"/>
                  </a:lnTo>
                  <a:lnTo>
                    <a:pt x="15" y="15"/>
                  </a:lnTo>
                  <a:lnTo>
                    <a:pt x="432" y="15"/>
                  </a:lnTo>
                  <a:close/>
                  <a:moveTo>
                    <a:pt x="447" y="0"/>
                  </a:moveTo>
                  <a:lnTo>
                    <a:pt x="432" y="0"/>
                  </a:lnTo>
                  <a:lnTo>
                    <a:pt x="15" y="0"/>
                  </a:lnTo>
                  <a:lnTo>
                    <a:pt x="0" y="0"/>
                  </a:lnTo>
                  <a:lnTo>
                    <a:pt x="0" y="15"/>
                  </a:lnTo>
                  <a:lnTo>
                    <a:pt x="0" y="297"/>
                  </a:lnTo>
                  <a:lnTo>
                    <a:pt x="0" y="312"/>
                  </a:lnTo>
                  <a:lnTo>
                    <a:pt x="15" y="312"/>
                  </a:lnTo>
                  <a:lnTo>
                    <a:pt x="432" y="312"/>
                  </a:lnTo>
                  <a:lnTo>
                    <a:pt x="447" y="312"/>
                  </a:lnTo>
                  <a:lnTo>
                    <a:pt x="447" y="297"/>
                  </a:lnTo>
                  <a:lnTo>
                    <a:pt x="447" y="15"/>
                  </a:lnTo>
                  <a:lnTo>
                    <a:pt x="447" y="0"/>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106"/>
            <p:cNvSpPr>
              <a:spLocks noEditPoints="1"/>
            </p:cNvSpPr>
            <p:nvPr/>
          </p:nvSpPr>
          <p:spPr bwMode="auto">
            <a:xfrm>
              <a:off x="8530184" y="3444890"/>
              <a:ext cx="1386408" cy="967694"/>
            </a:xfrm>
            <a:custGeom>
              <a:avLst/>
              <a:gdLst>
                <a:gd name="T0" fmla="*/ 432 w 447"/>
                <a:gd name="T1" fmla="*/ 15 h 312"/>
                <a:gd name="T2" fmla="*/ 432 w 447"/>
                <a:gd name="T3" fmla="*/ 297 h 312"/>
                <a:gd name="T4" fmla="*/ 15 w 447"/>
                <a:gd name="T5" fmla="*/ 297 h 312"/>
                <a:gd name="T6" fmla="*/ 15 w 447"/>
                <a:gd name="T7" fmla="*/ 15 h 312"/>
                <a:gd name="T8" fmla="*/ 432 w 447"/>
                <a:gd name="T9" fmla="*/ 15 h 312"/>
                <a:gd name="T10" fmla="*/ 447 w 447"/>
                <a:gd name="T11" fmla="*/ 0 h 312"/>
                <a:gd name="T12" fmla="*/ 432 w 447"/>
                <a:gd name="T13" fmla="*/ 0 h 312"/>
                <a:gd name="T14" fmla="*/ 15 w 447"/>
                <a:gd name="T15" fmla="*/ 0 h 312"/>
                <a:gd name="T16" fmla="*/ 0 w 447"/>
                <a:gd name="T17" fmla="*/ 0 h 312"/>
                <a:gd name="T18" fmla="*/ 0 w 447"/>
                <a:gd name="T19" fmla="*/ 15 h 312"/>
                <a:gd name="T20" fmla="*/ 0 w 447"/>
                <a:gd name="T21" fmla="*/ 297 h 312"/>
                <a:gd name="T22" fmla="*/ 0 w 447"/>
                <a:gd name="T23" fmla="*/ 312 h 312"/>
                <a:gd name="T24" fmla="*/ 15 w 447"/>
                <a:gd name="T25" fmla="*/ 312 h 312"/>
                <a:gd name="T26" fmla="*/ 432 w 447"/>
                <a:gd name="T27" fmla="*/ 312 h 312"/>
                <a:gd name="T28" fmla="*/ 447 w 447"/>
                <a:gd name="T29" fmla="*/ 312 h 312"/>
                <a:gd name="T30" fmla="*/ 447 w 447"/>
                <a:gd name="T31" fmla="*/ 297 h 312"/>
                <a:gd name="T32" fmla="*/ 447 w 447"/>
                <a:gd name="T33" fmla="*/ 15 h 312"/>
                <a:gd name="T34" fmla="*/ 447 w 447"/>
                <a:gd name="T35"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7" h="312">
                  <a:moveTo>
                    <a:pt x="432" y="15"/>
                  </a:moveTo>
                  <a:lnTo>
                    <a:pt x="432" y="297"/>
                  </a:lnTo>
                  <a:lnTo>
                    <a:pt x="15" y="297"/>
                  </a:lnTo>
                  <a:lnTo>
                    <a:pt x="15" y="15"/>
                  </a:lnTo>
                  <a:lnTo>
                    <a:pt x="432" y="15"/>
                  </a:lnTo>
                  <a:moveTo>
                    <a:pt x="447" y="0"/>
                  </a:moveTo>
                  <a:lnTo>
                    <a:pt x="432" y="0"/>
                  </a:lnTo>
                  <a:lnTo>
                    <a:pt x="15" y="0"/>
                  </a:lnTo>
                  <a:lnTo>
                    <a:pt x="0" y="0"/>
                  </a:lnTo>
                  <a:lnTo>
                    <a:pt x="0" y="15"/>
                  </a:lnTo>
                  <a:lnTo>
                    <a:pt x="0" y="297"/>
                  </a:lnTo>
                  <a:lnTo>
                    <a:pt x="0" y="312"/>
                  </a:lnTo>
                  <a:lnTo>
                    <a:pt x="15" y="312"/>
                  </a:lnTo>
                  <a:lnTo>
                    <a:pt x="432" y="312"/>
                  </a:lnTo>
                  <a:lnTo>
                    <a:pt x="447" y="312"/>
                  </a:lnTo>
                  <a:lnTo>
                    <a:pt x="447" y="297"/>
                  </a:lnTo>
                  <a:lnTo>
                    <a:pt x="447" y="15"/>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107"/>
            <p:cNvSpPr>
              <a:spLocks/>
            </p:cNvSpPr>
            <p:nvPr/>
          </p:nvSpPr>
          <p:spPr bwMode="auto">
            <a:xfrm>
              <a:off x="8893070" y="5420599"/>
              <a:ext cx="201603" cy="111657"/>
            </a:xfrm>
            <a:custGeom>
              <a:avLst/>
              <a:gdLst>
                <a:gd name="T0" fmla="*/ 0 w 65"/>
                <a:gd name="T1" fmla="*/ 28 h 36"/>
                <a:gd name="T2" fmla="*/ 28 w 65"/>
                <a:gd name="T3" fmla="*/ 0 h 36"/>
                <a:gd name="T4" fmla="*/ 65 w 65"/>
                <a:gd name="T5" fmla="*/ 0 h 36"/>
                <a:gd name="T6" fmla="*/ 65 w 65"/>
                <a:gd name="T7" fmla="*/ 36 h 36"/>
                <a:gd name="T8" fmla="*/ 0 w 65"/>
                <a:gd name="T9" fmla="*/ 36 h 36"/>
                <a:gd name="T10" fmla="*/ 0 w 65"/>
                <a:gd name="T11" fmla="*/ 28 h 36"/>
              </a:gdLst>
              <a:ahLst/>
              <a:cxnLst>
                <a:cxn ang="0">
                  <a:pos x="T0" y="T1"/>
                </a:cxn>
                <a:cxn ang="0">
                  <a:pos x="T2" y="T3"/>
                </a:cxn>
                <a:cxn ang="0">
                  <a:pos x="T4" y="T5"/>
                </a:cxn>
                <a:cxn ang="0">
                  <a:pos x="T6" y="T7"/>
                </a:cxn>
                <a:cxn ang="0">
                  <a:pos x="T8" y="T9"/>
                </a:cxn>
                <a:cxn ang="0">
                  <a:pos x="T10" y="T11"/>
                </a:cxn>
              </a:cxnLst>
              <a:rect l="0" t="0" r="r" b="b"/>
              <a:pathLst>
                <a:path w="65" h="36">
                  <a:moveTo>
                    <a:pt x="0" y="28"/>
                  </a:moveTo>
                  <a:lnTo>
                    <a:pt x="28" y="0"/>
                  </a:lnTo>
                  <a:lnTo>
                    <a:pt x="65" y="0"/>
                  </a:lnTo>
                  <a:lnTo>
                    <a:pt x="65" y="36"/>
                  </a:lnTo>
                  <a:lnTo>
                    <a:pt x="0" y="36"/>
                  </a:lnTo>
                  <a:lnTo>
                    <a:pt x="0"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8"/>
            <p:cNvSpPr>
              <a:spLocks/>
            </p:cNvSpPr>
            <p:nvPr/>
          </p:nvSpPr>
          <p:spPr bwMode="auto">
            <a:xfrm>
              <a:off x="8983016" y="4933650"/>
              <a:ext cx="669942" cy="486949"/>
            </a:xfrm>
            <a:custGeom>
              <a:avLst/>
              <a:gdLst>
                <a:gd name="T0" fmla="*/ 36 w 216"/>
                <a:gd name="T1" fmla="*/ 0 h 157"/>
                <a:gd name="T2" fmla="*/ 36 w 216"/>
                <a:gd name="T3" fmla="*/ 0 h 157"/>
                <a:gd name="T4" fmla="*/ 216 w 216"/>
                <a:gd name="T5" fmla="*/ 0 h 157"/>
                <a:gd name="T6" fmla="*/ 216 w 216"/>
                <a:gd name="T7" fmla="*/ 35 h 157"/>
                <a:gd name="T8" fmla="*/ 36 w 216"/>
                <a:gd name="T9" fmla="*/ 35 h 157"/>
                <a:gd name="T10" fmla="*/ 36 w 216"/>
                <a:gd name="T11" fmla="*/ 157 h 157"/>
                <a:gd name="T12" fmla="*/ 0 w 216"/>
                <a:gd name="T13" fmla="*/ 157 h 157"/>
                <a:gd name="T14" fmla="*/ 0 w 216"/>
                <a:gd name="T15" fmla="*/ 0 h 157"/>
                <a:gd name="T16" fmla="*/ 36 w 216"/>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57">
                  <a:moveTo>
                    <a:pt x="36" y="0"/>
                  </a:moveTo>
                  <a:lnTo>
                    <a:pt x="36" y="0"/>
                  </a:lnTo>
                  <a:lnTo>
                    <a:pt x="216" y="0"/>
                  </a:lnTo>
                  <a:lnTo>
                    <a:pt x="216" y="35"/>
                  </a:lnTo>
                  <a:lnTo>
                    <a:pt x="36" y="35"/>
                  </a:lnTo>
                  <a:lnTo>
                    <a:pt x="36" y="157"/>
                  </a:lnTo>
                  <a:lnTo>
                    <a:pt x="0" y="157"/>
                  </a:lnTo>
                  <a:lnTo>
                    <a:pt x="0" y="0"/>
                  </a:lnTo>
                  <a:lnTo>
                    <a:pt x="3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109"/>
            <p:cNvSpPr>
              <a:spLocks/>
            </p:cNvSpPr>
            <p:nvPr/>
          </p:nvSpPr>
          <p:spPr bwMode="auto">
            <a:xfrm>
              <a:off x="8983016" y="4933650"/>
              <a:ext cx="669942" cy="486949"/>
            </a:xfrm>
            <a:custGeom>
              <a:avLst/>
              <a:gdLst>
                <a:gd name="T0" fmla="*/ 36 w 216"/>
                <a:gd name="T1" fmla="*/ 0 h 157"/>
                <a:gd name="T2" fmla="*/ 36 w 216"/>
                <a:gd name="T3" fmla="*/ 0 h 157"/>
                <a:gd name="T4" fmla="*/ 216 w 216"/>
                <a:gd name="T5" fmla="*/ 0 h 157"/>
                <a:gd name="T6" fmla="*/ 216 w 216"/>
                <a:gd name="T7" fmla="*/ 35 h 157"/>
                <a:gd name="T8" fmla="*/ 36 w 216"/>
                <a:gd name="T9" fmla="*/ 35 h 157"/>
                <a:gd name="T10" fmla="*/ 36 w 216"/>
                <a:gd name="T11" fmla="*/ 157 h 157"/>
                <a:gd name="T12" fmla="*/ 0 w 216"/>
                <a:gd name="T13" fmla="*/ 157 h 157"/>
                <a:gd name="T14" fmla="*/ 0 w 216"/>
                <a:gd name="T15" fmla="*/ 0 h 157"/>
                <a:gd name="T16" fmla="*/ 36 w 216"/>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57">
                  <a:moveTo>
                    <a:pt x="36" y="0"/>
                  </a:moveTo>
                  <a:lnTo>
                    <a:pt x="36" y="0"/>
                  </a:lnTo>
                  <a:lnTo>
                    <a:pt x="216" y="0"/>
                  </a:lnTo>
                  <a:lnTo>
                    <a:pt x="216" y="35"/>
                  </a:lnTo>
                  <a:lnTo>
                    <a:pt x="36" y="35"/>
                  </a:lnTo>
                  <a:lnTo>
                    <a:pt x="36" y="157"/>
                  </a:lnTo>
                  <a:lnTo>
                    <a:pt x="0" y="157"/>
                  </a:lnTo>
                  <a:lnTo>
                    <a:pt x="0" y="0"/>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Rectangle 110"/>
            <p:cNvSpPr>
              <a:spLocks noChangeArrowheads="1"/>
            </p:cNvSpPr>
            <p:nvPr/>
          </p:nvSpPr>
          <p:spPr bwMode="auto">
            <a:xfrm>
              <a:off x="9141196" y="4942955"/>
              <a:ext cx="114759" cy="47764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Rectangle 111"/>
            <p:cNvSpPr>
              <a:spLocks noChangeArrowheads="1"/>
            </p:cNvSpPr>
            <p:nvPr/>
          </p:nvSpPr>
          <p:spPr bwMode="auto">
            <a:xfrm>
              <a:off x="9141196" y="4942955"/>
              <a:ext cx="114759" cy="47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112"/>
            <p:cNvSpPr>
              <a:spLocks noChangeArrowheads="1"/>
            </p:cNvSpPr>
            <p:nvPr/>
          </p:nvSpPr>
          <p:spPr bwMode="auto">
            <a:xfrm>
              <a:off x="9243549" y="4207880"/>
              <a:ext cx="409409" cy="725771"/>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113"/>
            <p:cNvSpPr>
              <a:spLocks noChangeArrowheads="1"/>
            </p:cNvSpPr>
            <p:nvPr/>
          </p:nvSpPr>
          <p:spPr bwMode="auto">
            <a:xfrm>
              <a:off x="9243549" y="4207880"/>
              <a:ext cx="409409" cy="725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114"/>
            <p:cNvSpPr>
              <a:spLocks/>
            </p:cNvSpPr>
            <p:nvPr/>
          </p:nvSpPr>
          <p:spPr bwMode="auto">
            <a:xfrm>
              <a:off x="9054352" y="5420599"/>
              <a:ext cx="201603" cy="111657"/>
            </a:xfrm>
            <a:custGeom>
              <a:avLst/>
              <a:gdLst>
                <a:gd name="T0" fmla="*/ 0 w 65"/>
                <a:gd name="T1" fmla="*/ 28 h 36"/>
                <a:gd name="T2" fmla="*/ 28 w 65"/>
                <a:gd name="T3" fmla="*/ 0 h 36"/>
                <a:gd name="T4" fmla="*/ 65 w 65"/>
                <a:gd name="T5" fmla="*/ 0 h 36"/>
                <a:gd name="T6" fmla="*/ 65 w 65"/>
                <a:gd name="T7" fmla="*/ 36 h 36"/>
                <a:gd name="T8" fmla="*/ 0 w 65"/>
                <a:gd name="T9" fmla="*/ 36 h 36"/>
                <a:gd name="T10" fmla="*/ 0 w 65"/>
                <a:gd name="T11" fmla="*/ 28 h 36"/>
              </a:gdLst>
              <a:ahLst/>
              <a:cxnLst>
                <a:cxn ang="0">
                  <a:pos x="T0" y="T1"/>
                </a:cxn>
                <a:cxn ang="0">
                  <a:pos x="T2" y="T3"/>
                </a:cxn>
                <a:cxn ang="0">
                  <a:pos x="T4" y="T5"/>
                </a:cxn>
                <a:cxn ang="0">
                  <a:pos x="T6" y="T7"/>
                </a:cxn>
                <a:cxn ang="0">
                  <a:pos x="T8" y="T9"/>
                </a:cxn>
                <a:cxn ang="0">
                  <a:pos x="T10" y="T11"/>
                </a:cxn>
              </a:cxnLst>
              <a:rect l="0" t="0" r="r" b="b"/>
              <a:pathLst>
                <a:path w="65" h="36">
                  <a:moveTo>
                    <a:pt x="0" y="28"/>
                  </a:moveTo>
                  <a:lnTo>
                    <a:pt x="28" y="0"/>
                  </a:lnTo>
                  <a:lnTo>
                    <a:pt x="65" y="0"/>
                  </a:lnTo>
                  <a:lnTo>
                    <a:pt x="65" y="36"/>
                  </a:lnTo>
                  <a:lnTo>
                    <a:pt x="0" y="36"/>
                  </a:lnTo>
                  <a:lnTo>
                    <a:pt x="0"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Freeform 115"/>
            <p:cNvSpPr>
              <a:spLocks/>
            </p:cNvSpPr>
            <p:nvPr/>
          </p:nvSpPr>
          <p:spPr bwMode="auto">
            <a:xfrm>
              <a:off x="9054352" y="5420599"/>
              <a:ext cx="201603" cy="111657"/>
            </a:xfrm>
            <a:custGeom>
              <a:avLst/>
              <a:gdLst>
                <a:gd name="T0" fmla="*/ 0 w 65"/>
                <a:gd name="T1" fmla="*/ 28 h 36"/>
                <a:gd name="T2" fmla="*/ 28 w 65"/>
                <a:gd name="T3" fmla="*/ 0 h 36"/>
                <a:gd name="T4" fmla="*/ 65 w 65"/>
                <a:gd name="T5" fmla="*/ 0 h 36"/>
                <a:gd name="T6" fmla="*/ 65 w 65"/>
                <a:gd name="T7" fmla="*/ 36 h 36"/>
                <a:gd name="T8" fmla="*/ 0 w 65"/>
                <a:gd name="T9" fmla="*/ 36 h 36"/>
                <a:gd name="T10" fmla="*/ 0 w 65"/>
                <a:gd name="T11" fmla="*/ 28 h 36"/>
              </a:gdLst>
              <a:ahLst/>
              <a:cxnLst>
                <a:cxn ang="0">
                  <a:pos x="T0" y="T1"/>
                </a:cxn>
                <a:cxn ang="0">
                  <a:pos x="T2" y="T3"/>
                </a:cxn>
                <a:cxn ang="0">
                  <a:pos x="T4" y="T5"/>
                </a:cxn>
                <a:cxn ang="0">
                  <a:pos x="T6" y="T7"/>
                </a:cxn>
                <a:cxn ang="0">
                  <a:pos x="T8" y="T9"/>
                </a:cxn>
                <a:cxn ang="0">
                  <a:pos x="T10" y="T11"/>
                </a:cxn>
              </a:cxnLst>
              <a:rect l="0" t="0" r="r" b="b"/>
              <a:pathLst>
                <a:path w="65" h="36">
                  <a:moveTo>
                    <a:pt x="0" y="28"/>
                  </a:moveTo>
                  <a:lnTo>
                    <a:pt x="28" y="0"/>
                  </a:lnTo>
                  <a:lnTo>
                    <a:pt x="65" y="0"/>
                  </a:lnTo>
                  <a:lnTo>
                    <a:pt x="65" y="36"/>
                  </a:lnTo>
                  <a:lnTo>
                    <a:pt x="0" y="36"/>
                  </a:lnTo>
                  <a:lnTo>
                    <a:pt x="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Rectangle 116"/>
            <p:cNvSpPr>
              <a:spLocks noChangeArrowheads="1"/>
            </p:cNvSpPr>
            <p:nvPr/>
          </p:nvSpPr>
          <p:spPr bwMode="auto">
            <a:xfrm>
              <a:off x="9652958" y="4862314"/>
              <a:ext cx="3102" cy="71336"/>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Rectangle 117"/>
            <p:cNvSpPr>
              <a:spLocks noChangeArrowheads="1"/>
            </p:cNvSpPr>
            <p:nvPr/>
          </p:nvSpPr>
          <p:spPr bwMode="auto">
            <a:xfrm>
              <a:off x="9652958" y="4862314"/>
              <a:ext cx="3102" cy="71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118"/>
            <p:cNvSpPr>
              <a:spLocks noChangeArrowheads="1"/>
            </p:cNvSpPr>
            <p:nvPr/>
          </p:nvSpPr>
          <p:spPr bwMode="auto">
            <a:xfrm>
              <a:off x="9652958" y="4564562"/>
              <a:ext cx="3102" cy="297752"/>
            </a:xfrm>
            <a:prstGeom prst="rect">
              <a:avLst/>
            </a:prstGeom>
            <a:solidFill>
              <a:srgbClr val="3A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119"/>
            <p:cNvSpPr>
              <a:spLocks noChangeArrowheads="1"/>
            </p:cNvSpPr>
            <p:nvPr/>
          </p:nvSpPr>
          <p:spPr bwMode="auto">
            <a:xfrm>
              <a:off x="9652958" y="4564562"/>
              <a:ext cx="3102" cy="297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Freeform 120"/>
            <p:cNvSpPr>
              <a:spLocks noEditPoints="1"/>
            </p:cNvSpPr>
            <p:nvPr/>
          </p:nvSpPr>
          <p:spPr bwMode="auto">
            <a:xfrm>
              <a:off x="9243549" y="4564562"/>
              <a:ext cx="409409" cy="369088"/>
            </a:xfrm>
            <a:custGeom>
              <a:avLst/>
              <a:gdLst>
                <a:gd name="T0" fmla="*/ 72 w 132"/>
                <a:gd name="T1" fmla="*/ 35 h 119"/>
                <a:gd name="T2" fmla="*/ 0 w 132"/>
                <a:gd name="T3" fmla="*/ 78 h 119"/>
                <a:gd name="T4" fmla="*/ 0 w 132"/>
                <a:gd name="T5" fmla="*/ 119 h 119"/>
                <a:gd name="T6" fmla="*/ 72 w 132"/>
                <a:gd name="T7" fmla="*/ 119 h 119"/>
                <a:gd name="T8" fmla="*/ 72 w 132"/>
                <a:gd name="T9" fmla="*/ 35 h 119"/>
                <a:gd name="T10" fmla="*/ 132 w 132"/>
                <a:gd name="T11" fmla="*/ 0 h 119"/>
                <a:gd name="T12" fmla="*/ 98 w 132"/>
                <a:gd name="T13" fmla="*/ 20 h 119"/>
                <a:gd name="T14" fmla="*/ 98 w 132"/>
                <a:gd name="T15" fmla="*/ 32 h 119"/>
                <a:gd name="T16" fmla="*/ 98 w 132"/>
                <a:gd name="T17" fmla="*/ 32 h 119"/>
                <a:gd name="T18" fmla="*/ 98 w 132"/>
                <a:gd name="T19" fmla="*/ 32 h 119"/>
                <a:gd name="T20" fmla="*/ 98 w 132"/>
                <a:gd name="T21" fmla="*/ 119 h 119"/>
                <a:gd name="T22" fmla="*/ 132 w 132"/>
                <a:gd name="T23" fmla="*/ 119 h 119"/>
                <a:gd name="T24" fmla="*/ 132 w 132"/>
                <a:gd name="T25" fmla="*/ 96 h 119"/>
                <a:gd name="T26" fmla="*/ 132 w 132"/>
                <a:gd name="T2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19">
                  <a:moveTo>
                    <a:pt x="72" y="35"/>
                  </a:moveTo>
                  <a:lnTo>
                    <a:pt x="0" y="78"/>
                  </a:lnTo>
                  <a:lnTo>
                    <a:pt x="0" y="119"/>
                  </a:lnTo>
                  <a:lnTo>
                    <a:pt x="72" y="119"/>
                  </a:lnTo>
                  <a:lnTo>
                    <a:pt x="72" y="35"/>
                  </a:lnTo>
                  <a:close/>
                  <a:moveTo>
                    <a:pt x="132" y="0"/>
                  </a:moveTo>
                  <a:lnTo>
                    <a:pt x="98" y="20"/>
                  </a:lnTo>
                  <a:lnTo>
                    <a:pt x="98" y="32"/>
                  </a:lnTo>
                  <a:lnTo>
                    <a:pt x="98" y="32"/>
                  </a:lnTo>
                  <a:lnTo>
                    <a:pt x="98" y="32"/>
                  </a:lnTo>
                  <a:lnTo>
                    <a:pt x="98" y="119"/>
                  </a:lnTo>
                  <a:lnTo>
                    <a:pt x="132" y="119"/>
                  </a:lnTo>
                  <a:lnTo>
                    <a:pt x="132" y="96"/>
                  </a:lnTo>
                  <a:lnTo>
                    <a:pt x="132" y="0"/>
                  </a:lnTo>
                  <a:close/>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Freeform 121"/>
            <p:cNvSpPr>
              <a:spLocks noEditPoints="1"/>
            </p:cNvSpPr>
            <p:nvPr/>
          </p:nvSpPr>
          <p:spPr bwMode="auto">
            <a:xfrm>
              <a:off x="9243549" y="4564562"/>
              <a:ext cx="409409" cy="369088"/>
            </a:xfrm>
            <a:custGeom>
              <a:avLst/>
              <a:gdLst>
                <a:gd name="T0" fmla="*/ 72 w 132"/>
                <a:gd name="T1" fmla="*/ 35 h 119"/>
                <a:gd name="T2" fmla="*/ 0 w 132"/>
                <a:gd name="T3" fmla="*/ 78 h 119"/>
                <a:gd name="T4" fmla="*/ 0 w 132"/>
                <a:gd name="T5" fmla="*/ 119 h 119"/>
                <a:gd name="T6" fmla="*/ 72 w 132"/>
                <a:gd name="T7" fmla="*/ 119 h 119"/>
                <a:gd name="T8" fmla="*/ 72 w 132"/>
                <a:gd name="T9" fmla="*/ 35 h 119"/>
                <a:gd name="T10" fmla="*/ 132 w 132"/>
                <a:gd name="T11" fmla="*/ 0 h 119"/>
                <a:gd name="T12" fmla="*/ 98 w 132"/>
                <a:gd name="T13" fmla="*/ 20 h 119"/>
                <a:gd name="T14" fmla="*/ 98 w 132"/>
                <a:gd name="T15" fmla="*/ 32 h 119"/>
                <a:gd name="T16" fmla="*/ 98 w 132"/>
                <a:gd name="T17" fmla="*/ 32 h 119"/>
                <a:gd name="T18" fmla="*/ 98 w 132"/>
                <a:gd name="T19" fmla="*/ 32 h 119"/>
                <a:gd name="T20" fmla="*/ 98 w 132"/>
                <a:gd name="T21" fmla="*/ 119 h 119"/>
                <a:gd name="T22" fmla="*/ 132 w 132"/>
                <a:gd name="T23" fmla="*/ 119 h 119"/>
                <a:gd name="T24" fmla="*/ 132 w 132"/>
                <a:gd name="T25" fmla="*/ 96 h 119"/>
                <a:gd name="T26" fmla="*/ 132 w 132"/>
                <a:gd name="T2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19">
                  <a:moveTo>
                    <a:pt x="72" y="35"/>
                  </a:moveTo>
                  <a:lnTo>
                    <a:pt x="0" y="78"/>
                  </a:lnTo>
                  <a:lnTo>
                    <a:pt x="0" y="119"/>
                  </a:lnTo>
                  <a:lnTo>
                    <a:pt x="72" y="119"/>
                  </a:lnTo>
                  <a:lnTo>
                    <a:pt x="72" y="35"/>
                  </a:lnTo>
                  <a:moveTo>
                    <a:pt x="132" y="0"/>
                  </a:moveTo>
                  <a:lnTo>
                    <a:pt x="98" y="20"/>
                  </a:lnTo>
                  <a:lnTo>
                    <a:pt x="98" y="32"/>
                  </a:lnTo>
                  <a:lnTo>
                    <a:pt x="98" y="32"/>
                  </a:lnTo>
                  <a:lnTo>
                    <a:pt x="98" y="32"/>
                  </a:lnTo>
                  <a:lnTo>
                    <a:pt x="98" y="119"/>
                  </a:lnTo>
                  <a:lnTo>
                    <a:pt x="132" y="119"/>
                  </a:lnTo>
                  <a:lnTo>
                    <a:pt x="132" y="96"/>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Freeform 122"/>
            <p:cNvSpPr>
              <a:spLocks/>
            </p:cNvSpPr>
            <p:nvPr/>
          </p:nvSpPr>
          <p:spPr bwMode="auto">
            <a:xfrm>
              <a:off x="7975001" y="5411294"/>
              <a:ext cx="198501" cy="111657"/>
            </a:xfrm>
            <a:custGeom>
              <a:avLst/>
              <a:gdLst>
                <a:gd name="T0" fmla="*/ 64 w 64"/>
                <a:gd name="T1" fmla="*/ 28 h 36"/>
                <a:gd name="T2" fmla="*/ 37 w 64"/>
                <a:gd name="T3" fmla="*/ 0 h 36"/>
                <a:gd name="T4" fmla="*/ 0 w 64"/>
                <a:gd name="T5" fmla="*/ 0 h 36"/>
                <a:gd name="T6" fmla="*/ 0 w 64"/>
                <a:gd name="T7" fmla="*/ 36 h 36"/>
                <a:gd name="T8" fmla="*/ 64 w 64"/>
                <a:gd name="T9" fmla="*/ 36 h 36"/>
                <a:gd name="T10" fmla="*/ 64 w 64"/>
                <a:gd name="T11" fmla="*/ 28 h 36"/>
              </a:gdLst>
              <a:ahLst/>
              <a:cxnLst>
                <a:cxn ang="0">
                  <a:pos x="T0" y="T1"/>
                </a:cxn>
                <a:cxn ang="0">
                  <a:pos x="T2" y="T3"/>
                </a:cxn>
                <a:cxn ang="0">
                  <a:pos x="T4" y="T5"/>
                </a:cxn>
                <a:cxn ang="0">
                  <a:pos x="T6" y="T7"/>
                </a:cxn>
                <a:cxn ang="0">
                  <a:pos x="T8" y="T9"/>
                </a:cxn>
                <a:cxn ang="0">
                  <a:pos x="T10" y="T11"/>
                </a:cxn>
              </a:cxnLst>
              <a:rect l="0" t="0" r="r" b="b"/>
              <a:pathLst>
                <a:path w="64" h="36">
                  <a:moveTo>
                    <a:pt x="64" y="28"/>
                  </a:moveTo>
                  <a:lnTo>
                    <a:pt x="37" y="0"/>
                  </a:lnTo>
                  <a:lnTo>
                    <a:pt x="0" y="0"/>
                  </a:lnTo>
                  <a:lnTo>
                    <a:pt x="0" y="36"/>
                  </a:lnTo>
                  <a:lnTo>
                    <a:pt x="64" y="36"/>
                  </a:lnTo>
                  <a:lnTo>
                    <a:pt x="64"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Freeform 123"/>
            <p:cNvSpPr>
              <a:spLocks/>
            </p:cNvSpPr>
            <p:nvPr/>
          </p:nvSpPr>
          <p:spPr bwMode="auto">
            <a:xfrm>
              <a:off x="7975001" y="5411294"/>
              <a:ext cx="198501" cy="111657"/>
            </a:xfrm>
            <a:custGeom>
              <a:avLst/>
              <a:gdLst>
                <a:gd name="T0" fmla="*/ 64 w 64"/>
                <a:gd name="T1" fmla="*/ 28 h 36"/>
                <a:gd name="T2" fmla="*/ 37 w 64"/>
                <a:gd name="T3" fmla="*/ 0 h 36"/>
                <a:gd name="T4" fmla="*/ 0 w 64"/>
                <a:gd name="T5" fmla="*/ 0 h 36"/>
                <a:gd name="T6" fmla="*/ 0 w 64"/>
                <a:gd name="T7" fmla="*/ 36 h 36"/>
                <a:gd name="T8" fmla="*/ 64 w 64"/>
                <a:gd name="T9" fmla="*/ 36 h 36"/>
                <a:gd name="T10" fmla="*/ 64 w 64"/>
                <a:gd name="T11" fmla="*/ 28 h 36"/>
              </a:gdLst>
              <a:ahLst/>
              <a:cxnLst>
                <a:cxn ang="0">
                  <a:pos x="T0" y="T1"/>
                </a:cxn>
                <a:cxn ang="0">
                  <a:pos x="T2" y="T3"/>
                </a:cxn>
                <a:cxn ang="0">
                  <a:pos x="T4" y="T5"/>
                </a:cxn>
                <a:cxn ang="0">
                  <a:pos x="T6" y="T7"/>
                </a:cxn>
                <a:cxn ang="0">
                  <a:pos x="T8" y="T9"/>
                </a:cxn>
                <a:cxn ang="0">
                  <a:pos x="T10" y="T11"/>
                </a:cxn>
              </a:cxnLst>
              <a:rect l="0" t="0" r="r" b="b"/>
              <a:pathLst>
                <a:path w="64" h="36">
                  <a:moveTo>
                    <a:pt x="64" y="28"/>
                  </a:moveTo>
                  <a:lnTo>
                    <a:pt x="37" y="0"/>
                  </a:lnTo>
                  <a:lnTo>
                    <a:pt x="0" y="0"/>
                  </a:lnTo>
                  <a:lnTo>
                    <a:pt x="0" y="36"/>
                  </a:lnTo>
                  <a:lnTo>
                    <a:pt x="64" y="36"/>
                  </a:lnTo>
                  <a:lnTo>
                    <a:pt x="64"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Freeform 124"/>
            <p:cNvSpPr>
              <a:spLocks/>
            </p:cNvSpPr>
            <p:nvPr/>
          </p:nvSpPr>
          <p:spPr bwMode="auto">
            <a:xfrm>
              <a:off x="7416716" y="4924346"/>
              <a:ext cx="669942" cy="486949"/>
            </a:xfrm>
            <a:custGeom>
              <a:avLst/>
              <a:gdLst>
                <a:gd name="T0" fmla="*/ 0 w 216"/>
                <a:gd name="T1" fmla="*/ 0 h 157"/>
                <a:gd name="T2" fmla="*/ 0 w 216"/>
                <a:gd name="T3" fmla="*/ 34 h 157"/>
                <a:gd name="T4" fmla="*/ 180 w 216"/>
                <a:gd name="T5" fmla="*/ 34 h 157"/>
                <a:gd name="T6" fmla="*/ 180 w 216"/>
                <a:gd name="T7" fmla="*/ 157 h 157"/>
                <a:gd name="T8" fmla="*/ 216 w 216"/>
                <a:gd name="T9" fmla="*/ 157 h 157"/>
                <a:gd name="T10" fmla="*/ 216 w 216"/>
                <a:gd name="T11" fmla="*/ 0 h 157"/>
                <a:gd name="T12" fmla="*/ 0 w 216"/>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16" h="157">
                  <a:moveTo>
                    <a:pt x="0" y="0"/>
                  </a:moveTo>
                  <a:lnTo>
                    <a:pt x="0" y="34"/>
                  </a:lnTo>
                  <a:lnTo>
                    <a:pt x="180" y="34"/>
                  </a:lnTo>
                  <a:lnTo>
                    <a:pt x="180" y="157"/>
                  </a:lnTo>
                  <a:lnTo>
                    <a:pt x="216" y="157"/>
                  </a:lnTo>
                  <a:lnTo>
                    <a:pt x="216" y="0"/>
                  </a:ln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Freeform 125"/>
            <p:cNvSpPr>
              <a:spLocks/>
            </p:cNvSpPr>
            <p:nvPr/>
          </p:nvSpPr>
          <p:spPr bwMode="auto">
            <a:xfrm>
              <a:off x="7416716" y="4924346"/>
              <a:ext cx="669942" cy="486949"/>
            </a:xfrm>
            <a:custGeom>
              <a:avLst/>
              <a:gdLst>
                <a:gd name="T0" fmla="*/ 0 w 216"/>
                <a:gd name="T1" fmla="*/ 0 h 157"/>
                <a:gd name="T2" fmla="*/ 0 w 216"/>
                <a:gd name="T3" fmla="*/ 34 h 157"/>
                <a:gd name="T4" fmla="*/ 180 w 216"/>
                <a:gd name="T5" fmla="*/ 34 h 157"/>
                <a:gd name="T6" fmla="*/ 180 w 216"/>
                <a:gd name="T7" fmla="*/ 157 h 157"/>
                <a:gd name="T8" fmla="*/ 216 w 216"/>
                <a:gd name="T9" fmla="*/ 157 h 157"/>
                <a:gd name="T10" fmla="*/ 216 w 216"/>
                <a:gd name="T11" fmla="*/ 0 h 157"/>
                <a:gd name="T12" fmla="*/ 0 w 216"/>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16" h="157">
                  <a:moveTo>
                    <a:pt x="0" y="0"/>
                  </a:moveTo>
                  <a:lnTo>
                    <a:pt x="0" y="34"/>
                  </a:lnTo>
                  <a:lnTo>
                    <a:pt x="180" y="34"/>
                  </a:lnTo>
                  <a:lnTo>
                    <a:pt x="180" y="157"/>
                  </a:lnTo>
                  <a:lnTo>
                    <a:pt x="216" y="157"/>
                  </a:lnTo>
                  <a:lnTo>
                    <a:pt x="21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Rectangle 126"/>
            <p:cNvSpPr>
              <a:spLocks noChangeArrowheads="1"/>
            </p:cNvSpPr>
            <p:nvPr/>
          </p:nvSpPr>
          <p:spPr bwMode="auto">
            <a:xfrm>
              <a:off x="7816820" y="4927447"/>
              <a:ext cx="111657" cy="48384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Freeform 127"/>
            <p:cNvSpPr>
              <a:spLocks/>
            </p:cNvSpPr>
            <p:nvPr/>
          </p:nvSpPr>
          <p:spPr bwMode="auto">
            <a:xfrm>
              <a:off x="7416716" y="4176864"/>
              <a:ext cx="459034" cy="747482"/>
            </a:xfrm>
            <a:custGeom>
              <a:avLst/>
              <a:gdLst>
                <a:gd name="T0" fmla="*/ 254 w 316"/>
                <a:gd name="T1" fmla="*/ 15 h 511"/>
                <a:gd name="T2" fmla="*/ 81 w 316"/>
                <a:gd name="T3" fmla="*/ 15 h 511"/>
                <a:gd name="T4" fmla="*/ 81 w 316"/>
                <a:gd name="T5" fmla="*/ 16 h 511"/>
                <a:gd name="T6" fmla="*/ 0 w 316"/>
                <a:gd name="T7" fmla="*/ 117 h 511"/>
                <a:gd name="T8" fmla="*/ 0 w 316"/>
                <a:gd name="T9" fmla="*/ 511 h 511"/>
                <a:gd name="T10" fmla="*/ 316 w 316"/>
                <a:gd name="T11" fmla="*/ 511 h 511"/>
                <a:gd name="T12" fmla="*/ 316 w 316"/>
                <a:gd name="T13" fmla="*/ 121 h 511"/>
                <a:gd name="T14" fmla="*/ 254 w 316"/>
                <a:gd name="T15" fmla="*/ 15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511">
                  <a:moveTo>
                    <a:pt x="254" y="15"/>
                  </a:moveTo>
                  <a:cubicBezTo>
                    <a:pt x="81" y="15"/>
                    <a:pt x="81" y="15"/>
                    <a:pt x="81" y="15"/>
                  </a:cubicBezTo>
                  <a:cubicBezTo>
                    <a:pt x="81" y="16"/>
                    <a:pt x="81" y="16"/>
                    <a:pt x="81" y="16"/>
                  </a:cubicBezTo>
                  <a:cubicBezTo>
                    <a:pt x="81" y="16"/>
                    <a:pt x="0" y="0"/>
                    <a:pt x="0" y="117"/>
                  </a:cubicBezTo>
                  <a:cubicBezTo>
                    <a:pt x="0" y="511"/>
                    <a:pt x="0" y="511"/>
                    <a:pt x="0" y="511"/>
                  </a:cubicBezTo>
                  <a:cubicBezTo>
                    <a:pt x="316" y="511"/>
                    <a:pt x="316" y="511"/>
                    <a:pt x="316" y="511"/>
                  </a:cubicBezTo>
                  <a:cubicBezTo>
                    <a:pt x="316" y="121"/>
                    <a:pt x="316" y="121"/>
                    <a:pt x="316" y="121"/>
                  </a:cubicBezTo>
                  <a:cubicBezTo>
                    <a:pt x="316" y="31"/>
                    <a:pt x="271" y="17"/>
                    <a:pt x="254" y="15"/>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Freeform 128"/>
            <p:cNvSpPr>
              <a:spLocks/>
            </p:cNvSpPr>
            <p:nvPr/>
          </p:nvSpPr>
          <p:spPr bwMode="auto">
            <a:xfrm>
              <a:off x="7816820" y="5411294"/>
              <a:ext cx="201603" cy="111657"/>
            </a:xfrm>
            <a:custGeom>
              <a:avLst/>
              <a:gdLst>
                <a:gd name="T0" fmla="*/ 65 w 65"/>
                <a:gd name="T1" fmla="*/ 28 h 36"/>
                <a:gd name="T2" fmla="*/ 37 w 65"/>
                <a:gd name="T3" fmla="*/ 0 h 36"/>
                <a:gd name="T4" fmla="*/ 0 w 65"/>
                <a:gd name="T5" fmla="*/ 0 h 36"/>
                <a:gd name="T6" fmla="*/ 0 w 65"/>
                <a:gd name="T7" fmla="*/ 36 h 36"/>
                <a:gd name="T8" fmla="*/ 65 w 65"/>
                <a:gd name="T9" fmla="*/ 36 h 36"/>
                <a:gd name="T10" fmla="*/ 65 w 65"/>
                <a:gd name="T11" fmla="*/ 28 h 36"/>
              </a:gdLst>
              <a:ahLst/>
              <a:cxnLst>
                <a:cxn ang="0">
                  <a:pos x="T0" y="T1"/>
                </a:cxn>
                <a:cxn ang="0">
                  <a:pos x="T2" y="T3"/>
                </a:cxn>
                <a:cxn ang="0">
                  <a:pos x="T4" y="T5"/>
                </a:cxn>
                <a:cxn ang="0">
                  <a:pos x="T6" y="T7"/>
                </a:cxn>
                <a:cxn ang="0">
                  <a:pos x="T8" y="T9"/>
                </a:cxn>
                <a:cxn ang="0">
                  <a:pos x="T10" y="T11"/>
                </a:cxn>
              </a:cxnLst>
              <a:rect l="0" t="0" r="r" b="b"/>
              <a:pathLst>
                <a:path w="65" h="36">
                  <a:moveTo>
                    <a:pt x="65" y="28"/>
                  </a:moveTo>
                  <a:lnTo>
                    <a:pt x="37" y="0"/>
                  </a:lnTo>
                  <a:lnTo>
                    <a:pt x="0" y="0"/>
                  </a:lnTo>
                  <a:lnTo>
                    <a:pt x="0" y="36"/>
                  </a:lnTo>
                  <a:lnTo>
                    <a:pt x="65" y="36"/>
                  </a:lnTo>
                  <a:lnTo>
                    <a:pt x="65"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Freeform 129"/>
            <p:cNvSpPr>
              <a:spLocks/>
            </p:cNvSpPr>
            <p:nvPr/>
          </p:nvSpPr>
          <p:spPr bwMode="auto">
            <a:xfrm>
              <a:off x="7816820" y="5411294"/>
              <a:ext cx="201603" cy="111657"/>
            </a:xfrm>
            <a:custGeom>
              <a:avLst/>
              <a:gdLst>
                <a:gd name="T0" fmla="*/ 65 w 65"/>
                <a:gd name="T1" fmla="*/ 28 h 36"/>
                <a:gd name="T2" fmla="*/ 37 w 65"/>
                <a:gd name="T3" fmla="*/ 0 h 36"/>
                <a:gd name="T4" fmla="*/ 0 w 65"/>
                <a:gd name="T5" fmla="*/ 0 h 36"/>
                <a:gd name="T6" fmla="*/ 0 w 65"/>
                <a:gd name="T7" fmla="*/ 36 h 36"/>
                <a:gd name="T8" fmla="*/ 65 w 65"/>
                <a:gd name="T9" fmla="*/ 36 h 36"/>
                <a:gd name="T10" fmla="*/ 65 w 65"/>
                <a:gd name="T11" fmla="*/ 28 h 36"/>
              </a:gdLst>
              <a:ahLst/>
              <a:cxnLst>
                <a:cxn ang="0">
                  <a:pos x="T0" y="T1"/>
                </a:cxn>
                <a:cxn ang="0">
                  <a:pos x="T2" y="T3"/>
                </a:cxn>
                <a:cxn ang="0">
                  <a:pos x="T4" y="T5"/>
                </a:cxn>
                <a:cxn ang="0">
                  <a:pos x="T6" y="T7"/>
                </a:cxn>
                <a:cxn ang="0">
                  <a:pos x="T8" y="T9"/>
                </a:cxn>
                <a:cxn ang="0">
                  <a:pos x="T10" y="T11"/>
                </a:cxn>
              </a:cxnLst>
              <a:rect l="0" t="0" r="r" b="b"/>
              <a:pathLst>
                <a:path w="65" h="36">
                  <a:moveTo>
                    <a:pt x="65" y="28"/>
                  </a:moveTo>
                  <a:lnTo>
                    <a:pt x="37" y="0"/>
                  </a:lnTo>
                  <a:lnTo>
                    <a:pt x="0" y="0"/>
                  </a:lnTo>
                  <a:lnTo>
                    <a:pt x="0" y="36"/>
                  </a:lnTo>
                  <a:lnTo>
                    <a:pt x="65" y="36"/>
                  </a:lnTo>
                  <a:lnTo>
                    <a:pt x="65"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30"/>
            <p:cNvSpPr>
              <a:spLocks noChangeArrowheads="1"/>
            </p:cNvSpPr>
            <p:nvPr/>
          </p:nvSpPr>
          <p:spPr bwMode="auto">
            <a:xfrm>
              <a:off x="7416716" y="4849908"/>
              <a:ext cx="3102" cy="74438"/>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31"/>
            <p:cNvSpPr>
              <a:spLocks noChangeArrowheads="1"/>
            </p:cNvSpPr>
            <p:nvPr/>
          </p:nvSpPr>
          <p:spPr bwMode="auto">
            <a:xfrm>
              <a:off x="7416716" y="4849908"/>
              <a:ext cx="3102" cy="7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Rectangle 132"/>
            <p:cNvSpPr>
              <a:spLocks noChangeArrowheads="1"/>
            </p:cNvSpPr>
            <p:nvPr/>
          </p:nvSpPr>
          <p:spPr bwMode="auto">
            <a:xfrm>
              <a:off x="7416716" y="4555257"/>
              <a:ext cx="3102" cy="294650"/>
            </a:xfrm>
            <a:prstGeom prst="rect">
              <a:avLst/>
            </a:prstGeom>
            <a:solidFill>
              <a:srgbClr val="3A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Rectangle 133"/>
            <p:cNvSpPr>
              <a:spLocks noChangeArrowheads="1"/>
            </p:cNvSpPr>
            <p:nvPr/>
          </p:nvSpPr>
          <p:spPr bwMode="auto">
            <a:xfrm>
              <a:off x="7416716" y="4555257"/>
              <a:ext cx="3102" cy="29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Freeform 134"/>
            <p:cNvSpPr>
              <a:spLocks noEditPoints="1"/>
            </p:cNvSpPr>
            <p:nvPr/>
          </p:nvSpPr>
          <p:spPr bwMode="auto">
            <a:xfrm>
              <a:off x="7416716" y="4555257"/>
              <a:ext cx="459034" cy="369088"/>
            </a:xfrm>
            <a:custGeom>
              <a:avLst/>
              <a:gdLst>
                <a:gd name="T0" fmla="*/ 66 w 148"/>
                <a:gd name="T1" fmla="*/ 35 h 119"/>
                <a:gd name="T2" fmla="*/ 59 w 148"/>
                <a:gd name="T3" fmla="*/ 35 h 119"/>
                <a:gd name="T4" fmla="*/ 59 w 148"/>
                <a:gd name="T5" fmla="*/ 119 h 119"/>
                <a:gd name="T6" fmla="*/ 148 w 148"/>
                <a:gd name="T7" fmla="*/ 119 h 119"/>
                <a:gd name="T8" fmla="*/ 148 w 148"/>
                <a:gd name="T9" fmla="*/ 78 h 119"/>
                <a:gd name="T10" fmla="*/ 66 w 148"/>
                <a:gd name="T11" fmla="*/ 35 h 119"/>
                <a:gd name="T12" fmla="*/ 0 w 148"/>
                <a:gd name="T13" fmla="*/ 0 h 119"/>
                <a:gd name="T14" fmla="*/ 0 w 148"/>
                <a:gd name="T15" fmla="*/ 95 h 119"/>
                <a:gd name="T16" fmla="*/ 0 w 148"/>
                <a:gd name="T17" fmla="*/ 119 h 119"/>
                <a:gd name="T18" fmla="*/ 33 w 148"/>
                <a:gd name="T19" fmla="*/ 119 h 119"/>
                <a:gd name="T20" fmla="*/ 33 w 148"/>
                <a:gd name="T21" fmla="*/ 34 h 119"/>
                <a:gd name="T22" fmla="*/ 33 w 148"/>
                <a:gd name="T23" fmla="*/ 17 h 119"/>
                <a:gd name="T24" fmla="*/ 0 w 148"/>
                <a:gd name="T2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19">
                  <a:moveTo>
                    <a:pt x="66" y="35"/>
                  </a:moveTo>
                  <a:lnTo>
                    <a:pt x="59" y="35"/>
                  </a:lnTo>
                  <a:lnTo>
                    <a:pt x="59" y="119"/>
                  </a:lnTo>
                  <a:lnTo>
                    <a:pt x="148" y="119"/>
                  </a:lnTo>
                  <a:lnTo>
                    <a:pt x="148" y="78"/>
                  </a:lnTo>
                  <a:lnTo>
                    <a:pt x="66" y="35"/>
                  </a:lnTo>
                  <a:close/>
                  <a:moveTo>
                    <a:pt x="0" y="0"/>
                  </a:moveTo>
                  <a:lnTo>
                    <a:pt x="0" y="95"/>
                  </a:lnTo>
                  <a:lnTo>
                    <a:pt x="0" y="119"/>
                  </a:lnTo>
                  <a:lnTo>
                    <a:pt x="33" y="119"/>
                  </a:lnTo>
                  <a:lnTo>
                    <a:pt x="33" y="34"/>
                  </a:lnTo>
                  <a:lnTo>
                    <a:pt x="33" y="17"/>
                  </a:lnTo>
                  <a:lnTo>
                    <a:pt x="0" y="0"/>
                  </a:lnTo>
                  <a:close/>
                </a:path>
              </a:pathLst>
            </a:custGeom>
            <a:solidFill>
              <a:srgbClr val="C90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Freeform 135"/>
            <p:cNvSpPr>
              <a:spLocks noEditPoints="1"/>
            </p:cNvSpPr>
            <p:nvPr/>
          </p:nvSpPr>
          <p:spPr bwMode="auto">
            <a:xfrm>
              <a:off x="7416716" y="4555257"/>
              <a:ext cx="459034" cy="369088"/>
            </a:xfrm>
            <a:custGeom>
              <a:avLst/>
              <a:gdLst>
                <a:gd name="T0" fmla="*/ 66 w 148"/>
                <a:gd name="T1" fmla="*/ 35 h 119"/>
                <a:gd name="T2" fmla="*/ 59 w 148"/>
                <a:gd name="T3" fmla="*/ 35 h 119"/>
                <a:gd name="T4" fmla="*/ 59 w 148"/>
                <a:gd name="T5" fmla="*/ 119 h 119"/>
                <a:gd name="T6" fmla="*/ 148 w 148"/>
                <a:gd name="T7" fmla="*/ 119 h 119"/>
                <a:gd name="T8" fmla="*/ 148 w 148"/>
                <a:gd name="T9" fmla="*/ 78 h 119"/>
                <a:gd name="T10" fmla="*/ 66 w 148"/>
                <a:gd name="T11" fmla="*/ 35 h 119"/>
                <a:gd name="T12" fmla="*/ 0 w 148"/>
                <a:gd name="T13" fmla="*/ 0 h 119"/>
                <a:gd name="T14" fmla="*/ 0 w 148"/>
                <a:gd name="T15" fmla="*/ 95 h 119"/>
                <a:gd name="T16" fmla="*/ 0 w 148"/>
                <a:gd name="T17" fmla="*/ 119 h 119"/>
                <a:gd name="T18" fmla="*/ 33 w 148"/>
                <a:gd name="T19" fmla="*/ 119 h 119"/>
                <a:gd name="T20" fmla="*/ 33 w 148"/>
                <a:gd name="T21" fmla="*/ 34 h 119"/>
                <a:gd name="T22" fmla="*/ 33 w 148"/>
                <a:gd name="T23" fmla="*/ 17 h 119"/>
                <a:gd name="T24" fmla="*/ 0 w 148"/>
                <a:gd name="T2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19">
                  <a:moveTo>
                    <a:pt x="66" y="35"/>
                  </a:moveTo>
                  <a:lnTo>
                    <a:pt x="59" y="35"/>
                  </a:lnTo>
                  <a:lnTo>
                    <a:pt x="59" y="119"/>
                  </a:lnTo>
                  <a:lnTo>
                    <a:pt x="148" y="119"/>
                  </a:lnTo>
                  <a:lnTo>
                    <a:pt x="148" y="78"/>
                  </a:lnTo>
                  <a:lnTo>
                    <a:pt x="66" y="35"/>
                  </a:lnTo>
                  <a:moveTo>
                    <a:pt x="0" y="0"/>
                  </a:moveTo>
                  <a:lnTo>
                    <a:pt x="0" y="95"/>
                  </a:lnTo>
                  <a:lnTo>
                    <a:pt x="0" y="119"/>
                  </a:lnTo>
                  <a:lnTo>
                    <a:pt x="33" y="119"/>
                  </a:lnTo>
                  <a:lnTo>
                    <a:pt x="33" y="34"/>
                  </a:lnTo>
                  <a:lnTo>
                    <a:pt x="33"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Freeform 136"/>
            <p:cNvSpPr>
              <a:spLocks/>
            </p:cNvSpPr>
            <p:nvPr/>
          </p:nvSpPr>
          <p:spPr bwMode="auto">
            <a:xfrm>
              <a:off x="7773398" y="4393975"/>
              <a:ext cx="142673" cy="139571"/>
            </a:xfrm>
            <a:custGeom>
              <a:avLst/>
              <a:gdLst>
                <a:gd name="T0" fmla="*/ 83 w 96"/>
                <a:gd name="T1" fmla="*/ 18 h 96"/>
                <a:gd name="T2" fmla="*/ 30 w 96"/>
                <a:gd name="T3" fmla="*/ 14 h 96"/>
                <a:gd name="T4" fmla="*/ 29 w 96"/>
                <a:gd name="T5" fmla="*/ 15 h 96"/>
                <a:gd name="T6" fmla="*/ 29 w 96"/>
                <a:gd name="T7" fmla="*/ 15 h 96"/>
                <a:gd name="T8" fmla="*/ 0 w 96"/>
                <a:gd name="T9" fmla="*/ 40 h 96"/>
                <a:gd name="T10" fmla="*/ 49 w 96"/>
                <a:gd name="T11" fmla="*/ 96 h 96"/>
                <a:gd name="T12" fmla="*/ 78 w 96"/>
                <a:gd name="T13" fmla="*/ 71 h 96"/>
                <a:gd name="T14" fmla="*/ 78 w 96"/>
                <a:gd name="T15" fmla="*/ 71 h 96"/>
                <a:gd name="T16" fmla="*/ 79 w 96"/>
                <a:gd name="T17" fmla="*/ 70 h 96"/>
                <a:gd name="T18" fmla="*/ 83 w 96"/>
                <a:gd name="T1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83" y="18"/>
                  </a:moveTo>
                  <a:cubicBezTo>
                    <a:pt x="69" y="2"/>
                    <a:pt x="46" y="0"/>
                    <a:pt x="30" y="14"/>
                  </a:cubicBezTo>
                  <a:cubicBezTo>
                    <a:pt x="30" y="14"/>
                    <a:pt x="30" y="15"/>
                    <a:pt x="29" y="15"/>
                  </a:cubicBezTo>
                  <a:cubicBezTo>
                    <a:pt x="29" y="15"/>
                    <a:pt x="29" y="15"/>
                    <a:pt x="29" y="15"/>
                  </a:cubicBezTo>
                  <a:cubicBezTo>
                    <a:pt x="0" y="40"/>
                    <a:pt x="0" y="40"/>
                    <a:pt x="0" y="40"/>
                  </a:cubicBezTo>
                  <a:cubicBezTo>
                    <a:pt x="49" y="96"/>
                    <a:pt x="49" y="96"/>
                    <a:pt x="49" y="96"/>
                  </a:cubicBezTo>
                  <a:cubicBezTo>
                    <a:pt x="78" y="71"/>
                    <a:pt x="78" y="71"/>
                    <a:pt x="78" y="71"/>
                  </a:cubicBezTo>
                  <a:cubicBezTo>
                    <a:pt x="78" y="71"/>
                    <a:pt x="78" y="71"/>
                    <a:pt x="78" y="71"/>
                  </a:cubicBezTo>
                  <a:cubicBezTo>
                    <a:pt x="78" y="71"/>
                    <a:pt x="79" y="70"/>
                    <a:pt x="79" y="70"/>
                  </a:cubicBezTo>
                  <a:cubicBezTo>
                    <a:pt x="94" y="57"/>
                    <a:pt x="96" y="33"/>
                    <a:pt x="83" y="1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Freeform 137"/>
            <p:cNvSpPr>
              <a:spLocks/>
            </p:cNvSpPr>
            <p:nvPr/>
          </p:nvSpPr>
          <p:spPr bwMode="auto">
            <a:xfrm>
              <a:off x="7748585" y="4009378"/>
              <a:ext cx="18610" cy="18610"/>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Freeform 138"/>
            <p:cNvSpPr>
              <a:spLocks/>
            </p:cNvSpPr>
            <p:nvPr/>
          </p:nvSpPr>
          <p:spPr bwMode="auto">
            <a:xfrm>
              <a:off x="7776499" y="3981464"/>
              <a:ext cx="52727" cy="96149"/>
            </a:xfrm>
            <a:custGeom>
              <a:avLst/>
              <a:gdLst>
                <a:gd name="T0" fmla="*/ 14 w 17"/>
                <a:gd name="T1" fmla="*/ 0 h 31"/>
                <a:gd name="T2" fmla="*/ 17 w 17"/>
                <a:gd name="T3" fmla="*/ 31 h 31"/>
                <a:gd name="T4" fmla="*/ 0 w 17"/>
                <a:gd name="T5" fmla="*/ 28 h 31"/>
                <a:gd name="T6" fmla="*/ 14 w 17"/>
                <a:gd name="T7" fmla="*/ 0 h 31"/>
              </a:gdLst>
              <a:ahLst/>
              <a:cxnLst>
                <a:cxn ang="0">
                  <a:pos x="T0" y="T1"/>
                </a:cxn>
                <a:cxn ang="0">
                  <a:pos x="T2" y="T3"/>
                </a:cxn>
                <a:cxn ang="0">
                  <a:pos x="T4" y="T5"/>
                </a:cxn>
                <a:cxn ang="0">
                  <a:pos x="T6" y="T7"/>
                </a:cxn>
              </a:cxnLst>
              <a:rect l="0" t="0" r="r" b="b"/>
              <a:pathLst>
                <a:path w="17" h="31">
                  <a:moveTo>
                    <a:pt x="14" y="0"/>
                  </a:moveTo>
                  <a:lnTo>
                    <a:pt x="17" y="31"/>
                  </a:lnTo>
                  <a:lnTo>
                    <a:pt x="0" y="28"/>
                  </a:lnTo>
                  <a:lnTo>
                    <a:pt x="1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1" name="Freeform 139"/>
            <p:cNvSpPr>
              <a:spLocks/>
            </p:cNvSpPr>
            <p:nvPr/>
          </p:nvSpPr>
          <p:spPr bwMode="auto">
            <a:xfrm>
              <a:off x="8666654" y="3528633"/>
              <a:ext cx="387698" cy="480745"/>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Freeform 140"/>
            <p:cNvSpPr>
              <a:spLocks/>
            </p:cNvSpPr>
            <p:nvPr/>
          </p:nvSpPr>
          <p:spPr bwMode="auto">
            <a:xfrm>
              <a:off x="8669756" y="3528633"/>
              <a:ext cx="384596" cy="480745"/>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Freeform 141"/>
            <p:cNvSpPr>
              <a:spLocks/>
            </p:cNvSpPr>
            <p:nvPr/>
          </p:nvSpPr>
          <p:spPr bwMode="auto">
            <a:xfrm>
              <a:off x="8514676" y="5433005"/>
              <a:ext cx="198501" cy="108555"/>
            </a:xfrm>
            <a:custGeom>
              <a:avLst/>
              <a:gdLst>
                <a:gd name="T0" fmla="*/ 64 w 64"/>
                <a:gd name="T1" fmla="*/ 27 h 35"/>
                <a:gd name="T2" fmla="*/ 36 w 64"/>
                <a:gd name="T3" fmla="*/ 0 h 35"/>
                <a:gd name="T4" fmla="*/ 0 w 64"/>
                <a:gd name="T5" fmla="*/ 0 h 35"/>
                <a:gd name="T6" fmla="*/ 0 w 64"/>
                <a:gd name="T7" fmla="*/ 35 h 35"/>
                <a:gd name="T8" fmla="*/ 64 w 64"/>
                <a:gd name="T9" fmla="*/ 35 h 35"/>
                <a:gd name="T10" fmla="*/ 64 w 64"/>
                <a:gd name="T11" fmla="*/ 27 h 35"/>
              </a:gdLst>
              <a:ahLst/>
              <a:cxnLst>
                <a:cxn ang="0">
                  <a:pos x="T0" y="T1"/>
                </a:cxn>
                <a:cxn ang="0">
                  <a:pos x="T2" y="T3"/>
                </a:cxn>
                <a:cxn ang="0">
                  <a:pos x="T4" y="T5"/>
                </a:cxn>
                <a:cxn ang="0">
                  <a:pos x="T6" y="T7"/>
                </a:cxn>
                <a:cxn ang="0">
                  <a:pos x="T8" y="T9"/>
                </a:cxn>
                <a:cxn ang="0">
                  <a:pos x="T10" y="T11"/>
                </a:cxn>
              </a:cxnLst>
              <a:rect l="0" t="0" r="r" b="b"/>
              <a:pathLst>
                <a:path w="64" h="35">
                  <a:moveTo>
                    <a:pt x="64" y="27"/>
                  </a:moveTo>
                  <a:lnTo>
                    <a:pt x="36" y="0"/>
                  </a:lnTo>
                  <a:lnTo>
                    <a:pt x="0" y="0"/>
                  </a:lnTo>
                  <a:lnTo>
                    <a:pt x="0" y="35"/>
                  </a:lnTo>
                  <a:lnTo>
                    <a:pt x="64" y="35"/>
                  </a:lnTo>
                  <a:lnTo>
                    <a:pt x="64" y="2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2"/>
            <p:cNvSpPr>
              <a:spLocks noChangeArrowheads="1"/>
            </p:cNvSpPr>
            <p:nvPr/>
          </p:nvSpPr>
          <p:spPr bwMode="auto">
            <a:xfrm>
              <a:off x="8514676" y="4710336"/>
              <a:ext cx="111657" cy="72266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3"/>
            <p:cNvSpPr>
              <a:spLocks noChangeArrowheads="1"/>
            </p:cNvSpPr>
            <p:nvPr/>
          </p:nvSpPr>
          <p:spPr bwMode="auto">
            <a:xfrm>
              <a:off x="8514676" y="4710336"/>
              <a:ext cx="111657" cy="722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Rectangle 144"/>
            <p:cNvSpPr>
              <a:spLocks noChangeArrowheads="1"/>
            </p:cNvSpPr>
            <p:nvPr/>
          </p:nvSpPr>
          <p:spPr bwMode="auto">
            <a:xfrm>
              <a:off x="8340988" y="4710336"/>
              <a:ext cx="111657" cy="72266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7" name="Rectangle 145"/>
            <p:cNvSpPr>
              <a:spLocks noChangeArrowheads="1"/>
            </p:cNvSpPr>
            <p:nvPr/>
          </p:nvSpPr>
          <p:spPr bwMode="auto">
            <a:xfrm>
              <a:off x="8340988" y="4710336"/>
              <a:ext cx="111657" cy="722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8" name="Freeform 146"/>
            <p:cNvSpPr>
              <a:spLocks/>
            </p:cNvSpPr>
            <p:nvPr/>
          </p:nvSpPr>
          <p:spPr bwMode="auto">
            <a:xfrm>
              <a:off x="8340988" y="5433005"/>
              <a:ext cx="198501" cy="108555"/>
            </a:xfrm>
            <a:custGeom>
              <a:avLst/>
              <a:gdLst>
                <a:gd name="T0" fmla="*/ 64 w 64"/>
                <a:gd name="T1" fmla="*/ 27 h 35"/>
                <a:gd name="T2" fmla="*/ 37 w 64"/>
                <a:gd name="T3" fmla="*/ 0 h 35"/>
                <a:gd name="T4" fmla="*/ 0 w 64"/>
                <a:gd name="T5" fmla="*/ 0 h 35"/>
                <a:gd name="T6" fmla="*/ 0 w 64"/>
                <a:gd name="T7" fmla="*/ 35 h 35"/>
                <a:gd name="T8" fmla="*/ 64 w 64"/>
                <a:gd name="T9" fmla="*/ 35 h 35"/>
                <a:gd name="T10" fmla="*/ 64 w 64"/>
                <a:gd name="T11" fmla="*/ 27 h 35"/>
              </a:gdLst>
              <a:ahLst/>
              <a:cxnLst>
                <a:cxn ang="0">
                  <a:pos x="T0" y="T1"/>
                </a:cxn>
                <a:cxn ang="0">
                  <a:pos x="T2" y="T3"/>
                </a:cxn>
                <a:cxn ang="0">
                  <a:pos x="T4" y="T5"/>
                </a:cxn>
                <a:cxn ang="0">
                  <a:pos x="T6" y="T7"/>
                </a:cxn>
                <a:cxn ang="0">
                  <a:pos x="T8" y="T9"/>
                </a:cxn>
                <a:cxn ang="0">
                  <a:pos x="T10" y="T11"/>
                </a:cxn>
              </a:cxnLst>
              <a:rect l="0" t="0" r="r" b="b"/>
              <a:pathLst>
                <a:path w="64" h="35">
                  <a:moveTo>
                    <a:pt x="64" y="27"/>
                  </a:moveTo>
                  <a:lnTo>
                    <a:pt x="37" y="0"/>
                  </a:lnTo>
                  <a:lnTo>
                    <a:pt x="0" y="0"/>
                  </a:lnTo>
                  <a:lnTo>
                    <a:pt x="0" y="35"/>
                  </a:lnTo>
                  <a:lnTo>
                    <a:pt x="64" y="35"/>
                  </a:lnTo>
                  <a:lnTo>
                    <a:pt x="64" y="2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9" name="Rectangle 147"/>
            <p:cNvSpPr>
              <a:spLocks noChangeArrowheads="1"/>
            </p:cNvSpPr>
            <p:nvPr/>
          </p:nvSpPr>
          <p:spPr bwMode="auto">
            <a:xfrm>
              <a:off x="8266550" y="3916331"/>
              <a:ext cx="406308" cy="825021"/>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Rectangle 148"/>
            <p:cNvSpPr>
              <a:spLocks noChangeArrowheads="1"/>
            </p:cNvSpPr>
            <p:nvPr/>
          </p:nvSpPr>
          <p:spPr bwMode="auto">
            <a:xfrm>
              <a:off x="8266550" y="3916331"/>
              <a:ext cx="406308" cy="82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Freeform 149"/>
            <p:cNvSpPr>
              <a:spLocks noEditPoints="1"/>
            </p:cNvSpPr>
            <p:nvPr/>
          </p:nvSpPr>
          <p:spPr bwMode="auto">
            <a:xfrm>
              <a:off x="8266550" y="4164458"/>
              <a:ext cx="406308" cy="576895"/>
            </a:xfrm>
            <a:custGeom>
              <a:avLst/>
              <a:gdLst>
                <a:gd name="T0" fmla="*/ 278 w 278"/>
                <a:gd name="T1" fmla="*/ 341 h 395"/>
                <a:gd name="T2" fmla="*/ 0 w 278"/>
                <a:gd name="T3" fmla="*/ 341 h 395"/>
                <a:gd name="T4" fmla="*/ 0 w 278"/>
                <a:gd name="T5" fmla="*/ 395 h 395"/>
                <a:gd name="T6" fmla="*/ 278 w 278"/>
                <a:gd name="T7" fmla="*/ 395 h 395"/>
                <a:gd name="T8" fmla="*/ 278 w 278"/>
                <a:gd name="T9" fmla="*/ 341 h 395"/>
                <a:gd name="T10" fmla="*/ 22 w 278"/>
                <a:gd name="T11" fmla="*/ 0 h 395"/>
                <a:gd name="T12" fmla="*/ 0 w 278"/>
                <a:gd name="T13" fmla="*/ 160 h 395"/>
                <a:gd name="T14" fmla="*/ 0 w 278"/>
                <a:gd name="T15" fmla="*/ 279 h 395"/>
                <a:gd name="T16" fmla="*/ 278 w 278"/>
                <a:gd name="T17" fmla="*/ 279 h 395"/>
                <a:gd name="T18" fmla="*/ 278 w 278"/>
                <a:gd name="T19" fmla="*/ 229 h 395"/>
                <a:gd name="T20" fmla="*/ 22 w 278"/>
                <a:gd name="T2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395">
                  <a:moveTo>
                    <a:pt x="278" y="341"/>
                  </a:moveTo>
                  <a:cubicBezTo>
                    <a:pt x="0" y="341"/>
                    <a:pt x="0" y="341"/>
                    <a:pt x="0" y="341"/>
                  </a:cubicBezTo>
                  <a:cubicBezTo>
                    <a:pt x="0" y="395"/>
                    <a:pt x="0" y="395"/>
                    <a:pt x="0" y="395"/>
                  </a:cubicBezTo>
                  <a:cubicBezTo>
                    <a:pt x="278" y="395"/>
                    <a:pt x="278" y="395"/>
                    <a:pt x="278" y="395"/>
                  </a:cubicBezTo>
                  <a:cubicBezTo>
                    <a:pt x="278" y="341"/>
                    <a:pt x="278" y="341"/>
                    <a:pt x="278" y="341"/>
                  </a:cubicBezTo>
                  <a:moveTo>
                    <a:pt x="22" y="0"/>
                  </a:moveTo>
                  <a:cubicBezTo>
                    <a:pt x="13" y="45"/>
                    <a:pt x="5" y="99"/>
                    <a:pt x="0" y="160"/>
                  </a:cubicBezTo>
                  <a:cubicBezTo>
                    <a:pt x="0" y="279"/>
                    <a:pt x="0" y="279"/>
                    <a:pt x="0" y="279"/>
                  </a:cubicBezTo>
                  <a:cubicBezTo>
                    <a:pt x="278" y="279"/>
                    <a:pt x="278" y="279"/>
                    <a:pt x="278" y="279"/>
                  </a:cubicBezTo>
                  <a:cubicBezTo>
                    <a:pt x="278" y="229"/>
                    <a:pt x="278" y="229"/>
                    <a:pt x="278" y="229"/>
                  </a:cubicBezTo>
                  <a:cubicBezTo>
                    <a:pt x="22" y="0"/>
                    <a:pt x="22" y="0"/>
                    <a:pt x="22"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Freeform 150"/>
            <p:cNvSpPr>
              <a:spLocks/>
            </p:cNvSpPr>
            <p:nvPr/>
          </p:nvSpPr>
          <p:spPr bwMode="auto">
            <a:xfrm>
              <a:off x="8167299" y="3916331"/>
              <a:ext cx="182993" cy="707161"/>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3" name="Freeform 151"/>
            <p:cNvSpPr>
              <a:spLocks/>
            </p:cNvSpPr>
            <p:nvPr/>
          </p:nvSpPr>
          <p:spPr bwMode="auto">
            <a:xfrm>
              <a:off x="8461950" y="3786064"/>
              <a:ext cx="105454" cy="130267"/>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4" name="Freeform 152"/>
            <p:cNvSpPr>
              <a:spLocks/>
            </p:cNvSpPr>
            <p:nvPr/>
          </p:nvSpPr>
          <p:spPr bwMode="auto">
            <a:xfrm>
              <a:off x="8582911" y="3637188"/>
              <a:ext cx="74438" cy="111657"/>
            </a:xfrm>
            <a:custGeom>
              <a:avLst/>
              <a:gdLst>
                <a:gd name="T0" fmla="*/ 0 w 24"/>
                <a:gd name="T1" fmla="*/ 0 h 36"/>
                <a:gd name="T2" fmla="*/ 24 w 24"/>
                <a:gd name="T3" fmla="*/ 27 h 36"/>
                <a:gd name="T4" fmla="*/ 6 w 24"/>
                <a:gd name="T5" fmla="*/ 36 h 36"/>
                <a:gd name="T6" fmla="*/ 0 w 24"/>
                <a:gd name="T7" fmla="*/ 0 h 36"/>
              </a:gdLst>
              <a:ahLst/>
              <a:cxnLst>
                <a:cxn ang="0">
                  <a:pos x="T0" y="T1"/>
                </a:cxn>
                <a:cxn ang="0">
                  <a:pos x="T2" y="T3"/>
                </a:cxn>
                <a:cxn ang="0">
                  <a:pos x="T4" y="T5"/>
                </a:cxn>
                <a:cxn ang="0">
                  <a:pos x="T6" y="T7"/>
                </a:cxn>
              </a:cxnLst>
              <a:rect l="0" t="0" r="r" b="b"/>
              <a:pathLst>
                <a:path w="24" h="36">
                  <a:moveTo>
                    <a:pt x="0" y="0"/>
                  </a:moveTo>
                  <a:lnTo>
                    <a:pt x="24" y="27"/>
                  </a:lnTo>
                  <a:lnTo>
                    <a:pt x="6" y="36"/>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Freeform 153"/>
            <p:cNvSpPr>
              <a:spLocks/>
            </p:cNvSpPr>
            <p:nvPr/>
          </p:nvSpPr>
          <p:spPr bwMode="auto">
            <a:xfrm>
              <a:off x="8539489" y="3677509"/>
              <a:ext cx="15508" cy="15508"/>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6" name="Freeform 154"/>
            <p:cNvSpPr>
              <a:spLocks/>
            </p:cNvSpPr>
            <p:nvPr/>
          </p:nvSpPr>
          <p:spPr bwMode="auto">
            <a:xfrm>
              <a:off x="9376917" y="3984566"/>
              <a:ext cx="18610" cy="18610"/>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Rectangle 155"/>
            <p:cNvSpPr>
              <a:spLocks noChangeArrowheads="1"/>
            </p:cNvSpPr>
            <p:nvPr/>
          </p:nvSpPr>
          <p:spPr bwMode="auto">
            <a:xfrm>
              <a:off x="8424730" y="2902113"/>
              <a:ext cx="114759" cy="36288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Rectangle 156"/>
            <p:cNvSpPr>
              <a:spLocks noChangeArrowheads="1"/>
            </p:cNvSpPr>
            <p:nvPr/>
          </p:nvSpPr>
          <p:spPr bwMode="auto">
            <a:xfrm>
              <a:off x="8424730" y="3311522"/>
              <a:ext cx="114759" cy="682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9" name="Freeform 157"/>
            <p:cNvSpPr>
              <a:spLocks/>
            </p:cNvSpPr>
            <p:nvPr/>
          </p:nvSpPr>
          <p:spPr bwMode="auto">
            <a:xfrm>
              <a:off x="8986117" y="4251302"/>
              <a:ext cx="341174" cy="322565"/>
            </a:xfrm>
            <a:custGeom>
              <a:avLst/>
              <a:gdLst>
                <a:gd name="T0" fmla="*/ 231 w 234"/>
                <a:gd name="T1" fmla="*/ 156 h 221"/>
                <a:gd name="T2" fmla="*/ 47 w 234"/>
                <a:gd name="T3" fmla="*/ 221 h 221"/>
                <a:gd name="T4" fmla="*/ 0 w 234"/>
                <a:gd name="T5" fmla="*/ 219 h 221"/>
                <a:gd name="T6" fmla="*/ 5 w 234"/>
                <a:gd name="T7" fmla="*/ 162 h 221"/>
                <a:gd name="T8" fmla="*/ 189 w 234"/>
                <a:gd name="T9" fmla="*/ 117 h 221"/>
                <a:gd name="T10" fmla="*/ 224 w 234"/>
                <a:gd name="T11" fmla="*/ 0 h 221"/>
                <a:gd name="T12" fmla="*/ 231 w 234"/>
                <a:gd name="T13" fmla="*/ 156 h 221"/>
              </a:gdLst>
              <a:ahLst/>
              <a:cxnLst>
                <a:cxn ang="0">
                  <a:pos x="T0" y="T1"/>
                </a:cxn>
                <a:cxn ang="0">
                  <a:pos x="T2" y="T3"/>
                </a:cxn>
                <a:cxn ang="0">
                  <a:pos x="T4" y="T5"/>
                </a:cxn>
                <a:cxn ang="0">
                  <a:pos x="T6" y="T7"/>
                </a:cxn>
                <a:cxn ang="0">
                  <a:pos x="T8" y="T9"/>
                </a:cxn>
                <a:cxn ang="0">
                  <a:pos x="T10" y="T11"/>
                </a:cxn>
                <a:cxn ang="0">
                  <a:pos x="T12" y="T13"/>
                </a:cxn>
              </a:cxnLst>
              <a:rect l="0" t="0" r="r" b="b"/>
              <a:pathLst>
                <a:path w="234" h="221">
                  <a:moveTo>
                    <a:pt x="231" y="156"/>
                  </a:moveTo>
                  <a:cubicBezTo>
                    <a:pt x="190" y="199"/>
                    <a:pt x="128" y="221"/>
                    <a:pt x="47" y="221"/>
                  </a:cubicBezTo>
                  <a:cubicBezTo>
                    <a:pt x="32" y="221"/>
                    <a:pt x="16" y="220"/>
                    <a:pt x="0" y="219"/>
                  </a:cubicBezTo>
                  <a:cubicBezTo>
                    <a:pt x="5" y="162"/>
                    <a:pt x="5" y="162"/>
                    <a:pt x="5" y="162"/>
                  </a:cubicBezTo>
                  <a:cubicBezTo>
                    <a:pt x="92" y="170"/>
                    <a:pt x="154" y="155"/>
                    <a:pt x="189" y="117"/>
                  </a:cubicBezTo>
                  <a:cubicBezTo>
                    <a:pt x="234" y="70"/>
                    <a:pt x="225" y="0"/>
                    <a:pt x="224" y="0"/>
                  </a:cubicBezTo>
                  <a:cubicBezTo>
                    <a:pt x="231" y="156"/>
                    <a:pt x="231" y="156"/>
                    <a:pt x="231" y="156"/>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0" name="Freeform 158"/>
            <p:cNvSpPr>
              <a:spLocks/>
            </p:cNvSpPr>
            <p:nvPr/>
          </p:nvSpPr>
          <p:spPr bwMode="auto">
            <a:xfrm>
              <a:off x="9166009" y="4369162"/>
              <a:ext cx="158181" cy="170587"/>
            </a:xfrm>
            <a:custGeom>
              <a:avLst/>
              <a:gdLst>
                <a:gd name="T0" fmla="*/ 42 w 51"/>
                <a:gd name="T1" fmla="*/ 0 h 55"/>
                <a:gd name="T2" fmla="*/ 0 w 51"/>
                <a:gd name="T3" fmla="*/ 47 h 55"/>
                <a:gd name="T4" fmla="*/ 10 w 51"/>
                <a:gd name="T5" fmla="*/ 55 h 55"/>
                <a:gd name="T6" fmla="*/ 51 w 51"/>
                <a:gd name="T7" fmla="*/ 8 h 55"/>
                <a:gd name="T8" fmla="*/ 42 w 51"/>
                <a:gd name="T9" fmla="*/ 0 h 55"/>
              </a:gdLst>
              <a:ahLst/>
              <a:cxnLst>
                <a:cxn ang="0">
                  <a:pos x="T0" y="T1"/>
                </a:cxn>
                <a:cxn ang="0">
                  <a:pos x="T2" y="T3"/>
                </a:cxn>
                <a:cxn ang="0">
                  <a:pos x="T4" y="T5"/>
                </a:cxn>
                <a:cxn ang="0">
                  <a:pos x="T6" y="T7"/>
                </a:cxn>
                <a:cxn ang="0">
                  <a:pos x="T8" y="T9"/>
                </a:cxn>
              </a:cxnLst>
              <a:rect l="0" t="0" r="r" b="b"/>
              <a:pathLst>
                <a:path w="51" h="55">
                  <a:moveTo>
                    <a:pt x="42" y="0"/>
                  </a:moveTo>
                  <a:lnTo>
                    <a:pt x="0" y="47"/>
                  </a:lnTo>
                  <a:lnTo>
                    <a:pt x="10" y="55"/>
                  </a:lnTo>
                  <a:lnTo>
                    <a:pt x="51" y="8"/>
                  </a:lnTo>
                  <a:lnTo>
                    <a:pt x="42"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1" name="Freeform 159"/>
            <p:cNvSpPr>
              <a:spLocks/>
            </p:cNvSpPr>
            <p:nvPr/>
          </p:nvSpPr>
          <p:spPr bwMode="auto">
            <a:xfrm>
              <a:off x="9271463" y="4369162"/>
              <a:ext cx="52727" cy="55829"/>
            </a:xfrm>
            <a:custGeom>
              <a:avLst/>
              <a:gdLst>
                <a:gd name="T0" fmla="*/ 0 w 17"/>
                <a:gd name="T1" fmla="*/ 10 h 18"/>
                <a:gd name="T2" fmla="*/ 9 w 17"/>
                <a:gd name="T3" fmla="*/ 18 h 18"/>
                <a:gd name="T4" fmla="*/ 17 w 17"/>
                <a:gd name="T5" fmla="*/ 8 h 18"/>
                <a:gd name="T6" fmla="*/ 8 w 17"/>
                <a:gd name="T7" fmla="*/ 0 h 18"/>
                <a:gd name="T8" fmla="*/ 0 w 17"/>
                <a:gd name="T9" fmla="*/ 10 h 18"/>
              </a:gdLst>
              <a:ahLst/>
              <a:cxnLst>
                <a:cxn ang="0">
                  <a:pos x="T0" y="T1"/>
                </a:cxn>
                <a:cxn ang="0">
                  <a:pos x="T2" y="T3"/>
                </a:cxn>
                <a:cxn ang="0">
                  <a:pos x="T4" y="T5"/>
                </a:cxn>
                <a:cxn ang="0">
                  <a:pos x="T6" y="T7"/>
                </a:cxn>
                <a:cxn ang="0">
                  <a:pos x="T8" y="T9"/>
                </a:cxn>
              </a:cxnLst>
              <a:rect l="0" t="0" r="r" b="b"/>
              <a:pathLst>
                <a:path w="17" h="18">
                  <a:moveTo>
                    <a:pt x="0" y="10"/>
                  </a:moveTo>
                  <a:lnTo>
                    <a:pt x="9" y="18"/>
                  </a:lnTo>
                  <a:lnTo>
                    <a:pt x="17" y="8"/>
                  </a:lnTo>
                  <a:lnTo>
                    <a:pt x="8" y="0"/>
                  </a:lnTo>
                  <a:lnTo>
                    <a:pt x="0" y="1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2" name="Freeform 160"/>
            <p:cNvSpPr>
              <a:spLocks/>
            </p:cNvSpPr>
            <p:nvPr/>
          </p:nvSpPr>
          <p:spPr bwMode="auto">
            <a:xfrm>
              <a:off x="9255955" y="4400178"/>
              <a:ext cx="43422" cy="40321"/>
            </a:xfrm>
            <a:custGeom>
              <a:avLst/>
              <a:gdLst>
                <a:gd name="T0" fmla="*/ 5 w 14"/>
                <a:gd name="T1" fmla="*/ 0 h 13"/>
                <a:gd name="T2" fmla="*/ 14 w 14"/>
                <a:gd name="T3" fmla="*/ 8 h 13"/>
                <a:gd name="T4" fmla="*/ 9 w 14"/>
                <a:gd name="T5" fmla="*/ 13 h 13"/>
                <a:gd name="T6" fmla="*/ 0 w 14"/>
                <a:gd name="T7" fmla="*/ 5 h 13"/>
                <a:gd name="T8" fmla="*/ 5 w 14"/>
                <a:gd name="T9" fmla="*/ 0 h 13"/>
              </a:gdLst>
              <a:ahLst/>
              <a:cxnLst>
                <a:cxn ang="0">
                  <a:pos x="T0" y="T1"/>
                </a:cxn>
                <a:cxn ang="0">
                  <a:pos x="T2" y="T3"/>
                </a:cxn>
                <a:cxn ang="0">
                  <a:pos x="T4" y="T5"/>
                </a:cxn>
                <a:cxn ang="0">
                  <a:pos x="T6" y="T7"/>
                </a:cxn>
                <a:cxn ang="0">
                  <a:pos x="T8" y="T9"/>
                </a:cxn>
              </a:cxnLst>
              <a:rect l="0" t="0" r="r" b="b"/>
              <a:pathLst>
                <a:path w="14" h="13">
                  <a:moveTo>
                    <a:pt x="5" y="0"/>
                  </a:moveTo>
                  <a:lnTo>
                    <a:pt x="14" y="8"/>
                  </a:lnTo>
                  <a:lnTo>
                    <a:pt x="9" y="13"/>
                  </a:lnTo>
                  <a:lnTo>
                    <a:pt x="0" y="5"/>
                  </a:lnTo>
                  <a:lnTo>
                    <a:pt x="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Freeform 161"/>
            <p:cNvSpPr>
              <a:spLocks/>
            </p:cNvSpPr>
            <p:nvPr/>
          </p:nvSpPr>
          <p:spPr bwMode="auto">
            <a:xfrm>
              <a:off x="9255955" y="4400178"/>
              <a:ext cx="43422" cy="40321"/>
            </a:xfrm>
            <a:custGeom>
              <a:avLst/>
              <a:gdLst>
                <a:gd name="T0" fmla="*/ 5 w 14"/>
                <a:gd name="T1" fmla="*/ 0 h 13"/>
                <a:gd name="T2" fmla="*/ 14 w 14"/>
                <a:gd name="T3" fmla="*/ 8 h 13"/>
                <a:gd name="T4" fmla="*/ 9 w 14"/>
                <a:gd name="T5" fmla="*/ 13 h 13"/>
                <a:gd name="T6" fmla="*/ 0 w 14"/>
                <a:gd name="T7" fmla="*/ 5 h 13"/>
              </a:gdLst>
              <a:ahLst/>
              <a:cxnLst>
                <a:cxn ang="0">
                  <a:pos x="T0" y="T1"/>
                </a:cxn>
                <a:cxn ang="0">
                  <a:pos x="T2" y="T3"/>
                </a:cxn>
                <a:cxn ang="0">
                  <a:pos x="T4" y="T5"/>
                </a:cxn>
                <a:cxn ang="0">
                  <a:pos x="T6" y="T7"/>
                </a:cxn>
              </a:cxnLst>
              <a:rect l="0" t="0" r="r" b="b"/>
              <a:pathLst>
                <a:path w="14" h="13">
                  <a:moveTo>
                    <a:pt x="5" y="0"/>
                  </a:moveTo>
                  <a:lnTo>
                    <a:pt x="14" y="8"/>
                  </a:lnTo>
                  <a:lnTo>
                    <a:pt x="9" y="13"/>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Freeform 162"/>
            <p:cNvSpPr>
              <a:spLocks/>
            </p:cNvSpPr>
            <p:nvPr/>
          </p:nvSpPr>
          <p:spPr bwMode="auto">
            <a:xfrm>
              <a:off x="9156704" y="4514936"/>
              <a:ext cx="40321" cy="40321"/>
            </a:xfrm>
            <a:custGeom>
              <a:avLst/>
              <a:gdLst>
                <a:gd name="T0" fmla="*/ 3 w 13"/>
                <a:gd name="T1" fmla="*/ 0 h 13"/>
                <a:gd name="T2" fmla="*/ 13 w 13"/>
                <a:gd name="T3" fmla="*/ 8 h 13"/>
                <a:gd name="T4" fmla="*/ 0 w 13"/>
                <a:gd name="T5" fmla="*/ 13 h 13"/>
                <a:gd name="T6" fmla="*/ 3 w 13"/>
                <a:gd name="T7" fmla="*/ 0 h 13"/>
              </a:gdLst>
              <a:ahLst/>
              <a:cxnLst>
                <a:cxn ang="0">
                  <a:pos x="T0" y="T1"/>
                </a:cxn>
                <a:cxn ang="0">
                  <a:pos x="T2" y="T3"/>
                </a:cxn>
                <a:cxn ang="0">
                  <a:pos x="T4" y="T5"/>
                </a:cxn>
                <a:cxn ang="0">
                  <a:pos x="T6" y="T7"/>
                </a:cxn>
              </a:cxnLst>
              <a:rect l="0" t="0" r="r" b="b"/>
              <a:pathLst>
                <a:path w="13" h="13">
                  <a:moveTo>
                    <a:pt x="3" y="0"/>
                  </a:moveTo>
                  <a:lnTo>
                    <a:pt x="13" y="8"/>
                  </a:lnTo>
                  <a:lnTo>
                    <a:pt x="0" y="13"/>
                  </a:lnTo>
                  <a:lnTo>
                    <a:pt x="3"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Freeform 163"/>
            <p:cNvSpPr>
              <a:spLocks/>
            </p:cNvSpPr>
            <p:nvPr/>
          </p:nvSpPr>
          <p:spPr bwMode="auto">
            <a:xfrm>
              <a:off x="9156704" y="4536648"/>
              <a:ext cx="18610" cy="18610"/>
            </a:xfrm>
            <a:custGeom>
              <a:avLst/>
              <a:gdLst>
                <a:gd name="T0" fmla="*/ 6 w 6"/>
                <a:gd name="T1" fmla="*/ 4 h 6"/>
                <a:gd name="T2" fmla="*/ 1 w 6"/>
                <a:gd name="T3" fmla="*/ 0 h 6"/>
                <a:gd name="T4" fmla="*/ 0 w 6"/>
                <a:gd name="T5" fmla="*/ 6 h 6"/>
                <a:gd name="T6" fmla="*/ 6 w 6"/>
                <a:gd name="T7" fmla="*/ 4 h 6"/>
              </a:gdLst>
              <a:ahLst/>
              <a:cxnLst>
                <a:cxn ang="0">
                  <a:pos x="T0" y="T1"/>
                </a:cxn>
                <a:cxn ang="0">
                  <a:pos x="T2" y="T3"/>
                </a:cxn>
                <a:cxn ang="0">
                  <a:pos x="T4" y="T5"/>
                </a:cxn>
                <a:cxn ang="0">
                  <a:pos x="T6" y="T7"/>
                </a:cxn>
              </a:cxnLst>
              <a:rect l="0" t="0" r="r" b="b"/>
              <a:pathLst>
                <a:path w="6" h="6">
                  <a:moveTo>
                    <a:pt x="6" y="4"/>
                  </a:moveTo>
                  <a:lnTo>
                    <a:pt x="1" y="0"/>
                  </a:lnTo>
                  <a:lnTo>
                    <a:pt x="0" y="6"/>
                  </a:lnTo>
                  <a:lnTo>
                    <a:pt x="6"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Freeform 164"/>
            <p:cNvSpPr>
              <a:spLocks/>
            </p:cNvSpPr>
            <p:nvPr/>
          </p:nvSpPr>
          <p:spPr bwMode="auto">
            <a:xfrm>
              <a:off x="9175314" y="4403279"/>
              <a:ext cx="136470" cy="139571"/>
            </a:xfrm>
            <a:custGeom>
              <a:avLst/>
              <a:gdLst>
                <a:gd name="T0" fmla="*/ 66 w 95"/>
                <a:gd name="T1" fmla="*/ 14 h 95"/>
                <a:gd name="T2" fmla="*/ 66 w 95"/>
                <a:gd name="T3" fmla="*/ 14 h 95"/>
                <a:gd name="T4" fmla="*/ 65 w 95"/>
                <a:gd name="T5" fmla="*/ 13 h 95"/>
                <a:gd name="T6" fmla="*/ 13 w 95"/>
                <a:gd name="T7" fmla="*/ 17 h 95"/>
                <a:gd name="T8" fmla="*/ 17 w 95"/>
                <a:gd name="T9" fmla="*/ 69 h 95"/>
                <a:gd name="T10" fmla="*/ 18 w 95"/>
                <a:gd name="T11" fmla="*/ 70 h 95"/>
                <a:gd name="T12" fmla="*/ 18 w 95"/>
                <a:gd name="T13" fmla="*/ 70 h 95"/>
                <a:gd name="T14" fmla="*/ 47 w 95"/>
                <a:gd name="T15" fmla="*/ 95 h 95"/>
                <a:gd name="T16" fmla="*/ 95 w 95"/>
                <a:gd name="T17" fmla="*/ 39 h 95"/>
                <a:gd name="T18" fmla="*/ 66 w 9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66" y="14"/>
                  </a:moveTo>
                  <a:cubicBezTo>
                    <a:pt x="66" y="14"/>
                    <a:pt x="66" y="14"/>
                    <a:pt x="66" y="14"/>
                  </a:cubicBezTo>
                  <a:cubicBezTo>
                    <a:pt x="66" y="14"/>
                    <a:pt x="66" y="13"/>
                    <a:pt x="65" y="13"/>
                  </a:cubicBezTo>
                  <a:cubicBezTo>
                    <a:pt x="50" y="0"/>
                    <a:pt x="27" y="1"/>
                    <a:pt x="13" y="17"/>
                  </a:cubicBezTo>
                  <a:cubicBezTo>
                    <a:pt x="0" y="32"/>
                    <a:pt x="1" y="56"/>
                    <a:pt x="17" y="69"/>
                  </a:cubicBezTo>
                  <a:cubicBezTo>
                    <a:pt x="17" y="70"/>
                    <a:pt x="18" y="70"/>
                    <a:pt x="18" y="70"/>
                  </a:cubicBezTo>
                  <a:cubicBezTo>
                    <a:pt x="18" y="70"/>
                    <a:pt x="18" y="70"/>
                    <a:pt x="18" y="70"/>
                  </a:cubicBezTo>
                  <a:cubicBezTo>
                    <a:pt x="47" y="95"/>
                    <a:pt x="47" y="95"/>
                    <a:pt x="47" y="95"/>
                  </a:cubicBezTo>
                  <a:cubicBezTo>
                    <a:pt x="95" y="39"/>
                    <a:pt x="95" y="39"/>
                    <a:pt x="95" y="39"/>
                  </a:cubicBezTo>
                  <a:lnTo>
                    <a:pt x="66" y="14"/>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Freeform 165"/>
            <p:cNvSpPr>
              <a:spLocks/>
            </p:cNvSpPr>
            <p:nvPr/>
          </p:nvSpPr>
          <p:spPr bwMode="auto">
            <a:xfrm>
              <a:off x="8889968" y="4483921"/>
              <a:ext cx="117860" cy="114759"/>
            </a:xfrm>
            <a:custGeom>
              <a:avLst/>
              <a:gdLst>
                <a:gd name="T0" fmla="*/ 42 w 81"/>
                <a:gd name="T1" fmla="*/ 1 h 78"/>
                <a:gd name="T2" fmla="*/ 42 w 81"/>
                <a:gd name="T3" fmla="*/ 1 h 78"/>
                <a:gd name="T4" fmla="*/ 41 w 81"/>
                <a:gd name="T5" fmla="*/ 1 h 78"/>
                <a:gd name="T6" fmla="*/ 1 w 81"/>
                <a:gd name="T7" fmla="*/ 36 h 78"/>
                <a:gd name="T8" fmla="*/ 36 w 81"/>
                <a:gd name="T9" fmla="*/ 75 h 78"/>
                <a:gd name="T10" fmla="*/ 37 w 81"/>
                <a:gd name="T11" fmla="*/ 75 h 78"/>
                <a:gd name="T12" fmla="*/ 37 w 81"/>
                <a:gd name="T13" fmla="*/ 75 h 78"/>
                <a:gd name="T14" fmla="*/ 76 w 81"/>
                <a:gd name="T15" fmla="*/ 78 h 78"/>
                <a:gd name="T16" fmla="*/ 81 w 81"/>
                <a:gd name="T17" fmla="*/ 4 h 78"/>
                <a:gd name="T18" fmla="*/ 42 w 81"/>
                <a:gd name="T19"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8">
                  <a:moveTo>
                    <a:pt x="42" y="1"/>
                  </a:moveTo>
                  <a:cubicBezTo>
                    <a:pt x="42" y="1"/>
                    <a:pt x="42" y="1"/>
                    <a:pt x="42" y="1"/>
                  </a:cubicBezTo>
                  <a:cubicBezTo>
                    <a:pt x="42" y="1"/>
                    <a:pt x="41" y="1"/>
                    <a:pt x="41" y="1"/>
                  </a:cubicBezTo>
                  <a:cubicBezTo>
                    <a:pt x="21" y="0"/>
                    <a:pt x="3" y="15"/>
                    <a:pt x="1" y="36"/>
                  </a:cubicBezTo>
                  <a:cubicBezTo>
                    <a:pt x="0" y="56"/>
                    <a:pt x="15" y="74"/>
                    <a:pt x="36" y="75"/>
                  </a:cubicBezTo>
                  <a:cubicBezTo>
                    <a:pt x="36" y="75"/>
                    <a:pt x="37" y="75"/>
                    <a:pt x="37" y="75"/>
                  </a:cubicBezTo>
                  <a:cubicBezTo>
                    <a:pt x="37" y="75"/>
                    <a:pt x="37" y="75"/>
                    <a:pt x="37" y="75"/>
                  </a:cubicBezTo>
                  <a:cubicBezTo>
                    <a:pt x="76" y="78"/>
                    <a:pt x="76" y="78"/>
                    <a:pt x="76" y="78"/>
                  </a:cubicBezTo>
                  <a:cubicBezTo>
                    <a:pt x="81" y="4"/>
                    <a:pt x="81" y="4"/>
                    <a:pt x="81" y="4"/>
                  </a:cubicBezTo>
                  <a:cubicBezTo>
                    <a:pt x="42" y="1"/>
                    <a:pt x="42" y="1"/>
                    <a:pt x="42" y="1"/>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8" name="Rectangle 166"/>
            <p:cNvSpPr>
              <a:spLocks noChangeArrowheads="1"/>
            </p:cNvSpPr>
            <p:nvPr/>
          </p:nvSpPr>
          <p:spPr bwMode="auto">
            <a:xfrm>
              <a:off x="7519068" y="4660711"/>
              <a:ext cx="80641" cy="88705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9" name="Rectangle 167"/>
            <p:cNvSpPr>
              <a:spLocks noChangeArrowheads="1"/>
            </p:cNvSpPr>
            <p:nvPr/>
          </p:nvSpPr>
          <p:spPr bwMode="auto">
            <a:xfrm>
              <a:off x="7519068" y="4660711"/>
              <a:ext cx="80641" cy="88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Rectangle 168"/>
            <p:cNvSpPr>
              <a:spLocks noChangeArrowheads="1"/>
            </p:cNvSpPr>
            <p:nvPr/>
          </p:nvSpPr>
          <p:spPr bwMode="auto">
            <a:xfrm>
              <a:off x="7919172" y="4663813"/>
              <a:ext cx="80641" cy="8839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Rectangle 169"/>
            <p:cNvSpPr>
              <a:spLocks noChangeArrowheads="1"/>
            </p:cNvSpPr>
            <p:nvPr/>
          </p:nvSpPr>
          <p:spPr bwMode="auto">
            <a:xfrm>
              <a:off x="7919172" y="4663813"/>
              <a:ext cx="80641" cy="8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Rectangle 170"/>
            <p:cNvSpPr>
              <a:spLocks noChangeArrowheads="1"/>
            </p:cNvSpPr>
            <p:nvPr/>
          </p:nvSpPr>
          <p:spPr bwMode="auto">
            <a:xfrm>
              <a:off x="9466863" y="4663813"/>
              <a:ext cx="80641" cy="8839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Rectangle 171"/>
            <p:cNvSpPr>
              <a:spLocks noChangeArrowheads="1"/>
            </p:cNvSpPr>
            <p:nvPr/>
          </p:nvSpPr>
          <p:spPr bwMode="auto">
            <a:xfrm>
              <a:off x="9466863" y="4663813"/>
              <a:ext cx="80641" cy="8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Rectangle 172"/>
            <p:cNvSpPr>
              <a:spLocks noChangeArrowheads="1"/>
            </p:cNvSpPr>
            <p:nvPr/>
          </p:nvSpPr>
          <p:spPr bwMode="auto">
            <a:xfrm>
              <a:off x="9066758" y="4663813"/>
              <a:ext cx="80641" cy="8839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Rectangle 173"/>
            <p:cNvSpPr>
              <a:spLocks noChangeArrowheads="1"/>
            </p:cNvSpPr>
            <p:nvPr/>
          </p:nvSpPr>
          <p:spPr bwMode="auto">
            <a:xfrm>
              <a:off x="9066758" y="4663813"/>
              <a:ext cx="80641" cy="8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Rectangle 174"/>
            <p:cNvSpPr>
              <a:spLocks noChangeArrowheads="1"/>
            </p:cNvSpPr>
            <p:nvPr/>
          </p:nvSpPr>
          <p:spPr bwMode="auto">
            <a:xfrm>
              <a:off x="7519068" y="4573867"/>
              <a:ext cx="2028436" cy="899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7" name="Rectangle 175"/>
            <p:cNvSpPr>
              <a:spLocks noChangeArrowheads="1"/>
            </p:cNvSpPr>
            <p:nvPr/>
          </p:nvSpPr>
          <p:spPr bwMode="auto">
            <a:xfrm>
              <a:off x="7519068" y="4573867"/>
              <a:ext cx="2028436" cy="8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8" name="Rectangle 176"/>
            <p:cNvSpPr>
              <a:spLocks noChangeArrowheads="1"/>
            </p:cNvSpPr>
            <p:nvPr/>
          </p:nvSpPr>
          <p:spPr bwMode="auto">
            <a:xfrm>
              <a:off x="7559388" y="4663813"/>
              <a:ext cx="40321" cy="883951"/>
            </a:xfrm>
            <a:prstGeom prst="rect">
              <a:avLst/>
            </a:prstGeom>
            <a:solidFill>
              <a:srgbClr val="5D1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9" name="Freeform 177"/>
            <p:cNvSpPr>
              <a:spLocks/>
            </p:cNvSpPr>
            <p:nvPr/>
          </p:nvSpPr>
          <p:spPr bwMode="auto">
            <a:xfrm>
              <a:off x="7962594" y="4663813"/>
              <a:ext cx="37219" cy="883951"/>
            </a:xfrm>
            <a:custGeom>
              <a:avLst/>
              <a:gdLst>
                <a:gd name="T0" fmla="*/ 12 w 12"/>
                <a:gd name="T1" fmla="*/ 0 h 285"/>
                <a:gd name="T2" fmla="*/ 0 w 12"/>
                <a:gd name="T3" fmla="*/ 0 h 285"/>
                <a:gd name="T4" fmla="*/ 0 w 12"/>
                <a:gd name="T5" fmla="*/ 285 h 285"/>
                <a:gd name="T6" fmla="*/ 12 w 12"/>
                <a:gd name="T7" fmla="*/ 285 h 285"/>
                <a:gd name="T8" fmla="*/ 12 w 12"/>
                <a:gd name="T9" fmla="*/ 241 h 285"/>
                <a:gd name="T10" fmla="*/ 12 w 12"/>
                <a:gd name="T11" fmla="*/ 84 h 285"/>
                <a:gd name="T12" fmla="*/ 12 w 12"/>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12" h="285">
                  <a:moveTo>
                    <a:pt x="12" y="0"/>
                  </a:moveTo>
                  <a:lnTo>
                    <a:pt x="0" y="0"/>
                  </a:lnTo>
                  <a:lnTo>
                    <a:pt x="0" y="285"/>
                  </a:lnTo>
                  <a:lnTo>
                    <a:pt x="12" y="285"/>
                  </a:lnTo>
                  <a:lnTo>
                    <a:pt x="12" y="241"/>
                  </a:lnTo>
                  <a:lnTo>
                    <a:pt x="12" y="84"/>
                  </a:lnTo>
                  <a:lnTo>
                    <a:pt x="12"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0" name="Freeform 178"/>
            <p:cNvSpPr>
              <a:spLocks/>
            </p:cNvSpPr>
            <p:nvPr/>
          </p:nvSpPr>
          <p:spPr bwMode="auto">
            <a:xfrm>
              <a:off x="7962594" y="4663813"/>
              <a:ext cx="37219" cy="883951"/>
            </a:xfrm>
            <a:custGeom>
              <a:avLst/>
              <a:gdLst>
                <a:gd name="T0" fmla="*/ 12 w 12"/>
                <a:gd name="T1" fmla="*/ 0 h 285"/>
                <a:gd name="T2" fmla="*/ 0 w 12"/>
                <a:gd name="T3" fmla="*/ 0 h 285"/>
                <a:gd name="T4" fmla="*/ 0 w 12"/>
                <a:gd name="T5" fmla="*/ 285 h 285"/>
                <a:gd name="T6" fmla="*/ 12 w 12"/>
                <a:gd name="T7" fmla="*/ 285 h 285"/>
                <a:gd name="T8" fmla="*/ 12 w 12"/>
                <a:gd name="T9" fmla="*/ 241 h 285"/>
                <a:gd name="T10" fmla="*/ 12 w 12"/>
                <a:gd name="T11" fmla="*/ 84 h 285"/>
                <a:gd name="T12" fmla="*/ 12 w 12"/>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12" h="285">
                  <a:moveTo>
                    <a:pt x="12" y="0"/>
                  </a:moveTo>
                  <a:lnTo>
                    <a:pt x="0" y="0"/>
                  </a:lnTo>
                  <a:lnTo>
                    <a:pt x="0" y="285"/>
                  </a:lnTo>
                  <a:lnTo>
                    <a:pt x="12" y="285"/>
                  </a:lnTo>
                  <a:lnTo>
                    <a:pt x="12" y="241"/>
                  </a:lnTo>
                  <a:lnTo>
                    <a:pt x="12" y="84"/>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1" name="Rectangle 179"/>
            <p:cNvSpPr>
              <a:spLocks noChangeArrowheads="1"/>
            </p:cNvSpPr>
            <p:nvPr/>
          </p:nvSpPr>
          <p:spPr bwMode="auto">
            <a:xfrm>
              <a:off x="9507183" y="4663813"/>
              <a:ext cx="40321" cy="883951"/>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2" name="Rectangle 180"/>
            <p:cNvSpPr>
              <a:spLocks noChangeArrowheads="1"/>
            </p:cNvSpPr>
            <p:nvPr/>
          </p:nvSpPr>
          <p:spPr bwMode="auto">
            <a:xfrm>
              <a:off x="9507183" y="4663813"/>
              <a:ext cx="40321" cy="8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3" name="Rectangle 181"/>
            <p:cNvSpPr>
              <a:spLocks noChangeArrowheads="1"/>
            </p:cNvSpPr>
            <p:nvPr/>
          </p:nvSpPr>
          <p:spPr bwMode="auto">
            <a:xfrm>
              <a:off x="9107079" y="4663813"/>
              <a:ext cx="40321" cy="883951"/>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4" name="Rectangle 182"/>
            <p:cNvSpPr>
              <a:spLocks noChangeArrowheads="1"/>
            </p:cNvSpPr>
            <p:nvPr/>
          </p:nvSpPr>
          <p:spPr bwMode="auto">
            <a:xfrm>
              <a:off x="9107079" y="4663813"/>
              <a:ext cx="40321" cy="8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5" name="Freeform 183"/>
            <p:cNvSpPr>
              <a:spLocks/>
            </p:cNvSpPr>
            <p:nvPr/>
          </p:nvSpPr>
          <p:spPr bwMode="auto">
            <a:xfrm>
              <a:off x="7959493" y="4573867"/>
              <a:ext cx="1588011" cy="89946"/>
            </a:xfrm>
            <a:custGeom>
              <a:avLst/>
              <a:gdLst>
                <a:gd name="T0" fmla="*/ 512 w 512"/>
                <a:gd name="T1" fmla="*/ 0 h 29"/>
                <a:gd name="T2" fmla="*/ 336 w 512"/>
                <a:gd name="T3" fmla="*/ 0 h 29"/>
                <a:gd name="T4" fmla="*/ 304 w 512"/>
                <a:gd name="T5" fmla="*/ 0 h 29"/>
                <a:gd name="T6" fmla="*/ 230 w 512"/>
                <a:gd name="T7" fmla="*/ 0 h 29"/>
                <a:gd name="T8" fmla="*/ 99 w 512"/>
                <a:gd name="T9" fmla="*/ 0 h 29"/>
                <a:gd name="T10" fmla="*/ 96 w 512"/>
                <a:gd name="T11" fmla="*/ 0 h 29"/>
                <a:gd name="T12" fmla="*/ 67 w 512"/>
                <a:gd name="T13" fmla="*/ 0 h 29"/>
                <a:gd name="T14" fmla="*/ 0 w 512"/>
                <a:gd name="T15" fmla="*/ 0 h 29"/>
                <a:gd name="T16" fmla="*/ 0 w 512"/>
                <a:gd name="T17" fmla="*/ 29 h 29"/>
                <a:gd name="T18" fmla="*/ 1 w 512"/>
                <a:gd name="T19" fmla="*/ 29 h 29"/>
                <a:gd name="T20" fmla="*/ 13 w 512"/>
                <a:gd name="T21" fmla="*/ 29 h 29"/>
                <a:gd name="T22" fmla="*/ 370 w 512"/>
                <a:gd name="T23" fmla="*/ 29 h 29"/>
                <a:gd name="T24" fmla="*/ 383 w 512"/>
                <a:gd name="T25" fmla="*/ 29 h 29"/>
                <a:gd name="T26" fmla="*/ 499 w 512"/>
                <a:gd name="T27" fmla="*/ 29 h 29"/>
                <a:gd name="T28" fmla="*/ 512 w 512"/>
                <a:gd name="T29" fmla="*/ 29 h 29"/>
                <a:gd name="T30" fmla="*/ 512 w 512"/>
                <a:gd name="T31" fmla="*/ 29 h 29"/>
                <a:gd name="T32" fmla="*/ 512 w 512"/>
                <a:gd name="T33" fmla="*/ 17 h 29"/>
                <a:gd name="T34" fmla="*/ 512 w 512"/>
                <a:gd name="T3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2" h="29">
                  <a:moveTo>
                    <a:pt x="512" y="0"/>
                  </a:moveTo>
                  <a:lnTo>
                    <a:pt x="336" y="0"/>
                  </a:lnTo>
                  <a:lnTo>
                    <a:pt x="304" y="0"/>
                  </a:lnTo>
                  <a:lnTo>
                    <a:pt x="230" y="0"/>
                  </a:lnTo>
                  <a:lnTo>
                    <a:pt x="99" y="0"/>
                  </a:lnTo>
                  <a:lnTo>
                    <a:pt x="96" y="0"/>
                  </a:lnTo>
                  <a:lnTo>
                    <a:pt x="67" y="0"/>
                  </a:lnTo>
                  <a:lnTo>
                    <a:pt x="0" y="0"/>
                  </a:lnTo>
                  <a:lnTo>
                    <a:pt x="0" y="29"/>
                  </a:lnTo>
                  <a:lnTo>
                    <a:pt x="1" y="29"/>
                  </a:lnTo>
                  <a:lnTo>
                    <a:pt x="13" y="29"/>
                  </a:lnTo>
                  <a:lnTo>
                    <a:pt x="370" y="29"/>
                  </a:lnTo>
                  <a:lnTo>
                    <a:pt x="383" y="29"/>
                  </a:lnTo>
                  <a:lnTo>
                    <a:pt x="499" y="29"/>
                  </a:lnTo>
                  <a:lnTo>
                    <a:pt x="512" y="29"/>
                  </a:lnTo>
                  <a:lnTo>
                    <a:pt x="512" y="29"/>
                  </a:lnTo>
                  <a:lnTo>
                    <a:pt x="512" y="17"/>
                  </a:lnTo>
                  <a:lnTo>
                    <a:pt x="512"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6" name="Freeform 184"/>
            <p:cNvSpPr>
              <a:spLocks/>
            </p:cNvSpPr>
            <p:nvPr/>
          </p:nvSpPr>
          <p:spPr bwMode="auto">
            <a:xfrm>
              <a:off x="7959493" y="4573867"/>
              <a:ext cx="1588011" cy="89946"/>
            </a:xfrm>
            <a:custGeom>
              <a:avLst/>
              <a:gdLst>
                <a:gd name="T0" fmla="*/ 512 w 512"/>
                <a:gd name="T1" fmla="*/ 0 h 29"/>
                <a:gd name="T2" fmla="*/ 336 w 512"/>
                <a:gd name="T3" fmla="*/ 0 h 29"/>
                <a:gd name="T4" fmla="*/ 304 w 512"/>
                <a:gd name="T5" fmla="*/ 0 h 29"/>
                <a:gd name="T6" fmla="*/ 230 w 512"/>
                <a:gd name="T7" fmla="*/ 0 h 29"/>
                <a:gd name="T8" fmla="*/ 99 w 512"/>
                <a:gd name="T9" fmla="*/ 0 h 29"/>
                <a:gd name="T10" fmla="*/ 96 w 512"/>
                <a:gd name="T11" fmla="*/ 0 h 29"/>
                <a:gd name="T12" fmla="*/ 67 w 512"/>
                <a:gd name="T13" fmla="*/ 0 h 29"/>
                <a:gd name="T14" fmla="*/ 0 w 512"/>
                <a:gd name="T15" fmla="*/ 0 h 29"/>
                <a:gd name="T16" fmla="*/ 0 w 512"/>
                <a:gd name="T17" fmla="*/ 29 h 29"/>
                <a:gd name="T18" fmla="*/ 1 w 512"/>
                <a:gd name="T19" fmla="*/ 29 h 29"/>
                <a:gd name="T20" fmla="*/ 13 w 512"/>
                <a:gd name="T21" fmla="*/ 29 h 29"/>
                <a:gd name="T22" fmla="*/ 370 w 512"/>
                <a:gd name="T23" fmla="*/ 29 h 29"/>
                <a:gd name="T24" fmla="*/ 383 w 512"/>
                <a:gd name="T25" fmla="*/ 29 h 29"/>
                <a:gd name="T26" fmla="*/ 499 w 512"/>
                <a:gd name="T27" fmla="*/ 29 h 29"/>
                <a:gd name="T28" fmla="*/ 512 w 512"/>
                <a:gd name="T29" fmla="*/ 29 h 29"/>
                <a:gd name="T30" fmla="*/ 512 w 512"/>
                <a:gd name="T31" fmla="*/ 29 h 29"/>
                <a:gd name="T32" fmla="*/ 512 w 512"/>
                <a:gd name="T33" fmla="*/ 17 h 29"/>
                <a:gd name="T34" fmla="*/ 512 w 512"/>
                <a:gd name="T3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2" h="29">
                  <a:moveTo>
                    <a:pt x="512" y="0"/>
                  </a:moveTo>
                  <a:lnTo>
                    <a:pt x="336" y="0"/>
                  </a:lnTo>
                  <a:lnTo>
                    <a:pt x="304" y="0"/>
                  </a:lnTo>
                  <a:lnTo>
                    <a:pt x="230" y="0"/>
                  </a:lnTo>
                  <a:lnTo>
                    <a:pt x="99" y="0"/>
                  </a:lnTo>
                  <a:lnTo>
                    <a:pt x="96" y="0"/>
                  </a:lnTo>
                  <a:lnTo>
                    <a:pt x="67" y="0"/>
                  </a:lnTo>
                  <a:lnTo>
                    <a:pt x="0" y="0"/>
                  </a:lnTo>
                  <a:lnTo>
                    <a:pt x="0" y="29"/>
                  </a:lnTo>
                  <a:lnTo>
                    <a:pt x="1" y="29"/>
                  </a:lnTo>
                  <a:lnTo>
                    <a:pt x="13" y="29"/>
                  </a:lnTo>
                  <a:lnTo>
                    <a:pt x="370" y="29"/>
                  </a:lnTo>
                  <a:lnTo>
                    <a:pt x="383" y="29"/>
                  </a:lnTo>
                  <a:lnTo>
                    <a:pt x="499" y="29"/>
                  </a:lnTo>
                  <a:lnTo>
                    <a:pt x="512" y="29"/>
                  </a:lnTo>
                  <a:lnTo>
                    <a:pt x="512" y="29"/>
                  </a:lnTo>
                  <a:lnTo>
                    <a:pt x="512" y="17"/>
                  </a:lnTo>
                  <a:lnTo>
                    <a:pt x="5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Rectangle 185"/>
            <p:cNvSpPr>
              <a:spLocks noChangeArrowheads="1"/>
            </p:cNvSpPr>
            <p:nvPr/>
          </p:nvSpPr>
          <p:spPr bwMode="auto">
            <a:xfrm>
              <a:off x="7798210" y="4521140"/>
              <a:ext cx="524168" cy="527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 name="Rectangle 186"/>
            <p:cNvSpPr>
              <a:spLocks noChangeArrowheads="1"/>
            </p:cNvSpPr>
            <p:nvPr/>
          </p:nvSpPr>
          <p:spPr bwMode="auto">
            <a:xfrm>
              <a:off x="7981204" y="4273013"/>
              <a:ext cx="341174" cy="269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 name="Rectangle 187"/>
            <p:cNvSpPr>
              <a:spLocks noChangeArrowheads="1"/>
            </p:cNvSpPr>
            <p:nvPr/>
          </p:nvSpPr>
          <p:spPr bwMode="auto">
            <a:xfrm>
              <a:off x="7798210" y="4521140"/>
              <a:ext cx="214009" cy="5272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0" name="Rectangle 188"/>
            <p:cNvSpPr>
              <a:spLocks noChangeArrowheads="1"/>
            </p:cNvSpPr>
            <p:nvPr/>
          </p:nvSpPr>
          <p:spPr bwMode="auto">
            <a:xfrm>
              <a:off x="7981204" y="4273013"/>
              <a:ext cx="31016" cy="24812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1" name="Freeform 189"/>
            <p:cNvSpPr>
              <a:spLocks/>
            </p:cNvSpPr>
            <p:nvPr/>
          </p:nvSpPr>
          <p:spPr bwMode="auto">
            <a:xfrm>
              <a:off x="8573607" y="4065207"/>
              <a:ext cx="52727" cy="37219"/>
            </a:xfrm>
            <a:custGeom>
              <a:avLst/>
              <a:gdLst>
                <a:gd name="T0" fmla="*/ 0 w 17"/>
                <a:gd name="T1" fmla="*/ 12 h 12"/>
                <a:gd name="T2" fmla="*/ 9 w 17"/>
                <a:gd name="T3" fmla="*/ 0 h 12"/>
                <a:gd name="T4" fmla="*/ 17 w 17"/>
                <a:gd name="T5" fmla="*/ 12 h 12"/>
                <a:gd name="T6" fmla="*/ 0 w 17"/>
                <a:gd name="T7" fmla="*/ 12 h 12"/>
              </a:gdLst>
              <a:ahLst/>
              <a:cxnLst>
                <a:cxn ang="0">
                  <a:pos x="T0" y="T1"/>
                </a:cxn>
                <a:cxn ang="0">
                  <a:pos x="T2" y="T3"/>
                </a:cxn>
                <a:cxn ang="0">
                  <a:pos x="T4" y="T5"/>
                </a:cxn>
                <a:cxn ang="0">
                  <a:pos x="T6" y="T7"/>
                </a:cxn>
              </a:cxnLst>
              <a:rect l="0" t="0" r="r" b="b"/>
              <a:pathLst>
                <a:path w="17" h="12">
                  <a:moveTo>
                    <a:pt x="0" y="12"/>
                  </a:moveTo>
                  <a:lnTo>
                    <a:pt x="9" y="0"/>
                  </a:lnTo>
                  <a:lnTo>
                    <a:pt x="17" y="12"/>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 name="Freeform 190"/>
            <p:cNvSpPr>
              <a:spLocks/>
            </p:cNvSpPr>
            <p:nvPr/>
          </p:nvSpPr>
          <p:spPr bwMode="auto">
            <a:xfrm>
              <a:off x="8601521" y="4065207"/>
              <a:ext cx="52727" cy="37219"/>
            </a:xfrm>
            <a:custGeom>
              <a:avLst/>
              <a:gdLst>
                <a:gd name="T0" fmla="*/ 0 w 17"/>
                <a:gd name="T1" fmla="*/ 12 h 12"/>
                <a:gd name="T2" fmla="*/ 9 w 17"/>
                <a:gd name="T3" fmla="*/ 0 h 12"/>
                <a:gd name="T4" fmla="*/ 17 w 17"/>
                <a:gd name="T5" fmla="*/ 12 h 12"/>
                <a:gd name="T6" fmla="*/ 0 w 17"/>
                <a:gd name="T7" fmla="*/ 12 h 12"/>
              </a:gdLst>
              <a:ahLst/>
              <a:cxnLst>
                <a:cxn ang="0">
                  <a:pos x="T0" y="T1"/>
                </a:cxn>
                <a:cxn ang="0">
                  <a:pos x="T2" y="T3"/>
                </a:cxn>
                <a:cxn ang="0">
                  <a:pos x="T4" y="T5"/>
                </a:cxn>
                <a:cxn ang="0">
                  <a:pos x="T6" y="T7"/>
                </a:cxn>
              </a:cxnLst>
              <a:rect l="0" t="0" r="r" b="b"/>
              <a:pathLst>
                <a:path w="17" h="12">
                  <a:moveTo>
                    <a:pt x="0" y="12"/>
                  </a:moveTo>
                  <a:lnTo>
                    <a:pt x="9" y="0"/>
                  </a:lnTo>
                  <a:lnTo>
                    <a:pt x="17" y="12"/>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3" name="Freeform 191"/>
            <p:cNvSpPr>
              <a:spLocks/>
            </p:cNvSpPr>
            <p:nvPr/>
          </p:nvSpPr>
          <p:spPr bwMode="auto">
            <a:xfrm>
              <a:off x="8452645" y="3913229"/>
              <a:ext cx="89946" cy="37219"/>
            </a:xfrm>
            <a:custGeom>
              <a:avLst/>
              <a:gdLst>
                <a:gd name="T0" fmla="*/ 29 w 29"/>
                <a:gd name="T1" fmla="*/ 0 h 12"/>
                <a:gd name="T2" fmla="*/ 14 w 29"/>
                <a:gd name="T3" fmla="*/ 12 h 12"/>
                <a:gd name="T4" fmla="*/ 0 w 29"/>
                <a:gd name="T5" fmla="*/ 0 h 12"/>
                <a:gd name="T6" fmla="*/ 29 w 29"/>
                <a:gd name="T7" fmla="*/ 0 h 12"/>
              </a:gdLst>
              <a:ahLst/>
              <a:cxnLst>
                <a:cxn ang="0">
                  <a:pos x="T0" y="T1"/>
                </a:cxn>
                <a:cxn ang="0">
                  <a:pos x="T2" y="T3"/>
                </a:cxn>
                <a:cxn ang="0">
                  <a:pos x="T4" y="T5"/>
                </a:cxn>
                <a:cxn ang="0">
                  <a:pos x="T6" y="T7"/>
                </a:cxn>
              </a:cxnLst>
              <a:rect l="0" t="0" r="r" b="b"/>
              <a:pathLst>
                <a:path w="29" h="12">
                  <a:moveTo>
                    <a:pt x="29" y="0"/>
                  </a:moveTo>
                  <a:lnTo>
                    <a:pt x="14" y="12"/>
                  </a:lnTo>
                  <a:lnTo>
                    <a:pt x="0" y="0"/>
                  </a:lnTo>
                  <a:lnTo>
                    <a:pt x="29"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Freeform 192"/>
            <p:cNvSpPr>
              <a:spLocks/>
            </p:cNvSpPr>
            <p:nvPr/>
          </p:nvSpPr>
          <p:spPr bwMode="auto">
            <a:xfrm>
              <a:off x="8452645" y="3913229"/>
              <a:ext cx="89946" cy="37219"/>
            </a:xfrm>
            <a:custGeom>
              <a:avLst/>
              <a:gdLst>
                <a:gd name="T0" fmla="*/ 29 w 29"/>
                <a:gd name="T1" fmla="*/ 0 h 12"/>
                <a:gd name="T2" fmla="*/ 14 w 29"/>
                <a:gd name="T3" fmla="*/ 12 h 12"/>
                <a:gd name="T4" fmla="*/ 0 w 29"/>
                <a:gd name="T5" fmla="*/ 0 h 12"/>
                <a:gd name="T6" fmla="*/ 29 w 29"/>
                <a:gd name="T7" fmla="*/ 0 h 12"/>
              </a:gdLst>
              <a:ahLst/>
              <a:cxnLst>
                <a:cxn ang="0">
                  <a:pos x="T0" y="T1"/>
                </a:cxn>
                <a:cxn ang="0">
                  <a:pos x="T2" y="T3"/>
                </a:cxn>
                <a:cxn ang="0">
                  <a:pos x="T4" y="T5"/>
                </a:cxn>
                <a:cxn ang="0">
                  <a:pos x="T6" y="T7"/>
                </a:cxn>
              </a:cxnLst>
              <a:rect l="0" t="0" r="r" b="b"/>
              <a:pathLst>
                <a:path w="29" h="12">
                  <a:moveTo>
                    <a:pt x="29" y="0"/>
                  </a:moveTo>
                  <a:lnTo>
                    <a:pt x="14" y="12"/>
                  </a:lnTo>
                  <a:lnTo>
                    <a:pt x="0"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Freeform 193"/>
            <p:cNvSpPr>
              <a:spLocks/>
            </p:cNvSpPr>
            <p:nvPr/>
          </p:nvSpPr>
          <p:spPr bwMode="auto">
            <a:xfrm>
              <a:off x="8452645" y="3950448"/>
              <a:ext cx="89946" cy="328768"/>
            </a:xfrm>
            <a:custGeom>
              <a:avLst/>
              <a:gdLst>
                <a:gd name="T0" fmla="*/ 29 w 29"/>
                <a:gd name="T1" fmla="*/ 0 h 106"/>
                <a:gd name="T2" fmla="*/ 14 w 29"/>
                <a:gd name="T3" fmla="*/ 0 h 106"/>
                <a:gd name="T4" fmla="*/ 0 w 29"/>
                <a:gd name="T5" fmla="*/ 0 h 106"/>
                <a:gd name="T6" fmla="*/ 15 w 29"/>
                <a:gd name="T7" fmla="*/ 106 h 106"/>
                <a:gd name="T8" fmla="*/ 29 w 29"/>
                <a:gd name="T9" fmla="*/ 0 h 106"/>
              </a:gdLst>
              <a:ahLst/>
              <a:cxnLst>
                <a:cxn ang="0">
                  <a:pos x="T0" y="T1"/>
                </a:cxn>
                <a:cxn ang="0">
                  <a:pos x="T2" y="T3"/>
                </a:cxn>
                <a:cxn ang="0">
                  <a:pos x="T4" y="T5"/>
                </a:cxn>
                <a:cxn ang="0">
                  <a:pos x="T6" y="T7"/>
                </a:cxn>
                <a:cxn ang="0">
                  <a:pos x="T8" y="T9"/>
                </a:cxn>
              </a:cxnLst>
              <a:rect l="0" t="0" r="r" b="b"/>
              <a:pathLst>
                <a:path w="29" h="106">
                  <a:moveTo>
                    <a:pt x="29" y="0"/>
                  </a:moveTo>
                  <a:lnTo>
                    <a:pt x="14" y="0"/>
                  </a:lnTo>
                  <a:lnTo>
                    <a:pt x="0" y="0"/>
                  </a:lnTo>
                  <a:lnTo>
                    <a:pt x="15" y="106"/>
                  </a:lnTo>
                  <a:lnTo>
                    <a:pt x="29"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Freeform 194"/>
            <p:cNvSpPr>
              <a:spLocks/>
            </p:cNvSpPr>
            <p:nvPr/>
          </p:nvSpPr>
          <p:spPr bwMode="auto">
            <a:xfrm>
              <a:off x="8452645" y="3950448"/>
              <a:ext cx="89946" cy="328768"/>
            </a:xfrm>
            <a:custGeom>
              <a:avLst/>
              <a:gdLst>
                <a:gd name="T0" fmla="*/ 29 w 29"/>
                <a:gd name="T1" fmla="*/ 0 h 106"/>
                <a:gd name="T2" fmla="*/ 14 w 29"/>
                <a:gd name="T3" fmla="*/ 0 h 106"/>
                <a:gd name="T4" fmla="*/ 0 w 29"/>
                <a:gd name="T5" fmla="*/ 0 h 106"/>
                <a:gd name="T6" fmla="*/ 15 w 29"/>
                <a:gd name="T7" fmla="*/ 106 h 106"/>
                <a:gd name="T8" fmla="*/ 29 w 29"/>
                <a:gd name="T9" fmla="*/ 0 h 106"/>
              </a:gdLst>
              <a:ahLst/>
              <a:cxnLst>
                <a:cxn ang="0">
                  <a:pos x="T0" y="T1"/>
                </a:cxn>
                <a:cxn ang="0">
                  <a:pos x="T2" y="T3"/>
                </a:cxn>
                <a:cxn ang="0">
                  <a:pos x="T4" y="T5"/>
                </a:cxn>
                <a:cxn ang="0">
                  <a:pos x="T6" y="T7"/>
                </a:cxn>
                <a:cxn ang="0">
                  <a:pos x="T8" y="T9"/>
                </a:cxn>
              </a:cxnLst>
              <a:rect l="0" t="0" r="r" b="b"/>
              <a:pathLst>
                <a:path w="29" h="106">
                  <a:moveTo>
                    <a:pt x="29" y="0"/>
                  </a:moveTo>
                  <a:lnTo>
                    <a:pt x="14" y="0"/>
                  </a:lnTo>
                  <a:lnTo>
                    <a:pt x="0" y="0"/>
                  </a:lnTo>
                  <a:lnTo>
                    <a:pt x="15" y="106"/>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Freeform 195"/>
            <p:cNvSpPr>
              <a:spLocks/>
            </p:cNvSpPr>
            <p:nvPr/>
          </p:nvSpPr>
          <p:spPr bwMode="auto">
            <a:xfrm>
              <a:off x="8477457" y="3950448"/>
              <a:ext cx="43422" cy="62032"/>
            </a:xfrm>
            <a:custGeom>
              <a:avLst/>
              <a:gdLst>
                <a:gd name="T0" fmla="*/ 0 w 14"/>
                <a:gd name="T1" fmla="*/ 12 h 20"/>
                <a:gd name="T2" fmla="*/ 2 w 14"/>
                <a:gd name="T3" fmla="*/ 20 h 20"/>
                <a:gd name="T4" fmla="*/ 11 w 14"/>
                <a:gd name="T5" fmla="*/ 20 h 20"/>
                <a:gd name="T6" fmla="*/ 14 w 14"/>
                <a:gd name="T7" fmla="*/ 9 h 20"/>
                <a:gd name="T8" fmla="*/ 6 w 14"/>
                <a:gd name="T9" fmla="*/ 0 h 20"/>
                <a:gd name="T10" fmla="*/ 0 w 14"/>
                <a:gd name="T11" fmla="*/ 12 h 20"/>
              </a:gdLst>
              <a:ahLst/>
              <a:cxnLst>
                <a:cxn ang="0">
                  <a:pos x="T0" y="T1"/>
                </a:cxn>
                <a:cxn ang="0">
                  <a:pos x="T2" y="T3"/>
                </a:cxn>
                <a:cxn ang="0">
                  <a:pos x="T4" y="T5"/>
                </a:cxn>
                <a:cxn ang="0">
                  <a:pos x="T6" y="T7"/>
                </a:cxn>
                <a:cxn ang="0">
                  <a:pos x="T8" y="T9"/>
                </a:cxn>
                <a:cxn ang="0">
                  <a:pos x="T10" y="T11"/>
                </a:cxn>
              </a:cxnLst>
              <a:rect l="0" t="0" r="r" b="b"/>
              <a:pathLst>
                <a:path w="14" h="20">
                  <a:moveTo>
                    <a:pt x="0" y="12"/>
                  </a:moveTo>
                  <a:lnTo>
                    <a:pt x="2" y="20"/>
                  </a:lnTo>
                  <a:lnTo>
                    <a:pt x="11" y="20"/>
                  </a:lnTo>
                  <a:lnTo>
                    <a:pt x="14" y="9"/>
                  </a:lnTo>
                  <a:lnTo>
                    <a:pt x="6" y="0"/>
                  </a:lnTo>
                  <a:lnTo>
                    <a:pt x="0" y="12"/>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Freeform 196"/>
            <p:cNvSpPr>
              <a:spLocks/>
            </p:cNvSpPr>
            <p:nvPr/>
          </p:nvSpPr>
          <p:spPr bwMode="auto">
            <a:xfrm>
              <a:off x="8471254" y="4012480"/>
              <a:ext cx="52727" cy="266736"/>
            </a:xfrm>
            <a:custGeom>
              <a:avLst/>
              <a:gdLst>
                <a:gd name="T0" fmla="*/ 13 w 17"/>
                <a:gd name="T1" fmla="*/ 0 h 86"/>
                <a:gd name="T2" fmla="*/ 4 w 17"/>
                <a:gd name="T3" fmla="*/ 0 h 86"/>
                <a:gd name="T4" fmla="*/ 0 w 17"/>
                <a:gd name="T5" fmla="*/ 21 h 86"/>
                <a:gd name="T6" fmla="*/ 9 w 17"/>
                <a:gd name="T7" fmla="*/ 86 h 86"/>
                <a:gd name="T8" fmla="*/ 17 w 17"/>
                <a:gd name="T9" fmla="*/ 25 h 86"/>
                <a:gd name="T10" fmla="*/ 13 w 17"/>
                <a:gd name="T11" fmla="*/ 0 h 86"/>
              </a:gdLst>
              <a:ahLst/>
              <a:cxnLst>
                <a:cxn ang="0">
                  <a:pos x="T0" y="T1"/>
                </a:cxn>
                <a:cxn ang="0">
                  <a:pos x="T2" y="T3"/>
                </a:cxn>
                <a:cxn ang="0">
                  <a:pos x="T4" y="T5"/>
                </a:cxn>
                <a:cxn ang="0">
                  <a:pos x="T6" y="T7"/>
                </a:cxn>
                <a:cxn ang="0">
                  <a:pos x="T8" y="T9"/>
                </a:cxn>
                <a:cxn ang="0">
                  <a:pos x="T10" y="T11"/>
                </a:cxn>
              </a:cxnLst>
              <a:rect l="0" t="0" r="r" b="b"/>
              <a:pathLst>
                <a:path w="17" h="86">
                  <a:moveTo>
                    <a:pt x="13" y="0"/>
                  </a:moveTo>
                  <a:lnTo>
                    <a:pt x="4" y="0"/>
                  </a:lnTo>
                  <a:lnTo>
                    <a:pt x="0" y="21"/>
                  </a:lnTo>
                  <a:lnTo>
                    <a:pt x="9" y="86"/>
                  </a:lnTo>
                  <a:lnTo>
                    <a:pt x="17" y="25"/>
                  </a:lnTo>
                  <a:lnTo>
                    <a:pt x="13"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Freeform 197"/>
            <p:cNvSpPr>
              <a:spLocks/>
            </p:cNvSpPr>
            <p:nvPr/>
          </p:nvSpPr>
          <p:spPr bwMode="auto">
            <a:xfrm>
              <a:off x="8452645" y="3913229"/>
              <a:ext cx="46524" cy="86844"/>
            </a:xfrm>
            <a:custGeom>
              <a:avLst/>
              <a:gdLst>
                <a:gd name="T0" fmla="*/ 15 w 15"/>
                <a:gd name="T1" fmla="*/ 12 h 28"/>
                <a:gd name="T2" fmla="*/ 5 w 15"/>
                <a:gd name="T3" fmla="*/ 28 h 28"/>
                <a:gd name="T4" fmla="*/ 0 w 15"/>
                <a:gd name="T5" fmla="*/ 12 h 28"/>
                <a:gd name="T6" fmla="*/ 0 w 15"/>
                <a:gd name="T7" fmla="*/ 0 h 28"/>
                <a:gd name="T8" fmla="*/ 15 w 15"/>
                <a:gd name="T9" fmla="*/ 12 h 28"/>
              </a:gdLst>
              <a:ahLst/>
              <a:cxnLst>
                <a:cxn ang="0">
                  <a:pos x="T0" y="T1"/>
                </a:cxn>
                <a:cxn ang="0">
                  <a:pos x="T2" y="T3"/>
                </a:cxn>
                <a:cxn ang="0">
                  <a:pos x="T4" y="T5"/>
                </a:cxn>
                <a:cxn ang="0">
                  <a:pos x="T6" y="T7"/>
                </a:cxn>
                <a:cxn ang="0">
                  <a:pos x="T8" y="T9"/>
                </a:cxn>
              </a:cxnLst>
              <a:rect l="0" t="0" r="r" b="b"/>
              <a:pathLst>
                <a:path w="15" h="28">
                  <a:moveTo>
                    <a:pt x="15" y="12"/>
                  </a:moveTo>
                  <a:lnTo>
                    <a:pt x="5" y="28"/>
                  </a:lnTo>
                  <a:lnTo>
                    <a:pt x="0" y="12"/>
                  </a:lnTo>
                  <a:lnTo>
                    <a:pt x="0" y="0"/>
                  </a:lnTo>
                  <a:lnTo>
                    <a:pt x="15"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0" name="Freeform 198"/>
            <p:cNvSpPr>
              <a:spLocks/>
            </p:cNvSpPr>
            <p:nvPr/>
          </p:nvSpPr>
          <p:spPr bwMode="auto">
            <a:xfrm>
              <a:off x="8496067" y="3913229"/>
              <a:ext cx="46524" cy="86844"/>
            </a:xfrm>
            <a:custGeom>
              <a:avLst/>
              <a:gdLst>
                <a:gd name="T0" fmla="*/ 0 w 15"/>
                <a:gd name="T1" fmla="*/ 12 h 28"/>
                <a:gd name="T2" fmla="*/ 11 w 15"/>
                <a:gd name="T3" fmla="*/ 28 h 28"/>
                <a:gd name="T4" fmla="*/ 15 w 15"/>
                <a:gd name="T5" fmla="*/ 12 h 28"/>
                <a:gd name="T6" fmla="*/ 15 w 15"/>
                <a:gd name="T7" fmla="*/ 0 h 28"/>
                <a:gd name="T8" fmla="*/ 0 w 15"/>
                <a:gd name="T9" fmla="*/ 12 h 28"/>
              </a:gdLst>
              <a:ahLst/>
              <a:cxnLst>
                <a:cxn ang="0">
                  <a:pos x="T0" y="T1"/>
                </a:cxn>
                <a:cxn ang="0">
                  <a:pos x="T2" y="T3"/>
                </a:cxn>
                <a:cxn ang="0">
                  <a:pos x="T4" y="T5"/>
                </a:cxn>
                <a:cxn ang="0">
                  <a:pos x="T6" y="T7"/>
                </a:cxn>
                <a:cxn ang="0">
                  <a:pos x="T8" y="T9"/>
                </a:cxn>
              </a:cxnLst>
              <a:rect l="0" t="0" r="r" b="b"/>
              <a:pathLst>
                <a:path w="15" h="28">
                  <a:moveTo>
                    <a:pt x="0" y="12"/>
                  </a:moveTo>
                  <a:lnTo>
                    <a:pt x="11" y="28"/>
                  </a:lnTo>
                  <a:lnTo>
                    <a:pt x="15" y="12"/>
                  </a:lnTo>
                  <a:lnTo>
                    <a:pt x="15"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1" name="Freeform 199"/>
            <p:cNvSpPr>
              <a:spLocks/>
            </p:cNvSpPr>
            <p:nvPr/>
          </p:nvSpPr>
          <p:spPr bwMode="auto">
            <a:xfrm>
              <a:off x="9488574" y="4139645"/>
              <a:ext cx="251228" cy="226416"/>
            </a:xfrm>
            <a:custGeom>
              <a:avLst/>
              <a:gdLst>
                <a:gd name="T0" fmla="*/ 0 w 172"/>
                <a:gd name="T1" fmla="*/ 48 h 156"/>
                <a:gd name="T2" fmla="*/ 113 w 172"/>
                <a:gd name="T3" fmla="*/ 156 h 156"/>
                <a:gd name="T4" fmla="*/ 172 w 172"/>
                <a:gd name="T5" fmla="*/ 0 h 156"/>
                <a:gd name="T6" fmla="*/ 6 w 172"/>
                <a:gd name="T7" fmla="*/ 26 h 156"/>
                <a:gd name="T8" fmla="*/ 0 w 172"/>
                <a:gd name="T9" fmla="*/ 48 h 156"/>
              </a:gdLst>
              <a:ahLst/>
              <a:cxnLst>
                <a:cxn ang="0">
                  <a:pos x="T0" y="T1"/>
                </a:cxn>
                <a:cxn ang="0">
                  <a:pos x="T2" y="T3"/>
                </a:cxn>
                <a:cxn ang="0">
                  <a:pos x="T4" y="T5"/>
                </a:cxn>
                <a:cxn ang="0">
                  <a:pos x="T6" y="T7"/>
                </a:cxn>
                <a:cxn ang="0">
                  <a:pos x="T8" y="T9"/>
                </a:cxn>
              </a:cxnLst>
              <a:rect l="0" t="0" r="r" b="b"/>
              <a:pathLst>
                <a:path w="172" h="156">
                  <a:moveTo>
                    <a:pt x="0" y="48"/>
                  </a:moveTo>
                  <a:cubicBezTo>
                    <a:pt x="0" y="48"/>
                    <a:pt x="113" y="37"/>
                    <a:pt x="113" y="156"/>
                  </a:cubicBezTo>
                  <a:cubicBezTo>
                    <a:pt x="172" y="0"/>
                    <a:pt x="172" y="0"/>
                    <a:pt x="172" y="0"/>
                  </a:cubicBezTo>
                  <a:cubicBezTo>
                    <a:pt x="6" y="26"/>
                    <a:pt x="6" y="26"/>
                    <a:pt x="6" y="26"/>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2" name="Freeform 200"/>
            <p:cNvSpPr>
              <a:spLocks/>
            </p:cNvSpPr>
            <p:nvPr/>
          </p:nvSpPr>
          <p:spPr bwMode="auto">
            <a:xfrm>
              <a:off x="8958203" y="3345639"/>
              <a:ext cx="96149" cy="186095"/>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3" name="Rectangle 201"/>
            <p:cNvSpPr>
              <a:spLocks noChangeArrowheads="1"/>
            </p:cNvSpPr>
            <p:nvPr/>
          </p:nvSpPr>
          <p:spPr bwMode="auto">
            <a:xfrm>
              <a:off x="8151791" y="4418787"/>
              <a:ext cx="43422" cy="43422"/>
            </a:xfrm>
            <a:prstGeom prst="rect">
              <a:avLst/>
            </a:prstGeom>
            <a:solidFill>
              <a:srgbClr val="263C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4" name="Freeform 202"/>
            <p:cNvSpPr>
              <a:spLocks/>
            </p:cNvSpPr>
            <p:nvPr/>
          </p:nvSpPr>
          <p:spPr bwMode="auto">
            <a:xfrm>
              <a:off x="9367612" y="4083816"/>
              <a:ext cx="105454" cy="164384"/>
            </a:xfrm>
            <a:custGeom>
              <a:avLst/>
              <a:gdLst>
                <a:gd name="T0" fmla="*/ 29 w 71"/>
                <a:gd name="T1" fmla="*/ 21 h 113"/>
                <a:gd name="T2" fmla="*/ 25 w 71"/>
                <a:gd name="T3" fmla="*/ 0 h 113"/>
                <a:gd name="T4" fmla="*/ 0 w 71"/>
                <a:gd name="T5" fmla="*/ 3 h 113"/>
                <a:gd name="T6" fmla="*/ 15 w 71"/>
                <a:gd name="T7" fmla="*/ 48 h 113"/>
                <a:gd name="T8" fmla="*/ 7 w 71"/>
                <a:gd name="T9" fmla="*/ 86 h 113"/>
                <a:gd name="T10" fmla="*/ 29 w 71"/>
                <a:gd name="T11" fmla="*/ 113 h 113"/>
                <a:gd name="T12" fmla="*/ 59 w 71"/>
                <a:gd name="T13" fmla="*/ 86 h 113"/>
                <a:gd name="T14" fmla="*/ 71 w 71"/>
                <a:gd name="T15" fmla="*/ 29 h 113"/>
                <a:gd name="T16" fmla="*/ 29 w 71"/>
                <a:gd name="T1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3">
                  <a:moveTo>
                    <a:pt x="29" y="21"/>
                  </a:moveTo>
                  <a:cubicBezTo>
                    <a:pt x="25" y="0"/>
                    <a:pt x="25" y="0"/>
                    <a:pt x="25" y="0"/>
                  </a:cubicBezTo>
                  <a:cubicBezTo>
                    <a:pt x="0" y="3"/>
                    <a:pt x="0" y="3"/>
                    <a:pt x="0" y="3"/>
                  </a:cubicBezTo>
                  <a:cubicBezTo>
                    <a:pt x="18" y="13"/>
                    <a:pt x="17" y="35"/>
                    <a:pt x="15" y="48"/>
                  </a:cubicBezTo>
                  <a:cubicBezTo>
                    <a:pt x="7" y="86"/>
                    <a:pt x="7" y="86"/>
                    <a:pt x="7" y="86"/>
                  </a:cubicBezTo>
                  <a:cubicBezTo>
                    <a:pt x="29" y="113"/>
                    <a:pt x="29" y="113"/>
                    <a:pt x="29" y="113"/>
                  </a:cubicBezTo>
                  <a:cubicBezTo>
                    <a:pt x="59" y="86"/>
                    <a:pt x="59" y="86"/>
                    <a:pt x="59" y="86"/>
                  </a:cubicBezTo>
                  <a:cubicBezTo>
                    <a:pt x="71" y="29"/>
                    <a:pt x="71" y="29"/>
                    <a:pt x="71" y="29"/>
                  </a:cubicBezTo>
                  <a:lnTo>
                    <a:pt x="29" y="21"/>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5" name="Freeform 203"/>
            <p:cNvSpPr>
              <a:spLocks/>
            </p:cNvSpPr>
            <p:nvPr/>
          </p:nvSpPr>
          <p:spPr bwMode="auto">
            <a:xfrm>
              <a:off x="7612115" y="4062105"/>
              <a:ext cx="114759" cy="182993"/>
            </a:xfrm>
            <a:custGeom>
              <a:avLst/>
              <a:gdLst>
                <a:gd name="T0" fmla="*/ 54 w 79"/>
                <a:gd name="T1" fmla="*/ 0 h 125"/>
                <a:gd name="T2" fmla="*/ 45 w 79"/>
                <a:gd name="T3" fmla="*/ 21 h 125"/>
                <a:gd name="T4" fmla="*/ 0 w 79"/>
                <a:gd name="T5" fmla="*/ 21 h 125"/>
                <a:gd name="T6" fmla="*/ 0 w 79"/>
                <a:gd name="T7" fmla="*/ 94 h 125"/>
                <a:gd name="T8" fmla="*/ 29 w 79"/>
                <a:gd name="T9" fmla="*/ 125 h 125"/>
                <a:gd name="T10" fmla="*/ 54 w 79"/>
                <a:gd name="T11" fmla="*/ 94 h 125"/>
                <a:gd name="T12" fmla="*/ 54 w 79"/>
                <a:gd name="T13" fmla="*/ 52 h 125"/>
                <a:gd name="T14" fmla="*/ 79 w 79"/>
                <a:gd name="T15" fmla="*/ 9 h 125"/>
                <a:gd name="T16" fmla="*/ 54 w 79"/>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25">
                  <a:moveTo>
                    <a:pt x="54" y="0"/>
                  </a:moveTo>
                  <a:cubicBezTo>
                    <a:pt x="45" y="21"/>
                    <a:pt x="45" y="21"/>
                    <a:pt x="45" y="21"/>
                  </a:cubicBezTo>
                  <a:cubicBezTo>
                    <a:pt x="0" y="21"/>
                    <a:pt x="0" y="21"/>
                    <a:pt x="0" y="21"/>
                  </a:cubicBezTo>
                  <a:cubicBezTo>
                    <a:pt x="0" y="94"/>
                    <a:pt x="0" y="94"/>
                    <a:pt x="0" y="94"/>
                  </a:cubicBezTo>
                  <a:cubicBezTo>
                    <a:pt x="29" y="125"/>
                    <a:pt x="29" y="125"/>
                    <a:pt x="29" y="125"/>
                  </a:cubicBezTo>
                  <a:cubicBezTo>
                    <a:pt x="54" y="94"/>
                    <a:pt x="54" y="94"/>
                    <a:pt x="54" y="94"/>
                  </a:cubicBezTo>
                  <a:cubicBezTo>
                    <a:pt x="54" y="52"/>
                    <a:pt x="54" y="52"/>
                    <a:pt x="54" y="52"/>
                  </a:cubicBezTo>
                  <a:cubicBezTo>
                    <a:pt x="55" y="38"/>
                    <a:pt x="59" y="15"/>
                    <a:pt x="79" y="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Freeform 204"/>
            <p:cNvSpPr>
              <a:spLocks/>
            </p:cNvSpPr>
            <p:nvPr/>
          </p:nvSpPr>
          <p:spPr bwMode="auto">
            <a:xfrm>
              <a:off x="9293174" y="3941143"/>
              <a:ext cx="49625" cy="96149"/>
            </a:xfrm>
            <a:custGeom>
              <a:avLst/>
              <a:gdLst>
                <a:gd name="T0" fmla="*/ 34 w 34"/>
                <a:gd name="T1" fmla="*/ 0 h 66"/>
                <a:gd name="T2" fmla="*/ 0 w 34"/>
                <a:gd name="T3" fmla="*/ 60 h 66"/>
                <a:gd name="T4" fmla="*/ 29 w 34"/>
                <a:gd name="T5" fmla="*/ 66 h 66"/>
                <a:gd name="T6" fmla="*/ 34 w 34"/>
                <a:gd name="T7" fmla="*/ 0 h 66"/>
              </a:gdLst>
              <a:ahLst/>
              <a:cxnLst>
                <a:cxn ang="0">
                  <a:pos x="T0" y="T1"/>
                </a:cxn>
                <a:cxn ang="0">
                  <a:pos x="T2" y="T3"/>
                </a:cxn>
                <a:cxn ang="0">
                  <a:pos x="T4" y="T5"/>
                </a:cxn>
                <a:cxn ang="0">
                  <a:pos x="T6" y="T7"/>
                </a:cxn>
              </a:cxnLst>
              <a:rect l="0" t="0" r="r" b="b"/>
              <a:pathLst>
                <a:path w="34" h="66">
                  <a:moveTo>
                    <a:pt x="34" y="0"/>
                  </a:moveTo>
                  <a:cubicBezTo>
                    <a:pt x="34" y="0"/>
                    <a:pt x="11" y="25"/>
                    <a:pt x="0" y="60"/>
                  </a:cubicBezTo>
                  <a:cubicBezTo>
                    <a:pt x="29" y="66"/>
                    <a:pt x="29" y="66"/>
                    <a:pt x="29" y="66"/>
                  </a:cubicBezTo>
                  <a:lnTo>
                    <a:pt x="3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7" name="Freeform 205"/>
            <p:cNvSpPr>
              <a:spLocks/>
            </p:cNvSpPr>
            <p:nvPr/>
          </p:nvSpPr>
          <p:spPr bwMode="auto">
            <a:xfrm>
              <a:off x="9302479" y="3882213"/>
              <a:ext cx="245025" cy="288447"/>
            </a:xfrm>
            <a:custGeom>
              <a:avLst/>
              <a:gdLst>
                <a:gd name="T0" fmla="*/ 169 w 169"/>
                <a:gd name="T1" fmla="*/ 27 h 197"/>
                <a:gd name="T2" fmla="*/ 150 w 169"/>
                <a:gd name="T3" fmla="*/ 120 h 197"/>
                <a:gd name="T4" fmla="*/ 149 w 169"/>
                <a:gd name="T5" fmla="*/ 120 h 197"/>
                <a:gd name="T6" fmla="*/ 0 w 169"/>
                <a:gd name="T7" fmla="*/ 183 h 197"/>
                <a:gd name="T8" fmla="*/ 1 w 169"/>
                <a:gd name="T9" fmla="*/ 177 h 197"/>
                <a:gd name="T10" fmla="*/ 12 w 169"/>
                <a:gd name="T11" fmla="*/ 124 h 197"/>
                <a:gd name="T12" fmla="*/ 25 w 169"/>
                <a:gd name="T13" fmla="*/ 58 h 197"/>
                <a:gd name="T14" fmla="*/ 37 w 169"/>
                <a:gd name="T15" fmla="*/ 0 h 197"/>
                <a:gd name="T16" fmla="*/ 169 w 169"/>
                <a:gd name="T17" fmla="*/ 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97">
                  <a:moveTo>
                    <a:pt x="169" y="27"/>
                  </a:moveTo>
                  <a:cubicBezTo>
                    <a:pt x="150" y="120"/>
                    <a:pt x="150" y="120"/>
                    <a:pt x="150" y="120"/>
                  </a:cubicBezTo>
                  <a:cubicBezTo>
                    <a:pt x="149" y="120"/>
                    <a:pt x="149" y="120"/>
                    <a:pt x="149" y="120"/>
                  </a:cubicBezTo>
                  <a:cubicBezTo>
                    <a:pt x="131" y="188"/>
                    <a:pt x="70" y="197"/>
                    <a:pt x="0" y="183"/>
                  </a:cubicBezTo>
                  <a:cubicBezTo>
                    <a:pt x="1" y="177"/>
                    <a:pt x="1" y="177"/>
                    <a:pt x="1" y="177"/>
                  </a:cubicBezTo>
                  <a:cubicBezTo>
                    <a:pt x="12" y="124"/>
                    <a:pt x="12" y="124"/>
                    <a:pt x="12" y="124"/>
                  </a:cubicBezTo>
                  <a:cubicBezTo>
                    <a:pt x="25" y="58"/>
                    <a:pt x="25" y="58"/>
                    <a:pt x="25" y="58"/>
                  </a:cubicBezTo>
                  <a:cubicBezTo>
                    <a:pt x="37" y="0"/>
                    <a:pt x="37" y="0"/>
                    <a:pt x="37" y="0"/>
                  </a:cubicBezTo>
                  <a:cubicBezTo>
                    <a:pt x="169" y="27"/>
                    <a:pt x="169" y="27"/>
                    <a:pt x="169" y="27"/>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8" name="Freeform 206"/>
            <p:cNvSpPr>
              <a:spLocks/>
            </p:cNvSpPr>
            <p:nvPr/>
          </p:nvSpPr>
          <p:spPr bwMode="auto">
            <a:xfrm>
              <a:off x="9376917" y="3984566"/>
              <a:ext cx="18610" cy="18610"/>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9" name="Freeform 207"/>
            <p:cNvSpPr>
              <a:spLocks/>
            </p:cNvSpPr>
            <p:nvPr/>
          </p:nvSpPr>
          <p:spPr bwMode="auto">
            <a:xfrm>
              <a:off x="9302479" y="3807775"/>
              <a:ext cx="310158" cy="403206"/>
            </a:xfrm>
            <a:custGeom>
              <a:avLst/>
              <a:gdLst>
                <a:gd name="T0" fmla="*/ 201 w 213"/>
                <a:gd name="T1" fmla="*/ 72 h 278"/>
                <a:gd name="T2" fmla="*/ 170 w 213"/>
                <a:gd name="T3" fmla="*/ 59 h 278"/>
                <a:gd name="T4" fmla="*/ 164 w 213"/>
                <a:gd name="T5" fmla="*/ 44 h 278"/>
                <a:gd name="T6" fmla="*/ 143 w 213"/>
                <a:gd name="T7" fmla="*/ 34 h 278"/>
                <a:gd name="T8" fmla="*/ 119 w 213"/>
                <a:gd name="T9" fmla="*/ 22 h 278"/>
                <a:gd name="T10" fmla="*/ 38 w 213"/>
                <a:gd name="T11" fmla="*/ 52 h 278"/>
                <a:gd name="T12" fmla="*/ 39 w 213"/>
                <a:gd name="T13" fmla="*/ 52 h 278"/>
                <a:gd name="T14" fmla="*/ 38 w 213"/>
                <a:gd name="T15" fmla="*/ 52 h 278"/>
                <a:gd name="T16" fmla="*/ 85 w 213"/>
                <a:gd name="T17" fmla="*/ 96 h 278"/>
                <a:gd name="T18" fmla="*/ 110 w 213"/>
                <a:gd name="T19" fmla="*/ 104 h 278"/>
                <a:gd name="T20" fmla="*/ 110 w 213"/>
                <a:gd name="T21" fmla="*/ 104 h 278"/>
                <a:gd name="T22" fmla="*/ 36 w 213"/>
                <a:gd name="T23" fmla="*/ 187 h 278"/>
                <a:gd name="T24" fmla="*/ 16 w 213"/>
                <a:gd name="T25" fmla="*/ 157 h 278"/>
                <a:gd name="T26" fmla="*/ 0 w 213"/>
                <a:gd name="T27" fmla="*/ 235 h 278"/>
                <a:gd name="T28" fmla="*/ 108 w 213"/>
                <a:gd name="T29" fmla="*/ 174 h 278"/>
                <a:gd name="T30" fmla="*/ 119 w 213"/>
                <a:gd name="T31" fmla="*/ 135 h 278"/>
                <a:gd name="T32" fmla="*/ 139 w 213"/>
                <a:gd name="T33" fmla="*/ 199 h 278"/>
                <a:gd name="T34" fmla="*/ 139 w 213"/>
                <a:gd name="T35" fmla="*/ 199 h 278"/>
                <a:gd name="T36" fmla="*/ 139 w 213"/>
                <a:gd name="T37" fmla="*/ 199 h 278"/>
                <a:gd name="T38" fmla="*/ 163 w 213"/>
                <a:gd name="T39" fmla="*/ 160 h 278"/>
                <a:gd name="T40" fmla="*/ 194 w 213"/>
                <a:gd name="T41" fmla="*/ 125 h 278"/>
                <a:gd name="T42" fmla="*/ 201 w 213"/>
                <a:gd name="T43" fmla="*/ 7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278">
                  <a:moveTo>
                    <a:pt x="201" y="72"/>
                  </a:moveTo>
                  <a:cubicBezTo>
                    <a:pt x="194" y="63"/>
                    <a:pt x="182" y="59"/>
                    <a:pt x="170" y="59"/>
                  </a:cubicBezTo>
                  <a:cubicBezTo>
                    <a:pt x="169" y="53"/>
                    <a:pt x="167" y="47"/>
                    <a:pt x="164" y="44"/>
                  </a:cubicBezTo>
                  <a:cubicBezTo>
                    <a:pt x="157" y="38"/>
                    <a:pt x="151" y="36"/>
                    <a:pt x="143" y="34"/>
                  </a:cubicBezTo>
                  <a:cubicBezTo>
                    <a:pt x="133" y="32"/>
                    <a:pt x="127" y="29"/>
                    <a:pt x="119" y="22"/>
                  </a:cubicBezTo>
                  <a:cubicBezTo>
                    <a:pt x="95" y="0"/>
                    <a:pt x="44" y="17"/>
                    <a:pt x="38" y="52"/>
                  </a:cubicBezTo>
                  <a:cubicBezTo>
                    <a:pt x="39" y="52"/>
                    <a:pt x="39" y="52"/>
                    <a:pt x="39" y="52"/>
                  </a:cubicBezTo>
                  <a:cubicBezTo>
                    <a:pt x="38" y="52"/>
                    <a:pt x="38" y="52"/>
                    <a:pt x="38" y="52"/>
                  </a:cubicBezTo>
                  <a:cubicBezTo>
                    <a:pt x="39" y="73"/>
                    <a:pt x="67" y="91"/>
                    <a:pt x="85" y="96"/>
                  </a:cubicBezTo>
                  <a:cubicBezTo>
                    <a:pt x="96" y="99"/>
                    <a:pt x="103" y="99"/>
                    <a:pt x="110" y="104"/>
                  </a:cubicBezTo>
                  <a:cubicBezTo>
                    <a:pt x="110" y="104"/>
                    <a:pt x="110" y="104"/>
                    <a:pt x="110" y="104"/>
                  </a:cubicBezTo>
                  <a:cubicBezTo>
                    <a:pt x="110" y="104"/>
                    <a:pt x="88" y="197"/>
                    <a:pt x="36" y="187"/>
                  </a:cubicBezTo>
                  <a:cubicBezTo>
                    <a:pt x="36" y="187"/>
                    <a:pt x="37" y="162"/>
                    <a:pt x="16" y="157"/>
                  </a:cubicBezTo>
                  <a:cubicBezTo>
                    <a:pt x="0" y="235"/>
                    <a:pt x="0" y="235"/>
                    <a:pt x="0" y="235"/>
                  </a:cubicBezTo>
                  <a:cubicBezTo>
                    <a:pt x="0" y="235"/>
                    <a:pt x="87" y="278"/>
                    <a:pt x="108" y="174"/>
                  </a:cubicBezTo>
                  <a:cubicBezTo>
                    <a:pt x="119" y="135"/>
                    <a:pt x="119" y="135"/>
                    <a:pt x="119" y="135"/>
                  </a:cubicBezTo>
                  <a:cubicBezTo>
                    <a:pt x="118" y="153"/>
                    <a:pt x="120" y="181"/>
                    <a:pt x="139" y="199"/>
                  </a:cubicBezTo>
                  <a:cubicBezTo>
                    <a:pt x="139" y="199"/>
                    <a:pt x="139" y="199"/>
                    <a:pt x="139" y="199"/>
                  </a:cubicBezTo>
                  <a:cubicBezTo>
                    <a:pt x="139" y="199"/>
                    <a:pt x="139" y="199"/>
                    <a:pt x="139" y="199"/>
                  </a:cubicBezTo>
                  <a:cubicBezTo>
                    <a:pt x="159" y="193"/>
                    <a:pt x="157" y="176"/>
                    <a:pt x="163" y="160"/>
                  </a:cubicBezTo>
                  <a:cubicBezTo>
                    <a:pt x="168" y="148"/>
                    <a:pt x="185" y="135"/>
                    <a:pt x="194" y="125"/>
                  </a:cubicBezTo>
                  <a:cubicBezTo>
                    <a:pt x="204" y="113"/>
                    <a:pt x="213" y="86"/>
                    <a:pt x="201" y="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0" name="Freeform 208"/>
            <p:cNvSpPr>
              <a:spLocks/>
            </p:cNvSpPr>
            <p:nvPr/>
          </p:nvSpPr>
          <p:spPr bwMode="auto">
            <a:xfrm>
              <a:off x="8582911" y="3637188"/>
              <a:ext cx="74438" cy="111657"/>
            </a:xfrm>
            <a:custGeom>
              <a:avLst/>
              <a:gdLst>
                <a:gd name="T0" fmla="*/ 0 w 24"/>
                <a:gd name="T1" fmla="*/ 0 h 36"/>
                <a:gd name="T2" fmla="*/ 24 w 24"/>
                <a:gd name="T3" fmla="*/ 27 h 36"/>
                <a:gd name="T4" fmla="*/ 6 w 24"/>
                <a:gd name="T5" fmla="*/ 36 h 36"/>
                <a:gd name="T6" fmla="*/ 0 w 24"/>
                <a:gd name="T7" fmla="*/ 0 h 36"/>
              </a:gdLst>
              <a:ahLst/>
              <a:cxnLst>
                <a:cxn ang="0">
                  <a:pos x="T0" y="T1"/>
                </a:cxn>
                <a:cxn ang="0">
                  <a:pos x="T2" y="T3"/>
                </a:cxn>
                <a:cxn ang="0">
                  <a:pos x="T4" y="T5"/>
                </a:cxn>
                <a:cxn ang="0">
                  <a:pos x="T6" y="T7"/>
                </a:cxn>
              </a:cxnLst>
              <a:rect l="0" t="0" r="r" b="b"/>
              <a:pathLst>
                <a:path w="24" h="36">
                  <a:moveTo>
                    <a:pt x="0" y="0"/>
                  </a:moveTo>
                  <a:lnTo>
                    <a:pt x="24" y="27"/>
                  </a:lnTo>
                  <a:lnTo>
                    <a:pt x="6" y="36"/>
                  </a:lnTo>
                  <a:lnTo>
                    <a:pt x="0"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1" name="Freeform 209"/>
            <p:cNvSpPr>
              <a:spLocks/>
            </p:cNvSpPr>
            <p:nvPr/>
          </p:nvSpPr>
          <p:spPr bwMode="auto">
            <a:xfrm>
              <a:off x="8375105" y="3568953"/>
              <a:ext cx="291549" cy="297752"/>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210"/>
            <p:cNvSpPr>
              <a:spLocks/>
            </p:cNvSpPr>
            <p:nvPr/>
          </p:nvSpPr>
          <p:spPr bwMode="auto">
            <a:xfrm>
              <a:off x="8539489" y="3677509"/>
              <a:ext cx="15508" cy="15508"/>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3" name="Freeform 211"/>
            <p:cNvSpPr>
              <a:spLocks/>
            </p:cNvSpPr>
            <p:nvPr/>
          </p:nvSpPr>
          <p:spPr bwMode="auto">
            <a:xfrm>
              <a:off x="8306870" y="3516227"/>
              <a:ext cx="248127" cy="294650"/>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4" name="Freeform 212"/>
            <p:cNvSpPr>
              <a:spLocks/>
            </p:cNvSpPr>
            <p:nvPr/>
          </p:nvSpPr>
          <p:spPr bwMode="auto">
            <a:xfrm>
              <a:off x="9457558" y="3975261"/>
              <a:ext cx="58930" cy="89946"/>
            </a:xfrm>
            <a:custGeom>
              <a:avLst/>
              <a:gdLst>
                <a:gd name="T0" fmla="*/ 12 w 39"/>
                <a:gd name="T1" fmla="*/ 0 h 63"/>
                <a:gd name="T2" fmla="*/ 36 w 39"/>
                <a:gd name="T3" fmla="*/ 36 h 63"/>
                <a:gd name="T4" fmla="*/ 0 w 39"/>
                <a:gd name="T5" fmla="*/ 59 h 63"/>
                <a:gd name="T6" fmla="*/ 12 w 39"/>
                <a:gd name="T7" fmla="*/ 0 h 63"/>
              </a:gdLst>
              <a:ahLst/>
              <a:cxnLst>
                <a:cxn ang="0">
                  <a:pos x="T0" y="T1"/>
                </a:cxn>
                <a:cxn ang="0">
                  <a:pos x="T2" y="T3"/>
                </a:cxn>
                <a:cxn ang="0">
                  <a:pos x="T4" y="T5"/>
                </a:cxn>
                <a:cxn ang="0">
                  <a:pos x="T6" y="T7"/>
                </a:cxn>
              </a:cxnLst>
              <a:rect l="0" t="0" r="r" b="b"/>
              <a:pathLst>
                <a:path w="39" h="63">
                  <a:moveTo>
                    <a:pt x="12" y="0"/>
                  </a:moveTo>
                  <a:cubicBezTo>
                    <a:pt x="29" y="4"/>
                    <a:pt x="39" y="20"/>
                    <a:pt x="36" y="36"/>
                  </a:cubicBezTo>
                  <a:cubicBezTo>
                    <a:pt x="32" y="52"/>
                    <a:pt x="16" y="63"/>
                    <a:pt x="0" y="59"/>
                  </a:cubicBezTo>
                  <a:cubicBezTo>
                    <a:pt x="12" y="0"/>
                    <a:pt x="12" y="0"/>
                    <a:pt x="12"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5" name="Freeform 213"/>
            <p:cNvSpPr>
              <a:spLocks/>
            </p:cNvSpPr>
            <p:nvPr/>
          </p:nvSpPr>
          <p:spPr bwMode="auto">
            <a:xfrm>
              <a:off x="9463761" y="3996972"/>
              <a:ext cx="27914" cy="43422"/>
            </a:xfrm>
            <a:custGeom>
              <a:avLst/>
              <a:gdLst>
                <a:gd name="T0" fmla="*/ 6 w 20"/>
                <a:gd name="T1" fmla="*/ 0 h 30"/>
                <a:gd name="T2" fmla="*/ 0 w 20"/>
                <a:gd name="T3" fmla="*/ 30 h 30"/>
                <a:gd name="T4" fmla="*/ 3 w 20"/>
                <a:gd name="T5" fmla="*/ 30 h 30"/>
                <a:gd name="T6" fmla="*/ 18 w 20"/>
                <a:gd name="T7" fmla="*/ 18 h 30"/>
                <a:gd name="T8" fmla="*/ 6 w 20"/>
                <a:gd name="T9" fmla="*/ 0 h 30"/>
              </a:gdLst>
              <a:ahLst/>
              <a:cxnLst>
                <a:cxn ang="0">
                  <a:pos x="T0" y="T1"/>
                </a:cxn>
                <a:cxn ang="0">
                  <a:pos x="T2" y="T3"/>
                </a:cxn>
                <a:cxn ang="0">
                  <a:pos x="T4" y="T5"/>
                </a:cxn>
                <a:cxn ang="0">
                  <a:pos x="T6" y="T7"/>
                </a:cxn>
                <a:cxn ang="0">
                  <a:pos x="T8" y="T9"/>
                </a:cxn>
              </a:cxnLst>
              <a:rect l="0" t="0" r="r" b="b"/>
              <a:pathLst>
                <a:path w="20" h="30">
                  <a:moveTo>
                    <a:pt x="6" y="0"/>
                  </a:moveTo>
                  <a:cubicBezTo>
                    <a:pt x="0" y="30"/>
                    <a:pt x="0" y="30"/>
                    <a:pt x="0" y="30"/>
                  </a:cubicBezTo>
                  <a:cubicBezTo>
                    <a:pt x="1" y="30"/>
                    <a:pt x="2" y="30"/>
                    <a:pt x="3" y="30"/>
                  </a:cubicBezTo>
                  <a:cubicBezTo>
                    <a:pt x="10" y="30"/>
                    <a:pt x="17" y="25"/>
                    <a:pt x="18" y="18"/>
                  </a:cubicBezTo>
                  <a:cubicBezTo>
                    <a:pt x="20" y="10"/>
                    <a:pt x="14" y="2"/>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Freeform 214"/>
            <p:cNvSpPr>
              <a:spLocks/>
            </p:cNvSpPr>
            <p:nvPr/>
          </p:nvSpPr>
          <p:spPr bwMode="auto">
            <a:xfrm>
              <a:off x="8424730" y="3686814"/>
              <a:ext cx="68235" cy="89946"/>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7" name="Freeform 215"/>
            <p:cNvSpPr>
              <a:spLocks/>
            </p:cNvSpPr>
            <p:nvPr/>
          </p:nvSpPr>
          <p:spPr bwMode="auto">
            <a:xfrm>
              <a:off x="8465051" y="3708525"/>
              <a:ext cx="18610" cy="37219"/>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8" name="Freeform 216"/>
            <p:cNvSpPr>
              <a:spLocks/>
            </p:cNvSpPr>
            <p:nvPr/>
          </p:nvSpPr>
          <p:spPr bwMode="auto">
            <a:xfrm>
              <a:off x="8449543" y="3708525"/>
              <a:ext cx="34117" cy="40321"/>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9" name="Freeform 217"/>
            <p:cNvSpPr>
              <a:spLocks/>
            </p:cNvSpPr>
            <p:nvPr/>
          </p:nvSpPr>
          <p:spPr bwMode="auto">
            <a:xfrm>
              <a:off x="8970609" y="3432484"/>
              <a:ext cx="83743" cy="86844"/>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0" name="Freeform 218"/>
            <p:cNvSpPr>
              <a:spLocks/>
            </p:cNvSpPr>
            <p:nvPr/>
          </p:nvSpPr>
          <p:spPr bwMode="auto">
            <a:xfrm>
              <a:off x="7599709" y="3885315"/>
              <a:ext cx="232619" cy="282244"/>
            </a:xfrm>
            <a:custGeom>
              <a:avLst/>
              <a:gdLst>
                <a:gd name="T0" fmla="*/ 18 w 158"/>
                <a:gd name="T1" fmla="*/ 0 h 194"/>
                <a:gd name="T2" fmla="*/ 1 w 158"/>
                <a:gd name="T3" fmla="*/ 98 h 194"/>
                <a:gd name="T4" fmla="*/ 1 w 158"/>
                <a:gd name="T5" fmla="*/ 99 h 194"/>
                <a:gd name="T6" fmla="*/ 0 w 158"/>
                <a:gd name="T7" fmla="*/ 113 h 194"/>
                <a:gd name="T8" fmla="*/ 25 w 158"/>
                <a:gd name="T9" fmla="*/ 109 h 194"/>
                <a:gd name="T10" fmla="*/ 38 w 158"/>
                <a:gd name="T11" fmla="*/ 151 h 194"/>
                <a:gd name="T12" fmla="*/ 128 w 158"/>
                <a:gd name="T13" fmla="*/ 194 h 194"/>
                <a:gd name="T14" fmla="*/ 134 w 158"/>
                <a:gd name="T15" fmla="*/ 156 h 194"/>
                <a:gd name="T16" fmla="*/ 147 w 158"/>
                <a:gd name="T17" fmla="*/ 86 h 194"/>
                <a:gd name="T18" fmla="*/ 158 w 158"/>
                <a:gd name="T19" fmla="*/ 25 h 194"/>
                <a:gd name="T20" fmla="*/ 18 w 158"/>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94">
                  <a:moveTo>
                    <a:pt x="18" y="0"/>
                  </a:moveTo>
                  <a:cubicBezTo>
                    <a:pt x="1" y="98"/>
                    <a:pt x="1" y="98"/>
                    <a:pt x="1" y="98"/>
                  </a:cubicBezTo>
                  <a:cubicBezTo>
                    <a:pt x="1" y="99"/>
                    <a:pt x="1" y="99"/>
                    <a:pt x="1" y="99"/>
                  </a:cubicBezTo>
                  <a:cubicBezTo>
                    <a:pt x="0" y="104"/>
                    <a:pt x="0" y="109"/>
                    <a:pt x="0" y="113"/>
                  </a:cubicBezTo>
                  <a:cubicBezTo>
                    <a:pt x="25" y="109"/>
                    <a:pt x="25" y="109"/>
                    <a:pt x="25" y="109"/>
                  </a:cubicBezTo>
                  <a:cubicBezTo>
                    <a:pt x="27" y="125"/>
                    <a:pt x="32" y="139"/>
                    <a:pt x="38" y="151"/>
                  </a:cubicBezTo>
                  <a:cubicBezTo>
                    <a:pt x="51" y="171"/>
                    <a:pt x="76" y="191"/>
                    <a:pt x="128" y="194"/>
                  </a:cubicBezTo>
                  <a:cubicBezTo>
                    <a:pt x="134" y="156"/>
                    <a:pt x="134" y="156"/>
                    <a:pt x="134" y="156"/>
                  </a:cubicBezTo>
                  <a:cubicBezTo>
                    <a:pt x="147" y="86"/>
                    <a:pt x="147" y="86"/>
                    <a:pt x="147" y="86"/>
                  </a:cubicBezTo>
                  <a:cubicBezTo>
                    <a:pt x="158" y="25"/>
                    <a:pt x="158" y="25"/>
                    <a:pt x="158" y="25"/>
                  </a:cubicBezTo>
                  <a:cubicBezTo>
                    <a:pt x="18" y="0"/>
                    <a:pt x="18" y="0"/>
                    <a:pt x="18"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1" name="Freeform 219"/>
            <p:cNvSpPr>
              <a:spLocks/>
            </p:cNvSpPr>
            <p:nvPr/>
          </p:nvSpPr>
          <p:spPr bwMode="auto">
            <a:xfrm>
              <a:off x="7829226" y="3919432"/>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Rectangle 220"/>
            <p:cNvSpPr>
              <a:spLocks noChangeArrowheads="1"/>
            </p:cNvSpPr>
            <p:nvPr/>
          </p:nvSpPr>
          <p:spPr bwMode="auto">
            <a:xfrm>
              <a:off x="7829226" y="3919432"/>
              <a:ext cx="3102" cy="31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Rectangle 221"/>
            <p:cNvSpPr>
              <a:spLocks noChangeArrowheads="1"/>
            </p:cNvSpPr>
            <p:nvPr/>
          </p:nvSpPr>
          <p:spPr bwMode="auto">
            <a:xfrm>
              <a:off x="7829226" y="3919432"/>
              <a:ext cx="3102" cy="31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222"/>
            <p:cNvSpPr>
              <a:spLocks/>
            </p:cNvSpPr>
            <p:nvPr/>
          </p:nvSpPr>
          <p:spPr bwMode="auto">
            <a:xfrm>
              <a:off x="7494255" y="3813979"/>
              <a:ext cx="347377" cy="294650"/>
            </a:xfrm>
            <a:custGeom>
              <a:avLst/>
              <a:gdLst>
                <a:gd name="T0" fmla="*/ 162 w 237"/>
                <a:gd name="T1" fmla="*/ 12 h 201"/>
                <a:gd name="T2" fmla="*/ 134 w 237"/>
                <a:gd name="T3" fmla="*/ 14 h 201"/>
                <a:gd name="T4" fmla="*/ 110 w 237"/>
                <a:gd name="T5" fmla="*/ 15 h 201"/>
                <a:gd name="T6" fmla="*/ 93 w 237"/>
                <a:gd name="T7" fmla="*/ 41 h 201"/>
                <a:gd name="T8" fmla="*/ 17 w 237"/>
                <a:gd name="T9" fmla="*/ 68 h 201"/>
                <a:gd name="T10" fmla="*/ 39 w 237"/>
                <a:gd name="T11" fmla="*/ 136 h 201"/>
                <a:gd name="T12" fmla="*/ 88 w 237"/>
                <a:gd name="T13" fmla="*/ 199 h 201"/>
                <a:gd name="T14" fmla="*/ 109 w 237"/>
                <a:gd name="T15" fmla="*/ 195 h 201"/>
                <a:gd name="T16" fmla="*/ 98 w 237"/>
                <a:gd name="T17" fmla="*/ 160 h 201"/>
                <a:gd name="T18" fmla="*/ 121 w 237"/>
                <a:gd name="T19" fmla="*/ 103 h 201"/>
                <a:gd name="T20" fmla="*/ 127 w 237"/>
                <a:gd name="T21" fmla="*/ 99 h 201"/>
                <a:gd name="T22" fmla="*/ 133 w 237"/>
                <a:gd name="T23" fmla="*/ 96 h 201"/>
                <a:gd name="T24" fmla="*/ 166 w 237"/>
                <a:gd name="T25" fmla="*/ 97 h 201"/>
                <a:gd name="T26" fmla="*/ 230 w 237"/>
                <a:gd name="T27" fmla="*/ 73 h 201"/>
                <a:gd name="T28" fmla="*/ 229 w 237"/>
                <a:gd name="T29" fmla="*/ 72 h 201"/>
                <a:gd name="T30" fmla="*/ 230 w 237"/>
                <a:gd name="T31" fmla="*/ 72 h 201"/>
                <a:gd name="T32" fmla="*/ 230 w 237"/>
                <a:gd name="T33" fmla="*/ 71 h 201"/>
                <a:gd name="T34" fmla="*/ 230 w 237"/>
                <a:gd name="T35" fmla="*/ 71 h 201"/>
                <a:gd name="T36" fmla="*/ 162 w 237"/>
                <a:gd name="T37" fmla="*/ 1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01">
                  <a:moveTo>
                    <a:pt x="162" y="12"/>
                  </a:moveTo>
                  <a:cubicBezTo>
                    <a:pt x="152" y="15"/>
                    <a:pt x="145" y="16"/>
                    <a:pt x="134" y="14"/>
                  </a:cubicBezTo>
                  <a:cubicBezTo>
                    <a:pt x="125" y="12"/>
                    <a:pt x="118" y="12"/>
                    <a:pt x="110" y="15"/>
                  </a:cubicBezTo>
                  <a:cubicBezTo>
                    <a:pt x="102" y="18"/>
                    <a:pt x="95" y="30"/>
                    <a:pt x="93" y="41"/>
                  </a:cubicBezTo>
                  <a:cubicBezTo>
                    <a:pt x="64" y="41"/>
                    <a:pt x="33" y="39"/>
                    <a:pt x="17" y="68"/>
                  </a:cubicBezTo>
                  <a:cubicBezTo>
                    <a:pt x="0" y="100"/>
                    <a:pt x="20" y="115"/>
                    <a:pt x="39" y="136"/>
                  </a:cubicBezTo>
                  <a:cubicBezTo>
                    <a:pt x="57" y="155"/>
                    <a:pt x="57" y="194"/>
                    <a:pt x="88" y="199"/>
                  </a:cubicBezTo>
                  <a:cubicBezTo>
                    <a:pt x="97" y="201"/>
                    <a:pt x="104" y="199"/>
                    <a:pt x="109" y="195"/>
                  </a:cubicBezTo>
                  <a:cubicBezTo>
                    <a:pt x="105" y="185"/>
                    <a:pt x="101" y="173"/>
                    <a:pt x="98" y="160"/>
                  </a:cubicBezTo>
                  <a:cubicBezTo>
                    <a:pt x="114" y="139"/>
                    <a:pt x="119" y="112"/>
                    <a:pt x="121" y="103"/>
                  </a:cubicBezTo>
                  <a:cubicBezTo>
                    <a:pt x="123" y="102"/>
                    <a:pt x="125" y="101"/>
                    <a:pt x="127" y="99"/>
                  </a:cubicBezTo>
                  <a:cubicBezTo>
                    <a:pt x="129" y="98"/>
                    <a:pt x="131" y="97"/>
                    <a:pt x="133" y="96"/>
                  </a:cubicBezTo>
                  <a:cubicBezTo>
                    <a:pt x="144" y="91"/>
                    <a:pt x="152" y="95"/>
                    <a:pt x="166" y="97"/>
                  </a:cubicBezTo>
                  <a:cubicBezTo>
                    <a:pt x="185" y="99"/>
                    <a:pt x="219" y="92"/>
                    <a:pt x="230" y="73"/>
                  </a:cubicBezTo>
                  <a:cubicBezTo>
                    <a:pt x="229" y="72"/>
                    <a:pt x="229" y="72"/>
                    <a:pt x="229" y="72"/>
                  </a:cubicBezTo>
                  <a:cubicBezTo>
                    <a:pt x="230" y="72"/>
                    <a:pt x="230" y="72"/>
                    <a:pt x="230" y="72"/>
                  </a:cubicBezTo>
                  <a:cubicBezTo>
                    <a:pt x="230" y="72"/>
                    <a:pt x="230" y="72"/>
                    <a:pt x="230" y="71"/>
                  </a:cubicBezTo>
                  <a:cubicBezTo>
                    <a:pt x="230" y="71"/>
                    <a:pt x="230" y="71"/>
                    <a:pt x="230" y="71"/>
                  </a:cubicBezTo>
                  <a:cubicBezTo>
                    <a:pt x="237" y="35"/>
                    <a:pt x="194" y="0"/>
                    <a:pt x="162" y="1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5" name="Freeform 223"/>
            <p:cNvSpPr>
              <a:spLocks/>
            </p:cNvSpPr>
            <p:nvPr/>
          </p:nvSpPr>
          <p:spPr bwMode="auto">
            <a:xfrm>
              <a:off x="7621420" y="3959753"/>
              <a:ext cx="52727" cy="86844"/>
            </a:xfrm>
            <a:custGeom>
              <a:avLst/>
              <a:gdLst>
                <a:gd name="T0" fmla="*/ 36 w 36"/>
                <a:gd name="T1" fmla="*/ 3 h 59"/>
                <a:gd name="T2" fmla="*/ 3 w 36"/>
                <a:gd name="T3" fmla="*/ 26 h 59"/>
                <a:gd name="T4" fmla="*/ 26 w 36"/>
                <a:gd name="T5" fmla="*/ 59 h 59"/>
                <a:gd name="T6" fmla="*/ 36 w 36"/>
                <a:gd name="T7" fmla="*/ 3 h 59"/>
              </a:gdLst>
              <a:ahLst/>
              <a:cxnLst>
                <a:cxn ang="0">
                  <a:pos x="T0" y="T1"/>
                </a:cxn>
                <a:cxn ang="0">
                  <a:pos x="T2" y="T3"/>
                </a:cxn>
                <a:cxn ang="0">
                  <a:pos x="T4" y="T5"/>
                </a:cxn>
                <a:cxn ang="0">
                  <a:pos x="T6" y="T7"/>
                </a:cxn>
              </a:cxnLst>
              <a:rect l="0" t="0" r="r" b="b"/>
              <a:pathLst>
                <a:path w="36" h="59">
                  <a:moveTo>
                    <a:pt x="36" y="3"/>
                  </a:moveTo>
                  <a:cubicBezTo>
                    <a:pt x="20" y="0"/>
                    <a:pt x="5" y="10"/>
                    <a:pt x="3" y="26"/>
                  </a:cubicBezTo>
                  <a:cubicBezTo>
                    <a:pt x="0" y="42"/>
                    <a:pt x="10" y="56"/>
                    <a:pt x="26" y="59"/>
                  </a:cubicBezTo>
                  <a:cubicBezTo>
                    <a:pt x="36" y="3"/>
                    <a:pt x="36" y="3"/>
                    <a:pt x="36" y="3"/>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6" name="Freeform 224"/>
            <p:cNvSpPr>
              <a:spLocks/>
            </p:cNvSpPr>
            <p:nvPr/>
          </p:nvSpPr>
          <p:spPr bwMode="auto">
            <a:xfrm>
              <a:off x="7664842" y="3984566"/>
              <a:ext cx="6203" cy="40321"/>
            </a:xfrm>
            <a:custGeom>
              <a:avLst/>
              <a:gdLst>
                <a:gd name="T0" fmla="*/ 5 w 5"/>
                <a:gd name="T1" fmla="*/ 0 h 28"/>
                <a:gd name="T2" fmla="*/ 0 w 5"/>
                <a:gd name="T3" fmla="*/ 28 h 28"/>
                <a:gd name="T4" fmla="*/ 0 w 5"/>
                <a:gd name="T5" fmla="*/ 28 h 28"/>
                <a:gd name="T6" fmla="*/ 5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0" y="28"/>
                    <a:pt x="0" y="28"/>
                    <a:pt x="0" y="28"/>
                  </a:cubicBezTo>
                  <a:cubicBezTo>
                    <a:pt x="0" y="28"/>
                    <a:pt x="0" y="28"/>
                    <a:pt x="0" y="28"/>
                  </a:cubicBezTo>
                  <a:cubicBezTo>
                    <a:pt x="5" y="0"/>
                    <a:pt x="5" y="0"/>
                    <a:pt x="5" y="0"/>
                  </a:cubicBezTo>
                  <a:cubicBezTo>
                    <a:pt x="5" y="0"/>
                    <a:pt x="5" y="0"/>
                    <a:pt x="5"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225"/>
            <p:cNvSpPr>
              <a:spLocks/>
            </p:cNvSpPr>
            <p:nvPr/>
          </p:nvSpPr>
          <p:spPr bwMode="auto">
            <a:xfrm>
              <a:off x="7646233" y="3984566"/>
              <a:ext cx="24813" cy="40321"/>
            </a:xfrm>
            <a:custGeom>
              <a:avLst/>
              <a:gdLst>
                <a:gd name="T0" fmla="*/ 16 w 18"/>
                <a:gd name="T1" fmla="*/ 0 h 28"/>
                <a:gd name="T2" fmla="*/ 2 w 18"/>
                <a:gd name="T3" fmla="*/ 11 h 28"/>
                <a:gd name="T4" fmla="*/ 13 w 18"/>
                <a:gd name="T5" fmla="*/ 28 h 28"/>
                <a:gd name="T6" fmla="*/ 18 w 18"/>
                <a:gd name="T7" fmla="*/ 0 h 28"/>
                <a:gd name="T8" fmla="*/ 16 w 18"/>
                <a:gd name="T9" fmla="*/ 0 h 28"/>
              </a:gdLst>
              <a:ahLst/>
              <a:cxnLst>
                <a:cxn ang="0">
                  <a:pos x="T0" y="T1"/>
                </a:cxn>
                <a:cxn ang="0">
                  <a:pos x="T2" y="T3"/>
                </a:cxn>
                <a:cxn ang="0">
                  <a:pos x="T4" y="T5"/>
                </a:cxn>
                <a:cxn ang="0">
                  <a:pos x="T6" y="T7"/>
                </a:cxn>
                <a:cxn ang="0">
                  <a:pos x="T8" y="T9"/>
                </a:cxn>
              </a:cxnLst>
              <a:rect l="0" t="0" r="r" b="b"/>
              <a:pathLst>
                <a:path w="18" h="28">
                  <a:moveTo>
                    <a:pt x="16" y="0"/>
                  </a:moveTo>
                  <a:cubicBezTo>
                    <a:pt x="9" y="0"/>
                    <a:pt x="3" y="4"/>
                    <a:pt x="2" y="11"/>
                  </a:cubicBezTo>
                  <a:cubicBezTo>
                    <a:pt x="0" y="19"/>
                    <a:pt x="6" y="27"/>
                    <a:pt x="13" y="28"/>
                  </a:cubicBezTo>
                  <a:cubicBezTo>
                    <a:pt x="18" y="0"/>
                    <a:pt x="18" y="0"/>
                    <a:pt x="18" y="0"/>
                  </a:cubicBezTo>
                  <a:cubicBezTo>
                    <a:pt x="18" y="0"/>
                    <a:pt x="17" y="0"/>
                    <a:pt x="1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8" name="Freeform 226"/>
            <p:cNvSpPr>
              <a:spLocks/>
            </p:cNvSpPr>
            <p:nvPr/>
          </p:nvSpPr>
          <p:spPr bwMode="auto">
            <a:xfrm>
              <a:off x="7748585" y="4009378"/>
              <a:ext cx="18610" cy="18610"/>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9" name="Freeform 227"/>
            <p:cNvSpPr>
              <a:spLocks/>
            </p:cNvSpPr>
            <p:nvPr/>
          </p:nvSpPr>
          <p:spPr bwMode="auto">
            <a:xfrm>
              <a:off x="9345901" y="4204778"/>
              <a:ext cx="145774" cy="62032"/>
            </a:xfrm>
            <a:custGeom>
              <a:avLst/>
              <a:gdLst>
                <a:gd name="T0" fmla="*/ 31 w 99"/>
                <a:gd name="T1" fmla="*/ 41 h 41"/>
                <a:gd name="T2" fmla="*/ 0 w 99"/>
                <a:gd name="T3" fmla="*/ 2 h 41"/>
                <a:gd name="T4" fmla="*/ 0 w 99"/>
                <a:gd name="T5" fmla="*/ 0 h 41"/>
                <a:gd name="T6" fmla="*/ 1 w 99"/>
                <a:gd name="T7" fmla="*/ 0 h 41"/>
                <a:gd name="T8" fmla="*/ 32 w 99"/>
                <a:gd name="T9" fmla="*/ 38 h 41"/>
                <a:gd name="T10" fmla="*/ 44 w 99"/>
                <a:gd name="T11" fmla="*/ 30 h 41"/>
                <a:gd name="T12" fmla="*/ 57 w 99"/>
                <a:gd name="T13" fmla="*/ 39 h 41"/>
                <a:gd name="T14" fmla="*/ 97 w 99"/>
                <a:gd name="T15" fmla="*/ 0 h 41"/>
                <a:gd name="T16" fmla="*/ 99 w 99"/>
                <a:gd name="T17" fmla="*/ 0 h 41"/>
                <a:gd name="T18" fmla="*/ 99 w 99"/>
                <a:gd name="T19" fmla="*/ 2 h 41"/>
                <a:gd name="T20" fmla="*/ 58 w 99"/>
                <a:gd name="T21" fmla="*/ 41 h 41"/>
                <a:gd name="T22" fmla="*/ 44 w 99"/>
                <a:gd name="T23" fmla="*/ 32 h 41"/>
                <a:gd name="T24" fmla="*/ 31 w 99"/>
                <a:gd name="T2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1">
                  <a:moveTo>
                    <a:pt x="31" y="41"/>
                  </a:moveTo>
                  <a:cubicBezTo>
                    <a:pt x="0" y="2"/>
                    <a:pt x="0" y="2"/>
                    <a:pt x="0" y="2"/>
                  </a:cubicBezTo>
                  <a:cubicBezTo>
                    <a:pt x="0" y="1"/>
                    <a:pt x="0" y="0"/>
                    <a:pt x="0" y="0"/>
                  </a:cubicBezTo>
                  <a:cubicBezTo>
                    <a:pt x="0" y="0"/>
                    <a:pt x="1" y="0"/>
                    <a:pt x="1" y="0"/>
                  </a:cubicBezTo>
                  <a:cubicBezTo>
                    <a:pt x="32" y="38"/>
                    <a:pt x="32" y="38"/>
                    <a:pt x="32" y="38"/>
                  </a:cubicBezTo>
                  <a:cubicBezTo>
                    <a:pt x="44" y="30"/>
                    <a:pt x="44" y="30"/>
                    <a:pt x="44" y="30"/>
                  </a:cubicBezTo>
                  <a:cubicBezTo>
                    <a:pt x="57" y="39"/>
                    <a:pt x="57" y="39"/>
                    <a:pt x="57" y="39"/>
                  </a:cubicBezTo>
                  <a:cubicBezTo>
                    <a:pt x="97" y="0"/>
                    <a:pt x="97" y="0"/>
                    <a:pt x="97" y="0"/>
                  </a:cubicBezTo>
                  <a:cubicBezTo>
                    <a:pt x="98" y="0"/>
                    <a:pt x="98" y="0"/>
                    <a:pt x="99" y="0"/>
                  </a:cubicBezTo>
                  <a:cubicBezTo>
                    <a:pt x="99" y="1"/>
                    <a:pt x="99" y="1"/>
                    <a:pt x="99" y="2"/>
                  </a:cubicBezTo>
                  <a:cubicBezTo>
                    <a:pt x="58" y="41"/>
                    <a:pt x="58" y="41"/>
                    <a:pt x="58" y="41"/>
                  </a:cubicBezTo>
                  <a:cubicBezTo>
                    <a:pt x="44" y="32"/>
                    <a:pt x="44" y="32"/>
                    <a:pt x="44" y="32"/>
                  </a:cubicBezTo>
                  <a:lnTo>
                    <a:pt x="31" y="4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0" name="Freeform 228"/>
            <p:cNvSpPr>
              <a:spLocks/>
            </p:cNvSpPr>
            <p:nvPr/>
          </p:nvSpPr>
          <p:spPr bwMode="auto">
            <a:xfrm>
              <a:off x="9407933" y="4251302"/>
              <a:ext cx="21711" cy="83743"/>
            </a:xfrm>
            <a:custGeom>
              <a:avLst/>
              <a:gdLst>
                <a:gd name="T0" fmla="*/ 14 w 15"/>
                <a:gd name="T1" fmla="*/ 59 h 59"/>
                <a:gd name="T2" fmla="*/ 0 w 15"/>
                <a:gd name="T3" fmla="*/ 59 h 59"/>
                <a:gd name="T4" fmla="*/ 0 w 15"/>
                <a:gd name="T5" fmla="*/ 1 h 59"/>
                <a:gd name="T6" fmla="*/ 1 w 15"/>
                <a:gd name="T7" fmla="*/ 0 h 59"/>
                <a:gd name="T8" fmla="*/ 2 w 15"/>
                <a:gd name="T9" fmla="*/ 1 h 59"/>
                <a:gd name="T10" fmla="*/ 2 w 15"/>
                <a:gd name="T11" fmla="*/ 57 h 59"/>
                <a:gd name="T12" fmla="*/ 14 w 15"/>
                <a:gd name="T13" fmla="*/ 57 h 59"/>
                <a:gd name="T14" fmla="*/ 15 w 15"/>
                <a:gd name="T15" fmla="*/ 58 h 59"/>
                <a:gd name="T16" fmla="*/ 14 w 15"/>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9">
                  <a:moveTo>
                    <a:pt x="14" y="59"/>
                  </a:moveTo>
                  <a:cubicBezTo>
                    <a:pt x="0" y="59"/>
                    <a:pt x="0" y="59"/>
                    <a:pt x="0" y="59"/>
                  </a:cubicBezTo>
                  <a:cubicBezTo>
                    <a:pt x="0" y="1"/>
                    <a:pt x="0" y="1"/>
                    <a:pt x="0" y="1"/>
                  </a:cubicBezTo>
                  <a:cubicBezTo>
                    <a:pt x="0" y="0"/>
                    <a:pt x="0" y="0"/>
                    <a:pt x="1" y="0"/>
                  </a:cubicBezTo>
                  <a:cubicBezTo>
                    <a:pt x="2" y="0"/>
                    <a:pt x="2" y="0"/>
                    <a:pt x="2" y="1"/>
                  </a:cubicBezTo>
                  <a:cubicBezTo>
                    <a:pt x="2" y="57"/>
                    <a:pt x="2" y="57"/>
                    <a:pt x="2" y="57"/>
                  </a:cubicBezTo>
                  <a:cubicBezTo>
                    <a:pt x="14" y="57"/>
                    <a:pt x="14" y="57"/>
                    <a:pt x="14" y="57"/>
                  </a:cubicBezTo>
                  <a:cubicBezTo>
                    <a:pt x="15" y="57"/>
                    <a:pt x="15" y="58"/>
                    <a:pt x="15" y="58"/>
                  </a:cubicBezTo>
                  <a:cubicBezTo>
                    <a:pt x="15" y="59"/>
                    <a:pt x="15" y="59"/>
                    <a:pt x="14" y="5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1" name="Freeform 229"/>
            <p:cNvSpPr>
              <a:spLocks/>
            </p:cNvSpPr>
            <p:nvPr/>
          </p:nvSpPr>
          <p:spPr bwMode="auto">
            <a:xfrm>
              <a:off x="7565592" y="4198575"/>
              <a:ext cx="158181" cy="71336"/>
            </a:xfrm>
            <a:custGeom>
              <a:avLst/>
              <a:gdLst>
                <a:gd name="T0" fmla="*/ 74 w 108"/>
                <a:gd name="T1" fmla="*/ 48 h 48"/>
                <a:gd name="T2" fmla="*/ 60 w 108"/>
                <a:gd name="T3" fmla="*/ 34 h 48"/>
                <a:gd name="T4" fmla="*/ 45 w 108"/>
                <a:gd name="T5" fmla="*/ 48 h 48"/>
                <a:gd name="T6" fmla="*/ 1 w 108"/>
                <a:gd name="T7" fmla="*/ 1 h 48"/>
                <a:gd name="T8" fmla="*/ 1 w 108"/>
                <a:gd name="T9" fmla="*/ 0 h 48"/>
                <a:gd name="T10" fmla="*/ 2 w 108"/>
                <a:gd name="T11" fmla="*/ 0 h 48"/>
                <a:gd name="T12" fmla="*/ 45 w 108"/>
                <a:gd name="T13" fmla="*/ 45 h 48"/>
                <a:gd name="T14" fmla="*/ 60 w 108"/>
                <a:gd name="T15" fmla="*/ 31 h 48"/>
                <a:gd name="T16" fmla="*/ 73 w 108"/>
                <a:gd name="T17" fmla="*/ 45 h 48"/>
                <a:gd name="T18" fmla="*/ 106 w 108"/>
                <a:gd name="T19" fmla="*/ 0 h 48"/>
                <a:gd name="T20" fmla="*/ 107 w 108"/>
                <a:gd name="T21" fmla="*/ 0 h 48"/>
                <a:gd name="T22" fmla="*/ 107 w 108"/>
                <a:gd name="T23" fmla="*/ 1 h 48"/>
                <a:gd name="T24" fmla="*/ 74 w 108"/>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8">
                  <a:moveTo>
                    <a:pt x="74" y="48"/>
                  </a:moveTo>
                  <a:cubicBezTo>
                    <a:pt x="60" y="34"/>
                    <a:pt x="60" y="34"/>
                    <a:pt x="60" y="34"/>
                  </a:cubicBezTo>
                  <a:cubicBezTo>
                    <a:pt x="45" y="48"/>
                    <a:pt x="45" y="48"/>
                    <a:pt x="45" y="48"/>
                  </a:cubicBezTo>
                  <a:cubicBezTo>
                    <a:pt x="1" y="1"/>
                    <a:pt x="1" y="1"/>
                    <a:pt x="1" y="1"/>
                  </a:cubicBezTo>
                  <a:cubicBezTo>
                    <a:pt x="0" y="1"/>
                    <a:pt x="0" y="0"/>
                    <a:pt x="1" y="0"/>
                  </a:cubicBezTo>
                  <a:cubicBezTo>
                    <a:pt x="1" y="0"/>
                    <a:pt x="2" y="0"/>
                    <a:pt x="2" y="0"/>
                  </a:cubicBezTo>
                  <a:cubicBezTo>
                    <a:pt x="45" y="45"/>
                    <a:pt x="45" y="45"/>
                    <a:pt x="45" y="45"/>
                  </a:cubicBezTo>
                  <a:cubicBezTo>
                    <a:pt x="60" y="31"/>
                    <a:pt x="60" y="31"/>
                    <a:pt x="60" y="31"/>
                  </a:cubicBezTo>
                  <a:cubicBezTo>
                    <a:pt x="73" y="45"/>
                    <a:pt x="73" y="45"/>
                    <a:pt x="73" y="45"/>
                  </a:cubicBezTo>
                  <a:cubicBezTo>
                    <a:pt x="106" y="0"/>
                    <a:pt x="106" y="0"/>
                    <a:pt x="106" y="0"/>
                  </a:cubicBezTo>
                  <a:cubicBezTo>
                    <a:pt x="106" y="0"/>
                    <a:pt x="107" y="0"/>
                    <a:pt x="107" y="0"/>
                  </a:cubicBezTo>
                  <a:cubicBezTo>
                    <a:pt x="108" y="0"/>
                    <a:pt x="108" y="1"/>
                    <a:pt x="107" y="1"/>
                  </a:cubicBezTo>
                  <a:lnTo>
                    <a:pt x="74"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2" name="Freeform 230"/>
            <p:cNvSpPr>
              <a:spLocks/>
            </p:cNvSpPr>
            <p:nvPr/>
          </p:nvSpPr>
          <p:spPr bwMode="auto">
            <a:xfrm>
              <a:off x="7432224" y="4099324"/>
              <a:ext cx="214009" cy="210908"/>
            </a:xfrm>
            <a:custGeom>
              <a:avLst/>
              <a:gdLst>
                <a:gd name="T0" fmla="*/ 134 w 146"/>
                <a:gd name="T1" fmla="*/ 0 h 145"/>
                <a:gd name="T2" fmla="*/ 12 w 146"/>
                <a:gd name="T3" fmla="*/ 145 h 145"/>
                <a:gd name="T4" fmla="*/ 134 w 146"/>
                <a:gd name="T5" fmla="*/ 0 h 145"/>
              </a:gdLst>
              <a:ahLst/>
              <a:cxnLst>
                <a:cxn ang="0">
                  <a:pos x="T0" y="T1"/>
                </a:cxn>
                <a:cxn ang="0">
                  <a:pos x="T2" y="T3"/>
                </a:cxn>
                <a:cxn ang="0">
                  <a:pos x="T4" y="T5"/>
                </a:cxn>
              </a:cxnLst>
              <a:rect l="0" t="0" r="r" b="b"/>
              <a:pathLst>
                <a:path w="146" h="145">
                  <a:moveTo>
                    <a:pt x="134" y="0"/>
                  </a:moveTo>
                  <a:cubicBezTo>
                    <a:pt x="134" y="0"/>
                    <a:pt x="0" y="11"/>
                    <a:pt x="12" y="145"/>
                  </a:cubicBezTo>
                  <a:cubicBezTo>
                    <a:pt x="12" y="145"/>
                    <a:pt x="146" y="134"/>
                    <a:pt x="134"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63977426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Freeform: Shape 255"/>
          <p:cNvSpPr/>
          <p:nvPr/>
        </p:nvSpPr>
        <p:spPr>
          <a:xfrm>
            <a:off x="4502864" y="1168721"/>
            <a:ext cx="7469680" cy="4985096"/>
          </a:xfrm>
          <a:custGeom>
            <a:avLst/>
            <a:gdLst>
              <a:gd name="connsiteX0" fmla="*/ 3240315 w 7469680"/>
              <a:gd name="connsiteY0" fmla="*/ 0 h 5374075"/>
              <a:gd name="connsiteX1" fmla="*/ 3921948 w 7469680"/>
              <a:gd name="connsiteY1" fmla="*/ 282342 h 5374075"/>
              <a:gd name="connsiteX2" fmla="*/ 4009713 w 7469680"/>
              <a:gd name="connsiteY2" fmla="*/ 388714 h 5374075"/>
              <a:gd name="connsiteX3" fmla="*/ 4121567 w 7469680"/>
              <a:gd name="connsiteY3" fmla="*/ 300077 h 5374075"/>
              <a:gd name="connsiteX4" fmla="*/ 4823458 w 7469680"/>
              <a:gd name="connsiteY4" fmla="*/ 79952 h 5374075"/>
              <a:gd name="connsiteX5" fmla="*/ 5940659 w 7469680"/>
              <a:gd name="connsiteY5" fmla="*/ 808658 h 5374075"/>
              <a:gd name="connsiteX6" fmla="*/ 6006840 w 7469680"/>
              <a:gd name="connsiteY6" fmla="*/ 1018455 h 5374075"/>
              <a:gd name="connsiteX7" fmla="*/ 6024137 w 7469680"/>
              <a:gd name="connsiteY7" fmla="*/ 1017595 h 5374075"/>
              <a:gd name="connsiteX8" fmla="*/ 7043734 w 7469680"/>
              <a:gd name="connsiteY8" fmla="*/ 2020912 h 5374075"/>
              <a:gd name="connsiteX9" fmla="*/ 6963609 w 7469680"/>
              <a:gd name="connsiteY9" fmla="*/ 2411448 h 5374075"/>
              <a:gd name="connsiteX10" fmla="*/ 6915734 w 7469680"/>
              <a:gd name="connsiteY10" fmla="*/ 2498243 h 5374075"/>
              <a:gd name="connsiteX11" fmla="*/ 6981729 w 7469680"/>
              <a:gd name="connsiteY11" fmla="*/ 2558313 h 5374075"/>
              <a:gd name="connsiteX12" fmla="*/ 7469680 w 7469680"/>
              <a:gd name="connsiteY12" fmla="*/ 3729406 h 5374075"/>
              <a:gd name="connsiteX13" fmla="*/ 5811382 w 7469680"/>
              <a:gd name="connsiteY13" fmla="*/ 5374075 h 5374075"/>
              <a:gd name="connsiteX14" fmla="*/ 836487 w 7469680"/>
              <a:gd name="connsiteY14" fmla="*/ 5374075 h 5374075"/>
              <a:gd name="connsiteX15" fmla="*/ 0 w 7469680"/>
              <a:gd name="connsiteY15" fmla="*/ 4522371 h 5374075"/>
              <a:gd name="connsiteX16" fmla="*/ 498585 w 7469680"/>
              <a:gd name="connsiteY16" fmla="*/ 3758459 h 5374075"/>
              <a:gd name="connsiteX17" fmla="*/ 578899 w 7469680"/>
              <a:gd name="connsiteY17" fmla="*/ 3731938 h 5374075"/>
              <a:gd name="connsiteX18" fmla="*/ 530213 w 7469680"/>
              <a:gd name="connsiteY18" fmla="*/ 3642241 h 5374075"/>
              <a:gd name="connsiteX19" fmla="*/ 481958 w 7469680"/>
              <a:gd name="connsiteY19" fmla="*/ 3403227 h 5374075"/>
              <a:gd name="connsiteX20" fmla="*/ 972252 w 7469680"/>
              <a:gd name="connsiteY20" fmla="*/ 2801657 h 5374075"/>
              <a:gd name="connsiteX21" fmla="*/ 1012452 w 7469680"/>
              <a:gd name="connsiteY21" fmla="*/ 2797605 h 5374075"/>
              <a:gd name="connsiteX22" fmla="*/ 965261 w 7469680"/>
              <a:gd name="connsiteY22" fmla="*/ 2719927 h 5374075"/>
              <a:gd name="connsiteX23" fmla="*/ 814600 w 7469680"/>
              <a:gd name="connsiteY23" fmla="*/ 2124921 h 5374075"/>
              <a:gd name="connsiteX24" fmla="*/ 2062884 w 7469680"/>
              <a:gd name="connsiteY24" fmla="*/ 876637 h 5374075"/>
              <a:gd name="connsiteX25" fmla="*/ 2190514 w 7469680"/>
              <a:gd name="connsiteY25" fmla="*/ 883082 h 5374075"/>
              <a:gd name="connsiteX26" fmla="*/ 2283072 w 7469680"/>
              <a:gd name="connsiteY26" fmla="*/ 897208 h 5374075"/>
              <a:gd name="connsiteX27" fmla="*/ 2295926 w 7469680"/>
              <a:gd name="connsiteY27" fmla="*/ 769700 h 5374075"/>
              <a:gd name="connsiteX28" fmla="*/ 3240315 w 7469680"/>
              <a:gd name="connsiteY28" fmla="*/ 0 h 537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69680" h="5374075">
                <a:moveTo>
                  <a:pt x="3240315" y="0"/>
                </a:moveTo>
                <a:cubicBezTo>
                  <a:pt x="3506509" y="0"/>
                  <a:pt x="3747503" y="107897"/>
                  <a:pt x="3921948" y="282342"/>
                </a:cubicBezTo>
                <a:lnTo>
                  <a:pt x="4009713" y="388714"/>
                </a:lnTo>
                <a:lnTo>
                  <a:pt x="4121567" y="300077"/>
                </a:lnTo>
                <a:cubicBezTo>
                  <a:pt x="4319651" y="161461"/>
                  <a:pt x="4561881" y="79952"/>
                  <a:pt x="4823458" y="79952"/>
                </a:cubicBezTo>
                <a:cubicBezTo>
                  <a:pt x="5325685" y="79952"/>
                  <a:pt x="5756594" y="380428"/>
                  <a:pt x="5940659" y="808658"/>
                </a:cubicBezTo>
                <a:lnTo>
                  <a:pt x="6006840" y="1018455"/>
                </a:lnTo>
                <a:lnTo>
                  <a:pt x="6024137" y="1017595"/>
                </a:lnTo>
                <a:cubicBezTo>
                  <a:pt x="6587245" y="1017595"/>
                  <a:pt x="7043734" y="1466795"/>
                  <a:pt x="7043734" y="2020912"/>
                </a:cubicBezTo>
                <a:cubicBezTo>
                  <a:pt x="7043734" y="2159441"/>
                  <a:pt x="7015203" y="2291413"/>
                  <a:pt x="6963609" y="2411448"/>
                </a:cubicBezTo>
                <a:lnTo>
                  <a:pt x="6915734" y="2498243"/>
                </a:lnTo>
                <a:lnTo>
                  <a:pt x="6981729" y="2558313"/>
                </a:lnTo>
                <a:cubicBezTo>
                  <a:pt x="7282571" y="2859346"/>
                  <a:pt x="7469680" y="3274185"/>
                  <a:pt x="7469680" y="3729406"/>
                </a:cubicBezTo>
                <a:cubicBezTo>
                  <a:pt x="7469680" y="4625163"/>
                  <a:pt x="6721244" y="5374075"/>
                  <a:pt x="5811382" y="5374075"/>
                </a:cubicBezTo>
                <a:cubicBezTo>
                  <a:pt x="836487" y="5374075"/>
                  <a:pt x="836487" y="5374075"/>
                  <a:pt x="836487" y="5374075"/>
                </a:cubicBezTo>
                <a:cubicBezTo>
                  <a:pt x="381555" y="5374075"/>
                  <a:pt x="0" y="4992277"/>
                  <a:pt x="0" y="4522371"/>
                </a:cubicBezTo>
                <a:cubicBezTo>
                  <a:pt x="0" y="4175449"/>
                  <a:pt x="202242" y="3884741"/>
                  <a:pt x="498585" y="3758459"/>
                </a:cubicBezTo>
                <a:lnTo>
                  <a:pt x="578899" y="3731938"/>
                </a:lnTo>
                <a:lnTo>
                  <a:pt x="530213" y="3642241"/>
                </a:lnTo>
                <a:cubicBezTo>
                  <a:pt x="499141" y="3568778"/>
                  <a:pt x="481958" y="3488009"/>
                  <a:pt x="481958" y="3403227"/>
                </a:cubicBezTo>
                <a:cubicBezTo>
                  <a:pt x="481958" y="3106490"/>
                  <a:pt x="692442" y="2858915"/>
                  <a:pt x="972252" y="2801657"/>
                </a:cubicBezTo>
                <a:lnTo>
                  <a:pt x="1012452" y="2797605"/>
                </a:lnTo>
                <a:lnTo>
                  <a:pt x="965261" y="2719927"/>
                </a:lnTo>
                <a:cubicBezTo>
                  <a:pt x="869178" y="2543054"/>
                  <a:pt x="814600" y="2340361"/>
                  <a:pt x="814600" y="2124921"/>
                </a:cubicBezTo>
                <a:cubicBezTo>
                  <a:pt x="814600" y="1435513"/>
                  <a:pt x="1373476" y="876637"/>
                  <a:pt x="2062884" y="876637"/>
                </a:cubicBezTo>
                <a:cubicBezTo>
                  <a:pt x="2105972" y="876637"/>
                  <a:pt x="2148550" y="878820"/>
                  <a:pt x="2190514" y="883082"/>
                </a:cubicBezTo>
                <a:lnTo>
                  <a:pt x="2283072" y="897208"/>
                </a:lnTo>
                <a:lnTo>
                  <a:pt x="2295926" y="769700"/>
                </a:lnTo>
                <a:cubicBezTo>
                  <a:pt x="2385813" y="330433"/>
                  <a:pt x="2774476" y="0"/>
                  <a:pt x="3240315"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4146512" y="1709624"/>
            <a:ext cx="1486635" cy="575542"/>
          </a:xfrm>
          <a:prstGeom prst="rect">
            <a:avLst/>
          </a:prstGeom>
          <a:noFill/>
          <a:ln>
            <a:noFill/>
          </a:ln>
        </p:spPr>
        <p:txBody>
          <a:bodyPr wrap="square" lIns="45720" rtlCol="0">
            <a:spAutoFit/>
          </a:bodyPr>
          <a:lstStyle/>
          <a:p>
            <a:pPr marL="0" marR="0" lvl="0" indent="0" defTabSz="914170" eaLnBrk="1" fontAlgn="auto" latinLnBrk="0" hangingPunct="1">
              <a:lnSpc>
                <a:spcPct val="100000"/>
              </a:lnSpc>
              <a:spcBef>
                <a:spcPts val="0"/>
              </a:spcBef>
              <a:spcAft>
                <a:spcPts val="0"/>
              </a:spcAft>
              <a:buClrTx/>
              <a:buSzTx/>
              <a:buFontTx/>
              <a:buNone/>
              <a:tabLst/>
              <a:defRPr/>
            </a:pPr>
            <a:r>
              <a:rPr kumimoji="0" lang="en-US" sz="1570" b="1" i="0" u="none" strike="noStrike" kern="0" cap="none" spc="0" normalizeH="0" baseline="0" noProof="0" dirty="0">
                <a:ln w="0"/>
                <a:solidFill>
                  <a:schemeClr val="tx2"/>
                </a:solidFill>
                <a:effectLst/>
                <a:uLnTx/>
                <a:uFillTx/>
              </a:rPr>
              <a:t>Job Scheduler &amp; Queue</a:t>
            </a:r>
          </a:p>
        </p:txBody>
      </p:sp>
      <p:sp>
        <p:nvSpPr>
          <p:cNvPr id="2" name="Rectangle 1"/>
          <p:cNvSpPr/>
          <p:nvPr/>
        </p:nvSpPr>
        <p:spPr bwMode="auto">
          <a:xfrm>
            <a:off x="2606270" y="1371600"/>
            <a:ext cx="1298496" cy="478221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13" rIns="45713" bIns="45713" numCol="1" spcCol="0" rtlCol="0" fromWordArt="0" anchor="t" anchorCtr="0" forceAA="0" compatLnSpc="1">
            <a:prstTxWarp prst="textNoShape">
              <a:avLst/>
            </a:prstTxWarp>
            <a:noAutofit/>
          </a:bodyPr>
          <a:lstStyle/>
          <a:p>
            <a:pPr marL="0" marR="0" lvl="0" indent="0" defTabSz="91390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chemeClr val="tx1"/>
                </a:solidFill>
                <a:effectLst/>
                <a:uLnTx/>
                <a:uFillTx/>
                <a:ea typeface="Segoe UI" pitchFamily="34" charset="0"/>
                <a:cs typeface="Segoe UI" pitchFamily="34" charset="0"/>
              </a:rPr>
              <a:t>Front-End Service</a:t>
            </a:r>
          </a:p>
        </p:txBody>
      </p:sp>
      <p:sp>
        <p:nvSpPr>
          <p:cNvPr id="7" name="Title 6"/>
          <p:cNvSpPr>
            <a:spLocks noGrp="1"/>
          </p:cNvSpPr>
          <p:nvPr>
            <p:ph type="title"/>
          </p:nvPr>
        </p:nvSpPr>
        <p:spPr/>
        <p:txBody>
          <a:bodyPr>
            <a:normAutofit/>
          </a:bodyPr>
          <a:lstStyle/>
          <a:p>
            <a:r>
              <a:rPr lang="en-US" dirty="0"/>
              <a:t>Query Life</a:t>
            </a:r>
          </a:p>
        </p:txBody>
      </p:sp>
      <p:sp>
        <p:nvSpPr>
          <p:cNvPr id="50" name="TextBox 49"/>
          <p:cNvSpPr txBox="1"/>
          <p:nvPr/>
        </p:nvSpPr>
        <p:spPr>
          <a:xfrm>
            <a:off x="9253818" y="1816817"/>
            <a:ext cx="1093889" cy="338554"/>
          </a:xfrm>
          <a:prstGeom prst="rect">
            <a:avLst/>
          </a:prstGeom>
          <a:noFill/>
        </p:spPr>
        <p:txBody>
          <a:bodyPr wrap="none" lIns="45720" rtlCol="0">
            <a:spAutoFit/>
          </a:bodyPr>
          <a:lstStyle/>
          <a:p>
            <a:pPr marL="0" marR="0" lvl="0" indent="0" defTabSz="914170" eaLnBrk="1" fontAlgn="auto" latinLnBrk="0" hangingPunct="1">
              <a:lnSpc>
                <a:spcPct val="100000"/>
              </a:lnSpc>
              <a:spcBef>
                <a:spcPts val="0"/>
              </a:spcBef>
              <a:spcAft>
                <a:spcPts val="0"/>
              </a:spcAft>
              <a:buClrTx/>
              <a:buSzTx/>
              <a:buFontTx/>
              <a:buNone/>
              <a:tabLst/>
              <a:defRPr/>
            </a:pPr>
            <a:r>
              <a:rPr kumimoji="0" lang="en-US" sz="1570" b="1" i="0" u="none" strike="noStrike" kern="0" cap="none" spc="0" normalizeH="0" baseline="0" noProof="0" dirty="0">
                <a:ln w="0"/>
                <a:solidFill>
                  <a:schemeClr val="tx2"/>
                </a:solidFill>
                <a:effectLst/>
                <a:uLnTx/>
                <a:uFillTx/>
              </a:rPr>
              <a:t>Optimizer</a:t>
            </a:r>
          </a:p>
        </p:txBody>
      </p:sp>
      <p:grpSp>
        <p:nvGrpSpPr>
          <p:cNvPr id="41" name="Group 40"/>
          <p:cNvGrpSpPr/>
          <p:nvPr/>
        </p:nvGrpSpPr>
        <p:grpSpPr>
          <a:xfrm rot="19608101">
            <a:off x="6556888" y="3344395"/>
            <a:ext cx="3033790" cy="1409337"/>
            <a:chOff x="7806803" y="3046997"/>
            <a:chExt cx="1590418" cy="1817590"/>
          </a:xfrm>
        </p:grpSpPr>
        <p:cxnSp>
          <p:nvCxnSpPr>
            <p:cNvPr id="52" name="Straight Arrow Connector 51"/>
            <p:cNvCxnSpPr/>
            <p:nvPr/>
          </p:nvCxnSpPr>
          <p:spPr>
            <a:xfrm flipV="1">
              <a:off x="7806803" y="3594267"/>
              <a:ext cx="1588479" cy="0"/>
            </a:xfrm>
            <a:prstGeom prst="straightConnector1">
              <a:avLst/>
            </a:prstGeom>
            <a:ln w="38100">
              <a:solidFill>
                <a:schemeClr val="accent5"/>
              </a:solidFill>
              <a:prstDash val="sysDot"/>
              <a:tailEnd type="triangle" w="lg" len="med"/>
            </a:ln>
          </p:spPr>
          <p:style>
            <a:lnRef idx="3">
              <a:schemeClr val="accent6"/>
            </a:lnRef>
            <a:fillRef idx="0">
              <a:schemeClr val="accent6"/>
            </a:fillRef>
            <a:effectRef idx="2">
              <a:schemeClr val="accent6"/>
            </a:effectRef>
            <a:fontRef idx="minor">
              <a:schemeClr val="tx1"/>
            </a:fontRef>
          </p:style>
        </p:cxnSp>
        <p:cxnSp>
          <p:nvCxnSpPr>
            <p:cNvPr id="53" name="Straight Arrow Connector 52"/>
            <p:cNvCxnSpPr/>
            <p:nvPr/>
          </p:nvCxnSpPr>
          <p:spPr>
            <a:xfrm rot="1776548" flipV="1">
              <a:off x="8131722" y="3046997"/>
              <a:ext cx="1265499" cy="1817590"/>
            </a:xfrm>
            <a:prstGeom prst="straightConnector1">
              <a:avLst/>
            </a:prstGeom>
            <a:ln w="38100">
              <a:solidFill>
                <a:schemeClr val="accent5"/>
              </a:solidFill>
              <a:prstDash val="sysDot"/>
              <a:headEnd type="triangle" w="lg" len="med"/>
              <a:tailEnd type="none" w="lg" len="med"/>
            </a:ln>
          </p:spPr>
          <p:style>
            <a:lnRef idx="3">
              <a:schemeClr val="accent6"/>
            </a:lnRef>
            <a:fillRef idx="0">
              <a:schemeClr val="accent6"/>
            </a:fillRef>
            <a:effectRef idx="2">
              <a:schemeClr val="accent6"/>
            </a:effectRef>
            <a:fontRef idx="minor">
              <a:schemeClr val="tx1"/>
            </a:fontRef>
          </p:style>
        </p:cxnSp>
      </p:grpSp>
      <p:sp>
        <p:nvSpPr>
          <p:cNvPr id="58" name="TextBox 57"/>
          <p:cNvSpPr txBox="1"/>
          <p:nvPr/>
        </p:nvSpPr>
        <p:spPr>
          <a:xfrm>
            <a:off x="9183713" y="4433625"/>
            <a:ext cx="1847143" cy="333938"/>
          </a:xfrm>
          <a:prstGeom prst="rect">
            <a:avLst/>
          </a:prstGeom>
          <a:noFill/>
          <a:ln>
            <a:noFill/>
          </a:ln>
        </p:spPr>
        <p:txBody>
          <a:bodyPr wrap="square" lIns="45720" rtlCol="0">
            <a:spAutoFit/>
          </a:bodyPr>
          <a:lstStyle/>
          <a:p>
            <a:pPr marL="0" marR="0" lvl="0" indent="0" defTabSz="914170" eaLnBrk="1" fontAlgn="auto" latinLnBrk="0" hangingPunct="1">
              <a:lnSpc>
                <a:spcPct val="100000"/>
              </a:lnSpc>
              <a:spcBef>
                <a:spcPts val="0"/>
              </a:spcBef>
              <a:spcAft>
                <a:spcPts val="0"/>
              </a:spcAft>
              <a:buClrTx/>
              <a:buSzTx/>
              <a:buFontTx/>
              <a:buNone/>
              <a:tabLst/>
              <a:defRPr/>
            </a:pPr>
            <a:r>
              <a:rPr kumimoji="0" lang="en-US" sz="1570" b="1" i="0" u="none" strike="noStrike" kern="0" cap="none" spc="0" normalizeH="0" baseline="0" noProof="0" dirty="0">
                <a:ln w="0"/>
                <a:solidFill>
                  <a:schemeClr val="tx2"/>
                </a:solidFill>
                <a:effectLst/>
                <a:uLnTx/>
                <a:uFillTx/>
              </a:rPr>
              <a:t>Vertex Scheduling</a:t>
            </a:r>
          </a:p>
        </p:txBody>
      </p:sp>
      <p:sp>
        <p:nvSpPr>
          <p:cNvPr id="82" name="TextBox 81"/>
          <p:cNvSpPr txBox="1"/>
          <p:nvPr/>
        </p:nvSpPr>
        <p:spPr>
          <a:xfrm>
            <a:off x="6235253" y="1814840"/>
            <a:ext cx="1013739" cy="338554"/>
          </a:xfrm>
          <a:prstGeom prst="rect">
            <a:avLst/>
          </a:prstGeom>
          <a:noFill/>
          <a:ln>
            <a:noFill/>
          </a:ln>
        </p:spPr>
        <p:txBody>
          <a:bodyPr wrap="none" lIns="45720" rtlCol="0">
            <a:spAutoFit/>
          </a:bodyPr>
          <a:lstStyle/>
          <a:p>
            <a:pPr marL="0" marR="0" lvl="0" indent="0" defTabSz="914170" eaLnBrk="1" fontAlgn="auto" latinLnBrk="0" hangingPunct="1">
              <a:lnSpc>
                <a:spcPct val="100000"/>
              </a:lnSpc>
              <a:spcBef>
                <a:spcPts val="0"/>
              </a:spcBef>
              <a:spcAft>
                <a:spcPts val="0"/>
              </a:spcAft>
              <a:buClrTx/>
              <a:buSzTx/>
              <a:buFontTx/>
              <a:buNone/>
              <a:tabLst/>
              <a:defRPr/>
            </a:pPr>
            <a:r>
              <a:rPr kumimoji="0" lang="en-US" sz="1570" b="1" i="0" u="none" strike="noStrike" kern="0" cap="none" spc="0" normalizeH="0" baseline="0" noProof="0" dirty="0">
                <a:ln w="0"/>
                <a:solidFill>
                  <a:schemeClr val="tx2"/>
                </a:solidFill>
                <a:effectLst/>
                <a:uLnTx/>
                <a:uFillTx/>
              </a:rPr>
              <a:t>Compiler</a:t>
            </a:r>
          </a:p>
        </p:txBody>
      </p:sp>
      <p:sp>
        <p:nvSpPr>
          <p:cNvPr id="83" name="TextBox 82"/>
          <p:cNvSpPr txBox="1"/>
          <p:nvPr/>
        </p:nvSpPr>
        <p:spPr>
          <a:xfrm>
            <a:off x="5574168" y="4433625"/>
            <a:ext cx="956031" cy="338554"/>
          </a:xfrm>
          <a:prstGeom prst="rect">
            <a:avLst/>
          </a:prstGeom>
          <a:noFill/>
          <a:ln>
            <a:noFill/>
          </a:ln>
        </p:spPr>
        <p:txBody>
          <a:bodyPr wrap="none" lIns="45720" rtlCol="0">
            <a:spAutoFit/>
          </a:bodyPr>
          <a:lstStyle/>
          <a:p>
            <a:pPr marL="0" marR="0" lvl="0" indent="0" defTabSz="914170" eaLnBrk="1" fontAlgn="auto" latinLnBrk="0" hangingPunct="1">
              <a:lnSpc>
                <a:spcPct val="100000"/>
              </a:lnSpc>
              <a:spcBef>
                <a:spcPts val="0"/>
              </a:spcBef>
              <a:spcAft>
                <a:spcPts val="0"/>
              </a:spcAft>
              <a:buClrTx/>
              <a:buSzTx/>
              <a:buFontTx/>
              <a:buNone/>
              <a:tabLst/>
              <a:defRPr/>
            </a:pPr>
            <a:r>
              <a:rPr kumimoji="0" lang="en-US" sz="1570" b="1" i="0" u="none" strike="noStrike" kern="0" cap="none" spc="0" normalizeH="0" baseline="0" noProof="0" dirty="0">
                <a:ln w="0"/>
                <a:solidFill>
                  <a:schemeClr val="tx2"/>
                </a:solidFill>
                <a:effectLst/>
                <a:uLnTx/>
                <a:uFillTx/>
              </a:rPr>
              <a:t>Runtime</a:t>
            </a:r>
          </a:p>
        </p:txBody>
      </p:sp>
      <p:sp>
        <p:nvSpPr>
          <p:cNvPr id="85" name="TextBox 84"/>
          <p:cNvSpPr txBox="1"/>
          <p:nvPr/>
        </p:nvSpPr>
        <p:spPr>
          <a:xfrm>
            <a:off x="190500" y="1814840"/>
            <a:ext cx="1444626" cy="338554"/>
          </a:xfrm>
          <a:prstGeom prst="rect">
            <a:avLst/>
          </a:prstGeom>
          <a:noFill/>
        </p:spPr>
        <p:txBody>
          <a:bodyPr wrap="none" rtlCol="0">
            <a:spAutoFit/>
          </a:bodyPr>
          <a:lstStyle/>
          <a:p>
            <a:pPr marL="0" marR="0" lvl="0" indent="0" defTabSz="914170" eaLnBrk="1" fontAlgn="auto" latinLnBrk="0" hangingPunct="1">
              <a:lnSpc>
                <a:spcPct val="100000"/>
              </a:lnSpc>
              <a:spcBef>
                <a:spcPts val="0"/>
              </a:spcBef>
              <a:spcAft>
                <a:spcPts val="0"/>
              </a:spcAft>
              <a:buClrTx/>
              <a:buSzTx/>
              <a:buFontTx/>
              <a:buNone/>
              <a:tabLst/>
              <a:defRPr/>
            </a:pPr>
            <a:r>
              <a:rPr kumimoji="0" lang="en-US" sz="1570" b="1" i="0" u="none" strike="noStrike" kern="0" cap="none" spc="0" normalizeH="0" baseline="0" noProof="0" dirty="0">
                <a:ln w="0"/>
                <a:solidFill>
                  <a:schemeClr val="tx2"/>
                </a:solidFill>
                <a:effectLst/>
                <a:uLnTx/>
                <a:uFillTx/>
              </a:rPr>
              <a:t>Visual Studio</a:t>
            </a:r>
          </a:p>
        </p:txBody>
      </p:sp>
      <p:sp>
        <p:nvSpPr>
          <p:cNvPr id="45" name="TextBox 44"/>
          <p:cNvSpPr txBox="1"/>
          <p:nvPr/>
        </p:nvSpPr>
        <p:spPr>
          <a:xfrm>
            <a:off x="261591" y="5145127"/>
            <a:ext cx="1306768" cy="338554"/>
          </a:xfrm>
          <a:prstGeom prst="rect">
            <a:avLst/>
          </a:prstGeom>
          <a:noFill/>
        </p:spPr>
        <p:txBody>
          <a:bodyPr wrap="none" rtlCol="0">
            <a:spAutoFit/>
          </a:bodyPr>
          <a:lstStyle>
            <a:defPPr>
              <a:defRPr lang="en-US"/>
            </a:defPPr>
            <a:lvl1pPr defTabSz="914363">
              <a:defRPr>
                <a:ln w="0"/>
                <a:solidFill>
                  <a:srgbClr val="FFFFFF"/>
                </a:solidFill>
                <a:latin typeface="Segoe UI Light"/>
              </a:defRPr>
            </a:lvl1pPr>
          </a:lstStyle>
          <a:p>
            <a:pPr marL="0" marR="0" lvl="0" indent="0" defTabSz="761808" eaLnBrk="1" fontAlgn="auto" latinLnBrk="0" hangingPunct="1">
              <a:lnSpc>
                <a:spcPct val="100000"/>
              </a:lnSpc>
              <a:spcBef>
                <a:spcPts val="0"/>
              </a:spcBef>
              <a:spcAft>
                <a:spcPts val="0"/>
              </a:spcAft>
              <a:buClrTx/>
              <a:buSzTx/>
              <a:buFontTx/>
              <a:buNone/>
              <a:tabLst/>
              <a:defRPr/>
            </a:pPr>
            <a:r>
              <a:rPr kumimoji="0" lang="en-US" sz="1570" b="1" i="0" u="none" strike="noStrike" kern="0" cap="none" spc="0" normalizeH="0" baseline="0" noProof="0" dirty="0">
                <a:ln w="0"/>
                <a:solidFill>
                  <a:schemeClr val="tx2"/>
                </a:solidFill>
                <a:effectLst/>
                <a:uLnTx/>
                <a:uFillTx/>
                <a:latin typeface="+mn-lt"/>
              </a:rPr>
              <a:t>Portal / API</a:t>
            </a:r>
          </a:p>
        </p:txBody>
      </p:sp>
      <p:sp>
        <p:nvSpPr>
          <p:cNvPr id="10" name="Freeform 138"/>
          <p:cNvSpPr>
            <a:spLocks noEditPoints="1"/>
          </p:cNvSpPr>
          <p:nvPr/>
        </p:nvSpPr>
        <p:spPr bwMode="auto">
          <a:xfrm>
            <a:off x="420836" y="2285166"/>
            <a:ext cx="500702" cy="495933"/>
          </a:xfrm>
          <a:custGeom>
            <a:avLst/>
            <a:gdLst>
              <a:gd name="T0" fmla="*/ 237 w 315"/>
              <a:gd name="T1" fmla="*/ 214 h 312"/>
              <a:gd name="T2" fmla="*/ 160 w 315"/>
              <a:gd name="T3" fmla="*/ 154 h 312"/>
              <a:gd name="T4" fmla="*/ 237 w 315"/>
              <a:gd name="T5" fmla="*/ 93 h 312"/>
              <a:gd name="T6" fmla="*/ 237 w 315"/>
              <a:gd name="T7" fmla="*/ 214 h 312"/>
              <a:gd name="T8" fmla="*/ 35 w 315"/>
              <a:gd name="T9" fmla="*/ 198 h 312"/>
              <a:gd name="T10" fmla="*/ 35 w 315"/>
              <a:gd name="T11" fmla="*/ 111 h 312"/>
              <a:gd name="T12" fmla="*/ 77 w 315"/>
              <a:gd name="T13" fmla="*/ 155 h 312"/>
              <a:gd name="T14" fmla="*/ 35 w 315"/>
              <a:gd name="T15" fmla="*/ 198 h 312"/>
              <a:gd name="T16" fmla="*/ 239 w 315"/>
              <a:gd name="T17" fmla="*/ 0 h 312"/>
              <a:gd name="T18" fmla="*/ 116 w 315"/>
              <a:gd name="T19" fmla="*/ 115 h 312"/>
              <a:gd name="T20" fmla="*/ 40 w 315"/>
              <a:gd name="T21" fmla="*/ 62 h 312"/>
              <a:gd name="T22" fmla="*/ 0 w 315"/>
              <a:gd name="T23" fmla="*/ 76 h 312"/>
              <a:gd name="T24" fmla="*/ 0 w 315"/>
              <a:gd name="T25" fmla="*/ 232 h 312"/>
              <a:gd name="T26" fmla="*/ 27 w 315"/>
              <a:gd name="T27" fmla="*/ 251 h 312"/>
              <a:gd name="T28" fmla="*/ 113 w 315"/>
              <a:gd name="T29" fmla="*/ 188 h 312"/>
              <a:gd name="T30" fmla="*/ 238 w 315"/>
              <a:gd name="T31" fmla="*/ 312 h 312"/>
              <a:gd name="T32" fmla="*/ 315 w 315"/>
              <a:gd name="T33" fmla="*/ 281 h 312"/>
              <a:gd name="T34" fmla="*/ 315 w 315"/>
              <a:gd name="T35" fmla="*/ 32 h 312"/>
              <a:gd name="T36" fmla="*/ 239 w 315"/>
              <a:gd name="T3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5" h="312">
                <a:moveTo>
                  <a:pt x="237" y="214"/>
                </a:moveTo>
                <a:lnTo>
                  <a:pt x="160" y="154"/>
                </a:lnTo>
                <a:lnTo>
                  <a:pt x="237" y="93"/>
                </a:lnTo>
                <a:lnTo>
                  <a:pt x="237" y="214"/>
                </a:lnTo>
                <a:close/>
                <a:moveTo>
                  <a:pt x="35" y="198"/>
                </a:moveTo>
                <a:lnTo>
                  <a:pt x="35" y="111"/>
                </a:lnTo>
                <a:lnTo>
                  <a:pt x="77" y="155"/>
                </a:lnTo>
                <a:lnTo>
                  <a:pt x="35" y="198"/>
                </a:lnTo>
                <a:close/>
                <a:moveTo>
                  <a:pt x="239" y="0"/>
                </a:moveTo>
                <a:lnTo>
                  <a:pt x="116" y="115"/>
                </a:lnTo>
                <a:lnTo>
                  <a:pt x="40" y="62"/>
                </a:lnTo>
                <a:lnTo>
                  <a:pt x="0" y="76"/>
                </a:lnTo>
                <a:lnTo>
                  <a:pt x="0" y="232"/>
                </a:lnTo>
                <a:lnTo>
                  <a:pt x="27" y="251"/>
                </a:lnTo>
                <a:lnTo>
                  <a:pt x="113" y="188"/>
                </a:lnTo>
                <a:lnTo>
                  <a:pt x="238" y="312"/>
                </a:lnTo>
                <a:lnTo>
                  <a:pt x="315" y="281"/>
                </a:lnTo>
                <a:lnTo>
                  <a:pt x="315" y="32"/>
                </a:lnTo>
                <a:lnTo>
                  <a:pt x="239" y="0"/>
                </a:lnTo>
                <a:close/>
              </a:path>
            </a:pathLst>
          </a:custGeom>
          <a:solidFill>
            <a:srgbClr val="5C2D91"/>
          </a:solidFill>
          <a:ln>
            <a:noFill/>
          </a:ln>
        </p:spPr>
        <p:txBody>
          <a:bodyPr vert="horz" wrap="square" lIns="91427" tIns="45713" rIns="91427" bIns="45713"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1">
                  <a:lumMod val="65000"/>
                  <a:lumOff val="35000"/>
                </a:schemeClr>
              </a:solidFill>
              <a:effectLst/>
              <a:uLnTx/>
              <a:uFillTx/>
            </a:endParaRPr>
          </a:p>
        </p:txBody>
      </p:sp>
      <p:sp>
        <p:nvSpPr>
          <p:cNvPr id="102" name="Freeform 220"/>
          <p:cNvSpPr/>
          <p:nvPr/>
        </p:nvSpPr>
        <p:spPr bwMode="auto">
          <a:xfrm>
            <a:off x="354182" y="5519807"/>
            <a:ext cx="634010" cy="634010"/>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23" name="Straight Arrow Connector 122"/>
          <p:cNvCxnSpPr>
            <a:stCxn id="85" idx="3"/>
            <a:endCxn id="5" idx="1"/>
          </p:cNvCxnSpPr>
          <p:nvPr/>
        </p:nvCxnSpPr>
        <p:spPr>
          <a:xfrm>
            <a:off x="1635126" y="1984117"/>
            <a:ext cx="2511386" cy="13278"/>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5" idx="3"/>
            <a:endCxn id="82" idx="1"/>
          </p:cNvCxnSpPr>
          <p:nvPr/>
        </p:nvCxnSpPr>
        <p:spPr>
          <a:xfrm flipV="1">
            <a:off x="5633147" y="1984117"/>
            <a:ext cx="602106" cy="13278"/>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82" idx="3"/>
            <a:endCxn id="50" idx="1"/>
          </p:cNvCxnSpPr>
          <p:nvPr/>
        </p:nvCxnSpPr>
        <p:spPr>
          <a:xfrm>
            <a:off x="7248992" y="1984117"/>
            <a:ext cx="2004826" cy="1977"/>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9897426" y="3155227"/>
            <a:ext cx="0" cy="1246230"/>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1568359" y="5309243"/>
            <a:ext cx="3809764" cy="0"/>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grpSp>
        <p:nvGrpSpPr>
          <p:cNvPr id="292" name="Group 291"/>
          <p:cNvGrpSpPr/>
          <p:nvPr/>
        </p:nvGrpSpPr>
        <p:grpSpPr>
          <a:xfrm>
            <a:off x="9270794" y="2167663"/>
            <a:ext cx="1038439" cy="828511"/>
            <a:chOff x="9309268" y="2179913"/>
            <a:chExt cx="883445" cy="704850"/>
          </a:xfrm>
        </p:grpSpPr>
        <p:sp>
          <p:nvSpPr>
            <p:cNvPr id="131" name="Freeform 11"/>
            <p:cNvSpPr>
              <a:spLocks noEditPoints="1"/>
            </p:cNvSpPr>
            <p:nvPr/>
          </p:nvSpPr>
          <p:spPr bwMode="auto">
            <a:xfrm>
              <a:off x="9478337" y="2189438"/>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Freeform 12"/>
            <p:cNvSpPr>
              <a:spLocks noEditPoints="1"/>
            </p:cNvSpPr>
            <p:nvPr/>
          </p:nvSpPr>
          <p:spPr bwMode="auto">
            <a:xfrm>
              <a:off x="9891088" y="2179913"/>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Freeform 13"/>
            <p:cNvSpPr>
              <a:spLocks/>
            </p:cNvSpPr>
            <p:nvPr/>
          </p:nvSpPr>
          <p:spPr bwMode="auto">
            <a:xfrm>
              <a:off x="9656137" y="2433912"/>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Freeform 14"/>
            <p:cNvSpPr>
              <a:spLocks/>
            </p:cNvSpPr>
            <p:nvPr/>
          </p:nvSpPr>
          <p:spPr bwMode="auto">
            <a:xfrm>
              <a:off x="9309268" y="2509319"/>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08" name="Group 207"/>
          <p:cNvGrpSpPr/>
          <p:nvPr/>
        </p:nvGrpSpPr>
        <p:grpSpPr>
          <a:xfrm>
            <a:off x="1153264" y="2190359"/>
            <a:ext cx="688503" cy="685546"/>
            <a:chOff x="2148168" y="645460"/>
            <a:chExt cx="2587625" cy="2576512"/>
          </a:xfrm>
        </p:grpSpPr>
        <p:sp>
          <p:nvSpPr>
            <p:cNvPr id="209"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10"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11"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12"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13"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14"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15"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grpSp>
        <p:nvGrpSpPr>
          <p:cNvPr id="38" name="Group 37"/>
          <p:cNvGrpSpPr/>
          <p:nvPr/>
        </p:nvGrpSpPr>
        <p:grpSpPr>
          <a:xfrm>
            <a:off x="7201415" y="4988611"/>
            <a:ext cx="1982300" cy="641265"/>
            <a:chOff x="7201414" y="4366963"/>
            <a:chExt cx="2725908" cy="943364"/>
          </a:xfrm>
        </p:grpSpPr>
        <p:cxnSp>
          <p:nvCxnSpPr>
            <p:cNvPr id="127" name="Straight Arrow Connector 126"/>
            <p:cNvCxnSpPr/>
            <p:nvPr/>
          </p:nvCxnSpPr>
          <p:spPr>
            <a:xfrm flipH="1">
              <a:off x="7201414" y="4366963"/>
              <a:ext cx="531901" cy="9003"/>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7733315" y="4843133"/>
              <a:ext cx="2194007" cy="0"/>
            </a:xfrm>
            <a:prstGeom prst="straightConnector1">
              <a:avLst/>
            </a:prstGeom>
            <a:ln w="38100">
              <a:solidFill>
                <a:schemeClr val="accent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p:nvPr/>
          </p:nvCxnSpPr>
          <p:spPr>
            <a:xfrm flipV="1">
              <a:off x="7733315" y="4375938"/>
              <a:ext cx="0" cy="934389"/>
            </a:xfrm>
            <a:prstGeom prst="straightConnector1">
              <a:avLst/>
            </a:prstGeom>
            <a:ln w="38100">
              <a:solidFill>
                <a:schemeClr val="accent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H="1">
              <a:off x="7201414" y="5285048"/>
              <a:ext cx="531901" cy="9003"/>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grpSp>
      <p:pic>
        <p:nvPicPr>
          <p:cNvPr id="221" name="Picture 220"/>
          <p:cNvPicPr>
            <a:picLocks noChangeAspect="1"/>
          </p:cNvPicPr>
          <p:nvPr/>
        </p:nvPicPr>
        <p:blipFill>
          <a:blip r:embed="rId3"/>
          <a:stretch>
            <a:fillRect/>
          </a:stretch>
        </p:blipFill>
        <p:spPr>
          <a:xfrm>
            <a:off x="9253817" y="4881346"/>
            <a:ext cx="370869" cy="855795"/>
          </a:xfrm>
          <a:prstGeom prst="rect">
            <a:avLst/>
          </a:prstGeom>
        </p:spPr>
      </p:pic>
      <p:grpSp>
        <p:nvGrpSpPr>
          <p:cNvPr id="47" name="Group 46"/>
          <p:cNvGrpSpPr/>
          <p:nvPr/>
        </p:nvGrpSpPr>
        <p:grpSpPr>
          <a:xfrm>
            <a:off x="5644272" y="4765956"/>
            <a:ext cx="1495952" cy="1086574"/>
            <a:chOff x="5644272" y="4270035"/>
            <a:chExt cx="1495952" cy="1086574"/>
          </a:xfrm>
        </p:grpSpPr>
        <p:grpSp>
          <p:nvGrpSpPr>
            <p:cNvPr id="39" name="Group 38"/>
            <p:cNvGrpSpPr/>
            <p:nvPr/>
          </p:nvGrpSpPr>
          <p:grpSpPr>
            <a:xfrm>
              <a:off x="5644272" y="4270035"/>
              <a:ext cx="679840" cy="502879"/>
              <a:chOff x="5410965" y="4080573"/>
              <a:chExt cx="881233" cy="651850"/>
            </a:xfrm>
          </p:grpSpPr>
          <p:pic>
            <p:nvPicPr>
              <p:cNvPr id="223" name="Picture 222"/>
              <p:cNvPicPr>
                <a:picLocks noChangeAspect="1"/>
              </p:cNvPicPr>
              <p:nvPr/>
            </p:nvPicPr>
            <p:blipFill>
              <a:blip r:embed="rId3"/>
              <a:stretch>
                <a:fillRect/>
              </a:stretch>
            </p:blipFill>
            <p:spPr>
              <a:xfrm>
                <a:off x="6009711" y="4080573"/>
                <a:ext cx="282487" cy="651850"/>
              </a:xfrm>
              <a:prstGeom prst="rect">
                <a:avLst/>
              </a:prstGeom>
            </p:spPr>
          </p:pic>
          <p:pic>
            <p:nvPicPr>
              <p:cNvPr id="224" name="Picture 223"/>
              <p:cNvPicPr>
                <a:picLocks noChangeAspect="1"/>
              </p:cNvPicPr>
              <p:nvPr/>
            </p:nvPicPr>
            <p:blipFill>
              <a:blip r:embed="rId3"/>
              <a:stretch>
                <a:fillRect/>
              </a:stretch>
            </p:blipFill>
            <p:spPr>
              <a:xfrm>
                <a:off x="5710338" y="4080573"/>
                <a:ext cx="282487" cy="651850"/>
              </a:xfrm>
              <a:prstGeom prst="rect">
                <a:avLst/>
              </a:prstGeom>
            </p:spPr>
          </p:pic>
          <p:pic>
            <p:nvPicPr>
              <p:cNvPr id="225" name="Picture 224"/>
              <p:cNvPicPr>
                <a:picLocks noChangeAspect="1"/>
              </p:cNvPicPr>
              <p:nvPr/>
            </p:nvPicPr>
            <p:blipFill>
              <a:blip r:embed="rId3"/>
              <a:stretch>
                <a:fillRect/>
              </a:stretch>
            </p:blipFill>
            <p:spPr>
              <a:xfrm>
                <a:off x="5410965" y="4080573"/>
                <a:ext cx="282487" cy="651850"/>
              </a:xfrm>
              <a:prstGeom prst="rect">
                <a:avLst/>
              </a:prstGeom>
            </p:spPr>
          </p:pic>
        </p:grpSp>
        <p:grpSp>
          <p:nvGrpSpPr>
            <p:cNvPr id="226" name="Group 225"/>
            <p:cNvGrpSpPr/>
            <p:nvPr/>
          </p:nvGrpSpPr>
          <p:grpSpPr>
            <a:xfrm>
              <a:off x="6460384" y="4270035"/>
              <a:ext cx="679840" cy="502879"/>
              <a:chOff x="5410965" y="4080573"/>
              <a:chExt cx="881233" cy="651850"/>
            </a:xfrm>
          </p:grpSpPr>
          <p:pic>
            <p:nvPicPr>
              <p:cNvPr id="227" name="Picture 226"/>
              <p:cNvPicPr>
                <a:picLocks noChangeAspect="1"/>
              </p:cNvPicPr>
              <p:nvPr/>
            </p:nvPicPr>
            <p:blipFill>
              <a:blip r:embed="rId3"/>
              <a:stretch>
                <a:fillRect/>
              </a:stretch>
            </p:blipFill>
            <p:spPr>
              <a:xfrm>
                <a:off x="6009711" y="4080573"/>
                <a:ext cx="282487" cy="651850"/>
              </a:xfrm>
              <a:prstGeom prst="rect">
                <a:avLst/>
              </a:prstGeom>
            </p:spPr>
          </p:pic>
          <p:pic>
            <p:nvPicPr>
              <p:cNvPr id="228" name="Picture 227"/>
              <p:cNvPicPr>
                <a:picLocks noChangeAspect="1"/>
              </p:cNvPicPr>
              <p:nvPr/>
            </p:nvPicPr>
            <p:blipFill>
              <a:blip r:embed="rId3"/>
              <a:stretch>
                <a:fillRect/>
              </a:stretch>
            </p:blipFill>
            <p:spPr>
              <a:xfrm>
                <a:off x="5710338" y="4080573"/>
                <a:ext cx="282487" cy="651850"/>
              </a:xfrm>
              <a:prstGeom prst="rect">
                <a:avLst/>
              </a:prstGeom>
            </p:spPr>
          </p:pic>
          <p:pic>
            <p:nvPicPr>
              <p:cNvPr id="229" name="Picture 228"/>
              <p:cNvPicPr>
                <a:picLocks noChangeAspect="1"/>
              </p:cNvPicPr>
              <p:nvPr/>
            </p:nvPicPr>
            <p:blipFill>
              <a:blip r:embed="rId3"/>
              <a:stretch>
                <a:fillRect/>
              </a:stretch>
            </p:blipFill>
            <p:spPr>
              <a:xfrm>
                <a:off x="5410965" y="4080573"/>
                <a:ext cx="282487" cy="651850"/>
              </a:xfrm>
              <a:prstGeom prst="rect">
                <a:avLst/>
              </a:prstGeom>
            </p:spPr>
          </p:pic>
        </p:grpSp>
        <p:grpSp>
          <p:nvGrpSpPr>
            <p:cNvPr id="239" name="Group 238"/>
            <p:cNvGrpSpPr/>
            <p:nvPr/>
          </p:nvGrpSpPr>
          <p:grpSpPr>
            <a:xfrm>
              <a:off x="5644272" y="4853730"/>
              <a:ext cx="679840" cy="502879"/>
              <a:chOff x="5410965" y="4080573"/>
              <a:chExt cx="881233" cy="651850"/>
            </a:xfrm>
          </p:grpSpPr>
          <p:pic>
            <p:nvPicPr>
              <p:cNvPr id="240" name="Picture 239"/>
              <p:cNvPicPr>
                <a:picLocks noChangeAspect="1"/>
              </p:cNvPicPr>
              <p:nvPr/>
            </p:nvPicPr>
            <p:blipFill>
              <a:blip r:embed="rId3"/>
              <a:stretch>
                <a:fillRect/>
              </a:stretch>
            </p:blipFill>
            <p:spPr>
              <a:xfrm>
                <a:off x="6009711" y="4080573"/>
                <a:ext cx="282487" cy="651850"/>
              </a:xfrm>
              <a:prstGeom prst="rect">
                <a:avLst/>
              </a:prstGeom>
            </p:spPr>
          </p:pic>
          <p:pic>
            <p:nvPicPr>
              <p:cNvPr id="241" name="Picture 240"/>
              <p:cNvPicPr>
                <a:picLocks noChangeAspect="1"/>
              </p:cNvPicPr>
              <p:nvPr/>
            </p:nvPicPr>
            <p:blipFill>
              <a:blip r:embed="rId3"/>
              <a:stretch>
                <a:fillRect/>
              </a:stretch>
            </p:blipFill>
            <p:spPr>
              <a:xfrm>
                <a:off x="5710338" y="4080573"/>
                <a:ext cx="282487" cy="651850"/>
              </a:xfrm>
              <a:prstGeom prst="rect">
                <a:avLst/>
              </a:prstGeom>
            </p:spPr>
          </p:pic>
          <p:pic>
            <p:nvPicPr>
              <p:cNvPr id="242" name="Picture 241"/>
              <p:cNvPicPr>
                <a:picLocks noChangeAspect="1"/>
              </p:cNvPicPr>
              <p:nvPr/>
            </p:nvPicPr>
            <p:blipFill>
              <a:blip r:embed="rId3"/>
              <a:stretch>
                <a:fillRect/>
              </a:stretch>
            </p:blipFill>
            <p:spPr>
              <a:xfrm>
                <a:off x="5410965" y="4080573"/>
                <a:ext cx="282487" cy="651850"/>
              </a:xfrm>
              <a:prstGeom prst="rect">
                <a:avLst/>
              </a:prstGeom>
            </p:spPr>
          </p:pic>
        </p:grpSp>
        <p:grpSp>
          <p:nvGrpSpPr>
            <p:cNvPr id="243" name="Group 242"/>
            <p:cNvGrpSpPr/>
            <p:nvPr/>
          </p:nvGrpSpPr>
          <p:grpSpPr>
            <a:xfrm>
              <a:off x="6460384" y="4853730"/>
              <a:ext cx="679840" cy="502879"/>
              <a:chOff x="5410965" y="4080573"/>
              <a:chExt cx="881233" cy="651850"/>
            </a:xfrm>
          </p:grpSpPr>
          <p:pic>
            <p:nvPicPr>
              <p:cNvPr id="244" name="Picture 243"/>
              <p:cNvPicPr>
                <a:picLocks noChangeAspect="1"/>
              </p:cNvPicPr>
              <p:nvPr/>
            </p:nvPicPr>
            <p:blipFill>
              <a:blip r:embed="rId3"/>
              <a:stretch>
                <a:fillRect/>
              </a:stretch>
            </p:blipFill>
            <p:spPr>
              <a:xfrm>
                <a:off x="6009711" y="4080573"/>
                <a:ext cx="282487" cy="651850"/>
              </a:xfrm>
              <a:prstGeom prst="rect">
                <a:avLst/>
              </a:prstGeom>
            </p:spPr>
          </p:pic>
          <p:pic>
            <p:nvPicPr>
              <p:cNvPr id="245" name="Picture 244"/>
              <p:cNvPicPr>
                <a:picLocks noChangeAspect="1"/>
              </p:cNvPicPr>
              <p:nvPr/>
            </p:nvPicPr>
            <p:blipFill>
              <a:blip r:embed="rId3"/>
              <a:stretch>
                <a:fillRect/>
              </a:stretch>
            </p:blipFill>
            <p:spPr>
              <a:xfrm>
                <a:off x="5710338" y="4080573"/>
                <a:ext cx="282487" cy="651850"/>
              </a:xfrm>
              <a:prstGeom prst="rect">
                <a:avLst/>
              </a:prstGeom>
            </p:spPr>
          </p:pic>
          <p:pic>
            <p:nvPicPr>
              <p:cNvPr id="246" name="Picture 245"/>
              <p:cNvPicPr>
                <a:picLocks noChangeAspect="1"/>
              </p:cNvPicPr>
              <p:nvPr/>
            </p:nvPicPr>
            <p:blipFill>
              <a:blip r:embed="rId3"/>
              <a:stretch>
                <a:fillRect/>
              </a:stretch>
            </p:blipFill>
            <p:spPr>
              <a:xfrm>
                <a:off x="5410965" y="4080573"/>
                <a:ext cx="282487" cy="651850"/>
              </a:xfrm>
              <a:prstGeom prst="rect">
                <a:avLst/>
              </a:prstGeom>
            </p:spPr>
          </p:pic>
        </p:grpSp>
      </p:grpSp>
      <p:grpSp>
        <p:nvGrpSpPr>
          <p:cNvPr id="259" name="Group 258"/>
          <p:cNvGrpSpPr/>
          <p:nvPr/>
        </p:nvGrpSpPr>
        <p:grpSpPr>
          <a:xfrm flipH="1">
            <a:off x="6312158" y="2169333"/>
            <a:ext cx="754916" cy="1045494"/>
            <a:chOff x="6235253" y="2430473"/>
            <a:chExt cx="754916" cy="1045494"/>
          </a:xfrm>
        </p:grpSpPr>
        <p:sp>
          <p:nvSpPr>
            <p:cNvPr id="260" name="Oval 259"/>
            <p:cNvSpPr/>
            <p:nvPr/>
          </p:nvSpPr>
          <p:spPr>
            <a:xfrm flipH="1">
              <a:off x="6394183" y="2430473"/>
              <a:ext cx="119197" cy="119197"/>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1">
                    <a:lumMod val="65000"/>
                    <a:lumOff val="35000"/>
                  </a:schemeClr>
                </a:solidFill>
                <a:effectLst/>
                <a:uLnTx/>
                <a:uFillTx/>
              </a:endParaRPr>
            </a:p>
          </p:txBody>
        </p:sp>
        <p:sp>
          <p:nvSpPr>
            <p:cNvPr id="261" name="Oval 260"/>
            <p:cNvSpPr/>
            <p:nvPr/>
          </p:nvSpPr>
          <p:spPr>
            <a:xfrm flipH="1">
              <a:off x="6553113" y="2608405"/>
              <a:ext cx="119197" cy="1191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tx1">
                    <a:lumMod val="65000"/>
                    <a:lumOff val="35000"/>
                  </a:schemeClr>
                </a:solidFill>
                <a:effectLst/>
                <a:uLnTx/>
                <a:uFillTx/>
              </a:endParaRPr>
            </a:p>
          </p:txBody>
        </p:sp>
        <p:cxnSp>
          <p:nvCxnSpPr>
            <p:cNvPr id="262" name="Straight Connector 261"/>
            <p:cNvCxnSpPr>
              <a:stCxn id="261" idx="7"/>
              <a:endCxn id="260" idx="3"/>
            </p:cNvCxnSpPr>
            <p:nvPr/>
          </p:nvCxnSpPr>
          <p:spPr>
            <a:xfrm flipH="1" flipV="1">
              <a:off x="6495924" y="2532214"/>
              <a:ext cx="74645" cy="93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Oval 262"/>
            <p:cNvSpPr/>
            <p:nvPr/>
          </p:nvSpPr>
          <p:spPr>
            <a:xfrm flipH="1">
              <a:off x="6235253" y="2608404"/>
              <a:ext cx="119197" cy="1191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1">
                    <a:lumMod val="65000"/>
                    <a:lumOff val="35000"/>
                  </a:schemeClr>
                </a:solidFill>
                <a:effectLst/>
                <a:uLnTx/>
                <a:uFillTx/>
              </a:endParaRPr>
            </a:p>
          </p:txBody>
        </p:sp>
        <p:cxnSp>
          <p:nvCxnSpPr>
            <p:cNvPr id="264" name="Straight Connector 263"/>
            <p:cNvCxnSpPr>
              <a:stCxn id="263" idx="1"/>
              <a:endCxn id="260" idx="5"/>
            </p:cNvCxnSpPr>
            <p:nvPr/>
          </p:nvCxnSpPr>
          <p:spPr>
            <a:xfrm flipV="1">
              <a:off x="6336994" y="2532214"/>
              <a:ext cx="74645" cy="93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5" name="Oval 264"/>
            <p:cNvSpPr/>
            <p:nvPr/>
          </p:nvSpPr>
          <p:spPr>
            <a:xfrm flipH="1">
              <a:off x="6712042" y="2803793"/>
              <a:ext cx="119197" cy="1191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1">
                    <a:lumMod val="65000"/>
                    <a:lumOff val="35000"/>
                  </a:schemeClr>
                </a:solidFill>
                <a:effectLst/>
                <a:uLnTx/>
                <a:uFillTx/>
              </a:endParaRPr>
            </a:p>
          </p:txBody>
        </p:sp>
        <p:sp>
          <p:nvSpPr>
            <p:cNvPr id="266" name="Oval 265"/>
            <p:cNvSpPr/>
            <p:nvPr/>
          </p:nvSpPr>
          <p:spPr>
            <a:xfrm flipH="1">
              <a:off x="6870972" y="2981725"/>
              <a:ext cx="119197" cy="1191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1">
                    <a:lumMod val="65000"/>
                    <a:lumOff val="35000"/>
                  </a:schemeClr>
                </a:solidFill>
                <a:effectLst/>
                <a:uLnTx/>
                <a:uFillTx/>
              </a:endParaRPr>
            </a:p>
          </p:txBody>
        </p:sp>
        <p:cxnSp>
          <p:nvCxnSpPr>
            <p:cNvPr id="267" name="Straight Connector 266"/>
            <p:cNvCxnSpPr>
              <a:stCxn id="266" idx="7"/>
              <a:endCxn id="265" idx="3"/>
            </p:cNvCxnSpPr>
            <p:nvPr/>
          </p:nvCxnSpPr>
          <p:spPr>
            <a:xfrm flipH="1" flipV="1">
              <a:off x="6813783" y="2905534"/>
              <a:ext cx="74645" cy="93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8" name="Oval 267"/>
            <p:cNvSpPr/>
            <p:nvPr/>
          </p:nvSpPr>
          <p:spPr>
            <a:xfrm flipH="1">
              <a:off x="6553113" y="2981724"/>
              <a:ext cx="119197" cy="1191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1">
                    <a:lumMod val="65000"/>
                    <a:lumOff val="35000"/>
                  </a:schemeClr>
                </a:solidFill>
                <a:effectLst/>
                <a:uLnTx/>
                <a:uFillTx/>
              </a:endParaRPr>
            </a:p>
          </p:txBody>
        </p:sp>
        <p:cxnSp>
          <p:nvCxnSpPr>
            <p:cNvPr id="269" name="Straight Connector 268"/>
            <p:cNvCxnSpPr>
              <a:stCxn id="268" idx="1"/>
              <a:endCxn id="265" idx="5"/>
            </p:cNvCxnSpPr>
            <p:nvPr/>
          </p:nvCxnSpPr>
          <p:spPr>
            <a:xfrm flipV="1">
              <a:off x="6654853" y="2905534"/>
              <a:ext cx="74645" cy="93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5" idx="7"/>
              <a:endCxn id="261" idx="3"/>
            </p:cNvCxnSpPr>
            <p:nvPr/>
          </p:nvCxnSpPr>
          <p:spPr>
            <a:xfrm flipH="1" flipV="1">
              <a:off x="6654853" y="2710146"/>
              <a:ext cx="74645" cy="111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Oval 270"/>
            <p:cNvSpPr/>
            <p:nvPr/>
          </p:nvSpPr>
          <p:spPr>
            <a:xfrm flipH="1">
              <a:off x="6553113" y="3178838"/>
              <a:ext cx="120389" cy="1191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1">
                    <a:lumMod val="65000"/>
                    <a:lumOff val="35000"/>
                  </a:schemeClr>
                </a:solidFill>
                <a:effectLst/>
                <a:uLnTx/>
                <a:uFillTx/>
              </a:endParaRPr>
            </a:p>
          </p:txBody>
        </p:sp>
        <p:sp>
          <p:nvSpPr>
            <p:cNvPr id="272" name="Oval 271"/>
            <p:cNvSpPr/>
            <p:nvPr/>
          </p:nvSpPr>
          <p:spPr>
            <a:xfrm flipH="1">
              <a:off x="6712042" y="3356770"/>
              <a:ext cx="120389" cy="1191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1">
                    <a:lumMod val="65000"/>
                    <a:lumOff val="35000"/>
                  </a:schemeClr>
                </a:solidFill>
                <a:effectLst/>
                <a:uLnTx/>
                <a:uFillTx/>
              </a:endParaRPr>
            </a:p>
          </p:txBody>
        </p:sp>
        <p:cxnSp>
          <p:nvCxnSpPr>
            <p:cNvPr id="273" name="Straight Connector 272"/>
            <p:cNvCxnSpPr>
              <a:stCxn id="272" idx="7"/>
              <a:endCxn id="271" idx="3"/>
            </p:cNvCxnSpPr>
            <p:nvPr/>
          </p:nvCxnSpPr>
          <p:spPr>
            <a:xfrm flipH="1" flipV="1">
              <a:off x="6655502" y="3280579"/>
              <a:ext cx="74539" cy="93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Oval 273"/>
            <p:cNvSpPr/>
            <p:nvPr/>
          </p:nvSpPr>
          <p:spPr>
            <a:xfrm flipH="1">
              <a:off x="6394183" y="3356769"/>
              <a:ext cx="120389" cy="119197"/>
            </a:xfrm>
            <a:prstGeom prst="ellipse">
              <a:avLst/>
            </a:prstGeom>
            <a:solidFill>
              <a:srgbClr val="E6368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1">
                    <a:lumMod val="65000"/>
                    <a:lumOff val="35000"/>
                  </a:schemeClr>
                </a:solidFill>
                <a:effectLst/>
                <a:uLnTx/>
                <a:uFillTx/>
              </a:endParaRPr>
            </a:p>
          </p:txBody>
        </p:sp>
        <p:cxnSp>
          <p:nvCxnSpPr>
            <p:cNvPr id="275" name="Straight Connector 274"/>
            <p:cNvCxnSpPr>
              <a:stCxn id="274" idx="1"/>
              <a:endCxn id="271" idx="5"/>
            </p:cNvCxnSpPr>
            <p:nvPr/>
          </p:nvCxnSpPr>
          <p:spPr>
            <a:xfrm flipV="1">
              <a:off x="6496572" y="3280579"/>
              <a:ext cx="74539" cy="93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71" idx="0"/>
              <a:endCxn id="268" idx="4"/>
            </p:cNvCxnSpPr>
            <p:nvPr/>
          </p:nvCxnSpPr>
          <p:spPr>
            <a:xfrm flipH="1" flipV="1">
              <a:off x="6612711" y="3100921"/>
              <a:ext cx="596" cy="779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Oval 276"/>
            <p:cNvSpPr/>
            <p:nvPr/>
          </p:nvSpPr>
          <p:spPr>
            <a:xfrm flipH="1">
              <a:off x="6235849" y="2821249"/>
              <a:ext cx="119197" cy="1191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1">
                    <a:lumMod val="65000"/>
                    <a:lumOff val="35000"/>
                  </a:schemeClr>
                </a:solidFill>
                <a:effectLst/>
                <a:uLnTx/>
                <a:uFillTx/>
              </a:endParaRPr>
            </a:p>
          </p:txBody>
        </p:sp>
        <p:cxnSp>
          <p:nvCxnSpPr>
            <p:cNvPr id="278" name="Straight Connector 277"/>
            <p:cNvCxnSpPr>
              <a:stCxn id="277" idx="0"/>
              <a:endCxn id="263" idx="4"/>
            </p:cNvCxnSpPr>
            <p:nvPr/>
          </p:nvCxnSpPr>
          <p:spPr>
            <a:xfrm flipH="1" flipV="1">
              <a:off x="6294852" y="2727601"/>
              <a:ext cx="596" cy="93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9" name="Oval 278"/>
            <p:cNvSpPr/>
            <p:nvPr/>
          </p:nvSpPr>
          <p:spPr>
            <a:xfrm flipH="1">
              <a:off x="6235849" y="3018363"/>
              <a:ext cx="120389" cy="1191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1">
                    <a:lumMod val="65000"/>
                    <a:lumOff val="35000"/>
                  </a:schemeClr>
                </a:solidFill>
                <a:effectLst/>
                <a:uLnTx/>
                <a:uFillTx/>
              </a:endParaRPr>
            </a:p>
          </p:txBody>
        </p:sp>
        <p:cxnSp>
          <p:nvCxnSpPr>
            <p:cNvPr id="280" name="Straight Connector 279"/>
            <p:cNvCxnSpPr>
              <a:stCxn id="279" idx="0"/>
              <a:endCxn id="277" idx="4"/>
            </p:cNvCxnSpPr>
            <p:nvPr/>
          </p:nvCxnSpPr>
          <p:spPr>
            <a:xfrm flipH="1" flipV="1">
              <a:off x="6295448" y="2940446"/>
              <a:ext cx="596" cy="779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2821928" y="4509574"/>
            <a:ext cx="867180" cy="549192"/>
            <a:chOff x="3354940" y="3821132"/>
            <a:chExt cx="457486" cy="289730"/>
          </a:xfrm>
        </p:grpSpPr>
        <p:sp>
          <p:nvSpPr>
            <p:cNvPr id="288" name="Freeform 146"/>
            <p:cNvSpPr>
              <a:spLocks noChangeAspect="1"/>
            </p:cNvSpPr>
            <p:nvPr/>
          </p:nvSpPr>
          <p:spPr bwMode="auto">
            <a:xfrm>
              <a:off x="3354940" y="3821132"/>
              <a:ext cx="457486" cy="2897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87" name="Freeform 9"/>
            <p:cNvSpPr>
              <a:spLocks noChangeAspect="1" noEditPoints="1"/>
            </p:cNvSpPr>
            <p:nvPr/>
          </p:nvSpPr>
          <p:spPr bwMode="black">
            <a:xfrm>
              <a:off x="3442729" y="3880846"/>
              <a:ext cx="247762" cy="200894"/>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grpSp>
    </p:spTree>
    <p:extLst>
      <p:ext uri="{BB962C8B-B14F-4D97-AF65-F5344CB8AC3E}">
        <p14:creationId xmlns:p14="http://schemas.microsoft.com/office/powerpoint/2010/main" val="2967483175"/>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nodeType="withEffect">
                                  <p:stCondLst>
                                    <p:cond delay="0"/>
                                  </p:stCondLst>
                                  <p:childTnLst>
                                    <p:set>
                                      <p:cBhvr>
                                        <p:cTn id="18" dur="1" fill="hold">
                                          <p:stCondLst>
                                            <p:cond delay="0"/>
                                          </p:stCondLst>
                                        </p:cTn>
                                        <p:tgtEl>
                                          <p:spTgt spid="259"/>
                                        </p:tgtEl>
                                        <p:attrNameLst>
                                          <p:attrName>style.visibility</p:attrName>
                                        </p:attrNameLst>
                                      </p:cBhvr>
                                      <p:to>
                                        <p:strVal val="visible"/>
                                      </p:to>
                                    </p:set>
                                    <p:animEffect transition="in" filter="fade">
                                      <p:cBhvr>
                                        <p:cTn id="19" dur="500"/>
                                        <p:tgtEl>
                                          <p:spTgt spid="259"/>
                                        </p:tgtEl>
                                      </p:cBhvr>
                                    </p:animEffect>
                                  </p:childTnLst>
                                </p:cTn>
                              </p:par>
                              <p:par>
                                <p:cTn id="20" presetID="10" presetClass="entr" presetSubtype="0" fill="hold"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nodeType="withEffect">
                                  <p:stCondLst>
                                    <p:cond delay="0"/>
                                  </p:stCondLst>
                                  <p:childTnLst>
                                    <p:set>
                                      <p:cBhvr>
                                        <p:cTn id="27" dur="1" fill="hold">
                                          <p:stCondLst>
                                            <p:cond delay="0"/>
                                          </p:stCondLst>
                                        </p:cTn>
                                        <p:tgtEl>
                                          <p:spTgt spid="292"/>
                                        </p:tgtEl>
                                        <p:attrNameLst>
                                          <p:attrName>style.visibility</p:attrName>
                                        </p:attrNameLst>
                                      </p:cBhvr>
                                      <p:to>
                                        <p:strVal val="visible"/>
                                      </p:to>
                                    </p:set>
                                    <p:animEffect transition="in" filter="fade">
                                      <p:cBhvr>
                                        <p:cTn id="28" dur="500"/>
                                        <p:tgtEl>
                                          <p:spTgt spid="29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6"/>
                                        </p:tgtEl>
                                        <p:attrNameLst>
                                          <p:attrName>style.visibility</p:attrName>
                                        </p:attrNameLst>
                                      </p:cBhvr>
                                      <p:to>
                                        <p:strVal val="visible"/>
                                      </p:to>
                                    </p:set>
                                    <p:animEffect transition="in" filter="fade">
                                      <p:cBhvr>
                                        <p:cTn id="33" dur="500"/>
                                        <p:tgtEl>
                                          <p:spTgt spid="1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nodeType="withEffect">
                                  <p:stCondLst>
                                    <p:cond delay="0"/>
                                  </p:stCondLst>
                                  <p:childTnLst>
                                    <p:set>
                                      <p:cBhvr>
                                        <p:cTn id="38" dur="1" fill="hold">
                                          <p:stCondLst>
                                            <p:cond delay="0"/>
                                          </p:stCondLst>
                                        </p:cTn>
                                        <p:tgtEl>
                                          <p:spTgt spid="221"/>
                                        </p:tgtEl>
                                        <p:attrNameLst>
                                          <p:attrName>style.visibility</p:attrName>
                                        </p:attrNameLst>
                                      </p:cBhvr>
                                      <p:to>
                                        <p:strVal val="visible"/>
                                      </p:to>
                                    </p:set>
                                    <p:animEffect transition="in" filter="fade">
                                      <p:cBhvr>
                                        <p:cTn id="39" dur="500"/>
                                        <p:tgtEl>
                                          <p:spTgt spid="2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500"/>
                                        <p:tgtEl>
                                          <p:spTgt spid="83"/>
                                        </p:tgtEl>
                                      </p:cBhvr>
                                    </p:animEffect>
                                  </p:childTnLst>
                                </p:cTn>
                              </p:par>
                              <p:par>
                                <p:cTn id="45" presetID="10"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9"/>
                                        </p:tgtEl>
                                        <p:attrNameLst>
                                          <p:attrName>style.visibility</p:attrName>
                                        </p:attrNameLst>
                                      </p:cBhvr>
                                      <p:to>
                                        <p:strVal val="visible"/>
                                      </p:to>
                                    </p:set>
                                    <p:animEffect transition="in" filter="fade">
                                      <p:cBhvr>
                                        <p:cTn id="58"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p:bldP spid="58" grpId="0"/>
      <p:bldP spid="82" grpId="0"/>
      <p:bldP spid="8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Rectangle 259"/>
          <p:cNvSpPr/>
          <p:nvPr/>
        </p:nvSpPr>
        <p:spPr>
          <a:xfrm>
            <a:off x="5838542" y="1575529"/>
            <a:ext cx="2833186" cy="25282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77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261" name="Rectangle 260"/>
          <p:cNvSpPr/>
          <p:nvPr/>
        </p:nvSpPr>
        <p:spPr>
          <a:xfrm>
            <a:off x="2073628" y="1575529"/>
            <a:ext cx="2888432" cy="25282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77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grpSp>
        <p:nvGrpSpPr>
          <p:cNvPr id="4" name="Group 3"/>
          <p:cNvGrpSpPr/>
          <p:nvPr/>
        </p:nvGrpSpPr>
        <p:grpSpPr>
          <a:xfrm>
            <a:off x="6040927" y="2208600"/>
            <a:ext cx="2428416" cy="1262123"/>
            <a:chOff x="1613875" y="2724741"/>
            <a:chExt cx="3585699" cy="1863599"/>
          </a:xfrm>
        </p:grpSpPr>
        <p:grpSp>
          <p:nvGrpSpPr>
            <p:cNvPr id="150" name="Group 149"/>
            <p:cNvGrpSpPr/>
            <p:nvPr/>
          </p:nvGrpSpPr>
          <p:grpSpPr>
            <a:xfrm>
              <a:off x="1613875" y="2724741"/>
              <a:ext cx="3585699" cy="428387"/>
              <a:chOff x="1613875" y="2724741"/>
              <a:chExt cx="3585699" cy="428387"/>
            </a:xfrm>
          </p:grpSpPr>
          <p:sp>
            <p:nvSpPr>
              <p:cNvPr id="153" name="Rectangle 9"/>
              <p:cNvSpPr>
                <a:spLocks noChangeArrowheads="1"/>
              </p:cNvSpPr>
              <p:nvPr/>
            </p:nvSpPr>
            <p:spPr bwMode="auto">
              <a:xfrm>
                <a:off x="1613875" y="2724741"/>
                <a:ext cx="3585699" cy="428387"/>
              </a:xfrm>
              <a:prstGeom prst="rect">
                <a:avLst/>
              </a:prstGeom>
              <a:solidFill>
                <a:schemeClr val="tx2"/>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4" name="Rectangle 11"/>
              <p:cNvSpPr>
                <a:spLocks noChangeArrowheads="1"/>
              </p:cNvSpPr>
              <p:nvPr/>
            </p:nvSpPr>
            <p:spPr bwMode="auto">
              <a:xfrm>
                <a:off x="1751488" y="2871683"/>
                <a:ext cx="138390"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5" name="Rectangle 12"/>
              <p:cNvSpPr>
                <a:spLocks noChangeArrowheads="1"/>
              </p:cNvSpPr>
              <p:nvPr/>
            </p:nvSpPr>
            <p:spPr bwMode="auto">
              <a:xfrm>
                <a:off x="1751488" y="2871683"/>
                <a:ext cx="138390" cy="137613"/>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6" name="Rectangle 13"/>
              <p:cNvSpPr>
                <a:spLocks noChangeArrowheads="1"/>
              </p:cNvSpPr>
              <p:nvPr/>
            </p:nvSpPr>
            <p:spPr bwMode="auto">
              <a:xfrm>
                <a:off x="1995614" y="2871683"/>
                <a:ext cx="137613"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7" name="Rectangle 14"/>
              <p:cNvSpPr>
                <a:spLocks noChangeArrowheads="1"/>
              </p:cNvSpPr>
              <p:nvPr/>
            </p:nvSpPr>
            <p:spPr bwMode="auto">
              <a:xfrm>
                <a:off x="1995614" y="2871683"/>
                <a:ext cx="137613" cy="137613"/>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8" name="Rectangle 15"/>
              <p:cNvSpPr>
                <a:spLocks noChangeArrowheads="1"/>
              </p:cNvSpPr>
              <p:nvPr/>
            </p:nvSpPr>
            <p:spPr bwMode="auto">
              <a:xfrm>
                <a:off x="2238185" y="2871683"/>
                <a:ext cx="138390"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9" name="Rectangle 16"/>
              <p:cNvSpPr>
                <a:spLocks noChangeArrowheads="1"/>
              </p:cNvSpPr>
              <p:nvPr/>
            </p:nvSpPr>
            <p:spPr bwMode="auto">
              <a:xfrm>
                <a:off x="2238185" y="2871683"/>
                <a:ext cx="138390" cy="137613"/>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0" name="Rectangle 17"/>
              <p:cNvSpPr>
                <a:spLocks noChangeArrowheads="1"/>
              </p:cNvSpPr>
              <p:nvPr/>
            </p:nvSpPr>
            <p:spPr bwMode="auto">
              <a:xfrm>
                <a:off x="2481533" y="2871683"/>
                <a:ext cx="138390"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1" name="Rectangle 18"/>
              <p:cNvSpPr>
                <a:spLocks noChangeArrowheads="1"/>
              </p:cNvSpPr>
              <p:nvPr/>
            </p:nvSpPr>
            <p:spPr bwMode="auto">
              <a:xfrm>
                <a:off x="2481533" y="2871683"/>
                <a:ext cx="138390" cy="137613"/>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2" name="Rectangle 19"/>
              <p:cNvSpPr>
                <a:spLocks noChangeArrowheads="1"/>
              </p:cNvSpPr>
              <p:nvPr/>
            </p:nvSpPr>
            <p:spPr bwMode="auto">
              <a:xfrm>
                <a:off x="2724882" y="2871683"/>
                <a:ext cx="137613"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3" name="Rectangle 20"/>
              <p:cNvSpPr>
                <a:spLocks noChangeArrowheads="1"/>
              </p:cNvSpPr>
              <p:nvPr/>
            </p:nvSpPr>
            <p:spPr bwMode="auto">
              <a:xfrm>
                <a:off x="2724882" y="2871683"/>
                <a:ext cx="137613" cy="137613"/>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4" name="Rectangle 21"/>
              <p:cNvSpPr>
                <a:spLocks noChangeArrowheads="1"/>
              </p:cNvSpPr>
              <p:nvPr/>
            </p:nvSpPr>
            <p:spPr bwMode="auto">
              <a:xfrm>
                <a:off x="2968231" y="2871683"/>
                <a:ext cx="137613"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5" name="Rectangle 22"/>
              <p:cNvSpPr>
                <a:spLocks noChangeArrowheads="1"/>
              </p:cNvSpPr>
              <p:nvPr/>
            </p:nvSpPr>
            <p:spPr bwMode="auto">
              <a:xfrm>
                <a:off x="2968231" y="2871683"/>
                <a:ext cx="137613" cy="137613"/>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6" name="Rectangle 23"/>
              <p:cNvSpPr>
                <a:spLocks noChangeArrowheads="1"/>
              </p:cNvSpPr>
              <p:nvPr/>
            </p:nvSpPr>
            <p:spPr bwMode="auto">
              <a:xfrm>
                <a:off x="3210802" y="2871683"/>
                <a:ext cx="138390"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7" name="Rectangle 24"/>
              <p:cNvSpPr>
                <a:spLocks noChangeArrowheads="1"/>
              </p:cNvSpPr>
              <p:nvPr/>
            </p:nvSpPr>
            <p:spPr bwMode="auto">
              <a:xfrm>
                <a:off x="3210802" y="2871683"/>
                <a:ext cx="138390" cy="137613"/>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8" name="Rectangle 25"/>
              <p:cNvSpPr>
                <a:spLocks noChangeArrowheads="1"/>
              </p:cNvSpPr>
              <p:nvPr/>
            </p:nvSpPr>
            <p:spPr bwMode="auto">
              <a:xfrm>
                <a:off x="3454150" y="2871683"/>
                <a:ext cx="137613"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9" name="Rectangle 26"/>
              <p:cNvSpPr>
                <a:spLocks noChangeArrowheads="1"/>
              </p:cNvSpPr>
              <p:nvPr/>
            </p:nvSpPr>
            <p:spPr bwMode="auto">
              <a:xfrm>
                <a:off x="3454150" y="2871683"/>
                <a:ext cx="137613" cy="137613"/>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0" name="Rectangle 27"/>
              <p:cNvSpPr>
                <a:spLocks noChangeArrowheads="1"/>
              </p:cNvSpPr>
              <p:nvPr/>
            </p:nvSpPr>
            <p:spPr bwMode="auto">
              <a:xfrm>
                <a:off x="3697499" y="2871683"/>
                <a:ext cx="137613"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1" name="Rectangle 28"/>
              <p:cNvSpPr>
                <a:spLocks noChangeArrowheads="1"/>
              </p:cNvSpPr>
              <p:nvPr/>
            </p:nvSpPr>
            <p:spPr bwMode="auto">
              <a:xfrm>
                <a:off x="3697499" y="2871683"/>
                <a:ext cx="137613" cy="137613"/>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2" name="Rectangle 29"/>
              <p:cNvSpPr>
                <a:spLocks noChangeArrowheads="1"/>
              </p:cNvSpPr>
              <p:nvPr/>
            </p:nvSpPr>
            <p:spPr bwMode="auto">
              <a:xfrm>
                <a:off x="3940070" y="2871683"/>
                <a:ext cx="138390"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3" name="Rectangle 30"/>
              <p:cNvSpPr>
                <a:spLocks noChangeArrowheads="1"/>
              </p:cNvSpPr>
              <p:nvPr/>
            </p:nvSpPr>
            <p:spPr bwMode="auto">
              <a:xfrm>
                <a:off x="3940070" y="2871683"/>
                <a:ext cx="138390" cy="137613"/>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4" name="Rectangle 31"/>
              <p:cNvSpPr>
                <a:spLocks noChangeArrowheads="1"/>
              </p:cNvSpPr>
              <p:nvPr/>
            </p:nvSpPr>
            <p:spPr bwMode="auto">
              <a:xfrm>
                <a:off x="4183419" y="2871683"/>
                <a:ext cx="138390"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5" name="Rectangle 32"/>
              <p:cNvSpPr>
                <a:spLocks noChangeArrowheads="1"/>
              </p:cNvSpPr>
              <p:nvPr/>
            </p:nvSpPr>
            <p:spPr bwMode="auto">
              <a:xfrm>
                <a:off x="4183419" y="2871683"/>
                <a:ext cx="138390" cy="137613"/>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6" name="Rectangle 33"/>
              <p:cNvSpPr>
                <a:spLocks noChangeArrowheads="1"/>
              </p:cNvSpPr>
              <p:nvPr/>
            </p:nvSpPr>
            <p:spPr bwMode="auto">
              <a:xfrm>
                <a:off x="4426767" y="2871683"/>
                <a:ext cx="137613"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7" name="Rectangle 34"/>
              <p:cNvSpPr>
                <a:spLocks noChangeArrowheads="1"/>
              </p:cNvSpPr>
              <p:nvPr/>
            </p:nvSpPr>
            <p:spPr bwMode="auto">
              <a:xfrm>
                <a:off x="4426767" y="2871683"/>
                <a:ext cx="137613" cy="137613"/>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8" name="Rectangle 35"/>
              <p:cNvSpPr>
                <a:spLocks noChangeArrowheads="1"/>
              </p:cNvSpPr>
              <p:nvPr/>
            </p:nvSpPr>
            <p:spPr bwMode="auto">
              <a:xfrm>
                <a:off x="4670115" y="2871683"/>
                <a:ext cx="137613"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9" name="Rectangle 36"/>
              <p:cNvSpPr>
                <a:spLocks noChangeArrowheads="1"/>
              </p:cNvSpPr>
              <p:nvPr/>
            </p:nvSpPr>
            <p:spPr bwMode="auto">
              <a:xfrm>
                <a:off x="4670115" y="2871683"/>
                <a:ext cx="137613" cy="137613"/>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0" name="Rectangle 37"/>
              <p:cNvSpPr>
                <a:spLocks noChangeArrowheads="1"/>
              </p:cNvSpPr>
              <p:nvPr/>
            </p:nvSpPr>
            <p:spPr bwMode="auto">
              <a:xfrm>
                <a:off x="4912687" y="2871683"/>
                <a:ext cx="138390" cy="137613"/>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1" name="Rectangle 38"/>
              <p:cNvSpPr>
                <a:spLocks noChangeArrowheads="1"/>
              </p:cNvSpPr>
              <p:nvPr/>
            </p:nvSpPr>
            <p:spPr bwMode="auto">
              <a:xfrm>
                <a:off x="4912687" y="2871683"/>
                <a:ext cx="138390" cy="137613"/>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grpSp>
          <p:nvGrpSpPr>
            <p:cNvPr id="182" name="Group 181"/>
            <p:cNvGrpSpPr/>
            <p:nvPr/>
          </p:nvGrpSpPr>
          <p:grpSpPr>
            <a:xfrm>
              <a:off x="2579106" y="3429130"/>
              <a:ext cx="1655237" cy="427609"/>
              <a:chOff x="2647912" y="3429130"/>
              <a:chExt cx="1655237" cy="427609"/>
            </a:xfrm>
          </p:grpSpPr>
          <p:sp>
            <p:nvSpPr>
              <p:cNvPr id="183" name="Rectangle 8"/>
              <p:cNvSpPr>
                <a:spLocks noChangeArrowheads="1"/>
              </p:cNvSpPr>
              <p:nvPr/>
            </p:nvSpPr>
            <p:spPr bwMode="auto">
              <a:xfrm>
                <a:off x="2647912" y="3429130"/>
                <a:ext cx="1655237" cy="427609"/>
              </a:xfrm>
              <a:prstGeom prst="rect">
                <a:avLst/>
              </a:prstGeom>
              <a:solidFill>
                <a:schemeClr val="tx2"/>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4" name="Rectangle 39"/>
              <p:cNvSpPr>
                <a:spLocks noChangeArrowheads="1"/>
              </p:cNvSpPr>
              <p:nvPr/>
            </p:nvSpPr>
            <p:spPr bwMode="auto">
              <a:xfrm>
                <a:off x="2786302" y="3566742"/>
                <a:ext cx="137613" cy="138390"/>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5" name="Rectangle 40"/>
              <p:cNvSpPr>
                <a:spLocks noChangeArrowheads="1"/>
              </p:cNvSpPr>
              <p:nvPr/>
            </p:nvSpPr>
            <p:spPr bwMode="auto">
              <a:xfrm>
                <a:off x="2786302" y="3566742"/>
                <a:ext cx="137613" cy="138390"/>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6" name="Rectangle 41"/>
              <p:cNvSpPr>
                <a:spLocks noChangeArrowheads="1"/>
              </p:cNvSpPr>
              <p:nvPr/>
            </p:nvSpPr>
            <p:spPr bwMode="auto">
              <a:xfrm>
                <a:off x="3029651" y="3566742"/>
                <a:ext cx="137613" cy="138390"/>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7" name="Rectangle 42"/>
              <p:cNvSpPr>
                <a:spLocks noChangeArrowheads="1"/>
              </p:cNvSpPr>
              <p:nvPr/>
            </p:nvSpPr>
            <p:spPr bwMode="auto">
              <a:xfrm>
                <a:off x="3029651" y="3566742"/>
                <a:ext cx="137613" cy="138390"/>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8" name="Rectangle 43"/>
              <p:cNvSpPr>
                <a:spLocks noChangeArrowheads="1"/>
              </p:cNvSpPr>
              <p:nvPr/>
            </p:nvSpPr>
            <p:spPr bwMode="auto">
              <a:xfrm>
                <a:off x="3272999" y="3566742"/>
                <a:ext cx="137613" cy="138390"/>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9" name="Rectangle 44"/>
              <p:cNvSpPr>
                <a:spLocks noChangeArrowheads="1"/>
              </p:cNvSpPr>
              <p:nvPr/>
            </p:nvSpPr>
            <p:spPr bwMode="auto">
              <a:xfrm>
                <a:off x="3272999" y="3566742"/>
                <a:ext cx="137613" cy="138390"/>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0" name="Rectangle 45"/>
              <p:cNvSpPr>
                <a:spLocks noChangeArrowheads="1"/>
              </p:cNvSpPr>
              <p:nvPr/>
            </p:nvSpPr>
            <p:spPr bwMode="auto">
              <a:xfrm>
                <a:off x="3515571" y="3566742"/>
                <a:ext cx="138390" cy="138390"/>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1" name="Rectangle 46"/>
              <p:cNvSpPr>
                <a:spLocks noChangeArrowheads="1"/>
              </p:cNvSpPr>
              <p:nvPr/>
            </p:nvSpPr>
            <p:spPr bwMode="auto">
              <a:xfrm>
                <a:off x="3515571" y="3566742"/>
                <a:ext cx="138390" cy="138390"/>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2" name="Rectangle 47"/>
              <p:cNvSpPr>
                <a:spLocks noChangeArrowheads="1"/>
              </p:cNvSpPr>
              <p:nvPr/>
            </p:nvSpPr>
            <p:spPr bwMode="auto">
              <a:xfrm>
                <a:off x="3758919" y="3566742"/>
                <a:ext cx="138390" cy="138390"/>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3" name="Rectangle 48"/>
              <p:cNvSpPr>
                <a:spLocks noChangeArrowheads="1"/>
              </p:cNvSpPr>
              <p:nvPr/>
            </p:nvSpPr>
            <p:spPr bwMode="auto">
              <a:xfrm>
                <a:off x="3758919" y="3566742"/>
                <a:ext cx="138390" cy="138390"/>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4" name="Rectangle 49"/>
              <p:cNvSpPr>
                <a:spLocks noChangeArrowheads="1"/>
              </p:cNvSpPr>
              <p:nvPr/>
            </p:nvSpPr>
            <p:spPr bwMode="auto">
              <a:xfrm>
                <a:off x="4002268" y="3566742"/>
                <a:ext cx="137613" cy="138390"/>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5" name="Rectangle 50"/>
              <p:cNvSpPr>
                <a:spLocks noChangeArrowheads="1"/>
              </p:cNvSpPr>
              <p:nvPr/>
            </p:nvSpPr>
            <p:spPr bwMode="auto">
              <a:xfrm>
                <a:off x="4002268" y="3566742"/>
                <a:ext cx="137613" cy="138390"/>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grpSp>
          <p:nvGrpSpPr>
            <p:cNvPr id="196" name="Group 195"/>
            <p:cNvGrpSpPr/>
            <p:nvPr/>
          </p:nvGrpSpPr>
          <p:grpSpPr>
            <a:xfrm>
              <a:off x="3061916" y="4160731"/>
              <a:ext cx="689617" cy="427609"/>
              <a:chOff x="3130722" y="4160731"/>
              <a:chExt cx="689617" cy="427609"/>
            </a:xfrm>
          </p:grpSpPr>
          <p:sp>
            <p:nvSpPr>
              <p:cNvPr id="197" name="Rectangle 196"/>
              <p:cNvSpPr>
                <a:spLocks noChangeArrowheads="1"/>
              </p:cNvSpPr>
              <p:nvPr/>
            </p:nvSpPr>
            <p:spPr bwMode="auto">
              <a:xfrm>
                <a:off x="3130722" y="4160731"/>
                <a:ext cx="689617" cy="427609"/>
              </a:xfrm>
              <a:prstGeom prst="rect">
                <a:avLst/>
              </a:prstGeom>
              <a:solidFill>
                <a:schemeClr val="tx2"/>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98" name="Rectangle 51"/>
              <p:cNvSpPr>
                <a:spLocks noChangeArrowheads="1"/>
              </p:cNvSpPr>
              <p:nvPr/>
            </p:nvSpPr>
            <p:spPr bwMode="auto">
              <a:xfrm>
                <a:off x="3269112" y="4305340"/>
                <a:ext cx="137613" cy="138390"/>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9" name="Rectangle 52"/>
              <p:cNvSpPr>
                <a:spLocks noChangeArrowheads="1"/>
              </p:cNvSpPr>
              <p:nvPr/>
            </p:nvSpPr>
            <p:spPr bwMode="auto">
              <a:xfrm>
                <a:off x="3269112" y="4305340"/>
                <a:ext cx="137613" cy="138390"/>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00" name="Rectangle 53"/>
              <p:cNvSpPr>
                <a:spLocks noChangeArrowheads="1"/>
              </p:cNvSpPr>
              <p:nvPr/>
            </p:nvSpPr>
            <p:spPr bwMode="auto">
              <a:xfrm>
                <a:off x="3512461" y="4305340"/>
                <a:ext cx="137613" cy="138390"/>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01" name="Rectangle 54"/>
              <p:cNvSpPr>
                <a:spLocks noChangeArrowheads="1"/>
              </p:cNvSpPr>
              <p:nvPr/>
            </p:nvSpPr>
            <p:spPr bwMode="auto">
              <a:xfrm>
                <a:off x="3512461" y="4305340"/>
                <a:ext cx="137613" cy="138390"/>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cxnSp>
          <p:nvCxnSpPr>
            <p:cNvPr id="202" name="Straight Arrow Connector 201"/>
            <p:cNvCxnSpPr>
              <a:stCxn id="153" idx="2"/>
              <a:endCxn id="183" idx="0"/>
            </p:cNvCxnSpPr>
            <p:nvPr/>
          </p:nvCxnSpPr>
          <p:spPr>
            <a:xfrm>
              <a:off x="3406725" y="3153128"/>
              <a:ext cx="0" cy="276002"/>
            </a:xfrm>
            <a:prstGeom prst="straightConnector1">
              <a:avLst/>
            </a:prstGeom>
            <a:ln w="254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83" idx="2"/>
              <a:endCxn id="197" idx="0"/>
            </p:cNvCxnSpPr>
            <p:nvPr/>
          </p:nvCxnSpPr>
          <p:spPr>
            <a:xfrm>
              <a:off x="3406725" y="3856739"/>
              <a:ext cx="0" cy="303992"/>
            </a:xfrm>
            <a:prstGeom prst="straightConnector1">
              <a:avLst/>
            </a:prstGeom>
            <a:ln w="254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Logical to physical plan</a:t>
            </a:r>
            <a:endParaRPr lang="en-US" dirty="0"/>
          </a:p>
        </p:txBody>
      </p:sp>
      <p:pic>
        <p:nvPicPr>
          <p:cNvPr id="7" name="Picture 6"/>
          <p:cNvPicPr>
            <a:picLocks noChangeAspect="1"/>
          </p:cNvPicPr>
          <p:nvPr/>
        </p:nvPicPr>
        <p:blipFill>
          <a:blip r:embed="rId2"/>
          <a:stretch>
            <a:fillRect/>
          </a:stretch>
        </p:blipFill>
        <p:spPr>
          <a:xfrm>
            <a:off x="9557006" y="1575528"/>
            <a:ext cx="2333665" cy="4324325"/>
          </a:xfrm>
          <a:prstGeom prst="rect">
            <a:avLst/>
          </a:prstGeom>
        </p:spPr>
      </p:pic>
      <p:grpSp>
        <p:nvGrpSpPr>
          <p:cNvPr id="147" name="Group 146"/>
          <p:cNvGrpSpPr/>
          <p:nvPr/>
        </p:nvGrpSpPr>
        <p:grpSpPr>
          <a:xfrm>
            <a:off x="2546795" y="2112712"/>
            <a:ext cx="1889343" cy="1453898"/>
            <a:chOff x="2505330" y="3061562"/>
            <a:chExt cx="1927228" cy="1483052"/>
          </a:xfrm>
          <a:solidFill>
            <a:schemeClr val="bg1"/>
          </a:solidFill>
        </p:grpSpPr>
        <p:grpSp>
          <p:nvGrpSpPr>
            <p:cNvPr id="57" name="Group 56"/>
            <p:cNvGrpSpPr/>
            <p:nvPr/>
          </p:nvGrpSpPr>
          <p:grpSpPr>
            <a:xfrm>
              <a:off x="2505333" y="3061562"/>
              <a:ext cx="1927225" cy="246062"/>
              <a:chOff x="614430" y="6378840"/>
              <a:chExt cx="1927225" cy="246062"/>
            </a:xfrm>
            <a:grpFill/>
          </p:grpSpPr>
          <p:sp>
            <p:nvSpPr>
              <p:cNvPr id="47" name="Rectangle 35"/>
              <p:cNvSpPr>
                <a:spLocks noChangeArrowheads="1"/>
              </p:cNvSpPr>
              <p:nvPr/>
            </p:nvSpPr>
            <p:spPr bwMode="auto">
              <a:xfrm>
                <a:off x="614430"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48" name="Rectangle 36"/>
              <p:cNvSpPr>
                <a:spLocks noChangeArrowheads="1"/>
              </p:cNvSpPr>
              <p:nvPr/>
            </p:nvSpPr>
            <p:spPr bwMode="auto">
              <a:xfrm>
                <a:off x="614430"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49" name="Rectangle 37"/>
              <p:cNvSpPr>
                <a:spLocks noChangeArrowheads="1"/>
              </p:cNvSpPr>
              <p:nvPr/>
            </p:nvSpPr>
            <p:spPr bwMode="auto">
              <a:xfrm>
                <a:off x="1036705"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50" name="Rectangle 38"/>
              <p:cNvSpPr>
                <a:spLocks noChangeArrowheads="1"/>
              </p:cNvSpPr>
              <p:nvPr/>
            </p:nvSpPr>
            <p:spPr bwMode="auto">
              <a:xfrm>
                <a:off x="1036705"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51" name="Rectangle 39"/>
              <p:cNvSpPr>
                <a:spLocks noChangeArrowheads="1"/>
              </p:cNvSpPr>
              <p:nvPr/>
            </p:nvSpPr>
            <p:spPr bwMode="auto">
              <a:xfrm>
                <a:off x="1458980" y="6378840"/>
                <a:ext cx="238125"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52" name="Rectangle 40"/>
              <p:cNvSpPr>
                <a:spLocks noChangeArrowheads="1"/>
              </p:cNvSpPr>
              <p:nvPr/>
            </p:nvSpPr>
            <p:spPr bwMode="auto">
              <a:xfrm>
                <a:off x="1458980" y="6378840"/>
                <a:ext cx="238125"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53" name="Rectangle 41"/>
              <p:cNvSpPr>
                <a:spLocks noChangeArrowheads="1"/>
              </p:cNvSpPr>
              <p:nvPr/>
            </p:nvSpPr>
            <p:spPr bwMode="auto">
              <a:xfrm>
                <a:off x="1879667"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54" name="Rectangle 42"/>
              <p:cNvSpPr>
                <a:spLocks noChangeArrowheads="1"/>
              </p:cNvSpPr>
              <p:nvPr/>
            </p:nvSpPr>
            <p:spPr bwMode="auto">
              <a:xfrm>
                <a:off x="1879667"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55" name="Rectangle 43"/>
              <p:cNvSpPr>
                <a:spLocks noChangeArrowheads="1"/>
              </p:cNvSpPr>
              <p:nvPr/>
            </p:nvSpPr>
            <p:spPr bwMode="auto">
              <a:xfrm>
                <a:off x="2301942"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56" name="Rectangle 44"/>
              <p:cNvSpPr>
                <a:spLocks noChangeArrowheads="1"/>
              </p:cNvSpPr>
              <p:nvPr/>
            </p:nvSpPr>
            <p:spPr bwMode="auto">
              <a:xfrm>
                <a:off x="2301942"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grpSp>
          <p:nvGrpSpPr>
            <p:cNvPr id="58" name="Group 57"/>
            <p:cNvGrpSpPr/>
            <p:nvPr/>
          </p:nvGrpSpPr>
          <p:grpSpPr>
            <a:xfrm>
              <a:off x="2505332" y="3473892"/>
              <a:ext cx="1927225" cy="246062"/>
              <a:chOff x="614430" y="6378840"/>
              <a:chExt cx="1927225" cy="246062"/>
            </a:xfrm>
            <a:grpFill/>
          </p:grpSpPr>
          <p:sp>
            <p:nvSpPr>
              <p:cNvPr id="59" name="Rectangle 35"/>
              <p:cNvSpPr>
                <a:spLocks noChangeArrowheads="1"/>
              </p:cNvSpPr>
              <p:nvPr/>
            </p:nvSpPr>
            <p:spPr bwMode="auto">
              <a:xfrm>
                <a:off x="614430"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60" name="Rectangle 36"/>
              <p:cNvSpPr>
                <a:spLocks noChangeArrowheads="1"/>
              </p:cNvSpPr>
              <p:nvPr/>
            </p:nvSpPr>
            <p:spPr bwMode="auto">
              <a:xfrm>
                <a:off x="614430"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61" name="Rectangle 37"/>
              <p:cNvSpPr>
                <a:spLocks noChangeArrowheads="1"/>
              </p:cNvSpPr>
              <p:nvPr/>
            </p:nvSpPr>
            <p:spPr bwMode="auto">
              <a:xfrm>
                <a:off x="1036705"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62" name="Rectangle 38"/>
              <p:cNvSpPr>
                <a:spLocks noChangeArrowheads="1"/>
              </p:cNvSpPr>
              <p:nvPr/>
            </p:nvSpPr>
            <p:spPr bwMode="auto">
              <a:xfrm>
                <a:off x="1036705"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63" name="Rectangle 39"/>
              <p:cNvSpPr>
                <a:spLocks noChangeArrowheads="1"/>
              </p:cNvSpPr>
              <p:nvPr/>
            </p:nvSpPr>
            <p:spPr bwMode="auto">
              <a:xfrm>
                <a:off x="1458980" y="6378840"/>
                <a:ext cx="238125"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64" name="Rectangle 40"/>
              <p:cNvSpPr>
                <a:spLocks noChangeArrowheads="1"/>
              </p:cNvSpPr>
              <p:nvPr/>
            </p:nvSpPr>
            <p:spPr bwMode="auto">
              <a:xfrm>
                <a:off x="1458980" y="6378840"/>
                <a:ext cx="238125"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65" name="Rectangle 41"/>
              <p:cNvSpPr>
                <a:spLocks noChangeArrowheads="1"/>
              </p:cNvSpPr>
              <p:nvPr/>
            </p:nvSpPr>
            <p:spPr bwMode="auto">
              <a:xfrm>
                <a:off x="1879667"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66" name="Rectangle 42"/>
              <p:cNvSpPr>
                <a:spLocks noChangeArrowheads="1"/>
              </p:cNvSpPr>
              <p:nvPr/>
            </p:nvSpPr>
            <p:spPr bwMode="auto">
              <a:xfrm>
                <a:off x="1879667"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67" name="Rectangle 43"/>
              <p:cNvSpPr>
                <a:spLocks noChangeArrowheads="1"/>
              </p:cNvSpPr>
              <p:nvPr/>
            </p:nvSpPr>
            <p:spPr bwMode="auto">
              <a:xfrm>
                <a:off x="2301942"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68" name="Rectangle 44"/>
              <p:cNvSpPr>
                <a:spLocks noChangeArrowheads="1"/>
              </p:cNvSpPr>
              <p:nvPr/>
            </p:nvSpPr>
            <p:spPr bwMode="auto">
              <a:xfrm>
                <a:off x="2301942"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grpSp>
          <p:nvGrpSpPr>
            <p:cNvPr id="69" name="Group 68"/>
            <p:cNvGrpSpPr/>
            <p:nvPr/>
          </p:nvGrpSpPr>
          <p:grpSpPr>
            <a:xfrm>
              <a:off x="2505331" y="3886222"/>
              <a:ext cx="1927225" cy="246062"/>
              <a:chOff x="614430" y="6378840"/>
              <a:chExt cx="1927225" cy="246062"/>
            </a:xfrm>
            <a:grpFill/>
          </p:grpSpPr>
          <p:sp>
            <p:nvSpPr>
              <p:cNvPr id="70" name="Rectangle 35"/>
              <p:cNvSpPr>
                <a:spLocks noChangeArrowheads="1"/>
              </p:cNvSpPr>
              <p:nvPr/>
            </p:nvSpPr>
            <p:spPr bwMode="auto">
              <a:xfrm>
                <a:off x="614430"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71" name="Rectangle 36"/>
              <p:cNvSpPr>
                <a:spLocks noChangeArrowheads="1"/>
              </p:cNvSpPr>
              <p:nvPr/>
            </p:nvSpPr>
            <p:spPr bwMode="auto">
              <a:xfrm>
                <a:off x="614430"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72" name="Rectangle 37"/>
              <p:cNvSpPr>
                <a:spLocks noChangeArrowheads="1"/>
              </p:cNvSpPr>
              <p:nvPr/>
            </p:nvSpPr>
            <p:spPr bwMode="auto">
              <a:xfrm>
                <a:off x="1036705"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73" name="Rectangle 38"/>
              <p:cNvSpPr>
                <a:spLocks noChangeArrowheads="1"/>
              </p:cNvSpPr>
              <p:nvPr/>
            </p:nvSpPr>
            <p:spPr bwMode="auto">
              <a:xfrm>
                <a:off x="1036705"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74" name="Rectangle 39"/>
              <p:cNvSpPr>
                <a:spLocks noChangeArrowheads="1"/>
              </p:cNvSpPr>
              <p:nvPr/>
            </p:nvSpPr>
            <p:spPr bwMode="auto">
              <a:xfrm>
                <a:off x="1458980" y="6378840"/>
                <a:ext cx="238125"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75" name="Rectangle 40"/>
              <p:cNvSpPr>
                <a:spLocks noChangeArrowheads="1"/>
              </p:cNvSpPr>
              <p:nvPr/>
            </p:nvSpPr>
            <p:spPr bwMode="auto">
              <a:xfrm>
                <a:off x="1458980" y="6378840"/>
                <a:ext cx="238125"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76" name="Rectangle 41"/>
              <p:cNvSpPr>
                <a:spLocks noChangeArrowheads="1"/>
              </p:cNvSpPr>
              <p:nvPr/>
            </p:nvSpPr>
            <p:spPr bwMode="auto">
              <a:xfrm>
                <a:off x="1879667"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77" name="Rectangle 42"/>
              <p:cNvSpPr>
                <a:spLocks noChangeArrowheads="1"/>
              </p:cNvSpPr>
              <p:nvPr/>
            </p:nvSpPr>
            <p:spPr bwMode="auto">
              <a:xfrm>
                <a:off x="1879667"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78" name="Rectangle 43"/>
              <p:cNvSpPr>
                <a:spLocks noChangeArrowheads="1"/>
              </p:cNvSpPr>
              <p:nvPr/>
            </p:nvSpPr>
            <p:spPr bwMode="auto">
              <a:xfrm>
                <a:off x="2301942"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79" name="Rectangle 44"/>
              <p:cNvSpPr>
                <a:spLocks noChangeArrowheads="1"/>
              </p:cNvSpPr>
              <p:nvPr/>
            </p:nvSpPr>
            <p:spPr bwMode="auto">
              <a:xfrm>
                <a:off x="2301942"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grpSp>
          <p:nvGrpSpPr>
            <p:cNvPr id="80" name="Group 79"/>
            <p:cNvGrpSpPr/>
            <p:nvPr/>
          </p:nvGrpSpPr>
          <p:grpSpPr>
            <a:xfrm>
              <a:off x="2505330" y="4298552"/>
              <a:ext cx="1927225" cy="246062"/>
              <a:chOff x="614430" y="6378840"/>
              <a:chExt cx="1927225" cy="246062"/>
            </a:xfrm>
            <a:grpFill/>
          </p:grpSpPr>
          <p:sp>
            <p:nvSpPr>
              <p:cNvPr id="81" name="Rectangle 35"/>
              <p:cNvSpPr>
                <a:spLocks noChangeArrowheads="1"/>
              </p:cNvSpPr>
              <p:nvPr/>
            </p:nvSpPr>
            <p:spPr bwMode="auto">
              <a:xfrm>
                <a:off x="614430"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82" name="Rectangle 36"/>
              <p:cNvSpPr>
                <a:spLocks noChangeArrowheads="1"/>
              </p:cNvSpPr>
              <p:nvPr/>
            </p:nvSpPr>
            <p:spPr bwMode="auto">
              <a:xfrm>
                <a:off x="614430"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83" name="Rectangle 37"/>
              <p:cNvSpPr>
                <a:spLocks noChangeArrowheads="1"/>
              </p:cNvSpPr>
              <p:nvPr/>
            </p:nvSpPr>
            <p:spPr bwMode="auto">
              <a:xfrm>
                <a:off x="1036705"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84" name="Rectangle 38"/>
              <p:cNvSpPr>
                <a:spLocks noChangeArrowheads="1"/>
              </p:cNvSpPr>
              <p:nvPr/>
            </p:nvSpPr>
            <p:spPr bwMode="auto">
              <a:xfrm>
                <a:off x="1036705"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85" name="Rectangle 39"/>
              <p:cNvSpPr>
                <a:spLocks noChangeArrowheads="1"/>
              </p:cNvSpPr>
              <p:nvPr/>
            </p:nvSpPr>
            <p:spPr bwMode="auto">
              <a:xfrm>
                <a:off x="1458980" y="6378840"/>
                <a:ext cx="238125"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86" name="Rectangle 40"/>
              <p:cNvSpPr>
                <a:spLocks noChangeArrowheads="1"/>
              </p:cNvSpPr>
              <p:nvPr/>
            </p:nvSpPr>
            <p:spPr bwMode="auto">
              <a:xfrm>
                <a:off x="1458980" y="6378840"/>
                <a:ext cx="238125"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87" name="Rectangle 41"/>
              <p:cNvSpPr>
                <a:spLocks noChangeArrowheads="1"/>
              </p:cNvSpPr>
              <p:nvPr/>
            </p:nvSpPr>
            <p:spPr bwMode="auto">
              <a:xfrm>
                <a:off x="1879667"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88" name="Rectangle 42"/>
              <p:cNvSpPr>
                <a:spLocks noChangeArrowheads="1"/>
              </p:cNvSpPr>
              <p:nvPr/>
            </p:nvSpPr>
            <p:spPr bwMode="auto">
              <a:xfrm>
                <a:off x="1879667"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89" name="Rectangle 43"/>
              <p:cNvSpPr>
                <a:spLocks noChangeArrowheads="1"/>
              </p:cNvSpPr>
              <p:nvPr/>
            </p:nvSpPr>
            <p:spPr bwMode="auto">
              <a:xfrm>
                <a:off x="2301942"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90" name="Rectangle 44"/>
              <p:cNvSpPr>
                <a:spLocks noChangeArrowheads="1"/>
              </p:cNvSpPr>
              <p:nvPr/>
            </p:nvSpPr>
            <p:spPr bwMode="auto">
              <a:xfrm>
                <a:off x="2301942" y="6378840"/>
                <a:ext cx="239713" cy="246062"/>
              </a:xfrm>
              <a:prstGeom prst="rect">
                <a:avLst/>
              </a:prstGeom>
              <a:grpFill/>
              <a:ln w="28575">
                <a:solidFill>
                  <a:schemeClr val="tx2"/>
                </a:solidFill>
                <a:miter lim="800000"/>
                <a:headEnd/>
                <a:tailEnd/>
              </a:ln>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grpSp>
      <p:sp>
        <p:nvSpPr>
          <p:cNvPr id="91" name="Rectangle 90"/>
          <p:cNvSpPr/>
          <p:nvPr/>
        </p:nvSpPr>
        <p:spPr>
          <a:xfrm>
            <a:off x="2070837" y="4286718"/>
            <a:ext cx="2365298" cy="1057469"/>
          </a:xfrm>
          <a:prstGeom prst="rect">
            <a:avLst/>
          </a:prstGeom>
        </p:spPr>
        <p:txBody>
          <a:bodyPr wrap="square">
            <a:spAutoFit/>
          </a:bodyPr>
          <a:lstStyle/>
          <a:p>
            <a:pPr marL="0" marR="0" lvl="0" indent="0" defTabSz="91420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prstClr val="black"/>
                </a:solidFill>
                <a:effectLst/>
                <a:uLnTx/>
                <a:uFillTx/>
              </a:rPr>
              <a:t>Each square = “a vertex” represents a fraction of the total </a:t>
            </a:r>
          </a:p>
          <a:p>
            <a:pPr marL="0" marR="0" lvl="0" indent="0" defTabSz="914205"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prstClr val="black"/>
              </a:solidFill>
              <a:effectLst/>
              <a:uLnTx/>
              <a:uFillTx/>
            </a:endParaRPr>
          </a:p>
        </p:txBody>
      </p:sp>
      <p:sp>
        <p:nvSpPr>
          <p:cNvPr id="151" name="Rectangle 150"/>
          <p:cNvSpPr/>
          <p:nvPr/>
        </p:nvSpPr>
        <p:spPr>
          <a:xfrm>
            <a:off x="5838542" y="4286718"/>
            <a:ext cx="2736052" cy="2022605"/>
          </a:xfrm>
          <a:prstGeom prst="rect">
            <a:avLst/>
          </a:prstGeom>
        </p:spPr>
        <p:txBody>
          <a:bodyPr wrap="square">
            <a:spAutoFit/>
          </a:bodyPr>
          <a:lstStyle/>
          <a:p>
            <a:pPr marL="0" marR="0" lvl="0" indent="0" defTabSz="91420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prstClr val="black"/>
                </a:solidFill>
                <a:effectLst/>
                <a:uLnTx/>
                <a:uFillTx/>
              </a:rPr>
              <a:t>Vertices in each </a:t>
            </a:r>
            <a:r>
              <a:rPr kumimoji="0" lang="en-US" sz="1568" b="0" i="0" u="none" strike="noStrike" kern="0" cap="none" spc="0" normalizeH="0" baseline="0" noProof="0" dirty="0" err="1">
                <a:ln>
                  <a:noFill/>
                </a:ln>
                <a:solidFill>
                  <a:prstClr val="black"/>
                </a:solidFill>
                <a:effectLst/>
                <a:uLnTx/>
                <a:uFillTx/>
              </a:rPr>
              <a:t>SuperVertex</a:t>
            </a:r>
            <a:r>
              <a:rPr kumimoji="0" lang="en-US" sz="1568" b="0" i="0" u="none" strike="noStrike" kern="0" cap="none" spc="0" normalizeH="0" baseline="0" noProof="0" dirty="0">
                <a:ln>
                  <a:noFill/>
                </a:ln>
                <a:solidFill>
                  <a:prstClr val="black"/>
                </a:solidFill>
                <a:effectLst/>
                <a:uLnTx/>
                <a:uFillTx/>
              </a:rPr>
              <a:t> (aka “Stage) are doing the same operation on the same data.</a:t>
            </a:r>
          </a:p>
          <a:p>
            <a:pPr marL="0" marR="0" lvl="0" indent="0" defTabSz="914205"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prstClr val="black"/>
              </a:solidFill>
              <a:effectLst/>
              <a:uLnTx/>
              <a:uFillTx/>
            </a:endParaRPr>
          </a:p>
          <a:p>
            <a:pPr marL="0" marR="0" lvl="0" indent="0" defTabSz="91420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prstClr val="black"/>
                </a:solidFill>
                <a:effectLst/>
                <a:uLnTx/>
                <a:uFillTx/>
              </a:rPr>
              <a:t>Vertices in a later stages may depend on a vertex in an earlier stage</a:t>
            </a:r>
          </a:p>
        </p:txBody>
      </p:sp>
      <p:sp>
        <p:nvSpPr>
          <p:cNvPr id="152" name="Rectangle 151"/>
          <p:cNvSpPr/>
          <p:nvPr/>
        </p:nvSpPr>
        <p:spPr>
          <a:xfrm>
            <a:off x="9557006" y="5977424"/>
            <a:ext cx="2091658" cy="331899"/>
          </a:xfrm>
          <a:prstGeom prst="rect">
            <a:avLst/>
          </a:prstGeom>
        </p:spPr>
        <p:txBody>
          <a:bodyPr wrap="square">
            <a:spAutoFit/>
          </a:bodyPr>
          <a:lstStyle/>
          <a:p>
            <a:pPr marL="0" marR="0" lvl="0" indent="0" defTabSz="91420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prstClr val="black"/>
                </a:solidFill>
                <a:effectLst/>
                <a:uLnTx/>
                <a:uFillTx/>
              </a:rPr>
              <a:t>Visualized like this</a:t>
            </a:r>
          </a:p>
        </p:txBody>
      </p:sp>
      <p:cxnSp>
        <p:nvCxnSpPr>
          <p:cNvPr id="257" name="Straight Arrow Connector 256"/>
          <p:cNvCxnSpPr/>
          <p:nvPr/>
        </p:nvCxnSpPr>
        <p:spPr>
          <a:xfrm>
            <a:off x="1317436" y="3086670"/>
            <a:ext cx="640080" cy="4340"/>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a:off x="5082350" y="3086670"/>
            <a:ext cx="640080" cy="4340"/>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a:off x="8796636" y="3086670"/>
            <a:ext cx="640080" cy="4340"/>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grpSp>
        <p:nvGrpSpPr>
          <p:cNvPr id="262" name="Group 261"/>
          <p:cNvGrpSpPr/>
          <p:nvPr/>
        </p:nvGrpSpPr>
        <p:grpSpPr>
          <a:xfrm>
            <a:off x="322601" y="2561130"/>
            <a:ext cx="868662" cy="864930"/>
            <a:chOff x="2148168" y="645460"/>
            <a:chExt cx="2587625" cy="2576512"/>
          </a:xfrm>
        </p:grpSpPr>
        <p:sp>
          <p:nvSpPr>
            <p:cNvPr id="26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6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6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6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6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6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26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2298122358"/>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258"/>
                                        </p:tgtEl>
                                        <p:attrNameLst>
                                          <p:attrName>style.visibility</p:attrName>
                                        </p:attrNameLst>
                                      </p:cBhvr>
                                      <p:to>
                                        <p:strVal val="visible"/>
                                      </p:to>
                                    </p:set>
                                    <p:animEffect transition="in" filter="fade">
                                      <p:cBhvr>
                                        <p:cTn id="13" dur="500"/>
                                        <p:tgtEl>
                                          <p:spTgt spid="2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1"/>
                                        </p:tgtEl>
                                        <p:attrNameLst>
                                          <p:attrName>style.visibility</p:attrName>
                                        </p:attrNameLst>
                                      </p:cBhvr>
                                      <p:to>
                                        <p:strVal val="visible"/>
                                      </p:to>
                                    </p:set>
                                    <p:animEffect transition="in" filter="fade">
                                      <p:cBhvr>
                                        <p:cTn id="18" dur="500"/>
                                        <p:tgtEl>
                                          <p:spTgt spid="151"/>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259"/>
                                        </p:tgtEl>
                                        <p:attrNameLst>
                                          <p:attrName>style.visibility</p:attrName>
                                        </p:attrNameLst>
                                      </p:cBhvr>
                                      <p:to>
                                        <p:strVal val="visible"/>
                                      </p:to>
                                    </p:set>
                                    <p:animEffect transition="in" filter="fade">
                                      <p:cBhvr>
                                        <p:cTn id="24" dur="500"/>
                                        <p:tgtEl>
                                          <p:spTgt spid="25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2"/>
                                        </p:tgtEl>
                                        <p:attrNameLst>
                                          <p:attrName>style.visibility</p:attrName>
                                        </p:attrNameLst>
                                      </p:cBhvr>
                                      <p:to>
                                        <p:strVal val="visible"/>
                                      </p:to>
                                    </p:set>
                                    <p:animEffect transition="in" filter="fade">
                                      <p:cBhvr>
                                        <p:cTn id="32"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51" grpId="0"/>
      <p:bldP spid="15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190499" y="1404257"/>
            <a:ext cx="5837649" cy="4778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770" b="1" i="0" u="none" strike="noStrike" kern="0" cap="none" spc="0" normalizeH="0" baseline="0" noProof="0" dirty="0">
                <a:ln>
                  <a:noFill/>
                </a:ln>
                <a:solidFill>
                  <a:schemeClr val="tx2"/>
                </a:solidFill>
                <a:effectLst/>
                <a:uLnTx/>
                <a:uFillTx/>
              </a:rPr>
              <a:t>Requested parallelism = 1</a:t>
            </a:r>
          </a:p>
          <a:p>
            <a:pPr marL="0" marR="0" lvl="0" indent="0" defTabSz="761839" eaLnBrk="1" fontAlgn="auto" latinLnBrk="0" hangingPunct="1">
              <a:lnSpc>
                <a:spcPct val="100000"/>
              </a:lnSpc>
              <a:spcBef>
                <a:spcPts val="0"/>
              </a:spcBef>
              <a:spcAft>
                <a:spcPts val="0"/>
              </a:spcAft>
              <a:buClrTx/>
              <a:buSzTx/>
              <a:buFontTx/>
              <a:buNone/>
              <a:tabLst/>
              <a:defRPr/>
            </a:pPr>
            <a:r>
              <a:rPr kumimoji="0" lang="en-US" sz="177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(reserve enough to do 1 vertex at a time)</a:t>
            </a:r>
          </a:p>
        </p:txBody>
      </p:sp>
      <p:sp>
        <p:nvSpPr>
          <p:cNvPr id="141" name="Rectangle 140"/>
          <p:cNvSpPr/>
          <p:nvPr/>
        </p:nvSpPr>
        <p:spPr>
          <a:xfrm>
            <a:off x="6163851" y="1404257"/>
            <a:ext cx="5837649" cy="4778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770" b="1" i="0" u="none" strike="noStrike" kern="0" cap="none" spc="0" normalizeH="0" baseline="0" noProof="0" dirty="0">
                <a:ln>
                  <a:noFill/>
                </a:ln>
                <a:solidFill>
                  <a:schemeClr val="tx2"/>
                </a:solidFill>
                <a:effectLst/>
                <a:uLnTx/>
                <a:uFillTx/>
              </a:rPr>
              <a:t>Requested parallelism = 4</a:t>
            </a:r>
          </a:p>
          <a:p>
            <a:pPr marL="0" marR="0" lvl="0" indent="0" defTabSz="761839" eaLnBrk="1" fontAlgn="auto" latinLnBrk="0" hangingPunct="1">
              <a:lnSpc>
                <a:spcPct val="100000"/>
              </a:lnSpc>
              <a:spcBef>
                <a:spcPts val="0"/>
              </a:spcBef>
              <a:spcAft>
                <a:spcPts val="0"/>
              </a:spcAft>
              <a:buClrTx/>
              <a:buSzTx/>
              <a:buFontTx/>
              <a:buNone/>
              <a:tabLst/>
              <a:defRPr/>
            </a:pPr>
            <a:r>
              <a:rPr kumimoji="0" lang="en-US" sz="177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(reserve enough to do 4 vertices at a time)</a:t>
            </a:r>
          </a:p>
        </p:txBody>
      </p:sp>
      <p:sp>
        <p:nvSpPr>
          <p:cNvPr id="2" name="Title 1"/>
          <p:cNvSpPr>
            <a:spLocks noGrp="1"/>
          </p:cNvSpPr>
          <p:nvPr>
            <p:ph type="title"/>
          </p:nvPr>
        </p:nvSpPr>
        <p:spPr/>
        <p:txBody>
          <a:bodyPr/>
          <a:lstStyle/>
          <a:p>
            <a:r>
              <a:rPr lang="en-US" dirty="0"/>
              <a:t>Execution with requested parallelism</a:t>
            </a:r>
          </a:p>
        </p:txBody>
      </p:sp>
      <p:sp>
        <p:nvSpPr>
          <p:cNvPr id="157" name="Rectangle 9"/>
          <p:cNvSpPr>
            <a:spLocks noChangeArrowheads="1"/>
          </p:cNvSpPr>
          <p:nvPr/>
        </p:nvSpPr>
        <p:spPr bwMode="auto">
          <a:xfrm>
            <a:off x="806632" y="2702833"/>
            <a:ext cx="4530998" cy="541323"/>
          </a:xfrm>
          <a:prstGeom prst="rect">
            <a:avLst/>
          </a:prstGeom>
          <a:solidFill>
            <a:schemeClr val="tx2"/>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9" name="Rectangle 11"/>
          <p:cNvSpPr>
            <a:spLocks noChangeArrowheads="1"/>
          </p:cNvSpPr>
          <p:nvPr/>
        </p:nvSpPr>
        <p:spPr bwMode="auto">
          <a:xfrm>
            <a:off x="980524"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0" name="Rectangle 12"/>
          <p:cNvSpPr>
            <a:spLocks noChangeArrowheads="1"/>
          </p:cNvSpPr>
          <p:nvPr/>
        </p:nvSpPr>
        <p:spPr bwMode="auto">
          <a:xfrm>
            <a:off x="980524" y="2886548"/>
            <a:ext cx="174874"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1" name="Rectangle 13"/>
          <p:cNvSpPr>
            <a:spLocks noChangeArrowheads="1"/>
          </p:cNvSpPr>
          <p:nvPr/>
        </p:nvSpPr>
        <p:spPr bwMode="auto">
          <a:xfrm>
            <a:off x="1289009"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2" name="Rectangle 14"/>
          <p:cNvSpPr>
            <a:spLocks noChangeArrowheads="1"/>
          </p:cNvSpPr>
          <p:nvPr/>
        </p:nvSpPr>
        <p:spPr bwMode="auto">
          <a:xfrm>
            <a:off x="1289009" y="2886548"/>
            <a:ext cx="173892"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3" name="Rectangle 15"/>
          <p:cNvSpPr>
            <a:spLocks noChangeArrowheads="1"/>
          </p:cNvSpPr>
          <p:nvPr/>
        </p:nvSpPr>
        <p:spPr bwMode="auto">
          <a:xfrm>
            <a:off x="1595529"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4" name="Rectangle 16"/>
          <p:cNvSpPr>
            <a:spLocks noChangeArrowheads="1"/>
          </p:cNvSpPr>
          <p:nvPr/>
        </p:nvSpPr>
        <p:spPr bwMode="auto">
          <a:xfrm>
            <a:off x="1595529" y="2886548"/>
            <a:ext cx="174874"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5" name="Rectangle 17"/>
          <p:cNvSpPr>
            <a:spLocks noChangeArrowheads="1"/>
          </p:cNvSpPr>
          <p:nvPr/>
        </p:nvSpPr>
        <p:spPr bwMode="auto">
          <a:xfrm>
            <a:off x="1903031"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6" name="Rectangle 18"/>
          <p:cNvSpPr>
            <a:spLocks noChangeArrowheads="1"/>
          </p:cNvSpPr>
          <p:nvPr/>
        </p:nvSpPr>
        <p:spPr bwMode="auto">
          <a:xfrm>
            <a:off x="1903031" y="2886548"/>
            <a:ext cx="174874"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7" name="Rectangle 19"/>
          <p:cNvSpPr>
            <a:spLocks noChangeArrowheads="1"/>
          </p:cNvSpPr>
          <p:nvPr/>
        </p:nvSpPr>
        <p:spPr bwMode="auto">
          <a:xfrm>
            <a:off x="2210534"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8" name="Rectangle 20"/>
          <p:cNvSpPr>
            <a:spLocks noChangeArrowheads="1"/>
          </p:cNvSpPr>
          <p:nvPr/>
        </p:nvSpPr>
        <p:spPr bwMode="auto">
          <a:xfrm>
            <a:off x="2210534" y="2886548"/>
            <a:ext cx="173892" cy="173892"/>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9" name="Rectangle 21"/>
          <p:cNvSpPr>
            <a:spLocks noChangeArrowheads="1"/>
          </p:cNvSpPr>
          <p:nvPr/>
        </p:nvSpPr>
        <p:spPr bwMode="auto">
          <a:xfrm>
            <a:off x="2518037"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0" name="Rectangle 22"/>
          <p:cNvSpPr>
            <a:spLocks noChangeArrowheads="1"/>
          </p:cNvSpPr>
          <p:nvPr/>
        </p:nvSpPr>
        <p:spPr bwMode="auto">
          <a:xfrm>
            <a:off x="2518037"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1" name="Rectangle 23"/>
          <p:cNvSpPr>
            <a:spLocks noChangeArrowheads="1"/>
          </p:cNvSpPr>
          <p:nvPr/>
        </p:nvSpPr>
        <p:spPr bwMode="auto">
          <a:xfrm>
            <a:off x="2824557"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2" name="Rectangle 24"/>
          <p:cNvSpPr>
            <a:spLocks noChangeArrowheads="1"/>
          </p:cNvSpPr>
          <p:nvPr/>
        </p:nvSpPr>
        <p:spPr bwMode="auto">
          <a:xfrm>
            <a:off x="2824557" y="2886548"/>
            <a:ext cx="174874"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3" name="Rectangle 25"/>
          <p:cNvSpPr>
            <a:spLocks noChangeArrowheads="1"/>
          </p:cNvSpPr>
          <p:nvPr/>
        </p:nvSpPr>
        <p:spPr bwMode="auto">
          <a:xfrm>
            <a:off x="3132059"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4" name="Rectangle 26"/>
          <p:cNvSpPr>
            <a:spLocks noChangeArrowheads="1"/>
          </p:cNvSpPr>
          <p:nvPr/>
        </p:nvSpPr>
        <p:spPr bwMode="auto">
          <a:xfrm>
            <a:off x="3132059"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5" name="Rectangle 27"/>
          <p:cNvSpPr>
            <a:spLocks noChangeArrowheads="1"/>
          </p:cNvSpPr>
          <p:nvPr/>
        </p:nvSpPr>
        <p:spPr bwMode="auto">
          <a:xfrm>
            <a:off x="3439562"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6" name="Rectangle 28"/>
          <p:cNvSpPr>
            <a:spLocks noChangeArrowheads="1"/>
          </p:cNvSpPr>
          <p:nvPr/>
        </p:nvSpPr>
        <p:spPr bwMode="auto">
          <a:xfrm>
            <a:off x="3439562"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7" name="Rectangle 29"/>
          <p:cNvSpPr>
            <a:spLocks noChangeArrowheads="1"/>
          </p:cNvSpPr>
          <p:nvPr/>
        </p:nvSpPr>
        <p:spPr bwMode="auto">
          <a:xfrm>
            <a:off x="3746083"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8" name="Rectangle 30"/>
          <p:cNvSpPr>
            <a:spLocks noChangeArrowheads="1"/>
          </p:cNvSpPr>
          <p:nvPr/>
        </p:nvSpPr>
        <p:spPr bwMode="auto">
          <a:xfrm>
            <a:off x="3746083" y="2886548"/>
            <a:ext cx="174874"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79" name="Rectangle 31"/>
          <p:cNvSpPr>
            <a:spLocks noChangeArrowheads="1"/>
          </p:cNvSpPr>
          <p:nvPr/>
        </p:nvSpPr>
        <p:spPr bwMode="auto">
          <a:xfrm>
            <a:off x="4053586"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0" name="Rectangle 32"/>
          <p:cNvSpPr>
            <a:spLocks noChangeArrowheads="1"/>
          </p:cNvSpPr>
          <p:nvPr/>
        </p:nvSpPr>
        <p:spPr bwMode="auto">
          <a:xfrm>
            <a:off x="4053586" y="2886548"/>
            <a:ext cx="174874"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1" name="Rectangle 33"/>
          <p:cNvSpPr>
            <a:spLocks noChangeArrowheads="1"/>
          </p:cNvSpPr>
          <p:nvPr/>
        </p:nvSpPr>
        <p:spPr bwMode="auto">
          <a:xfrm>
            <a:off x="4361088"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2" name="Rectangle 34"/>
          <p:cNvSpPr>
            <a:spLocks noChangeArrowheads="1"/>
          </p:cNvSpPr>
          <p:nvPr/>
        </p:nvSpPr>
        <p:spPr bwMode="auto">
          <a:xfrm>
            <a:off x="4361088"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3" name="Rectangle 35"/>
          <p:cNvSpPr>
            <a:spLocks noChangeArrowheads="1"/>
          </p:cNvSpPr>
          <p:nvPr/>
        </p:nvSpPr>
        <p:spPr bwMode="auto">
          <a:xfrm>
            <a:off x="4668590"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4" name="Rectangle 36"/>
          <p:cNvSpPr>
            <a:spLocks noChangeArrowheads="1"/>
          </p:cNvSpPr>
          <p:nvPr/>
        </p:nvSpPr>
        <p:spPr bwMode="auto">
          <a:xfrm>
            <a:off x="4668590"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5" name="Rectangle 37"/>
          <p:cNvSpPr>
            <a:spLocks noChangeArrowheads="1"/>
          </p:cNvSpPr>
          <p:nvPr/>
        </p:nvSpPr>
        <p:spPr bwMode="auto">
          <a:xfrm>
            <a:off x="4975111"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6" name="Rectangle 38"/>
          <p:cNvSpPr>
            <a:spLocks noChangeArrowheads="1"/>
          </p:cNvSpPr>
          <p:nvPr/>
        </p:nvSpPr>
        <p:spPr bwMode="auto">
          <a:xfrm>
            <a:off x="4975111" y="2886548"/>
            <a:ext cx="174874"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6" name="Rectangle 8"/>
          <p:cNvSpPr>
            <a:spLocks noChangeArrowheads="1"/>
          </p:cNvSpPr>
          <p:nvPr/>
        </p:nvSpPr>
        <p:spPr bwMode="auto">
          <a:xfrm>
            <a:off x="2026327" y="3592919"/>
            <a:ext cx="2091608" cy="540340"/>
          </a:xfrm>
          <a:prstGeom prst="rect">
            <a:avLst/>
          </a:prstGeom>
          <a:solidFill>
            <a:schemeClr val="tx2"/>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7" name="Rectangle 39"/>
          <p:cNvSpPr>
            <a:spLocks noChangeArrowheads="1"/>
          </p:cNvSpPr>
          <p:nvPr/>
        </p:nvSpPr>
        <p:spPr bwMode="auto">
          <a:xfrm>
            <a:off x="2201201"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8" name="Rectangle 40"/>
          <p:cNvSpPr>
            <a:spLocks noChangeArrowheads="1"/>
          </p:cNvSpPr>
          <p:nvPr/>
        </p:nvSpPr>
        <p:spPr bwMode="auto">
          <a:xfrm>
            <a:off x="2201201" y="3775652"/>
            <a:ext cx="173892" cy="174874"/>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89" name="Rectangle 41"/>
          <p:cNvSpPr>
            <a:spLocks noChangeArrowheads="1"/>
          </p:cNvSpPr>
          <p:nvPr/>
        </p:nvSpPr>
        <p:spPr bwMode="auto">
          <a:xfrm>
            <a:off x="2508704"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0" name="Rectangle 42"/>
          <p:cNvSpPr>
            <a:spLocks noChangeArrowheads="1"/>
          </p:cNvSpPr>
          <p:nvPr/>
        </p:nvSpPr>
        <p:spPr bwMode="auto">
          <a:xfrm>
            <a:off x="2508704" y="3775652"/>
            <a:ext cx="173892" cy="174874"/>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1" name="Rectangle 43"/>
          <p:cNvSpPr>
            <a:spLocks noChangeArrowheads="1"/>
          </p:cNvSpPr>
          <p:nvPr/>
        </p:nvSpPr>
        <p:spPr bwMode="auto">
          <a:xfrm>
            <a:off x="2816206"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2" name="Rectangle 44"/>
          <p:cNvSpPr>
            <a:spLocks noChangeArrowheads="1"/>
          </p:cNvSpPr>
          <p:nvPr/>
        </p:nvSpPr>
        <p:spPr bwMode="auto">
          <a:xfrm>
            <a:off x="2816206" y="3775652"/>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3" name="Rectangle 45"/>
          <p:cNvSpPr>
            <a:spLocks noChangeArrowheads="1"/>
          </p:cNvSpPr>
          <p:nvPr/>
        </p:nvSpPr>
        <p:spPr bwMode="auto">
          <a:xfrm>
            <a:off x="3122727" y="3775652"/>
            <a:ext cx="174874"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4" name="Rectangle 46"/>
          <p:cNvSpPr>
            <a:spLocks noChangeArrowheads="1"/>
          </p:cNvSpPr>
          <p:nvPr/>
        </p:nvSpPr>
        <p:spPr bwMode="auto">
          <a:xfrm>
            <a:off x="3122727" y="3775652"/>
            <a:ext cx="174874"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5" name="Rectangle 47"/>
          <p:cNvSpPr>
            <a:spLocks noChangeArrowheads="1"/>
          </p:cNvSpPr>
          <p:nvPr/>
        </p:nvSpPr>
        <p:spPr bwMode="auto">
          <a:xfrm>
            <a:off x="3430229" y="3775652"/>
            <a:ext cx="174874"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6" name="Rectangle 48"/>
          <p:cNvSpPr>
            <a:spLocks noChangeArrowheads="1"/>
          </p:cNvSpPr>
          <p:nvPr/>
        </p:nvSpPr>
        <p:spPr bwMode="auto">
          <a:xfrm>
            <a:off x="3430229" y="3775652"/>
            <a:ext cx="174874"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7" name="Rectangle 49"/>
          <p:cNvSpPr>
            <a:spLocks noChangeArrowheads="1"/>
          </p:cNvSpPr>
          <p:nvPr/>
        </p:nvSpPr>
        <p:spPr bwMode="auto">
          <a:xfrm>
            <a:off x="3737733"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98" name="Rectangle 50"/>
          <p:cNvSpPr>
            <a:spLocks noChangeArrowheads="1"/>
          </p:cNvSpPr>
          <p:nvPr/>
        </p:nvSpPr>
        <p:spPr bwMode="auto">
          <a:xfrm>
            <a:off x="3737733" y="3775652"/>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3" name="Rectangle 152"/>
          <p:cNvSpPr>
            <a:spLocks noChangeArrowheads="1"/>
          </p:cNvSpPr>
          <p:nvPr/>
        </p:nvSpPr>
        <p:spPr bwMode="auto">
          <a:xfrm>
            <a:off x="2636421" y="4517392"/>
            <a:ext cx="871421" cy="540340"/>
          </a:xfrm>
          <a:prstGeom prst="rect">
            <a:avLst/>
          </a:prstGeom>
          <a:solidFill>
            <a:schemeClr val="tx2"/>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99" name="Rectangle 51"/>
          <p:cNvSpPr>
            <a:spLocks noChangeArrowheads="1"/>
          </p:cNvSpPr>
          <p:nvPr/>
        </p:nvSpPr>
        <p:spPr bwMode="auto">
          <a:xfrm>
            <a:off x="2811295" y="4700125"/>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00" name="Rectangle 52"/>
          <p:cNvSpPr>
            <a:spLocks noChangeArrowheads="1"/>
          </p:cNvSpPr>
          <p:nvPr/>
        </p:nvSpPr>
        <p:spPr bwMode="auto">
          <a:xfrm>
            <a:off x="2811295" y="4700125"/>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01" name="Rectangle 53"/>
          <p:cNvSpPr>
            <a:spLocks noChangeArrowheads="1"/>
          </p:cNvSpPr>
          <p:nvPr/>
        </p:nvSpPr>
        <p:spPr bwMode="auto">
          <a:xfrm>
            <a:off x="3118798" y="4700125"/>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02" name="Rectangle 54"/>
          <p:cNvSpPr>
            <a:spLocks noChangeArrowheads="1"/>
          </p:cNvSpPr>
          <p:nvPr/>
        </p:nvSpPr>
        <p:spPr bwMode="auto">
          <a:xfrm>
            <a:off x="3118798" y="4700125"/>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cxnSp>
        <p:nvCxnSpPr>
          <p:cNvPr id="121" name="Straight Arrow Connector 120"/>
          <p:cNvCxnSpPr/>
          <p:nvPr/>
        </p:nvCxnSpPr>
        <p:spPr>
          <a:xfrm>
            <a:off x="3072130" y="3241758"/>
            <a:ext cx="0" cy="348764"/>
          </a:xfrm>
          <a:prstGeom prst="straightConnector1">
            <a:avLst/>
          </a:prstGeom>
          <a:ln w="254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3072130" y="4130862"/>
            <a:ext cx="0" cy="384133"/>
          </a:xfrm>
          <a:prstGeom prst="straightConnector1">
            <a:avLst/>
          </a:prstGeom>
          <a:ln w="254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854370" y="2702833"/>
            <a:ext cx="4530998" cy="2354899"/>
            <a:chOff x="6854370" y="2702833"/>
            <a:chExt cx="4530998" cy="2354899"/>
          </a:xfrm>
        </p:grpSpPr>
        <p:sp>
          <p:nvSpPr>
            <p:cNvPr id="212" name="Rectangle 9"/>
            <p:cNvSpPr>
              <a:spLocks noChangeArrowheads="1"/>
            </p:cNvSpPr>
            <p:nvPr/>
          </p:nvSpPr>
          <p:spPr bwMode="auto">
            <a:xfrm>
              <a:off x="6854370" y="2702833"/>
              <a:ext cx="4530998" cy="541323"/>
            </a:xfrm>
            <a:prstGeom prst="rect">
              <a:avLst/>
            </a:prstGeom>
            <a:solidFill>
              <a:schemeClr val="tx2"/>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14" name="Rectangle 11"/>
            <p:cNvSpPr>
              <a:spLocks noChangeArrowheads="1"/>
            </p:cNvSpPr>
            <p:nvPr/>
          </p:nvSpPr>
          <p:spPr bwMode="auto">
            <a:xfrm>
              <a:off x="7028262"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15" name="Rectangle 12"/>
            <p:cNvSpPr>
              <a:spLocks noChangeArrowheads="1"/>
            </p:cNvSpPr>
            <p:nvPr/>
          </p:nvSpPr>
          <p:spPr bwMode="auto">
            <a:xfrm>
              <a:off x="7028262" y="2886548"/>
              <a:ext cx="174874"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16" name="Rectangle 13"/>
            <p:cNvSpPr>
              <a:spLocks noChangeArrowheads="1"/>
            </p:cNvSpPr>
            <p:nvPr/>
          </p:nvSpPr>
          <p:spPr bwMode="auto">
            <a:xfrm>
              <a:off x="7336747"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17" name="Rectangle 14"/>
            <p:cNvSpPr>
              <a:spLocks noChangeArrowheads="1"/>
            </p:cNvSpPr>
            <p:nvPr/>
          </p:nvSpPr>
          <p:spPr bwMode="auto">
            <a:xfrm>
              <a:off x="7336747" y="2886548"/>
              <a:ext cx="173892"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18" name="Rectangle 15"/>
            <p:cNvSpPr>
              <a:spLocks noChangeArrowheads="1"/>
            </p:cNvSpPr>
            <p:nvPr/>
          </p:nvSpPr>
          <p:spPr bwMode="auto">
            <a:xfrm>
              <a:off x="7643267"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19" name="Rectangle 16"/>
            <p:cNvSpPr>
              <a:spLocks noChangeArrowheads="1"/>
            </p:cNvSpPr>
            <p:nvPr/>
          </p:nvSpPr>
          <p:spPr bwMode="auto">
            <a:xfrm>
              <a:off x="7643267" y="2886548"/>
              <a:ext cx="174874"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20" name="Rectangle 17"/>
            <p:cNvSpPr>
              <a:spLocks noChangeArrowheads="1"/>
            </p:cNvSpPr>
            <p:nvPr/>
          </p:nvSpPr>
          <p:spPr bwMode="auto">
            <a:xfrm>
              <a:off x="7950769"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21" name="Rectangle 18"/>
            <p:cNvSpPr>
              <a:spLocks noChangeArrowheads="1"/>
            </p:cNvSpPr>
            <p:nvPr/>
          </p:nvSpPr>
          <p:spPr bwMode="auto">
            <a:xfrm>
              <a:off x="7950769" y="2886548"/>
              <a:ext cx="174874" cy="173892"/>
            </a:xfrm>
            <a:prstGeom prst="rect">
              <a:avLst/>
            </a:prstGeom>
            <a:solidFill>
              <a:schemeClr val="accent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22" name="Rectangle 19"/>
            <p:cNvSpPr>
              <a:spLocks noChangeArrowheads="1"/>
            </p:cNvSpPr>
            <p:nvPr/>
          </p:nvSpPr>
          <p:spPr bwMode="auto">
            <a:xfrm>
              <a:off x="8258272"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23" name="Rectangle 20"/>
            <p:cNvSpPr>
              <a:spLocks noChangeArrowheads="1"/>
            </p:cNvSpPr>
            <p:nvPr/>
          </p:nvSpPr>
          <p:spPr bwMode="auto">
            <a:xfrm>
              <a:off x="8258272" y="2886548"/>
              <a:ext cx="173892" cy="173892"/>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24" name="Rectangle 21"/>
            <p:cNvSpPr>
              <a:spLocks noChangeArrowheads="1"/>
            </p:cNvSpPr>
            <p:nvPr/>
          </p:nvSpPr>
          <p:spPr bwMode="auto">
            <a:xfrm>
              <a:off x="8565775"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25" name="Rectangle 22"/>
            <p:cNvSpPr>
              <a:spLocks noChangeArrowheads="1"/>
            </p:cNvSpPr>
            <p:nvPr/>
          </p:nvSpPr>
          <p:spPr bwMode="auto">
            <a:xfrm>
              <a:off x="8565775" y="2886548"/>
              <a:ext cx="173892" cy="173892"/>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26" name="Rectangle 23"/>
            <p:cNvSpPr>
              <a:spLocks noChangeArrowheads="1"/>
            </p:cNvSpPr>
            <p:nvPr/>
          </p:nvSpPr>
          <p:spPr bwMode="auto">
            <a:xfrm>
              <a:off x="8872295"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27" name="Rectangle 24"/>
            <p:cNvSpPr>
              <a:spLocks noChangeArrowheads="1"/>
            </p:cNvSpPr>
            <p:nvPr/>
          </p:nvSpPr>
          <p:spPr bwMode="auto">
            <a:xfrm>
              <a:off x="8872295" y="2886548"/>
              <a:ext cx="174874" cy="173892"/>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28" name="Rectangle 25"/>
            <p:cNvSpPr>
              <a:spLocks noChangeArrowheads="1"/>
            </p:cNvSpPr>
            <p:nvPr/>
          </p:nvSpPr>
          <p:spPr bwMode="auto">
            <a:xfrm>
              <a:off x="9179797"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29" name="Rectangle 26"/>
            <p:cNvSpPr>
              <a:spLocks noChangeArrowheads="1"/>
            </p:cNvSpPr>
            <p:nvPr/>
          </p:nvSpPr>
          <p:spPr bwMode="auto">
            <a:xfrm>
              <a:off x="9179797" y="2886548"/>
              <a:ext cx="173892" cy="173892"/>
            </a:xfrm>
            <a:prstGeom prst="rect">
              <a:avLst/>
            </a:prstGeom>
            <a:solidFill>
              <a:schemeClr val="accent3"/>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30" name="Rectangle 27"/>
            <p:cNvSpPr>
              <a:spLocks noChangeArrowheads="1"/>
            </p:cNvSpPr>
            <p:nvPr/>
          </p:nvSpPr>
          <p:spPr bwMode="auto">
            <a:xfrm>
              <a:off x="9487300"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31" name="Rectangle 28"/>
            <p:cNvSpPr>
              <a:spLocks noChangeArrowheads="1"/>
            </p:cNvSpPr>
            <p:nvPr/>
          </p:nvSpPr>
          <p:spPr bwMode="auto">
            <a:xfrm>
              <a:off x="9487300"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32" name="Rectangle 29"/>
            <p:cNvSpPr>
              <a:spLocks noChangeArrowheads="1"/>
            </p:cNvSpPr>
            <p:nvPr/>
          </p:nvSpPr>
          <p:spPr bwMode="auto">
            <a:xfrm>
              <a:off x="9793821"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33" name="Rectangle 30"/>
            <p:cNvSpPr>
              <a:spLocks noChangeArrowheads="1"/>
            </p:cNvSpPr>
            <p:nvPr/>
          </p:nvSpPr>
          <p:spPr bwMode="auto">
            <a:xfrm>
              <a:off x="9793821" y="2886548"/>
              <a:ext cx="174874"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34" name="Rectangle 31"/>
            <p:cNvSpPr>
              <a:spLocks noChangeArrowheads="1"/>
            </p:cNvSpPr>
            <p:nvPr/>
          </p:nvSpPr>
          <p:spPr bwMode="auto">
            <a:xfrm>
              <a:off x="10101324"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35" name="Rectangle 32"/>
            <p:cNvSpPr>
              <a:spLocks noChangeArrowheads="1"/>
            </p:cNvSpPr>
            <p:nvPr/>
          </p:nvSpPr>
          <p:spPr bwMode="auto">
            <a:xfrm>
              <a:off x="10101324" y="2886548"/>
              <a:ext cx="174874"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36" name="Rectangle 33"/>
            <p:cNvSpPr>
              <a:spLocks noChangeArrowheads="1"/>
            </p:cNvSpPr>
            <p:nvPr/>
          </p:nvSpPr>
          <p:spPr bwMode="auto">
            <a:xfrm>
              <a:off x="10408826"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37" name="Rectangle 34"/>
            <p:cNvSpPr>
              <a:spLocks noChangeArrowheads="1"/>
            </p:cNvSpPr>
            <p:nvPr/>
          </p:nvSpPr>
          <p:spPr bwMode="auto">
            <a:xfrm>
              <a:off x="10408826"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38" name="Rectangle 35"/>
            <p:cNvSpPr>
              <a:spLocks noChangeArrowheads="1"/>
            </p:cNvSpPr>
            <p:nvPr/>
          </p:nvSpPr>
          <p:spPr bwMode="auto">
            <a:xfrm>
              <a:off x="10716328" y="2886548"/>
              <a:ext cx="173892"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39" name="Rectangle 36"/>
            <p:cNvSpPr>
              <a:spLocks noChangeArrowheads="1"/>
            </p:cNvSpPr>
            <p:nvPr/>
          </p:nvSpPr>
          <p:spPr bwMode="auto">
            <a:xfrm>
              <a:off x="10716328" y="2886548"/>
              <a:ext cx="173892"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40" name="Rectangle 37"/>
            <p:cNvSpPr>
              <a:spLocks noChangeArrowheads="1"/>
            </p:cNvSpPr>
            <p:nvPr/>
          </p:nvSpPr>
          <p:spPr bwMode="auto">
            <a:xfrm>
              <a:off x="11022849" y="2886548"/>
              <a:ext cx="174874" cy="173892"/>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41" name="Rectangle 38"/>
            <p:cNvSpPr>
              <a:spLocks noChangeArrowheads="1"/>
            </p:cNvSpPr>
            <p:nvPr/>
          </p:nvSpPr>
          <p:spPr bwMode="auto">
            <a:xfrm>
              <a:off x="11022849" y="2886548"/>
              <a:ext cx="174874" cy="173892"/>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10" name="Rectangle 7"/>
            <p:cNvSpPr>
              <a:spLocks noChangeArrowheads="1"/>
            </p:cNvSpPr>
            <p:nvPr/>
          </p:nvSpPr>
          <p:spPr bwMode="auto">
            <a:xfrm>
              <a:off x="8074065" y="3592919"/>
              <a:ext cx="2091608" cy="540340"/>
            </a:xfrm>
            <a:prstGeom prst="rect">
              <a:avLst/>
            </a:prstGeom>
            <a:solidFill>
              <a:schemeClr val="tx2"/>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242" name="Rectangle 39"/>
            <p:cNvSpPr>
              <a:spLocks noChangeArrowheads="1"/>
            </p:cNvSpPr>
            <p:nvPr/>
          </p:nvSpPr>
          <p:spPr bwMode="auto">
            <a:xfrm>
              <a:off x="8248939"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43" name="Rectangle 40"/>
            <p:cNvSpPr>
              <a:spLocks noChangeArrowheads="1"/>
            </p:cNvSpPr>
            <p:nvPr/>
          </p:nvSpPr>
          <p:spPr bwMode="auto">
            <a:xfrm>
              <a:off x="8248939" y="3775652"/>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44" name="Rectangle 41"/>
            <p:cNvSpPr>
              <a:spLocks noChangeArrowheads="1"/>
            </p:cNvSpPr>
            <p:nvPr/>
          </p:nvSpPr>
          <p:spPr bwMode="auto">
            <a:xfrm>
              <a:off x="8556442"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45" name="Rectangle 42"/>
            <p:cNvSpPr>
              <a:spLocks noChangeArrowheads="1"/>
            </p:cNvSpPr>
            <p:nvPr/>
          </p:nvSpPr>
          <p:spPr bwMode="auto">
            <a:xfrm>
              <a:off x="8556442" y="3775652"/>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46" name="Rectangle 43"/>
            <p:cNvSpPr>
              <a:spLocks noChangeArrowheads="1"/>
            </p:cNvSpPr>
            <p:nvPr/>
          </p:nvSpPr>
          <p:spPr bwMode="auto">
            <a:xfrm>
              <a:off x="8863944"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47" name="Rectangle 44"/>
            <p:cNvSpPr>
              <a:spLocks noChangeArrowheads="1"/>
            </p:cNvSpPr>
            <p:nvPr/>
          </p:nvSpPr>
          <p:spPr bwMode="auto">
            <a:xfrm>
              <a:off x="8863944" y="3775652"/>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48" name="Rectangle 45"/>
            <p:cNvSpPr>
              <a:spLocks noChangeArrowheads="1"/>
            </p:cNvSpPr>
            <p:nvPr/>
          </p:nvSpPr>
          <p:spPr bwMode="auto">
            <a:xfrm>
              <a:off x="9170465" y="3775652"/>
              <a:ext cx="174874"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49" name="Rectangle 46"/>
            <p:cNvSpPr>
              <a:spLocks noChangeArrowheads="1"/>
            </p:cNvSpPr>
            <p:nvPr/>
          </p:nvSpPr>
          <p:spPr bwMode="auto">
            <a:xfrm>
              <a:off x="9170465" y="3775652"/>
              <a:ext cx="174874"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50" name="Rectangle 47"/>
            <p:cNvSpPr>
              <a:spLocks noChangeArrowheads="1"/>
            </p:cNvSpPr>
            <p:nvPr/>
          </p:nvSpPr>
          <p:spPr bwMode="auto">
            <a:xfrm>
              <a:off x="9477967" y="3775652"/>
              <a:ext cx="174874"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51" name="Rectangle 48"/>
            <p:cNvSpPr>
              <a:spLocks noChangeArrowheads="1"/>
            </p:cNvSpPr>
            <p:nvPr/>
          </p:nvSpPr>
          <p:spPr bwMode="auto">
            <a:xfrm>
              <a:off x="9477967" y="3775652"/>
              <a:ext cx="174874"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52" name="Rectangle 49"/>
            <p:cNvSpPr>
              <a:spLocks noChangeArrowheads="1"/>
            </p:cNvSpPr>
            <p:nvPr/>
          </p:nvSpPr>
          <p:spPr bwMode="auto">
            <a:xfrm>
              <a:off x="9785471" y="3775652"/>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53" name="Rectangle 50"/>
            <p:cNvSpPr>
              <a:spLocks noChangeArrowheads="1"/>
            </p:cNvSpPr>
            <p:nvPr/>
          </p:nvSpPr>
          <p:spPr bwMode="auto">
            <a:xfrm>
              <a:off x="9785471" y="3775652"/>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08" name="Rectangle 207"/>
            <p:cNvSpPr>
              <a:spLocks noChangeArrowheads="1"/>
            </p:cNvSpPr>
            <p:nvPr/>
          </p:nvSpPr>
          <p:spPr bwMode="auto">
            <a:xfrm>
              <a:off x="8684159" y="4517392"/>
              <a:ext cx="871421" cy="540340"/>
            </a:xfrm>
            <a:prstGeom prst="rect">
              <a:avLst/>
            </a:prstGeom>
            <a:solidFill>
              <a:schemeClr val="tx2"/>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54" name="Rectangle 51"/>
            <p:cNvSpPr>
              <a:spLocks noChangeArrowheads="1"/>
            </p:cNvSpPr>
            <p:nvPr/>
          </p:nvSpPr>
          <p:spPr bwMode="auto">
            <a:xfrm>
              <a:off x="8859033" y="4700125"/>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55" name="Rectangle 52"/>
            <p:cNvSpPr>
              <a:spLocks noChangeArrowheads="1"/>
            </p:cNvSpPr>
            <p:nvPr/>
          </p:nvSpPr>
          <p:spPr bwMode="auto">
            <a:xfrm>
              <a:off x="8859033" y="4700125"/>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56" name="Rectangle 53"/>
            <p:cNvSpPr>
              <a:spLocks noChangeArrowheads="1"/>
            </p:cNvSpPr>
            <p:nvPr/>
          </p:nvSpPr>
          <p:spPr bwMode="auto">
            <a:xfrm>
              <a:off x="9166536" y="4700125"/>
              <a:ext cx="173892" cy="174874"/>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257" name="Rectangle 54"/>
            <p:cNvSpPr>
              <a:spLocks noChangeArrowheads="1"/>
            </p:cNvSpPr>
            <p:nvPr/>
          </p:nvSpPr>
          <p:spPr bwMode="auto">
            <a:xfrm>
              <a:off x="9166536" y="4700125"/>
              <a:ext cx="173892" cy="174874"/>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cxnSp>
          <p:nvCxnSpPr>
            <p:cNvPr id="126" name="Straight Arrow Connector 125"/>
            <p:cNvCxnSpPr/>
            <p:nvPr/>
          </p:nvCxnSpPr>
          <p:spPr>
            <a:xfrm>
              <a:off x="9119868" y="3246553"/>
              <a:ext cx="0" cy="348764"/>
            </a:xfrm>
            <a:prstGeom prst="straightConnector1">
              <a:avLst/>
            </a:prstGeom>
            <a:ln w="254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9119868" y="4135657"/>
              <a:ext cx="0" cy="384133"/>
            </a:xfrm>
            <a:prstGeom prst="straightConnector1">
              <a:avLst/>
            </a:prstGeom>
            <a:ln w="254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grpSp>
      <p:sp>
        <p:nvSpPr>
          <p:cNvPr id="117" name="Rectangular Callout 5"/>
          <p:cNvSpPr/>
          <p:nvPr/>
        </p:nvSpPr>
        <p:spPr>
          <a:xfrm flipH="1">
            <a:off x="418191" y="4195783"/>
            <a:ext cx="1331669" cy="861774"/>
          </a:xfrm>
          <a:prstGeom prst="borderCallout2">
            <a:avLst>
              <a:gd name="adj1" fmla="val 18750"/>
              <a:gd name="adj2" fmla="val -8333"/>
              <a:gd name="adj3" fmla="val 18750"/>
              <a:gd name="adj4" fmla="val -16667"/>
              <a:gd name="adj5" fmla="val -14239"/>
              <a:gd name="adj6" fmla="val -22962"/>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The next stage can start before the previous one has finished</a:t>
            </a:r>
          </a:p>
        </p:txBody>
      </p:sp>
      <p:sp>
        <p:nvSpPr>
          <p:cNvPr id="122" name="Rectangle 121"/>
          <p:cNvSpPr/>
          <p:nvPr/>
        </p:nvSpPr>
        <p:spPr>
          <a:xfrm>
            <a:off x="190499" y="6312684"/>
            <a:ext cx="11811001"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 Job resources are copied to each vertex</a:t>
            </a:r>
          </a:p>
        </p:txBody>
      </p:sp>
      <p:sp>
        <p:nvSpPr>
          <p:cNvPr id="123" name="Rectangular Callout 5"/>
          <p:cNvSpPr/>
          <p:nvPr/>
        </p:nvSpPr>
        <p:spPr>
          <a:xfrm>
            <a:off x="9855586" y="5205832"/>
            <a:ext cx="1868911" cy="692497"/>
          </a:xfrm>
          <a:prstGeom prst="borderCallout2">
            <a:avLst>
              <a:gd name="adj1" fmla="val 62765"/>
              <a:gd name="adj2" fmla="val -6391"/>
              <a:gd name="adj3" fmla="val 63289"/>
              <a:gd name="adj4" fmla="val -14143"/>
              <a:gd name="adj5" fmla="val -27928"/>
              <a:gd name="adj6" fmla="val -30165"/>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It may not be possible</a:t>
            </a:r>
            <a:b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to use all the reserved parallelism during a stage</a:t>
            </a:r>
          </a:p>
        </p:txBody>
      </p:sp>
    </p:spTree>
    <p:extLst>
      <p:ext uri="{BB962C8B-B14F-4D97-AF65-F5344CB8AC3E}">
        <p14:creationId xmlns:p14="http://schemas.microsoft.com/office/powerpoint/2010/main" val="35895815"/>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500"/>
                                        <p:tgtEl>
                                          <p:spTgt spid="1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fade">
                                      <p:cBhvr>
                                        <p:cTn id="13" dur="500"/>
                                        <p:tgtEl>
                                          <p:spTgt spid="1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0"/>
                                        </p:tgtEl>
                                        <p:attrNameLst>
                                          <p:attrName>style.visibility</p:attrName>
                                        </p:attrNameLst>
                                      </p:cBhvr>
                                      <p:to>
                                        <p:strVal val="visible"/>
                                      </p:to>
                                    </p:set>
                                    <p:animEffect transition="in" filter="fade">
                                      <p:cBhvr>
                                        <p:cTn id="16" dur="500"/>
                                        <p:tgtEl>
                                          <p:spTgt spid="16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1"/>
                                        </p:tgtEl>
                                        <p:attrNameLst>
                                          <p:attrName>style.visibility</p:attrName>
                                        </p:attrNameLst>
                                      </p:cBhvr>
                                      <p:to>
                                        <p:strVal val="visible"/>
                                      </p:to>
                                    </p:set>
                                    <p:animEffect transition="in" filter="fade">
                                      <p:cBhvr>
                                        <p:cTn id="19" dur="500"/>
                                        <p:tgtEl>
                                          <p:spTgt spid="1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500"/>
                                        <p:tgtEl>
                                          <p:spTgt spid="1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3"/>
                                        </p:tgtEl>
                                        <p:attrNameLst>
                                          <p:attrName>style.visibility</p:attrName>
                                        </p:attrNameLst>
                                      </p:cBhvr>
                                      <p:to>
                                        <p:strVal val="visible"/>
                                      </p:to>
                                    </p:set>
                                    <p:animEffect transition="in" filter="fade">
                                      <p:cBhvr>
                                        <p:cTn id="25" dur="500"/>
                                        <p:tgtEl>
                                          <p:spTgt spid="16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4"/>
                                        </p:tgtEl>
                                        <p:attrNameLst>
                                          <p:attrName>style.visibility</p:attrName>
                                        </p:attrNameLst>
                                      </p:cBhvr>
                                      <p:to>
                                        <p:strVal val="visible"/>
                                      </p:to>
                                    </p:set>
                                    <p:animEffect transition="in" filter="fade">
                                      <p:cBhvr>
                                        <p:cTn id="28" dur="500"/>
                                        <p:tgtEl>
                                          <p:spTgt spid="16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5"/>
                                        </p:tgtEl>
                                        <p:attrNameLst>
                                          <p:attrName>style.visibility</p:attrName>
                                        </p:attrNameLst>
                                      </p:cBhvr>
                                      <p:to>
                                        <p:strVal val="visible"/>
                                      </p:to>
                                    </p:set>
                                    <p:animEffect transition="in" filter="fade">
                                      <p:cBhvr>
                                        <p:cTn id="31" dur="500"/>
                                        <p:tgtEl>
                                          <p:spTgt spid="16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6"/>
                                        </p:tgtEl>
                                        <p:attrNameLst>
                                          <p:attrName>style.visibility</p:attrName>
                                        </p:attrNameLst>
                                      </p:cBhvr>
                                      <p:to>
                                        <p:strVal val="visible"/>
                                      </p:to>
                                    </p:set>
                                    <p:animEffect transition="in" filter="fade">
                                      <p:cBhvr>
                                        <p:cTn id="34" dur="500"/>
                                        <p:tgtEl>
                                          <p:spTgt spid="1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7"/>
                                        </p:tgtEl>
                                        <p:attrNameLst>
                                          <p:attrName>style.visibility</p:attrName>
                                        </p:attrNameLst>
                                      </p:cBhvr>
                                      <p:to>
                                        <p:strVal val="visible"/>
                                      </p:to>
                                    </p:set>
                                    <p:animEffect transition="in" filter="fade">
                                      <p:cBhvr>
                                        <p:cTn id="37" dur="500"/>
                                        <p:tgtEl>
                                          <p:spTgt spid="16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9"/>
                                        </p:tgtEl>
                                        <p:attrNameLst>
                                          <p:attrName>style.visibility</p:attrName>
                                        </p:attrNameLst>
                                      </p:cBhvr>
                                      <p:to>
                                        <p:strVal val="visible"/>
                                      </p:to>
                                    </p:set>
                                    <p:animEffect transition="in" filter="fade">
                                      <p:cBhvr>
                                        <p:cTn id="43" dur="500"/>
                                        <p:tgtEl>
                                          <p:spTgt spid="16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0"/>
                                        </p:tgtEl>
                                        <p:attrNameLst>
                                          <p:attrName>style.visibility</p:attrName>
                                        </p:attrNameLst>
                                      </p:cBhvr>
                                      <p:to>
                                        <p:strVal val="visible"/>
                                      </p:to>
                                    </p:set>
                                    <p:animEffect transition="in" filter="fade">
                                      <p:cBhvr>
                                        <p:cTn id="46" dur="500"/>
                                        <p:tgtEl>
                                          <p:spTgt spid="17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1"/>
                                        </p:tgtEl>
                                        <p:attrNameLst>
                                          <p:attrName>style.visibility</p:attrName>
                                        </p:attrNameLst>
                                      </p:cBhvr>
                                      <p:to>
                                        <p:strVal val="visible"/>
                                      </p:to>
                                    </p:set>
                                    <p:animEffect transition="in" filter="fade">
                                      <p:cBhvr>
                                        <p:cTn id="49" dur="500"/>
                                        <p:tgtEl>
                                          <p:spTgt spid="17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2"/>
                                        </p:tgtEl>
                                        <p:attrNameLst>
                                          <p:attrName>style.visibility</p:attrName>
                                        </p:attrNameLst>
                                      </p:cBhvr>
                                      <p:to>
                                        <p:strVal val="visible"/>
                                      </p:to>
                                    </p:set>
                                    <p:animEffect transition="in" filter="fade">
                                      <p:cBhvr>
                                        <p:cTn id="52" dur="500"/>
                                        <p:tgtEl>
                                          <p:spTgt spid="17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animEffect transition="in" filter="fade">
                                      <p:cBhvr>
                                        <p:cTn id="55" dur="500"/>
                                        <p:tgtEl>
                                          <p:spTgt spid="17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4"/>
                                        </p:tgtEl>
                                        <p:attrNameLst>
                                          <p:attrName>style.visibility</p:attrName>
                                        </p:attrNameLst>
                                      </p:cBhvr>
                                      <p:to>
                                        <p:strVal val="visible"/>
                                      </p:to>
                                    </p:set>
                                    <p:animEffect transition="in" filter="fade">
                                      <p:cBhvr>
                                        <p:cTn id="58" dur="500"/>
                                        <p:tgtEl>
                                          <p:spTgt spid="17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5"/>
                                        </p:tgtEl>
                                        <p:attrNameLst>
                                          <p:attrName>style.visibility</p:attrName>
                                        </p:attrNameLst>
                                      </p:cBhvr>
                                      <p:to>
                                        <p:strVal val="visible"/>
                                      </p:to>
                                    </p:set>
                                    <p:animEffect transition="in" filter="fade">
                                      <p:cBhvr>
                                        <p:cTn id="61" dur="500"/>
                                        <p:tgtEl>
                                          <p:spTgt spid="17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6"/>
                                        </p:tgtEl>
                                        <p:attrNameLst>
                                          <p:attrName>style.visibility</p:attrName>
                                        </p:attrNameLst>
                                      </p:cBhvr>
                                      <p:to>
                                        <p:strVal val="visible"/>
                                      </p:to>
                                    </p:set>
                                    <p:animEffect transition="in" filter="fade">
                                      <p:cBhvr>
                                        <p:cTn id="64" dur="500"/>
                                        <p:tgtEl>
                                          <p:spTgt spid="17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7"/>
                                        </p:tgtEl>
                                        <p:attrNameLst>
                                          <p:attrName>style.visibility</p:attrName>
                                        </p:attrNameLst>
                                      </p:cBhvr>
                                      <p:to>
                                        <p:strVal val="visible"/>
                                      </p:to>
                                    </p:set>
                                    <p:animEffect transition="in" filter="fade">
                                      <p:cBhvr>
                                        <p:cTn id="67" dur="500"/>
                                        <p:tgtEl>
                                          <p:spTgt spid="17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8"/>
                                        </p:tgtEl>
                                        <p:attrNameLst>
                                          <p:attrName>style.visibility</p:attrName>
                                        </p:attrNameLst>
                                      </p:cBhvr>
                                      <p:to>
                                        <p:strVal val="visible"/>
                                      </p:to>
                                    </p:set>
                                    <p:animEffect transition="in" filter="fade">
                                      <p:cBhvr>
                                        <p:cTn id="70" dur="500"/>
                                        <p:tgtEl>
                                          <p:spTgt spid="17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9"/>
                                        </p:tgtEl>
                                        <p:attrNameLst>
                                          <p:attrName>style.visibility</p:attrName>
                                        </p:attrNameLst>
                                      </p:cBhvr>
                                      <p:to>
                                        <p:strVal val="visible"/>
                                      </p:to>
                                    </p:set>
                                    <p:animEffect transition="in" filter="fade">
                                      <p:cBhvr>
                                        <p:cTn id="73" dur="500"/>
                                        <p:tgtEl>
                                          <p:spTgt spid="17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fade">
                                      <p:cBhvr>
                                        <p:cTn id="76" dur="500"/>
                                        <p:tgtEl>
                                          <p:spTgt spid="18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81"/>
                                        </p:tgtEl>
                                        <p:attrNameLst>
                                          <p:attrName>style.visibility</p:attrName>
                                        </p:attrNameLst>
                                      </p:cBhvr>
                                      <p:to>
                                        <p:strVal val="visible"/>
                                      </p:to>
                                    </p:set>
                                    <p:animEffect transition="in" filter="fade">
                                      <p:cBhvr>
                                        <p:cTn id="79" dur="500"/>
                                        <p:tgtEl>
                                          <p:spTgt spid="18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2"/>
                                        </p:tgtEl>
                                        <p:attrNameLst>
                                          <p:attrName>style.visibility</p:attrName>
                                        </p:attrNameLst>
                                      </p:cBhvr>
                                      <p:to>
                                        <p:strVal val="visible"/>
                                      </p:to>
                                    </p:set>
                                    <p:animEffect transition="in" filter="fade">
                                      <p:cBhvr>
                                        <p:cTn id="82" dur="500"/>
                                        <p:tgtEl>
                                          <p:spTgt spid="18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3"/>
                                        </p:tgtEl>
                                        <p:attrNameLst>
                                          <p:attrName>style.visibility</p:attrName>
                                        </p:attrNameLst>
                                      </p:cBhvr>
                                      <p:to>
                                        <p:strVal val="visible"/>
                                      </p:to>
                                    </p:set>
                                    <p:animEffect transition="in" filter="fade">
                                      <p:cBhvr>
                                        <p:cTn id="85" dur="500"/>
                                        <p:tgtEl>
                                          <p:spTgt spid="18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4"/>
                                        </p:tgtEl>
                                        <p:attrNameLst>
                                          <p:attrName>style.visibility</p:attrName>
                                        </p:attrNameLst>
                                      </p:cBhvr>
                                      <p:to>
                                        <p:strVal val="visible"/>
                                      </p:to>
                                    </p:set>
                                    <p:animEffect transition="in" filter="fade">
                                      <p:cBhvr>
                                        <p:cTn id="88" dur="500"/>
                                        <p:tgtEl>
                                          <p:spTgt spid="18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85"/>
                                        </p:tgtEl>
                                        <p:attrNameLst>
                                          <p:attrName>style.visibility</p:attrName>
                                        </p:attrNameLst>
                                      </p:cBhvr>
                                      <p:to>
                                        <p:strVal val="visible"/>
                                      </p:to>
                                    </p:set>
                                    <p:animEffect transition="in" filter="fade">
                                      <p:cBhvr>
                                        <p:cTn id="91" dur="500"/>
                                        <p:tgtEl>
                                          <p:spTgt spid="18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6"/>
                                        </p:tgtEl>
                                        <p:attrNameLst>
                                          <p:attrName>style.visibility</p:attrName>
                                        </p:attrNameLst>
                                      </p:cBhvr>
                                      <p:to>
                                        <p:strVal val="visible"/>
                                      </p:to>
                                    </p:set>
                                    <p:animEffect transition="in" filter="fade">
                                      <p:cBhvr>
                                        <p:cTn id="94" dur="500"/>
                                        <p:tgtEl>
                                          <p:spTgt spid="18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6"/>
                                        </p:tgtEl>
                                        <p:attrNameLst>
                                          <p:attrName>style.visibility</p:attrName>
                                        </p:attrNameLst>
                                      </p:cBhvr>
                                      <p:to>
                                        <p:strVal val="visible"/>
                                      </p:to>
                                    </p:set>
                                    <p:animEffect transition="in" filter="fade">
                                      <p:cBhvr>
                                        <p:cTn id="97" dur="500"/>
                                        <p:tgtEl>
                                          <p:spTgt spid="15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87"/>
                                        </p:tgtEl>
                                        <p:attrNameLst>
                                          <p:attrName>style.visibility</p:attrName>
                                        </p:attrNameLst>
                                      </p:cBhvr>
                                      <p:to>
                                        <p:strVal val="visible"/>
                                      </p:to>
                                    </p:set>
                                    <p:animEffect transition="in" filter="fade">
                                      <p:cBhvr>
                                        <p:cTn id="100" dur="500"/>
                                        <p:tgtEl>
                                          <p:spTgt spid="18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88"/>
                                        </p:tgtEl>
                                        <p:attrNameLst>
                                          <p:attrName>style.visibility</p:attrName>
                                        </p:attrNameLst>
                                      </p:cBhvr>
                                      <p:to>
                                        <p:strVal val="visible"/>
                                      </p:to>
                                    </p:set>
                                    <p:animEffect transition="in" filter="fade">
                                      <p:cBhvr>
                                        <p:cTn id="103" dur="500"/>
                                        <p:tgtEl>
                                          <p:spTgt spid="18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89"/>
                                        </p:tgtEl>
                                        <p:attrNameLst>
                                          <p:attrName>style.visibility</p:attrName>
                                        </p:attrNameLst>
                                      </p:cBhvr>
                                      <p:to>
                                        <p:strVal val="visible"/>
                                      </p:to>
                                    </p:set>
                                    <p:animEffect transition="in" filter="fade">
                                      <p:cBhvr>
                                        <p:cTn id="106" dur="500"/>
                                        <p:tgtEl>
                                          <p:spTgt spid="18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90"/>
                                        </p:tgtEl>
                                        <p:attrNameLst>
                                          <p:attrName>style.visibility</p:attrName>
                                        </p:attrNameLst>
                                      </p:cBhvr>
                                      <p:to>
                                        <p:strVal val="visible"/>
                                      </p:to>
                                    </p:set>
                                    <p:animEffect transition="in" filter="fade">
                                      <p:cBhvr>
                                        <p:cTn id="109" dur="500"/>
                                        <p:tgtEl>
                                          <p:spTgt spid="19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91"/>
                                        </p:tgtEl>
                                        <p:attrNameLst>
                                          <p:attrName>style.visibility</p:attrName>
                                        </p:attrNameLst>
                                      </p:cBhvr>
                                      <p:to>
                                        <p:strVal val="visible"/>
                                      </p:to>
                                    </p:set>
                                    <p:animEffect transition="in" filter="fade">
                                      <p:cBhvr>
                                        <p:cTn id="112" dur="500"/>
                                        <p:tgtEl>
                                          <p:spTgt spid="19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92"/>
                                        </p:tgtEl>
                                        <p:attrNameLst>
                                          <p:attrName>style.visibility</p:attrName>
                                        </p:attrNameLst>
                                      </p:cBhvr>
                                      <p:to>
                                        <p:strVal val="visible"/>
                                      </p:to>
                                    </p:set>
                                    <p:animEffect transition="in" filter="fade">
                                      <p:cBhvr>
                                        <p:cTn id="115" dur="500"/>
                                        <p:tgtEl>
                                          <p:spTgt spid="19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93"/>
                                        </p:tgtEl>
                                        <p:attrNameLst>
                                          <p:attrName>style.visibility</p:attrName>
                                        </p:attrNameLst>
                                      </p:cBhvr>
                                      <p:to>
                                        <p:strVal val="visible"/>
                                      </p:to>
                                    </p:set>
                                    <p:animEffect transition="in" filter="fade">
                                      <p:cBhvr>
                                        <p:cTn id="118" dur="500"/>
                                        <p:tgtEl>
                                          <p:spTgt spid="19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94"/>
                                        </p:tgtEl>
                                        <p:attrNameLst>
                                          <p:attrName>style.visibility</p:attrName>
                                        </p:attrNameLst>
                                      </p:cBhvr>
                                      <p:to>
                                        <p:strVal val="visible"/>
                                      </p:to>
                                    </p:set>
                                    <p:animEffect transition="in" filter="fade">
                                      <p:cBhvr>
                                        <p:cTn id="121" dur="500"/>
                                        <p:tgtEl>
                                          <p:spTgt spid="19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95"/>
                                        </p:tgtEl>
                                        <p:attrNameLst>
                                          <p:attrName>style.visibility</p:attrName>
                                        </p:attrNameLst>
                                      </p:cBhvr>
                                      <p:to>
                                        <p:strVal val="visible"/>
                                      </p:to>
                                    </p:set>
                                    <p:animEffect transition="in" filter="fade">
                                      <p:cBhvr>
                                        <p:cTn id="124" dur="500"/>
                                        <p:tgtEl>
                                          <p:spTgt spid="19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96"/>
                                        </p:tgtEl>
                                        <p:attrNameLst>
                                          <p:attrName>style.visibility</p:attrName>
                                        </p:attrNameLst>
                                      </p:cBhvr>
                                      <p:to>
                                        <p:strVal val="visible"/>
                                      </p:to>
                                    </p:set>
                                    <p:animEffect transition="in" filter="fade">
                                      <p:cBhvr>
                                        <p:cTn id="127" dur="500"/>
                                        <p:tgtEl>
                                          <p:spTgt spid="19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97"/>
                                        </p:tgtEl>
                                        <p:attrNameLst>
                                          <p:attrName>style.visibility</p:attrName>
                                        </p:attrNameLst>
                                      </p:cBhvr>
                                      <p:to>
                                        <p:strVal val="visible"/>
                                      </p:to>
                                    </p:set>
                                    <p:animEffect transition="in" filter="fade">
                                      <p:cBhvr>
                                        <p:cTn id="130" dur="500"/>
                                        <p:tgtEl>
                                          <p:spTgt spid="19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animEffect transition="in" filter="fade">
                                      <p:cBhvr>
                                        <p:cTn id="133" dur="500"/>
                                        <p:tgtEl>
                                          <p:spTgt spid="19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53"/>
                                        </p:tgtEl>
                                        <p:attrNameLst>
                                          <p:attrName>style.visibility</p:attrName>
                                        </p:attrNameLst>
                                      </p:cBhvr>
                                      <p:to>
                                        <p:strVal val="visible"/>
                                      </p:to>
                                    </p:set>
                                    <p:animEffect transition="in" filter="fade">
                                      <p:cBhvr>
                                        <p:cTn id="136" dur="500"/>
                                        <p:tgtEl>
                                          <p:spTgt spid="15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00"/>
                                        </p:tgtEl>
                                        <p:attrNameLst>
                                          <p:attrName>style.visibility</p:attrName>
                                        </p:attrNameLst>
                                      </p:cBhvr>
                                      <p:to>
                                        <p:strVal val="visible"/>
                                      </p:to>
                                    </p:set>
                                    <p:animEffect transition="in" filter="fade">
                                      <p:cBhvr>
                                        <p:cTn id="142" dur="500"/>
                                        <p:tgtEl>
                                          <p:spTgt spid="20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01"/>
                                        </p:tgtEl>
                                        <p:attrNameLst>
                                          <p:attrName>style.visibility</p:attrName>
                                        </p:attrNameLst>
                                      </p:cBhvr>
                                      <p:to>
                                        <p:strVal val="visible"/>
                                      </p:to>
                                    </p:set>
                                    <p:animEffect transition="in" filter="fade">
                                      <p:cBhvr>
                                        <p:cTn id="145" dur="500"/>
                                        <p:tgtEl>
                                          <p:spTgt spid="20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02"/>
                                        </p:tgtEl>
                                        <p:attrNameLst>
                                          <p:attrName>style.visibility</p:attrName>
                                        </p:attrNameLst>
                                      </p:cBhvr>
                                      <p:to>
                                        <p:strVal val="visible"/>
                                      </p:to>
                                    </p:set>
                                    <p:animEffect transition="in" filter="fade">
                                      <p:cBhvr>
                                        <p:cTn id="148" dur="500"/>
                                        <p:tgtEl>
                                          <p:spTgt spid="202"/>
                                        </p:tgtEl>
                                      </p:cBhvr>
                                    </p:animEffect>
                                  </p:childTnLst>
                                </p:cTn>
                              </p:par>
                              <p:par>
                                <p:cTn id="149" presetID="10" presetClass="entr" presetSubtype="0" fill="hold" nodeType="withEffect">
                                  <p:stCondLst>
                                    <p:cond delay="0"/>
                                  </p:stCondLst>
                                  <p:childTnLst>
                                    <p:set>
                                      <p:cBhvr>
                                        <p:cTn id="150" dur="1" fill="hold">
                                          <p:stCondLst>
                                            <p:cond delay="0"/>
                                          </p:stCondLst>
                                        </p:cTn>
                                        <p:tgtEl>
                                          <p:spTgt spid="121"/>
                                        </p:tgtEl>
                                        <p:attrNameLst>
                                          <p:attrName>style.visibility</p:attrName>
                                        </p:attrNameLst>
                                      </p:cBhvr>
                                      <p:to>
                                        <p:strVal val="visible"/>
                                      </p:to>
                                    </p:set>
                                    <p:animEffect transition="in" filter="fade">
                                      <p:cBhvr>
                                        <p:cTn id="151" dur="500"/>
                                        <p:tgtEl>
                                          <p:spTgt spid="121"/>
                                        </p:tgtEl>
                                      </p:cBhvr>
                                    </p:animEffect>
                                  </p:childTnLst>
                                </p:cTn>
                              </p:par>
                              <p:par>
                                <p:cTn id="152" presetID="10" presetClass="entr" presetSubtype="0" fill="hold" nodeType="withEffect">
                                  <p:stCondLst>
                                    <p:cond delay="0"/>
                                  </p:stCondLst>
                                  <p:childTnLst>
                                    <p:set>
                                      <p:cBhvr>
                                        <p:cTn id="153" dur="1" fill="hold">
                                          <p:stCondLst>
                                            <p:cond delay="0"/>
                                          </p:stCondLst>
                                        </p:cTn>
                                        <p:tgtEl>
                                          <p:spTgt spid="125"/>
                                        </p:tgtEl>
                                        <p:attrNameLst>
                                          <p:attrName>style.visibility</p:attrName>
                                        </p:attrNameLst>
                                      </p:cBhvr>
                                      <p:to>
                                        <p:strVal val="visible"/>
                                      </p:to>
                                    </p:set>
                                    <p:animEffect transition="in" filter="fade">
                                      <p:cBhvr>
                                        <p:cTn id="154" dur="500"/>
                                        <p:tgtEl>
                                          <p:spTgt spid="125"/>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fade">
                                      <p:cBhvr>
                                        <p:cTn id="157" dur="500"/>
                                        <p:tgtEl>
                                          <p:spTgt spid="11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41"/>
                                        </p:tgtEl>
                                        <p:attrNameLst>
                                          <p:attrName>style.visibility</p:attrName>
                                        </p:attrNameLst>
                                      </p:cBhvr>
                                      <p:to>
                                        <p:strVal val="visible"/>
                                      </p:to>
                                    </p:set>
                                    <p:animEffect transition="in" filter="fade">
                                      <p:cBhvr>
                                        <p:cTn id="162" dur="500"/>
                                        <p:tgtEl>
                                          <p:spTgt spid="141"/>
                                        </p:tgtEl>
                                      </p:cBhvr>
                                    </p:animEffect>
                                  </p:childTnLst>
                                </p:cTn>
                              </p:par>
                              <p:par>
                                <p:cTn id="163" presetID="10" presetClass="entr" presetSubtype="0" fill="hold" nodeType="withEffect">
                                  <p:stCondLst>
                                    <p:cond delay="0"/>
                                  </p:stCondLst>
                                  <p:childTnLst>
                                    <p:set>
                                      <p:cBhvr>
                                        <p:cTn id="164" dur="1" fill="hold">
                                          <p:stCondLst>
                                            <p:cond delay="0"/>
                                          </p:stCondLst>
                                        </p:cTn>
                                        <p:tgtEl>
                                          <p:spTgt spid="3"/>
                                        </p:tgtEl>
                                        <p:attrNameLst>
                                          <p:attrName>style.visibility</p:attrName>
                                        </p:attrNameLst>
                                      </p:cBhvr>
                                      <p:to>
                                        <p:strVal val="visible"/>
                                      </p:to>
                                    </p:set>
                                    <p:animEffect transition="in" filter="fade">
                                      <p:cBhvr>
                                        <p:cTn id="165" dur="500"/>
                                        <p:tgtEl>
                                          <p:spTgt spid="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23"/>
                                        </p:tgtEl>
                                        <p:attrNameLst>
                                          <p:attrName>style.visibility</p:attrName>
                                        </p:attrNameLst>
                                      </p:cBhvr>
                                      <p:to>
                                        <p:strVal val="visible"/>
                                      </p:to>
                                    </p:set>
                                    <p:animEffect transition="in" filter="fade">
                                      <p:cBhvr>
                                        <p:cTn id="168"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57"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5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53" grpId="0" animBg="1"/>
      <p:bldP spid="199" grpId="0" animBg="1"/>
      <p:bldP spid="200" grpId="0" animBg="1"/>
      <p:bldP spid="201" grpId="0" animBg="1"/>
      <p:bldP spid="202" grpId="0" animBg="1"/>
      <p:bldP spid="117" grpId="0" animBg="1"/>
      <p:bldP spid="1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Get started</a:t>
            </a:r>
            <a:endParaRPr lang="en-US" sz="4800" spc="-100" dirty="0">
              <a:ln w="3175">
                <a:noFill/>
              </a:ln>
              <a:solidFill>
                <a:schemeClr val="tx2"/>
              </a:solidFill>
              <a:ea typeface="ＭＳ Ｐゴシック" charset="0"/>
              <a:cs typeface="Segoe UI" pitchFamily="34" charset="0"/>
            </a:endParaRPr>
          </a:p>
        </p:txBody>
      </p:sp>
      <p:sp>
        <p:nvSpPr>
          <p:cNvPr id="7" name="Rectangle 6"/>
          <p:cNvSpPr/>
          <p:nvPr/>
        </p:nvSpPr>
        <p:spPr bwMode="auto">
          <a:xfrm>
            <a:off x="329609" y="1935125"/>
            <a:ext cx="2806996" cy="4221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182880" bIns="146304" numCol="1" spcCol="0" rtlCol="0" fromWordArt="0" anchor="t" anchorCtr="0" forceAA="0" compatLnSpc="1">
            <a:prstTxWarp prst="textNoShape">
              <a:avLst/>
            </a:prstTxWarp>
            <a:noAutofit/>
          </a:bodyPr>
          <a:lstStyle/>
          <a:p>
            <a:pPr marL="91440" marR="0" lvl="0" indent="0" defTabSz="932434"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Log in to Azure </a:t>
            </a:r>
          </a:p>
        </p:txBody>
      </p:sp>
      <p:sp>
        <p:nvSpPr>
          <p:cNvPr id="8" name="Rectangle 7"/>
          <p:cNvSpPr/>
          <p:nvPr/>
        </p:nvSpPr>
        <p:spPr bwMode="auto">
          <a:xfrm>
            <a:off x="3194493" y="1935125"/>
            <a:ext cx="2806996" cy="4221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182880" bIns="146304" numCol="1" spcCol="0" rtlCol="0" fromWordArt="0" anchor="t" anchorCtr="0" forceAA="0" compatLnSpc="1">
            <a:prstTxWarp prst="textNoShape">
              <a:avLst/>
            </a:prstTxWarp>
            <a:noAutofit/>
          </a:bodyPr>
          <a:lstStyle/>
          <a:p>
            <a:pPr marL="91440" marR="0" lvl="0" indent="0" defTabSz="932434"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Create an ADLA account</a:t>
            </a:r>
          </a:p>
        </p:txBody>
      </p:sp>
      <p:sp>
        <p:nvSpPr>
          <p:cNvPr id="9" name="Rectangle 8"/>
          <p:cNvSpPr/>
          <p:nvPr/>
        </p:nvSpPr>
        <p:spPr bwMode="auto">
          <a:xfrm>
            <a:off x="6059377" y="1935125"/>
            <a:ext cx="2806996" cy="4221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182880" bIns="146304" numCol="1" spcCol="0" rtlCol="0" fromWordArt="0" anchor="t" anchorCtr="0" forceAA="0" compatLnSpc="1">
            <a:prstTxWarp prst="textNoShape">
              <a:avLst/>
            </a:prstTxWarp>
            <a:noAutofit/>
          </a:bodyPr>
          <a:lstStyle/>
          <a:p>
            <a:pPr marL="91440" marR="0" lvl="0" indent="0" defTabSz="932434" eaLnBrk="1" fontAlgn="base" latinLnBrk="0" hangingPunct="1">
              <a:lnSpc>
                <a:spcPct val="90000"/>
              </a:lnSpc>
              <a:spcBef>
                <a:spcPct val="0"/>
              </a:spcBef>
              <a:spcAft>
                <a:spcPts val="12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Write and submit an ADLA job with U-SQL </a:t>
            </a:r>
          </a:p>
        </p:txBody>
      </p:sp>
      <p:sp>
        <p:nvSpPr>
          <p:cNvPr id="10" name="Rectangle 9"/>
          <p:cNvSpPr/>
          <p:nvPr/>
        </p:nvSpPr>
        <p:spPr bwMode="auto">
          <a:xfrm>
            <a:off x="8924260" y="1935125"/>
            <a:ext cx="2806996" cy="4221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182880" bIns="146304" numCol="1" spcCol="0" rtlCol="0" fromWordArt="0" anchor="t" anchorCtr="0" forceAA="0" compatLnSpc="1">
            <a:prstTxWarp prst="textNoShape">
              <a:avLst/>
            </a:prstTxWarp>
            <a:noAutofit/>
          </a:bodyPr>
          <a:lstStyle/>
          <a:p>
            <a:pPr marL="91440" marR="0" lvl="0" indent="0" defTabSz="932434"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The job reads and writes data from storage</a:t>
            </a:r>
          </a:p>
        </p:txBody>
      </p:sp>
      <p:sp>
        <p:nvSpPr>
          <p:cNvPr id="5" name="Oval 4"/>
          <p:cNvSpPr/>
          <p:nvPr/>
        </p:nvSpPr>
        <p:spPr bwMode="auto">
          <a:xfrm>
            <a:off x="196554" y="1611935"/>
            <a:ext cx="774405" cy="769757"/>
          </a:xfrm>
          <a:prstGeom prst="ellipse">
            <a:avLst/>
          </a:prstGeom>
          <a:solidFill>
            <a:schemeClr val="accent2"/>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1" name="Oval 10"/>
          <p:cNvSpPr/>
          <p:nvPr/>
        </p:nvSpPr>
        <p:spPr bwMode="auto">
          <a:xfrm>
            <a:off x="3057821" y="1611935"/>
            <a:ext cx="774405" cy="769757"/>
          </a:xfrm>
          <a:prstGeom prst="ellipse">
            <a:avLst/>
          </a:prstGeom>
          <a:solidFill>
            <a:schemeClr val="accent2"/>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2" name="Oval 11"/>
          <p:cNvSpPr/>
          <p:nvPr/>
        </p:nvSpPr>
        <p:spPr bwMode="auto">
          <a:xfrm>
            <a:off x="5926321" y="1622567"/>
            <a:ext cx="774405" cy="769757"/>
          </a:xfrm>
          <a:prstGeom prst="ellipse">
            <a:avLst/>
          </a:prstGeom>
          <a:solidFill>
            <a:schemeClr val="accent2"/>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13" name="Oval 12"/>
          <p:cNvSpPr/>
          <p:nvPr/>
        </p:nvSpPr>
        <p:spPr bwMode="auto">
          <a:xfrm>
            <a:off x="8742548" y="1611934"/>
            <a:ext cx="774405" cy="769757"/>
          </a:xfrm>
          <a:prstGeom prst="ellipse">
            <a:avLst/>
          </a:prstGeom>
          <a:solidFill>
            <a:schemeClr val="accent2"/>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p>
        </p:txBody>
      </p:sp>
      <p:pic>
        <p:nvPicPr>
          <p:cNvPr id="14" name="Picture 13"/>
          <p:cNvPicPr>
            <a:picLocks noChangeAspect="1"/>
          </p:cNvPicPr>
          <p:nvPr/>
        </p:nvPicPr>
        <p:blipFill rotWithShape="1">
          <a:blip r:embed="rId2"/>
          <a:srcRect r="40108" b="27356"/>
          <a:stretch/>
        </p:blipFill>
        <p:spPr>
          <a:xfrm>
            <a:off x="430558" y="4284257"/>
            <a:ext cx="2595364" cy="1770725"/>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bwMode="auto">
          <a:xfrm>
            <a:off x="3269660" y="4359353"/>
            <a:ext cx="2656661" cy="169562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30 seconds </a:t>
            </a:r>
            <a:endParaRPr kumimoji="0" lang="en-US" sz="54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7" name="Picture 16"/>
          <p:cNvPicPr>
            <a:picLocks noChangeAspect="1"/>
          </p:cNvPicPr>
          <p:nvPr/>
        </p:nvPicPr>
        <p:blipFill>
          <a:blip r:embed="rId3"/>
          <a:stretch>
            <a:fillRect/>
          </a:stretch>
        </p:blipFill>
        <p:spPr>
          <a:xfrm>
            <a:off x="6938682" y="5016384"/>
            <a:ext cx="1846398" cy="1038598"/>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stretch>
            <a:fillRect/>
          </a:stretch>
        </p:blipFill>
        <p:spPr>
          <a:xfrm>
            <a:off x="6129800" y="4388535"/>
            <a:ext cx="2033508" cy="1144721"/>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bwMode="auto">
          <a:xfrm>
            <a:off x="8999427" y="4359353"/>
            <a:ext cx="2656661" cy="169562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ADLS</a:t>
            </a:r>
          </a:p>
          <a:p>
            <a:pPr marL="0" marR="0" lvl="0" indent="0" defTabSz="932472" eaLnBrk="1" fontAlgn="base" latinLnBrk="0" hangingPunct="1">
              <a:lnSpc>
                <a:spcPct val="90000"/>
              </a:lnSpc>
              <a:spcBef>
                <a:spcPct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Blobs</a:t>
            </a:r>
          </a:p>
          <a:p>
            <a:pPr marL="0" marR="0" lvl="0" indent="0" defTabSz="932472" eaLnBrk="1" fontAlgn="base" latinLnBrk="0" hangingPunct="1">
              <a:lnSpc>
                <a:spcPct val="90000"/>
              </a:lnSpc>
              <a:spcBef>
                <a:spcPct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DB</a:t>
            </a:r>
          </a:p>
          <a:p>
            <a:pPr marL="0" marR="0" lvl="0" indent="0" defTabSz="932472" eaLnBrk="1" fontAlgn="base" latinLnBrk="0" hangingPunct="1">
              <a:lnSpc>
                <a:spcPct val="90000"/>
              </a:lnSpc>
              <a:spcBef>
                <a:spcPct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endParaRPr kumimoji="0" lang="en-US" sz="40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214333069"/>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69" t="1075" r="503" b="2317"/>
          <a:stretch/>
        </p:blipFill>
        <p:spPr>
          <a:xfrm>
            <a:off x="664935" y="1900368"/>
            <a:ext cx="3616778" cy="2332264"/>
          </a:xfrm>
          <a:prstGeom prst="rect">
            <a:avLst/>
          </a:prstGeom>
        </p:spPr>
      </p:pic>
      <p:pic>
        <p:nvPicPr>
          <p:cNvPr id="5" name="Picture 4"/>
          <p:cNvPicPr>
            <a:picLocks noChangeAspect="1"/>
          </p:cNvPicPr>
          <p:nvPr/>
        </p:nvPicPr>
        <p:blipFill rotWithShape="1">
          <a:blip r:embed="rId3"/>
          <a:srcRect l="794" r="511"/>
          <a:stretch/>
        </p:blipFill>
        <p:spPr>
          <a:xfrm>
            <a:off x="6572803" y="1859425"/>
            <a:ext cx="3695701" cy="2414150"/>
          </a:xfrm>
          <a:prstGeom prst="rect">
            <a:avLst/>
          </a:prstGeom>
        </p:spPr>
      </p:pic>
      <p:sp>
        <p:nvSpPr>
          <p:cNvPr id="13" name="Rectangular Callout 5"/>
          <p:cNvSpPr/>
          <p:nvPr/>
        </p:nvSpPr>
        <p:spPr>
          <a:xfrm>
            <a:off x="2454145" y="1375704"/>
            <a:ext cx="1422003" cy="353943"/>
          </a:xfrm>
          <a:prstGeom prst="borderCallout2">
            <a:avLst>
              <a:gd name="adj1" fmla="val 18750"/>
              <a:gd name="adj2" fmla="val -8333"/>
              <a:gd name="adj3" fmla="val 18750"/>
              <a:gd name="adj4" fmla="val -16667"/>
              <a:gd name="adj5" fmla="val 319588"/>
              <a:gd name="adj6" fmla="val -50410"/>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252 pieces of work</a:t>
            </a:r>
          </a:p>
        </p:txBody>
      </p:sp>
      <p:sp>
        <p:nvSpPr>
          <p:cNvPr id="14" name="Rectangular Callout 5"/>
          <p:cNvSpPr/>
          <p:nvPr/>
        </p:nvSpPr>
        <p:spPr>
          <a:xfrm>
            <a:off x="3608332" y="2616216"/>
            <a:ext cx="1947844" cy="353943"/>
          </a:xfrm>
          <a:prstGeom prst="borderCallout2">
            <a:avLst>
              <a:gd name="adj1" fmla="val 18750"/>
              <a:gd name="adj2" fmla="val -8333"/>
              <a:gd name="adj3" fmla="val 18750"/>
              <a:gd name="adj4" fmla="val -16667"/>
              <a:gd name="adj5" fmla="val 124802"/>
              <a:gd name="adj6" fmla="val -60825"/>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AVG vertex execution time</a:t>
            </a:r>
          </a:p>
        </p:txBody>
      </p:sp>
      <p:sp>
        <p:nvSpPr>
          <p:cNvPr id="15" name="Rectangular Callout 8"/>
          <p:cNvSpPr/>
          <p:nvPr/>
        </p:nvSpPr>
        <p:spPr>
          <a:xfrm>
            <a:off x="4533619" y="3132227"/>
            <a:ext cx="1207616" cy="353943"/>
          </a:xfrm>
          <a:prstGeom prst="borderCallout2">
            <a:avLst>
              <a:gd name="adj1" fmla="val 18750"/>
              <a:gd name="adj2" fmla="val -8333"/>
              <a:gd name="adj3" fmla="val 18750"/>
              <a:gd name="adj4" fmla="val -16667"/>
              <a:gd name="adj5" fmla="val 83795"/>
              <a:gd name="adj6" fmla="val -60088"/>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tx2"/>
                </a:solidFill>
                <a:effectLst/>
                <a:uLnTx/>
                <a:uFillTx/>
                <a:latin typeface="Segoe UI Semibold" charset="0"/>
                <a:ea typeface="Segoe UI Semibold" charset="0"/>
                <a:cs typeface="Segoe UI Semibold" charset="0"/>
              </a:rPr>
              <a:t>4.3 billion </a:t>
            </a: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rows</a:t>
            </a:r>
          </a:p>
        </p:txBody>
      </p:sp>
      <p:sp>
        <p:nvSpPr>
          <p:cNvPr id="16" name="Rectangular Callout 9"/>
          <p:cNvSpPr/>
          <p:nvPr/>
        </p:nvSpPr>
        <p:spPr>
          <a:xfrm>
            <a:off x="2778083" y="4526466"/>
            <a:ext cx="1544496" cy="353943"/>
          </a:xfrm>
          <a:prstGeom prst="borderCallout2">
            <a:avLst>
              <a:gd name="adj1" fmla="val 18750"/>
              <a:gd name="adj2" fmla="val -8333"/>
              <a:gd name="adj3" fmla="val 18750"/>
              <a:gd name="adj4" fmla="val -16667"/>
              <a:gd name="adj5" fmla="val -132109"/>
              <a:gd name="adj6" fmla="val -35539"/>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tx2"/>
                </a:solidFill>
                <a:effectLst/>
                <a:uLnTx/>
                <a:uFillTx/>
                <a:latin typeface="Segoe UI Semibold" charset="0"/>
                <a:ea typeface="Segoe UI Semibold" charset="0"/>
                <a:cs typeface="Segoe UI Semibold" charset="0"/>
              </a:rPr>
              <a:t>Data read &amp; written</a:t>
            </a:r>
            <a:endPar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endParaRPr>
          </a:p>
        </p:txBody>
      </p:sp>
      <p:sp>
        <p:nvSpPr>
          <p:cNvPr id="18" name="Rectangular Callout 7"/>
          <p:cNvSpPr/>
          <p:nvPr/>
        </p:nvSpPr>
        <p:spPr>
          <a:xfrm flipH="1">
            <a:off x="6460236" y="1347634"/>
            <a:ext cx="3214995" cy="353943"/>
          </a:xfrm>
          <a:prstGeom prst="borderCallout2">
            <a:avLst>
              <a:gd name="adj1" fmla="val 17725"/>
              <a:gd name="adj2" fmla="val -5511"/>
              <a:gd name="adj3" fmla="val 18750"/>
              <a:gd name="adj4" fmla="val -9331"/>
              <a:gd name="adj5" fmla="val 166548"/>
              <a:gd name="adj6" fmla="val -15349"/>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A vertex failed … but was retried automatically</a:t>
            </a:r>
          </a:p>
        </p:txBody>
      </p:sp>
      <p:sp>
        <p:nvSpPr>
          <p:cNvPr id="19" name="Rectangular Callout 9"/>
          <p:cNvSpPr/>
          <p:nvPr/>
        </p:nvSpPr>
        <p:spPr>
          <a:xfrm>
            <a:off x="8928223" y="4404842"/>
            <a:ext cx="1763009" cy="523220"/>
          </a:xfrm>
          <a:prstGeom prst="borderCallout2">
            <a:avLst>
              <a:gd name="adj1" fmla="val 18750"/>
              <a:gd name="adj2" fmla="val -8333"/>
              <a:gd name="adj3" fmla="val 18750"/>
              <a:gd name="adj4" fmla="val -16667"/>
              <a:gd name="adj5" fmla="val -137917"/>
              <a:gd name="adj6" fmla="val -44077"/>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Overall stage completed successfully</a:t>
            </a:r>
          </a:p>
        </p:txBody>
      </p:sp>
      <p:sp>
        <p:nvSpPr>
          <p:cNvPr id="21" name="Rectangle 20"/>
          <p:cNvSpPr/>
          <p:nvPr/>
        </p:nvSpPr>
        <p:spPr>
          <a:xfrm>
            <a:off x="6548522" y="5024853"/>
            <a:ext cx="5180472"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cs typeface="Segoe UI Light" panose="020B0502040204020203" pitchFamily="34" charset="0"/>
              </a:rPr>
              <a:t>A vertex might fail because:</a:t>
            </a:r>
          </a:p>
          <a:p>
            <a:pPr marL="285750" marR="0" lvl="0" indent="-285750" defTabSz="91440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en-US" sz="1400" b="0" i="0" u="none" strike="noStrike" kern="0" cap="none" spc="0" normalizeH="0" baseline="0" noProof="0" dirty="0">
                <a:ln>
                  <a:noFill/>
                </a:ln>
                <a:solidFill>
                  <a:schemeClr val="tx1"/>
                </a:solidFill>
                <a:effectLst/>
                <a:uLnTx/>
                <a:uFillTx/>
                <a:cs typeface="Segoe UI Light" panose="020B0502040204020203" pitchFamily="34" charset="0"/>
              </a:rPr>
              <a:t>Router congested</a:t>
            </a:r>
          </a:p>
          <a:p>
            <a:pPr marL="285750" marR="0" lvl="0" indent="-285750" defTabSz="91440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en-US" sz="1400" b="0" i="0" u="none" strike="noStrike" kern="0" cap="none" spc="0" normalizeH="0" baseline="0" noProof="0" dirty="0">
                <a:ln>
                  <a:noFill/>
                </a:ln>
                <a:solidFill>
                  <a:schemeClr val="tx1"/>
                </a:solidFill>
                <a:effectLst/>
                <a:uLnTx/>
                <a:uFillTx/>
                <a:cs typeface="Segoe UI Light" panose="020B0502040204020203" pitchFamily="34" charset="0"/>
              </a:rPr>
              <a:t>Hardware failure (ex: hard drive failed)</a:t>
            </a:r>
          </a:p>
          <a:p>
            <a:pPr marL="285750" marR="0" lvl="0" indent="-285750" defTabSz="91440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en-US" sz="1400" b="0" i="0" u="none" strike="noStrike" kern="0" cap="none" spc="0" normalizeH="0" baseline="0" noProof="0" dirty="0">
                <a:ln>
                  <a:noFill/>
                </a:ln>
                <a:solidFill>
                  <a:schemeClr val="tx1"/>
                </a:solidFill>
                <a:effectLst/>
                <a:uLnTx/>
                <a:uFillTx/>
                <a:cs typeface="Segoe UI Light" panose="020B0502040204020203" pitchFamily="34" charset="0"/>
              </a:rPr>
              <a:t>VM had to be rebooted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cs typeface="Segoe UI Light" panose="020B0502040204020203" pitchFamily="34" charset="0"/>
              </a:rPr>
              <a:t>U-SQL job will automatically schedule a vertex on another VM. </a:t>
            </a:r>
          </a:p>
        </p:txBody>
      </p:sp>
      <p:sp>
        <p:nvSpPr>
          <p:cNvPr id="6" name="Title 5"/>
          <p:cNvSpPr>
            <a:spLocks noGrp="1"/>
          </p:cNvSpPr>
          <p:nvPr>
            <p:ph type="title"/>
          </p:nvPr>
        </p:nvSpPr>
        <p:spPr/>
        <p:txBody>
          <a:bodyPr>
            <a:normAutofit/>
          </a:bodyPr>
          <a:lstStyle/>
          <a:p>
            <a:r>
              <a:rPr lang="en-GB" dirty="0"/>
              <a:t>Stage details</a:t>
            </a:r>
            <a:endParaRPr lang="en-US" dirty="0"/>
          </a:p>
        </p:txBody>
      </p:sp>
    </p:spTree>
    <p:extLst>
      <p:ext uri="{BB962C8B-B14F-4D97-AF65-F5344CB8AC3E}">
        <p14:creationId xmlns:p14="http://schemas.microsoft.com/office/powerpoint/2010/main" val="2291806012"/>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Inside a Stage: The Operator Graph</a:t>
            </a:r>
            <a:endParaRPr lang="en-US" dirty="0"/>
          </a:p>
        </p:txBody>
      </p:sp>
      <p:pic>
        <p:nvPicPr>
          <p:cNvPr id="2" name="Picture 1"/>
          <p:cNvPicPr>
            <a:picLocks noChangeAspect="1"/>
          </p:cNvPicPr>
          <p:nvPr/>
        </p:nvPicPr>
        <p:blipFill>
          <a:blip r:embed="rId2"/>
          <a:stretch>
            <a:fillRect/>
          </a:stretch>
        </p:blipFill>
        <p:spPr>
          <a:xfrm>
            <a:off x="0" y="1233769"/>
            <a:ext cx="10402389" cy="5624231"/>
          </a:xfrm>
          <a:prstGeom prst="rect">
            <a:avLst/>
          </a:prstGeom>
        </p:spPr>
      </p:pic>
    </p:spTree>
    <p:extLst>
      <p:ext uri="{BB962C8B-B14F-4D97-AF65-F5344CB8AC3E}">
        <p14:creationId xmlns:p14="http://schemas.microsoft.com/office/powerpoint/2010/main" val="2813203267"/>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70977" y="1564341"/>
            <a:ext cx="7999868" cy="955752"/>
            <a:chOff x="2370977" y="1564341"/>
            <a:chExt cx="7999868" cy="955752"/>
          </a:xfrm>
        </p:grpSpPr>
        <p:sp>
          <p:nvSpPr>
            <p:cNvPr id="133" name="Rectangle 9"/>
            <p:cNvSpPr>
              <a:spLocks noChangeArrowheads="1"/>
            </p:cNvSpPr>
            <p:nvPr/>
          </p:nvSpPr>
          <p:spPr bwMode="auto">
            <a:xfrm>
              <a:off x="2370977" y="1564341"/>
              <a:ext cx="7999868" cy="955752"/>
            </a:xfrm>
            <a:prstGeom prst="rect">
              <a:avLst/>
            </a:prstGeom>
            <a:solidFill>
              <a:schemeClr val="tx2"/>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34" name="Rectangle 11"/>
            <p:cNvSpPr>
              <a:spLocks noChangeArrowheads="1"/>
            </p:cNvSpPr>
            <p:nvPr/>
          </p:nvSpPr>
          <p:spPr bwMode="auto">
            <a:xfrm>
              <a:off x="2677998" y="1888707"/>
              <a:ext cx="308755"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35" name="Rectangle 12"/>
            <p:cNvSpPr>
              <a:spLocks noChangeArrowheads="1"/>
            </p:cNvSpPr>
            <p:nvPr/>
          </p:nvSpPr>
          <p:spPr bwMode="auto">
            <a:xfrm>
              <a:off x="2677998" y="1888707"/>
              <a:ext cx="308755"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36" name="Rectangle 13"/>
            <p:cNvSpPr>
              <a:spLocks noChangeArrowheads="1"/>
            </p:cNvSpPr>
            <p:nvPr/>
          </p:nvSpPr>
          <p:spPr bwMode="auto">
            <a:xfrm>
              <a:off x="3222655" y="1888707"/>
              <a:ext cx="307021"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37" name="Rectangle 14"/>
            <p:cNvSpPr>
              <a:spLocks noChangeArrowheads="1"/>
            </p:cNvSpPr>
            <p:nvPr/>
          </p:nvSpPr>
          <p:spPr bwMode="auto">
            <a:xfrm>
              <a:off x="3222655" y="1888707"/>
              <a:ext cx="307021"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38" name="Rectangle 15"/>
            <p:cNvSpPr>
              <a:spLocks noChangeArrowheads="1"/>
            </p:cNvSpPr>
            <p:nvPr/>
          </p:nvSpPr>
          <p:spPr bwMode="auto">
            <a:xfrm>
              <a:off x="3763843" y="1888707"/>
              <a:ext cx="308755"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39" name="Rectangle 16"/>
            <p:cNvSpPr>
              <a:spLocks noChangeArrowheads="1"/>
            </p:cNvSpPr>
            <p:nvPr/>
          </p:nvSpPr>
          <p:spPr bwMode="auto">
            <a:xfrm>
              <a:off x="3763843" y="1888707"/>
              <a:ext cx="308755"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40" name="Rectangle 17"/>
            <p:cNvSpPr>
              <a:spLocks noChangeArrowheads="1"/>
            </p:cNvSpPr>
            <p:nvPr/>
          </p:nvSpPr>
          <p:spPr bwMode="auto">
            <a:xfrm>
              <a:off x="4306764" y="1888707"/>
              <a:ext cx="308755"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41" name="Rectangle 18"/>
            <p:cNvSpPr>
              <a:spLocks noChangeArrowheads="1"/>
            </p:cNvSpPr>
            <p:nvPr/>
          </p:nvSpPr>
          <p:spPr bwMode="auto">
            <a:xfrm>
              <a:off x="4306764" y="1888707"/>
              <a:ext cx="308755"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42" name="Rectangle 19"/>
            <p:cNvSpPr>
              <a:spLocks noChangeArrowheads="1"/>
            </p:cNvSpPr>
            <p:nvPr/>
          </p:nvSpPr>
          <p:spPr bwMode="auto">
            <a:xfrm>
              <a:off x="4849687" y="1888707"/>
              <a:ext cx="307021"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43" name="Rectangle 20"/>
            <p:cNvSpPr>
              <a:spLocks noChangeArrowheads="1"/>
            </p:cNvSpPr>
            <p:nvPr/>
          </p:nvSpPr>
          <p:spPr bwMode="auto">
            <a:xfrm>
              <a:off x="4849687" y="1888707"/>
              <a:ext cx="307021"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44" name="Rectangle 21"/>
            <p:cNvSpPr>
              <a:spLocks noChangeArrowheads="1"/>
            </p:cNvSpPr>
            <p:nvPr/>
          </p:nvSpPr>
          <p:spPr bwMode="auto">
            <a:xfrm>
              <a:off x="5392611" y="1888707"/>
              <a:ext cx="307021"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45" name="Rectangle 22"/>
            <p:cNvSpPr>
              <a:spLocks noChangeArrowheads="1"/>
            </p:cNvSpPr>
            <p:nvPr/>
          </p:nvSpPr>
          <p:spPr bwMode="auto">
            <a:xfrm>
              <a:off x="5392611" y="1888707"/>
              <a:ext cx="307021"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46" name="Rectangle 23"/>
            <p:cNvSpPr>
              <a:spLocks noChangeArrowheads="1"/>
            </p:cNvSpPr>
            <p:nvPr/>
          </p:nvSpPr>
          <p:spPr bwMode="auto">
            <a:xfrm>
              <a:off x="5933798" y="1888707"/>
              <a:ext cx="308755"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47" name="Rectangle 24"/>
            <p:cNvSpPr>
              <a:spLocks noChangeArrowheads="1"/>
            </p:cNvSpPr>
            <p:nvPr/>
          </p:nvSpPr>
          <p:spPr bwMode="auto">
            <a:xfrm>
              <a:off x="5933798" y="1888707"/>
              <a:ext cx="308755"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48" name="Rectangle 25"/>
            <p:cNvSpPr>
              <a:spLocks noChangeArrowheads="1"/>
            </p:cNvSpPr>
            <p:nvPr/>
          </p:nvSpPr>
          <p:spPr bwMode="auto">
            <a:xfrm>
              <a:off x="6476720" y="1888707"/>
              <a:ext cx="307021"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49" name="Rectangle 26"/>
            <p:cNvSpPr>
              <a:spLocks noChangeArrowheads="1"/>
            </p:cNvSpPr>
            <p:nvPr/>
          </p:nvSpPr>
          <p:spPr bwMode="auto">
            <a:xfrm>
              <a:off x="6476720" y="1888707"/>
              <a:ext cx="307021"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0" name="Rectangle 27"/>
            <p:cNvSpPr>
              <a:spLocks noChangeArrowheads="1"/>
            </p:cNvSpPr>
            <p:nvPr/>
          </p:nvSpPr>
          <p:spPr bwMode="auto">
            <a:xfrm>
              <a:off x="7019643" y="1888707"/>
              <a:ext cx="307021"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1" name="Rectangle 28"/>
            <p:cNvSpPr>
              <a:spLocks noChangeArrowheads="1"/>
            </p:cNvSpPr>
            <p:nvPr/>
          </p:nvSpPr>
          <p:spPr bwMode="auto">
            <a:xfrm>
              <a:off x="7019643" y="1888707"/>
              <a:ext cx="307021"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2" name="Rectangle 29"/>
            <p:cNvSpPr>
              <a:spLocks noChangeArrowheads="1"/>
            </p:cNvSpPr>
            <p:nvPr/>
          </p:nvSpPr>
          <p:spPr bwMode="auto">
            <a:xfrm>
              <a:off x="7560831" y="1888707"/>
              <a:ext cx="308755"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3" name="Rectangle 30"/>
            <p:cNvSpPr>
              <a:spLocks noChangeArrowheads="1"/>
            </p:cNvSpPr>
            <p:nvPr/>
          </p:nvSpPr>
          <p:spPr bwMode="auto">
            <a:xfrm>
              <a:off x="7560831" y="1888707"/>
              <a:ext cx="308755"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4" name="Rectangle 31"/>
            <p:cNvSpPr>
              <a:spLocks noChangeArrowheads="1"/>
            </p:cNvSpPr>
            <p:nvPr/>
          </p:nvSpPr>
          <p:spPr bwMode="auto">
            <a:xfrm>
              <a:off x="8103754" y="1888707"/>
              <a:ext cx="308755"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5" name="Rectangle 32"/>
            <p:cNvSpPr>
              <a:spLocks noChangeArrowheads="1"/>
            </p:cNvSpPr>
            <p:nvPr/>
          </p:nvSpPr>
          <p:spPr bwMode="auto">
            <a:xfrm>
              <a:off x="8103754" y="1888707"/>
              <a:ext cx="308755"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6" name="Rectangle 33"/>
            <p:cNvSpPr>
              <a:spLocks noChangeArrowheads="1"/>
            </p:cNvSpPr>
            <p:nvPr/>
          </p:nvSpPr>
          <p:spPr bwMode="auto">
            <a:xfrm>
              <a:off x="8646675" y="1888707"/>
              <a:ext cx="307021"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7" name="Rectangle 34"/>
            <p:cNvSpPr>
              <a:spLocks noChangeArrowheads="1"/>
            </p:cNvSpPr>
            <p:nvPr/>
          </p:nvSpPr>
          <p:spPr bwMode="auto">
            <a:xfrm>
              <a:off x="8646675" y="1888707"/>
              <a:ext cx="307021"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8" name="Rectangle 35"/>
            <p:cNvSpPr>
              <a:spLocks noChangeArrowheads="1"/>
            </p:cNvSpPr>
            <p:nvPr/>
          </p:nvSpPr>
          <p:spPr bwMode="auto">
            <a:xfrm>
              <a:off x="9189596" y="1888707"/>
              <a:ext cx="307021"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59" name="Rectangle 36"/>
            <p:cNvSpPr>
              <a:spLocks noChangeArrowheads="1"/>
            </p:cNvSpPr>
            <p:nvPr/>
          </p:nvSpPr>
          <p:spPr bwMode="auto">
            <a:xfrm>
              <a:off x="9189596" y="1888707"/>
              <a:ext cx="307021"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0" name="Rectangle 37"/>
            <p:cNvSpPr>
              <a:spLocks noChangeArrowheads="1"/>
            </p:cNvSpPr>
            <p:nvPr/>
          </p:nvSpPr>
          <p:spPr bwMode="auto">
            <a:xfrm>
              <a:off x="9730786" y="1888707"/>
              <a:ext cx="308755" cy="307021"/>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61" name="Rectangle 38"/>
            <p:cNvSpPr>
              <a:spLocks noChangeArrowheads="1"/>
            </p:cNvSpPr>
            <p:nvPr/>
          </p:nvSpPr>
          <p:spPr bwMode="auto">
            <a:xfrm>
              <a:off x="9730786" y="1888707"/>
              <a:ext cx="308755" cy="307021"/>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grpSp>
        <p:nvGrpSpPr>
          <p:cNvPr id="8" name="Group 7"/>
          <p:cNvGrpSpPr/>
          <p:nvPr/>
        </p:nvGrpSpPr>
        <p:grpSpPr>
          <a:xfrm>
            <a:off x="4524454" y="3135867"/>
            <a:ext cx="3692914" cy="954016"/>
            <a:chOff x="4524454" y="3135867"/>
            <a:chExt cx="3692914" cy="954016"/>
          </a:xfrm>
        </p:grpSpPr>
        <p:sp>
          <p:nvSpPr>
            <p:cNvPr id="120" name="Rectangle 8"/>
            <p:cNvSpPr>
              <a:spLocks noChangeArrowheads="1"/>
            </p:cNvSpPr>
            <p:nvPr/>
          </p:nvSpPr>
          <p:spPr bwMode="auto">
            <a:xfrm>
              <a:off x="4524454" y="3135867"/>
              <a:ext cx="3692914" cy="954016"/>
            </a:xfrm>
            <a:prstGeom prst="rect">
              <a:avLst/>
            </a:prstGeom>
            <a:solidFill>
              <a:schemeClr val="tx2"/>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21" name="Rectangle 39"/>
            <p:cNvSpPr>
              <a:spLocks noChangeArrowheads="1"/>
            </p:cNvSpPr>
            <p:nvPr/>
          </p:nvSpPr>
          <p:spPr bwMode="auto">
            <a:xfrm>
              <a:off x="4833209" y="3458498"/>
              <a:ext cx="307021" cy="308755"/>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22" name="Rectangle 40"/>
            <p:cNvSpPr>
              <a:spLocks noChangeArrowheads="1"/>
            </p:cNvSpPr>
            <p:nvPr/>
          </p:nvSpPr>
          <p:spPr bwMode="auto">
            <a:xfrm>
              <a:off x="4833209" y="3458498"/>
              <a:ext cx="307021" cy="308755"/>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23" name="Rectangle 41"/>
            <p:cNvSpPr>
              <a:spLocks noChangeArrowheads="1"/>
            </p:cNvSpPr>
            <p:nvPr/>
          </p:nvSpPr>
          <p:spPr bwMode="auto">
            <a:xfrm>
              <a:off x="5376132" y="3458498"/>
              <a:ext cx="307021" cy="308755"/>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24" name="Rectangle 42"/>
            <p:cNvSpPr>
              <a:spLocks noChangeArrowheads="1"/>
            </p:cNvSpPr>
            <p:nvPr/>
          </p:nvSpPr>
          <p:spPr bwMode="auto">
            <a:xfrm>
              <a:off x="5376132" y="3458498"/>
              <a:ext cx="307021" cy="308755"/>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25" name="Rectangle 43"/>
            <p:cNvSpPr>
              <a:spLocks noChangeArrowheads="1"/>
            </p:cNvSpPr>
            <p:nvPr/>
          </p:nvSpPr>
          <p:spPr bwMode="auto">
            <a:xfrm>
              <a:off x="5919053" y="3458498"/>
              <a:ext cx="307021" cy="308755"/>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26" name="Rectangle 44"/>
            <p:cNvSpPr>
              <a:spLocks noChangeArrowheads="1"/>
            </p:cNvSpPr>
            <p:nvPr/>
          </p:nvSpPr>
          <p:spPr bwMode="auto">
            <a:xfrm>
              <a:off x="5919053" y="3458498"/>
              <a:ext cx="307021" cy="308755"/>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27" name="Rectangle 45"/>
            <p:cNvSpPr>
              <a:spLocks noChangeArrowheads="1"/>
            </p:cNvSpPr>
            <p:nvPr/>
          </p:nvSpPr>
          <p:spPr bwMode="auto">
            <a:xfrm>
              <a:off x="6460243" y="3458498"/>
              <a:ext cx="308755" cy="308755"/>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28" name="Rectangle 46"/>
            <p:cNvSpPr>
              <a:spLocks noChangeArrowheads="1"/>
            </p:cNvSpPr>
            <p:nvPr/>
          </p:nvSpPr>
          <p:spPr bwMode="auto">
            <a:xfrm>
              <a:off x="6460243" y="3458498"/>
              <a:ext cx="308755" cy="308755"/>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29" name="Rectangle 47"/>
            <p:cNvSpPr>
              <a:spLocks noChangeArrowheads="1"/>
            </p:cNvSpPr>
            <p:nvPr/>
          </p:nvSpPr>
          <p:spPr bwMode="auto">
            <a:xfrm>
              <a:off x="7003164" y="3458498"/>
              <a:ext cx="308755" cy="308755"/>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30" name="Rectangle 48"/>
            <p:cNvSpPr>
              <a:spLocks noChangeArrowheads="1"/>
            </p:cNvSpPr>
            <p:nvPr/>
          </p:nvSpPr>
          <p:spPr bwMode="auto">
            <a:xfrm>
              <a:off x="7003164" y="3458498"/>
              <a:ext cx="308755" cy="308755"/>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31" name="Rectangle 49"/>
            <p:cNvSpPr>
              <a:spLocks noChangeArrowheads="1"/>
            </p:cNvSpPr>
            <p:nvPr/>
          </p:nvSpPr>
          <p:spPr bwMode="auto">
            <a:xfrm>
              <a:off x="7546088" y="3458498"/>
              <a:ext cx="307021" cy="308755"/>
            </a:xfrm>
            <a:prstGeom prst="rect">
              <a:avLst/>
            </a:prstGeom>
            <a:solidFill>
              <a:schemeClr val="bg1"/>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32" name="Rectangle 50"/>
            <p:cNvSpPr>
              <a:spLocks noChangeArrowheads="1"/>
            </p:cNvSpPr>
            <p:nvPr/>
          </p:nvSpPr>
          <p:spPr bwMode="auto">
            <a:xfrm>
              <a:off x="7546088" y="3458498"/>
              <a:ext cx="307021" cy="308755"/>
            </a:xfrm>
            <a:prstGeom prst="rect">
              <a:avLst/>
            </a:prstGeom>
            <a:solidFill>
              <a:schemeClr val="bg1"/>
            </a:solid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grpSp>
        <p:nvGrpSpPr>
          <p:cNvPr id="112" name="Group 111"/>
          <p:cNvGrpSpPr/>
          <p:nvPr/>
        </p:nvGrpSpPr>
        <p:grpSpPr>
          <a:xfrm>
            <a:off x="5601627" y="4768109"/>
            <a:ext cx="1538568" cy="954017"/>
            <a:chOff x="3130724" y="4160729"/>
            <a:chExt cx="689617" cy="427609"/>
          </a:xfrm>
          <a:solidFill>
            <a:schemeClr val="bg1"/>
          </a:solidFill>
        </p:grpSpPr>
        <p:sp>
          <p:nvSpPr>
            <p:cNvPr id="115" name="Rectangle 114"/>
            <p:cNvSpPr>
              <a:spLocks noChangeArrowheads="1"/>
            </p:cNvSpPr>
            <p:nvPr/>
          </p:nvSpPr>
          <p:spPr bwMode="auto">
            <a:xfrm>
              <a:off x="3130724" y="4160729"/>
              <a:ext cx="689617" cy="427609"/>
            </a:xfrm>
            <a:prstGeom prst="rect">
              <a:avLst/>
            </a:prstGeom>
            <a:solidFill>
              <a:schemeClr val="tx2"/>
            </a:solid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6" name="Rectangle 51"/>
            <p:cNvSpPr>
              <a:spLocks noChangeArrowheads="1"/>
            </p:cNvSpPr>
            <p:nvPr/>
          </p:nvSpPr>
          <p:spPr bwMode="auto">
            <a:xfrm>
              <a:off x="3269114" y="4305338"/>
              <a:ext cx="137613" cy="138390"/>
            </a:xfrm>
            <a:prstGeom prst="rect">
              <a:avLst/>
            </a:prstGeom>
            <a:grp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17" name="Rectangle 52"/>
            <p:cNvSpPr>
              <a:spLocks noChangeArrowheads="1"/>
            </p:cNvSpPr>
            <p:nvPr/>
          </p:nvSpPr>
          <p:spPr bwMode="auto">
            <a:xfrm>
              <a:off x="3269112" y="4305335"/>
              <a:ext cx="137613" cy="138390"/>
            </a:xfrm>
            <a:prstGeom prst="rect">
              <a:avLst/>
            </a:prstGeom>
            <a:grp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18" name="Rectangle 53"/>
            <p:cNvSpPr>
              <a:spLocks noChangeArrowheads="1"/>
            </p:cNvSpPr>
            <p:nvPr/>
          </p:nvSpPr>
          <p:spPr bwMode="auto">
            <a:xfrm>
              <a:off x="3512464" y="4305336"/>
              <a:ext cx="137613" cy="138390"/>
            </a:xfrm>
            <a:prstGeom prst="rect">
              <a:avLst/>
            </a:prstGeom>
            <a:grpFill/>
            <a:ln w="9525">
              <a:noFill/>
              <a:miter lim="800000"/>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19" name="Rectangle 54"/>
            <p:cNvSpPr>
              <a:spLocks noChangeArrowheads="1"/>
            </p:cNvSpPr>
            <p:nvPr/>
          </p:nvSpPr>
          <p:spPr bwMode="auto">
            <a:xfrm>
              <a:off x="3512461" y="4305340"/>
              <a:ext cx="137613" cy="138390"/>
            </a:xfrm>
            <a:prstGeom prst="rect">
              <a:avLst/>
            </a:prstGeom>
            <a:grpFill/>
            <a:ln w="19050" cap="rnd">
              <a:noFill/>
              <a:prstDash val="solid"/>
              <a:round/>
              <a:headEnd/>
              <a:tailEnd/>
            </a:ln>
            <a:extLst/>
          </p:spPr>
          <p:txBody>
            <a:bodyPr vert="horz" wrap="square" lIns="76189" tIns="38094" rIns="76189" bIns="38094" numCol="1" anchor="t" anchorCtr="0" compatLnSpc="1">
              <a:prstTxWarp prst="textNoShape">
                <a:avLst/>
              </a:prstTxWarp>
            </a:bodyPr>
            <a:lstStyle/>
            <a:p>
              <a:pPr marL="0" marR="0" lvl="0" indent="0"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cxnSp>
        <p:nvCxnSpPr>
          <p:cNvPr id="113" name="Straight Arrow Connector 112"/>
          <p:cNvCxnSpPr/>
          <p:nvPr/>
        </p:nvCxnSpPr>
        <p:spPr>
          <a:xfrm>
            <a:off x="6370910" y="2520093"/>
            <a:ext cx="0" cy="615774"/>
          </a:xfrm>
          <a:prstGeom prst="straightConnector1">
            <a:avLst/>
          </a:prstGeom>
          <a:solidFill>
            <a:schemeClr val="bg1"/>
          </a:solidFill>
          <a:ln w="4445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6370910" y="4089883"/>
            <a:ext cx="0" cy="678221"/>
          </a:xfrm>
          <a:prstGeom prst="straightConnector1">
            <a:avLst/>
          </a:prstGeom>
          <a:solidFill>
            <a:schemeClr val="bg1"/>
          </a:solidFill>
          <a:ln w="4445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82" name="Rectangle 34"/>
          <p:cNvSpPr>
            <a:spLocks noChangeArrowheads="1"/>
          </p:cNvSpPr>
          <p:nvPr/>
        </p:nvSpPr>
        <p:spPr bwMode="auto">
          <a:xfrm>
            <a:off x="8646675" y="1888707"/>
            <a:ext cx="307021" cy="307021"/>
          </a:xfrm>
          <a:prstGeom prst="rect">
            <a:avLst/>
          </a:prstGeom>
          <a:solidFill>
            <a:schemeClr val="bg1"/>
          </a:solidFill>
          <a:ln w="57150" cap="rnd">
            <a:solidFill>
              <a:schemeClr val="accent4"/>
            </a:solidFill>
            <a:prstDash val="solid"/>
            <a:round/>
            <a:headEnd/>
            <a:tailEnd/>
          </a:ln>
          <a:extLst/>
        </p:spPr>
        <p:txBody>
          <a:bodyPr vert="horz" wrap="square" lIns="76178" tIns="38089" rIns="76178" bIns="38089" numCol="1" anchor="t" anchorCtr="0" compatLnSpc="1">
            <a:prstTxWarp prst="textNoShape">
              <a:avLst/>
            </a:prstTxWarp>
          </a:bodyPr>
          <a:lstStyle/>
          <a:p>
            <a:pPr marL="0" marR="0" lvl="0" indent="0" defTabSz="761704"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96" name="Rectangle 48"/>
          <p:cNvSpPr>
            <a:spLocks noChangeArrowheads="1"/>
          </p:cNvSpPr>
          <p:nvPr/>
        </p:nvSpPr>
        <p:spPr bwMode="auto">
          <a:xfrm>
            <a:off x="7003164" y="3458498"/>
            <a:ext cx="308755" cy="308755"/>
          </a:xfrm>
          <a:prstGeom prst="rect">
            <a:avLst/>
          </a:prstGeom>
          <a:solidFill>
            <a:schemeClr val="bg1"/>
          </a:solidFill>
          <a:ln w="57150" cap="rnd">
            <a:solidFill>
              <a:schemeClr val="accent4"/>
            </a:solidFill>
            <a:prstDash val="solid"/>
            <a:round/>
            <a:headEnd/>
            <a:tailEnd/>
          </a:ln>
          <a:extLst/>
        </p:spPr>
        <p:txBody>
          <a:bodyPr vert="horz" wrap="square" lIns="76178" tIns="38089" rIns="76178" bIns="38089" numCol="1" anchor="t" anchorCtr="0" compatLnSpc="1">
            <a:prstTxWarp prst="textNoShape">
              <a:avLst/>
            </a:prstTxWarp>
          </a:bodyPr>
          <a:lstStyle/>
          <a:p>
            <a:pPr marL="0" marR="0" lvl="0" indent="0" defTabSz="761704"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02" name="Rectangle 54"/>
          <p:cNvSpPr>
            <a:spLocks noChangeArrowheads="1"/>
          </p:cNvSpPr>
          <p:nvPr/>
        </p:nvSpPr>
        <p:spPr bwMode="auto">
          <a:xfrm>
            <a:off x="6453306" y="5090734"/>
            <a:ext cx="307021" cy="308755"/>
          </a:xfrm>
          <a:prstGeom prst="rect">
            <a:avLst/>
          </a:prstGeom>
          <a:solidFill>
            <a:schemeClr val="bg1"/>
          </a:solidFill>
          <a:ln w="57150" cap="rnd">
            <a:solidFill>
              <a:schemeClr val="accent4"/>
            </a:solidFill>
            <a:prstDash val="solid"/>
            <a:round/>
            <a:headEnd/>
            <a:tailEnd/>
          </a:ln>
          <a:extLst/>
        </p:spPr>
        <p:txBody>
          <a:bodyPr vert="horz" wrap="square" lIns="76178" tIns="38089" rIns="76178" bIns="38089" numCol="1" anchor="t" anchorCtr="0" compatLnSpc="1">
            <a:prstTxWarp prst="textNoShape">
              <a:avLst/>
            </a:prstTxWarp>
          </a:bodyPr>
          <a:lstStyle/>
          <a:p>
            <a:pPr marL="0" marR="0" lvl="0" indent="0" defTabSz="761704"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cxnSp>
        <p:nvCxnSpPr>
          <p:cNvPr id="107" name="Straight Connector 106"/>
          <p:cNvCxnSpPr>
            <a:stCxn id="82" idx="2"/>
          </p:cNvCxnSpPr>
          <p:nvPr/>
        </p:nvCxnSpPr>
        <p:spPr>
          <a:xfrm flipH="1">
            <a:off x="7198303" y="2195728"/>
            <a:ext cx="1601883" cy="126277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96" idx="2"/>
            <a:endCxn id="102" idx="0"/>
          </p:cNvCxnSpPr>
          <p:nvPr/>
        </p:nvCxnSpPr>
        <p:spPr>
          <a:xfrm flipH="1">
            <a:off x="6606817" y="3767253"/>
            <a:ext cx="550725" cy="132348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7311705" y="4983501"/>
            <a:ext cx="3276113"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0" marR="0" lvl="0" indent="0" defTabSz="89622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rPr>
              <a:t>The vertex on the bottom depends on the output of the vertex in the top</a:t>
            </a:r>
          </a:p>
        </p:txBody>
      </p:sp>
      <p:sp>
        <p:nvSpPr>
          <p:cNvPr id="167" name="Rectangle 166"/>
          <p:cNvSpPr/>
          <p:nvPr/>
        </p:nvSpPr>
        <p:spPr>
          <a:xfrm>
            <a:off x="8451534" y="3243543"/>
            <a:ext cx="260186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defTabSz="89622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4"/>
                </a:solidFill>
                <a:effectLst/>
                <a:uLnTx/>
                <a:uFillTx/>
                <a:latin typeface="Segoe UI Semibold" charset="0"/>
                <a:ea typeface="Segoe UI Semibold" charset="0"/>
                <a:cs typeface="Segoe UI Semibold" charset="0"/>
              </a:rPr>
              <a:t>Critical path:</a:t>
            </a:r>
            <a:r>
              <a:rPr kumimoji="0" lang="en-US" sz="1400" b="0" i="0" u="none" strike="noStrike" kern="0" cap="none" spc="0" normalizeH="0" baseline="0" noProof="0" dirty="0">
                <a:ln>
                  <a:noFill/>
                </a:ln>
                <a:solidFill>
                  <a:schemeClr val="accent4"/>
                </a:solidFill>
                <a:effectLst/>
                <a:uLnTx/>
                <a:uFillTx/>
                <a:latin typeface="+mj-lt"/>
              </a:rPr>
              <a:t> </a:t>
            </a:r>
            <a:r>
              <a:rPr kumimoji="0" lang="en-US" sz="1400" b="0" i="0" u="none" strike="noStrike" kern="0" cap="none" spc="0" normalizeH="0" baseline="0" noProof="0" dirty="0">
                <a:ln>
                  <a:noFill/>
                </a:ln>
                <a:solidFill>
                  <a:schemeClr val="tx1"/>
                </a:solidFill>
                <a:effectLst/>
                <a:uLnTx/>
                <a:uFillTx/>
              </a:rPr>
              <a:t>the dependency chain of vertices that keeps the job running to the end</a:t>
            </a:r>
          </a:p>
        </p:txBody>
      </p:sp>
      <p:sp>
        <p:nvSpPr>
          <p:cNvPr id="3" name="Title 2"/>
          <p:cNvSpPr>
            <a:spLocks noGrp="1"/>
          </p:cNvSpPr>
          <p:nvPr>
            <p:ph type="title"/>
          </p:nvPr>
        </p:nvSpPr>
        <p:spPr/>
        <p:txBody>
          <a:bodyPr>
            <a:normAutofit/>
          </a:bodyPr>
          <a:lstStyle/>
          <a:p>
            <a:r>
              <a:rPr lang="en-US" dirty="0"/>
              <a:t>Vertex relationships</a:t>
            </a:r>
          </a:p>
        </p:txBody>
      </p:sp>
    </p:spTree>
    <p:extLst>
      <p:ext uri="{BB962C8B-B14F-4D97-AF65-F5344CB8AC3E}">
        <p14:creationId xmlns:p14="http://schemas.microsoft.com/office/powerpoint/2010/main" val="2169079014"/>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500"/>
                                        <p:tgtEl>
                                          <p:spTgt spid="1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500"/>
                                        <p:tgtEl>
                                          <p:spTgt spid="96"/>
                                        </p:tgtEl>
                                      </p:cBhvr>
                                    </p:animEffect>
                                  </p:childTnLst>
                                </p:cTn>
                              </p:par>
                              <p:par>
                                <p:cTn id="22" presetID="10" presetClass="entr" presetSubtype="0" fill="hold" nodeType="with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500"/>
                                        <p:tgtEl>
                                          <p:spTgt spid="10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fade">
                                      <p:cBhvr>
                                        <p:cTn id="32" dur="500"/>
                                        <p:tgtEl>
                                          <p:spTgt spid="112"/>
                                        </p:tgtEl>
                                      </p:cBhvr>
                                    </p:animEffect>
                                  </p:childTnLst>
                                </p:cTn>
                              </p:par>
                              <p:par>
                                <p:cTn id="33" presetID="10" presetClass="entr" presetSubtype="0" fill="hold" nodeType="with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fade">
                                      <p:cBhvr>
                                        <p:cTn id="35" dur="500"/>
                                        <p:tgtEl>
                                          <p:spTgt spid="1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fade">
                                      <p:cBhvr>
                                        <p:cTn id="38" dur="500"/>
                                        <p:tgtEl>
                                          <p:spTgt spid="10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6"/>
                                        </p:tgtEl>
                                        <p:attrNameLst>
                                          <p:attrName>style.visibility</p:attrName>
                                        </p:attrNameLst>
                                      </p:cBhvr>
                                      <p:to>
                                        <p:strVal val="visible"/>
                                      </p:to>
                                    </p:set>
                                    <p:animEffect transition="in" filter="fade">
                                      <p:cBhvr>
                                        <p:cTn id="44"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96" grpId="0" animBg="1"/>
      <p:bldP spid="102" grpId="0" animBg="1"/>
      <p:bldP spid="166" grpId="0"/>
      <p:bldP spid="16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10" name="Freeform: Shape 9"/>
          <p:cNvSpPr/>
          <p:nvPr/>
        </p:nvSpPr>
        <p:spPr>
          <a:xfrm>
            <a:off x="0" y="0"/>
            <a:ext cx="12192000" cy="6858000"/>
          </a:xfrm>
          <a:custGeom>
            <a:avLst/>
            <a:gdLst>
              <a:gd name="connsiteX0" fmla="*/ 1112520 w 12192000"/>
              <a:gd name="connsiteY0" fmla="*/ 5776686 h 6858000"/>
              <a:gd name="connsiteX1" fmla="*/ 1112520 w 12192000"/>
              <a:gd name="connsiteY1" fmla="*/ 6008914 h 6858000"/>
              <a:gd name="connsiteX2" fmla="*/ 1979755 w 12192000"/>
              <a:gd name="connsiteY2" fmla="*/ 6008914 h 6858000"/>
              <a:gd name="connsiteX3" fmla="*/ 1979755 w 12192000"/>
              <a:gd name="connsiteY3" fmla="*/ 577668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112520" y="5776686"/>
                </a:moveTo>
                <a:lnTo>
                  <a:pt x="1112520" y="6008914"/>
                </a:lnTo>
                <a:lnTo>
                  <a:pt x="1979755" y="6008914"/>
                </a:lnTo>
                <a:lnTo>
                  <a:pt x="1979755" y="5776686"/>
                </a:lnTo>
                <a:close/>
                <a:moveTo>
                  <a:pt x="0" y="0"/>
                </a:moveTo>
                <a:lnTo>
                  <a:pt x="12192000" y="0"/>
                </a:lnTo>
                <a:lnTo>
                  <a:pt x="12192000"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Callout 2 12"/>
          <p:cNvSpPr/>
          <p:nvPr/>
        </p:nvSpPr>
        <p:spPr>
          <a:xfrm>
            <a:off x="3711309" y="5473248"/>
            <a:ext cx="1720663" cy="353943"/>
          </a:xfrm>
          <a:prstGeom prst="borderCallout2">
            <a:avLst>
              <a:gd name="adj1" fmla="val 74994"/>
              <a:gd name="adj2" fmla="val -7884"/>
              <a:gd name="adj3" fmla="val 118935"/>
              <a:gd name="adj4" fmla="val -36630"/>
              <a:gd name="adj5" fmla="val 118057"/>
              <a:gd name="adj6" fmla="val -98357"/>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Vertex Execution View</a:t>
            </a:r>
          </a:p>
        </p:txBody>
      </p:sp>
      <p:sp>
        <p:nvSpPr>
          <p:cNvPr id="8" name="Rectangle 7"/>
          <p:cNvSpPr/>
          <p:nvPr/>
        </p:nvSpPr>
        <p:spPr>
          <a:xfrm>
            <a:off x="1112520" y="5776686"/>
            <a:ext cx="867235" cy="232228"/>
          </a:xfrm>
          <a:prstGeom prst="rect">
            <a:avLst/>
          </a:prstGeom>
          <a:noFill/>
          <a:ln w="28575">
            <a:solidFill>
              <a:srgbClr val="FF8C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91706849"/>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212020" cy="6858000"/>
          </a:xfrm>
          <a:prstGeom prst="rect">
            <a:avLst/>
          </a:prstGeom>
        </p:spPr>
      </p:pic>
      <p:sp>
        <p:nvSpPr>
          <p:cNvPr id="9" name="Line Callout 2 12"/>
          <p:cNvSpPr/>
          <p:nvPr/>
        </p:nvSpPr>
        <p:spPr>
          <a:xfrm>
            <a:off x="3686691" y="467220"/>
            <a:ext cx="1939046" cy="353943"/>
          </a:xfrm>
          <a:prstGeom prst="borderCallout2">
            <a:avLst>
              <a:gd name="adj1" fmla="val 18750"/>
              <a:gd name="adj2" fmla="val -8333"/>
              <a:gd name="adj3" fmla="val 18750"/>
              <a:gd name="adj4" fmla="val -16667"/>
              <a:gd name="adj5" fmla="val 286026"/>
              <a:gd name="adj6" fmla="val -135592"/>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Filter which vertices to see</a:t>
            </a:r>
          </a:p>
        </p:txBody>
      </p:sp>
      <p:sp>
        <p:nvSpPr>
          <p:cNvPr id="10" name="Line Callout 2 12"/>
          <p:cNvSpPr/>
          <p:nvPr/>
        </p:nvSpPr>
        <p:spPr>
          <a:xfrm>
            <a:off x="3954266" y="5149386"/>
            <a:ext cx="1238219" cy="353943"/>
          </a:xfrm>
          <a:prstGeom prst="borderCallout2">
            <a:avLst>
              <a:gd name="adj1" fmla="val 18750"/>
              <a:gd name="adj2" fmla="val -8333"/>
              <a:gd name="adj3" fmla="val 18750"/>
              <a:gd name="adj4" fmla="val -16667"/>
              <a:gd name="adj5" fmla="val -105220"/>
              <a:gd name="adj6" fmla="val -121948"/>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All the vertices</a:t>
            </a:r>
          </a:p>
        </p:txBody>
      </p:sp>
      <p:sp>
        <p:nvSpPr>
          <p:cNvPr id="11" name="Line Callout 2 12"/>
          <p:cNvSpPr/>
          <p:nvPr/>
        </p:nvSpPr>
        <p:spPr>
          <a:xfrm>
            <a:off x="3467889" y="1077307"/>
            <a:ext cx="1285903" cy="353943"/>
          </a:xfrm>
          <a:prstGeom prst="borderCallout2">
            <a:avLst>
              <a:gd name="adj1" fmla="val 31992"/>
              <a:gd name="adj2" fmla="val -3771"/>
              <a:gd name="adj3" fmla="val 31608"/>
              <a:gd name="adj4" fmla="val -17101"/>
              <a:gd name="adj5" fmla="val 169987"/>
              <a:gd name="adj6" fmla="val -197656"/>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137160" tIns="91440" bIns="9144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The Critical Path</a:t>
            </a:r>
          </a:p>
        </p:txBody>
      </p:sp>
    </p:spTree>
    <p:extLst>
      <p:ext uri="{BB962C8B-B14F-4D97-AF65-F5344CB8AC3E}">
        <p14:creationId xmlns:p14="http://schemas.microsoft.com/office/powerpoint/2010/main" val="2309389434"/>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54885" y="0"/>
            <a:ext cx="713711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60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9"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43279" y="2407922"/>
            <a:ext cx="4911606" cy="164660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Efficiency</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4400" b="0" i="0" u="none" strike="noStrike" kern="0" cap="none" spc="0" normalizeH="0" baseline="0" noProof="0" dirty="0">
                <a:ln>
                  <a:noFill/>
                </a:ln>
                <a:solidFill>
                  <a:schemeClr val="accent1"/>
                </a:solidFill>
                <a:effectLst/>
                <a:uLnTx/>
                <a:uFillTx/>
                <a:latin typeface="+mj-lt"/>
                <a:ea typeface="Segoe UI" pitchFamily="34" charset="0"/>
                <a:cs typeface="Segoe UI" pitchFamily="34" charset="0"/>
              </a:rPr>
              <a:t>Cost vs. latency</a:t>
            </a:r>
          </a:p>
        </p:txBody>
      </p:sp>
      <p:grpSp>
        <p:nvGrpSpPr>
          <p:cNvPr id="26" name="Group 25"/>
          <p:cNvGrpSpPr/>
          <p:nvPr/>
        </p:nvGrpSpPr>
        <p:grpSpPr>
          <a:xfrm>
            <a:off x="7602538" y="1042988"/>
            <a:ext cx="2491992" cy="5822269"/>
            <a:chOff x="7602538" y="1042988"/>
            <a:chExt cx="2076450" cy="4851401"/>
          </a:xfrm>
        </p:grpSpPr>
        <p:sp>
          <p:nvSpPr>
            <p:cNvPr id="8" name="Freeform 20"/>
            <p:cNvSpPr>
              <a:spLocks/>
            </p:cNvSpPr>
            <p:nvPr/>
          </p:nvSpPr>
          <p:spPr bwMode="auto">
            <a:xfrm>
              <a:off x="8158163" y="2216151"/>
              <a:ext cx="965200" cy="365125"/>
            </a:xfrm>
            <a:custGeom>
              <a:avLst/>
              <a:gdLst>
                <a:gd name="T0" fmla="*/ 106 w 172"/>
                <a:gd name="T1" fmla="*/ 65 h 65"/>
                <a:gd name="T2" fmla="*/ 172 w 172"/>
                <a:gd name="T3" fmla="*/ 0 h 65"/>
                <a:gd name="T4" fmla="*/ 0 w 172"/>
                <a:gd name="T5" fmla="*/ 0 h 65"/>
                <a:gd name="T6" fmla="*/ 66 w 172"/>
                <a:gd name="T7" fmla="*/ 65 h 65"/>
                <a:gd name="T8" fmla="*/ 106 w 172"/>
                <a:gd name="T9" fmla="*/ 65 h 65"/>
              </a:gdLst>
              <a:ahLst/>
              <a:cxnLst>
                <a:cxn ang="0">
                  <a:pos x="T0" y="T1"/>
                </a:cxn>
                <a:cxn ang="0">
                  <a:pos x="T2" y="T3"/>
                </a:cxn>
                <a:cxn ang="0">
                  <a:pos x="T4" y="T5"/>
                </a:cxn>
                <a:cxn ang="0">
                  <a:pos x="T6" y="T7"/>
                </a:cxn>
                <a:cxn ang="0">
                  <a:pos x="T8" y="T9"/>
                </a:cxn>
              </a:cxnLst>
              <a:rect l="0" t="0" r="r" b="b"/>
              <a:pathLst>
                <a:path w="172" h="65">
                  <a:moveTo>
                    <a:pt x="106" y="65"/>
                  </a:moveTo>
                  <a:cubicBezTo>
                    <a:pt x="106" y="29"/>
                    <a:pt x="135" y="0"/>
                    <a:pt x="172" y="0"/>
                  </a:cubicBezTo>
                  <a:cubicBezTo>
                    <a:pt x="0" y="0"/>
                    <a:pt x="0" y="0"/>
                    <a:pt x="0" y="0"/>
                  </a:cubicBezTo>
                  <a:cubicBezTo>
                    <a:pt x="36" y="0"/>
                    <a:pt x="66" y="29"/>
                    <a:pt x="66" y="65"/>
                  </a:cubicBezTo>
                  <a:lnTo>
                    <a:pt x="106" y="6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21"/>
            <p:cNvSpPr>
              <a:spLocks/>
            </p:cNvSpPr>
            <p:nvPr/>
          </p:nvSpPr>
          <p:spPr bwMode="auto">
            <a:xfrm>
              <a:off x="8158163" y="5483226"/>
              <a:ext cx="965200" cy="371475"/>
            </a:xfrm>
            <a:custGeom>
              <a:avLst/>
              <a:gdLst>
                <a:gd name="T0" fmla="*/ 67 w 172"/>
                <a:gd name="T1" fmla="*/ 0 h 66"/>
                <a:gd name="T2" fmla="*/ 0 w 172"/>
                <a:gd name="T3" fmla="*/ 66 h 66"/>
                <a:gd name="T4" fmla="*/ 172 w 172"/>
                <a:gd name="T5" fmla="*/ 66 h 66"/>
                <a:gd name="T6" fmla="*/ 107 w 172"/>
                <a:gd name="T7" fmla="*/ 0 h 66"/>
                <a:gd name="T8" fmla="*/ 67 w 172"/>
                <a:gd name="T9" fmla="*/ 0 h 66"/>
              </a:gdLst>
              <a:ahLst/>
              <a:cxnLst>
                <a:cxn ang="0">
                  <a:pos x="T0" y="T1"/>
                </a:cxn>
                <a:cxn ang="0">
                  <a:pos x="T2" y="T3"/>
                </a:cxn>
                <a:cxn ang="0">
                  <a:pos x="T4" y="T5"/>
                </a:cxn>
                <a:cxn ang="0">
                  <a:pos x="T6" y="T7"/>
                </a:cxn>
                <a:cxn ang="0">
                  <a:pos x="T8" y="T9"/>
                </a:cxn>
              </a:cxnLst>
              <a:rect l="0" t="0" r="r" b="b"/>
              <a:pathLst>
                <a:path w="172" h="66">
                  <a:moveTo>
                    <a:pt x="67" y="0"/>
                  </a:moveTo>
                  <a:cubicBezTo>
                    <a:pt x="67" y="36"/>
                    <a:pt x="37" y="66"/>
                    <a:pt x="0" y="66"/>
                  </a:cubicBezTo>
                  <a:cubicBezTo>
                    <a:pt x="172" y="66"/>
                    <a:pt x="172" y="66"/>
                    <a:pt x="172" y="66"/>
                  </a:cubicBezTo>
                  <a:cubicBezTo>
                    <a:pt x="136" y="66"/>
                    <a:pt x="107" y="36"/>
                    <a:pt x="107" y="0"/>
                  </a:cubicBezTo>
                  <a:lnTo>
                    <a:pt x="67"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ectangle 22"/>
            <p:cNvSpPr>
              <a:spLocks noChangeArrowheads="1"/>
            </p:cNvSpPr>
            <p:nvPr/>
          </p:nvSpPr>
          <p:spPr bwMode="auto">
            <a:xfrm>
              <a:off x="8096250" y="2176463"/>
              <a:ext cx="1095375" cy="396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23"/>
            <p:cNvSpPr>
              <a:spLocks/>
            </p:cNvSpPr>
            <p:nvPr/>
          </p:nvSpPr>
          <p:spPr bwMode="auto">
            <a:xfrm>
              <a:off x="8147050" y="1042988"/>
              <a:ext cx="881063" cy="1011238"/>
            </a:xfrm>
            <a:custGeom>
              <a:avLst/>
              <a:gdLst>
                <a:gd name="T0" fmla="*/ 157 w 157"/>
                <a:gd name="T1" fmla="*/ 96 h 180"/>
                <a:gd name="T2" fmla="*/ 156 w 157"/>
                <a:gd name="T3" fmla="*/ 94 h 180"/>
                <a:gd name="T4" fmla="*/ 135 w 157"/>
                <a:gd name="T5" fmla="*/ 95 h 180"/>
                <a:gd name="T6" fmla="*/ 134 w 157"/>
                <a:gd name="T7" fmla="*/ 97 h 180"/>
                <a:gd name="T8" fmla="*/ 134 w 157"/>
                <a:gd name="T9" fmla="*/ 97 h 180"/>
                <a:gd name="T10" fmla="*/ 122 w 157"/>
                <a:gd name="T11" fmla="*/ 131 h 180"/>
                <a:gd name="T12" fmla="*/ 47 w 157"/>
                <a:gd name="T13" fmla="*/ 134 h 180"/>
                <a:gd name="T14" fmla="*/ 42 w 157"/>
                <a:gd name="T15" fmla="*/ 61 h 180"/>
                <a:gd name="T16" fmla="*/ 73 w 157"/>
                <a:gd name="T17" fmla="*/ 47 h 180"/>
                <a:gd name="T18" fmla="*/ 80 w 157"/>
                <a:gd name="T19" fmla="*/ 45 h 180"/>
                <a:gd name="T20" fmla="*/ 80 w 157"/>
                <a:gd name="T21" fmla="*/ 67 h 180"/>
                <a:gd name="T22" fmla="*/ 125 w 157"/>
                <a:gd name="T23" fmla="*/ 34 h 180"/>
                <a:gd name="T24" fmla="*/ 82 w 157"/>
                <a:gd name="T25" fmla="*/ 0 h 180"/>
                <a:gd name="T26" fmla="*/ 81 w 157"/>
                <a:gd name="T27" fmla="*/ 22 h 180"/>
                <a:gd name="T28" fmla="*/ 75 w 157"/>
                <a:gd name="T29" fmla="*/ 23 h 180"/>
                <a:gd name="T30" fmla="*/ 27 w 157"/>
                <a:gd name="T31" fmla="*/ 47 h 180"/>
                <a:gd name="T32" fmla="*/ 31 w 157"/>
                <a:gd name="T33" fmla="*/ 151 h 180"/>
                <a:gd name="T34" fmla="*/ 31 w 157"/>
                <a:gd name="T35" fmla="*/ 151 h 180"/>
                <a:gd name="T36" fmla="*/ 137 w 157"/>
                <a:gd name="T37" fmla="*/ 146 h 180"/>
                <a:gd name="T38" fmla="*/ 157 w 157"/>
                <a:gd name="T39" fmla="*/ 9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80">
                  <a:moveTo>
                    <a:pt x="157" y="96"/>
                  </a:moveTo>
                  <a:cubicBezTo>
                    <a:pt x="156" y="94"/>
                    <a:pt x="156" y="94"/>
                    <a:pt x="156" y="94"/>
                  </a:cubicBezTo>
                  <a:cubicBezTo>
                    <a:pt x="135" y="95"/>
                    <a:pt x="135" y="95"/>
                    <a:pt x="135" y="95"/>
                  </a:cubicBezTo>
                  <a:cubicBezTo>
                    <a:pt x="134" y="97"/>
                    <a:pt x="134" y="97"/>
                    <a:pt x="134" y="97"/>
                  </a:cubicBezTo>
                  <a:cubicBezTo>
                    <a:pt x="134" y="97"/>
                    <a:pt x="134" y="97"/>
                    <a:pt x="134" y="97"/>
                  </a:cubicBezTo>
                  <a:cubicBezTo>
                    <a:pt x="134" y="109"/>
                    <a:pt x="130" y="122"/>
                    <a:pt x="122" y="131"/>
                  </a:cubicBezTo>
                  <a:cubicBezTo>
                    <a:pt x="102" y="153"/>
                    <a:pt x="69" y="154"/>
                    <a:pt x="47" y="134"/>
                  </a:cubicBezTo>
                  <a:cubicBezTo>
                    <a:pt x="27" y="115"/>
                    <a:pt x="25" y="83"/>
                    <a:pt x="42" y="61"/>
                  </a:cubicBezTo>
                  <a:cubicBezTo>
                    <a:pt x="51" y="52"/>
                    <a:pt x="61" y="47"/>
                    <a:pt x="73" y="47"/>
                  </a:cubicBezTo>
                  <a:cubicBezTo>
                    <a:pt x="80" y="45"/>
                    <a:pt x="80" y="45"/>
                    <a:pt x="80" y="45"/>
                  </a:cubicBezTo>
                  <a:cubicBezTo>
                    <a:pt x="80" y="67"/>
                    <a:pt x="80" y="67"/>
                    <a:pt x="80" y="67"/>
                  </a:cubicBezTo>
                  <a:cubicBezTo>
                    <a:pt x="125" y="34"/>
                    <a:pt x="125" y="34"/>
                    <a:pt x="125" y="34"/>
                  </a:cubicBezTo>
                  <a:cubicBezTo>
                    <a:pt x="82" y="0"/>
                    <a:pt x="82" y="0"/>
                    <a:pt x="82" y="0"/>
                  </a:cubicBezTo>
                  <a:cubicBezTo>
                    <a:pt x="81" y="22"/>
                    <a:pt x="81" y="22"/>
                    <a:pt x="81" y="22"/>
                  </a:cubicBezTo>
                  <a:cubicBezTo>
                    <a:pt x="75" y="23"/>
                    <a:pt x="75" y="23"/>
                    <a:pt x="75" y="23"/>
                  </a:cubicBezTo>
                  <a:cubicBezTo>
                    <a:pt x="56" y="25"/>
                    <a:pt x="40" y="33"/>
                    <a:pt x="27" y="47"/>
                  </a:cubicBezTo>
                  <a:cubicBezTo>
                    <a:pt x="0" y="76"/>
                    <a:pt x="2" y="124"/>
                    <a:pt x="31" y="151"/>
                  </a:cubicBezTo>
                  <a:cubicBezTo>
                    <a:pt x="31" y="151"/>
                    <a:pt x="31" y="151"/>
                    <a:pt x="31" y="151"/>
                  </a:cubicBezTo>
                  <a:cubicBezTo>
                    <a:pt x="62" y="180"/>
                    <a:pt x="109" y="177"/>
                    <a:pt x="137" y="146"/>
                  </a:cubicBezTo>
                  <a:cubicBezTo>
                    <a:pt x="150" y="132"/>
                    <a:pt x="157" y="115"/>
                    <a:pt x="157" y="96"/>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24"/>
            <p:cNvSpPr>
              <a:spLocks noChangeArrowheads="1"/>
            </p:cNvSpPr>
            <p:nvPr/>
          </p:nvSpPr>
          <p:spPr bwMode="auto">
            <a:xfrm>
              <a:off x="8578850" y="2581276"/>
              <a:ext cx="123825" cy="32734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25"/>
            <p:cNvSpPr>
              <a:spLocks/>
            </p:cNvSpPr>
            <p:nvPr/>
          </p:nvSpPr>
          <p:spPr bwMode="auto">
            <a:xfrm>
              <a:off x="7916863" y="2800351"/>
              <a:ext cx="1447800" cy="314325"/>
            </a:xfrm>
            <a:custGeom>
              <a:avLst/>
              <a:gdLst>
                <a:gd name="T0" fmla="*/ 912 w 912"/>
                <a:gd name="T1" fmla="*/ 0 h 198"/>
                <a:gd name="T2" fmla="*/ 912 w 912"/>
                <a:gd name="T3" fmla="*/ 39 h 198"/>
                <a:gd name="T4" fmla="*/ 0 w 912"/>
                <a:gd name="T5" fmla="*/ 198 h 198"/>
                <a:gd name="T6" fmla="*/ 0 w 912"/>
                <a:gd name="T7" fmla="*/ 159 h 198"/>
                <a:gd name="T8" fmla="*/ 912 w 912"/>
                <a:gd name="T9" fmla="*/ 0 h 198"/>
              </a:gdLst>
              <a:ahLst/>
              <a:cxnLst>
                <a:cxn ang="0">
                  <a:pos x="T0" y="T1"/>
                </a:cxn>
                <a:cxn ang="0">
                  <a:pos x="T2" y="T3"/>
                </a:cxn>
                <a:cxn ang="0">
                  <a:pos x="T4" y="T5"/>
                </a:cxn>
                <a:cxn ang="0">
                  <a:pos x="T6" y="T7"/>
                </a:cxn>
                <a:cxn ang="0">
                  <a:pos x="T8" y="T9"/>
                </a:cxn>
              </a:cxnLst>
              <a:rect l="0" t="0" r="r" b="b"/>
              <a:pathLst>
                <a:path w="912" h="198">
                  <a:moveTo>
                    <a:pt x="912" y="0"/>
                  </a:moveTo>
                  <a:lnTo>
                    <a:pt x="912" y="39"/>
                  </a:lnTo>
                  <a:lnTo>
                    <a:pt x="0" y="198"/>
                  </a:lnTo>
                  <a:lnTo>
                    <a:pt x="0" y="159"/>
                  </a:lnTo>
                  <a:lnTo>
                    <a:pt x="912"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26"/>
            <p:cNvSpPr>
              <a:spLocks noChangeArrowheads="1"/>
            </p:cNvSpPr>
            <p:nvPr/>
          </p:nvSpPr>
          <p:spPr bwMode="auto">
            <a:xfrm>
              <a:off x="9302750" y="2800351"/>
              <a:ext cx="61913" cy="17002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27"/>
            <p:cNvSpPr>
              <a:spLocks noChangeArrowheads="1"/>
            </p:cNvSpPr>
            <p:nvPr/>
          </p:nvSpPr>
          <p:spPr bwMode="auto">
            <a:xfrm>
              <a:off x="7916863" y="3052763"/>
              <a:ext cx="61913" cy="17018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28"/>
            <p:cNvSpPr>
              <a:spLocks noChangeArrowheads="1"/>
            </p:cNvSpPr>
            <p:nvPr/>
          </p:nvSpPr>
          <p:spPr bwMode="auto">
            <a:xfrm>
              <a:off x="9280525" y="2771776"/>
              <a:ext cx="112713" cy="1127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29"/>
            <p:cNvSpPr>
              <a:spLocks noChangeArrowheads="1"/>
            </p:cNvSpPr>
            <p:nvPr/>
          </p:nvSpPr>
          <p:spPr bwMode="auto">
            <a:xfrm>
              <a:off x="7894638" y="3030538"/>
              <a:ext cx="112713" cy="10636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30"/>
            <p:cNvSpPr>
              <a:spLocks noChangeArrowheads="1"/>
            </p:cNvSpPr>
            <p:nvPr/>
          </p:nvSpPr>
          <p:spPr bwMode="auto">
            <a:xfrm>
              <a:off x="9056688" y="3810001"/>
              <a:ext cx="560388" cy="561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31"/>
            <p:cNvSpPr>
              <a:spLocks noEditPoints="1"/>
            </p:cNvSpPr>
            <p:nvPr/>
          </p:nvSpPr>
          <p:spPr bwMode="auto">
            <a:xfrm>
              <a:off x="8994775" y="3749676"/>
              <a:ext cx="684213" cy="684213"/>
            </a:xfrm>
            <a:custGeom>
              <a:avLst/>
              <a:gdLst>
                <a:gd name="T0" fmla="*/ 61 w 122"/>
                <a:gd name="T1" fmla="*/ 22 h 122"/>
                <a:gd name="T2" fmla="*/ 100 w 122"/>
                <a:gd name="T3" fmla="*/ 61 h 122"/>
                <a:gd name="T4" fmla="*/ 61 w 122"/>
                <a:gd name="T5" fmla="*/ 100 h 122"/>
                <a:gd name="T6" fmla="*/ 22 w 122"/>
                <a:gd name="T7" fmla="*/ 61 h 122"/>
                <a:gd name="T8" fmla="*/ 61 w 122"/>
                <a:gd name="T9" fmla="*/ 22 h 122"/>
                <a:gd name="T10" fmla="*/ 61 w 122"/>
                <a:gd name="T11" fmla="*/ 0 h 122"/>
                <a:gd name="T12" fmla="*/ 0 w 122"/>
                <a:gd name="T13" fmla="*/ 61 h 122"/>
                <a:gd name="T14" fmla="*/ 61 w 122"/>
                <a:gd name="T15" fmla="*/ 122 h 122"/>
                <a:gd name="T16" fmla="*/ 122 w 122"/>
                <a:gd name="T17" fmla="*/ 61 h 122"/>
                <a:gd name="T18" fmla="*/ 61 w 122"/>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2">
                  <a:moveTo>
                    <a:pt x="61" y="22"/>
                  </a:moveTo>
                  <a:cubicBezTo>
                    <a:pt x="82" y="22"/>
                    <a:pt x="100" y="40"/>
                    <a:pt x="100" y="61"/>
                  </a:cubicBezTo>
                  <a:cubicBezTo>
                    <a:pt x="100" y="83"/>
                    <a:pt x="82" y="100"/>
                    <a:pt x="61" y="100"/>
                  </a:cubicBezTo>
                  <a:cubicBezTo>
                    <a:pt x="39" y="100"/>
                    <a:pt x="22" y="83"/>
                    <a:pt x="22" y="61"/>
                  </a:cubicBezTo>
                  <a:cubicBezTo>
                    <a:pt x="22" y="40"/>
                    <a:pt x="39" y="22"/>
                    <a:pt x="61" y="22"/>
                  </a:cubicBezTo>
                  <a:moveTo>
                    <a:pt x="61" y="0"/>
                  </a:moveTo>
                  <a:cubicBezTo>
                    <a:pt x="27" y="0"/>
                    <a:pt x="0" y="28"/>
                    <a:pt x="0" y="61"/>
                  </a:cubicBezTo>
                  <a:cubicBezTo>
                    <a:pt x="0" y="95"/>
                    <a:pt x="27" y="122"/>
                    <a:pt x="61" y="122"/>
                  </a:cubicBezTo>
                  <a:cubicBezTo>
                    <a:pt x="94" y="122"/>
                    <a:pt x="122" y="95"/>
                    <a:pt x="122" y="61"/>
                  </a:cubicBezTo>
                  <a:cubicBezTo>
                    <a:pt x="122" y="28"/>
                    <a:pt x="94" y="0"/>
                    <a:pt x="61" y="0"/>
                  </a:cubicBez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Oval 32"/>
            <p:cNvSpPr>
              <a:spLocks noChangeArrowheads="1"/>
            </p:cNvSpPr>
            <p:nvPr/>
          </p:nvSpPr>
          <p:spPr bwMode="auto">
            <a:xfrm>
              <a:off x="7708900" y="4130676"/>
              <a:ext cx="477838" cy="477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33"/>
            <p:cNvSpPr>
              <a:spLocks noEditPoints="1"/>
            </p:cNvSpPr>
            <p:nvPr/>
          </p:nvSpPr>
          <p:spPr bwMode="auto">
            <a:xfrm>
              <a:off x="7635875" y="4057651"/>
              <a:ext cx="628650" cy="628650"/>
            </a:xfrm>
            <a:custGeom>
              <a:avLst/>
              <a:gdLst>
                <a:gd name="T0" fmla="*/ 80 w 112"/>
                <a:gd name="T1" fmla="*/ 62 h 112"/>
                <a:gd name="T2" fmla="*/ 86 w 112"/>
                <a:gd name="T3" fmla="*/ 56 h 112"/>
                <a:gd name="T4" fmla="*/ 80 w 112"/>
                <a:gd name="T5" fmla="*/ 49 h 112"/>
                <a:gd name="T6" fmla="*/ 63 w 112"/>
                <a:gd name="T7" fmla="*/ 49 h 112"/>
                <a:gd name="T8" fmla="*/ 63 w 112"/>
                <a:gd name="T9" fmla="*/ 27 h 112"/>
                <a:gd name="T10" fmla="*/ 56 w 112"/>
                <a:gd name="T11" fmla="*/ 22 h 112"/>
                <a:gd name="T12" fmla="*/ 49 w 112"/>
                <a:gd name="T13" fmla="*/ 27 h 112"/>
                <a:gd name="T14" fmla="*/ 49 w 112"/>
                <a:gd name="T15" fmla="*/ 56 h 112"/>
                <a:gd name="T16" fmla="*/ 56 w 112"/>
                <a:gd name="T17" fmla="*/ 62 h 112"/>
                <a:gd name="T18" fmla="*/ 80 w 112"/>
                <a:gd name="T19" fmla="*/ 62 h 112"/>
                <a:gd name="T20" fmla="*/ 80 w 112"/>
                <a:gd name="T21" fmla="*/ 62 h 112"/>
                <a:gd name="T22" fmla="*/ 56 w 112"/>
                <a:gd name="T23" fmla="*/ 13 h 112"/>
                <a:gd name="T24" fmla="*/ 98 w 112"/>
                <a:gd name="T25" fmla="*/ 56 h 112"/>
                <a:gd name="T26" fmla="*/ 56 w 112"/>
                <a:gd name="T27" fmla="*/ 98 h 112"/>
                <a:gd name="T28" fmla="*/ 13 w 112"/>
                <a:gd name="T29" fmla="*/ 56 h 112"/>
                <a:gd name="T30" fmla="*/ 56 w 112"/>
                <a:gd name="T31" fmla="*/ 13 h 112"/>
                <a:gd name="T32" fmla="*/ 56 w 112"/>
                <a:gd name="T33" fmla="*/ 112 h 112"/>
                <a:gd name="T34" fmla="*/ 112 w 112"/>
                <a:gd name="T35" fmla="*/ 56 h 112"/>
                <a:gd name="T36" fmla="*/ 56 w 112"/>
                <a:gd name="T37" fmla="*/ 0 h 112"/>
                <a:gd name="T38" fmla="*/ 0 w 112"/>
                <a:gd name="T39" fmla="*/ 56 h 112"/>
                <a:gd name="T40" fmla="*/ 56 w 112"/>
                <a:gd name="T4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2">
                  <a:moveTo>
                    <a:pt x="80" y="62"/>
                  </a:moveTo>
                  <a:cubicBezTo>
                    <a:pt x="83" y="62"/>
                    <a:pt x="86" y="59"/>
                    <a:pt x="86" y="56"/>
                  </a:cubicBezTo>
                  <a:cubicBezTo>
                    <a:pt x="86" y="52"/>
                    <a:pt x="83" y="49"/>
                    <a:pt x="80" y="49"/>
                  </a:cubicBezTo>
                  <a:cubicBezTo>
                    <a:pt x="63" y="49"/>
                    <a:pt x="63" y="49"/>
                    <a:pt x="63" y="49"/>
                  </a:cubicBezTo>
                  <a:cubicBezTo>
                    <a:pt x="63" y="27"/>
                    <a:pt x="63" y="27"/>
                    <a:pt x="63" y="27"/>
                  </a:cubicBezTo>
                  <a:cubicBezTo>
                    <a:pt x="63" y="24"/>
                    <a:pt x="59" y="22"/>
                    <a:pt x="56" y="22"/>
                  </a:cubicBezTo>
                  <a:cubicBezTo>
                    <a:pt x="52" y="22"/>
                    <a:pt x="49" y="24"/>
                    <a:pt x="49" y="27"/>
                  </a:cubicBezTo>
                  <a:cubicBezTo>
                    <a:pt x="49" y="56"/>
                    <a:pt x="49" y="56"/>
                    <a:pt x="49" y="56"/>
                  </a:cubicBezTo>
                  <a:cubicBezTo>
                    <a:pt x="49" y="59"/>
                    <a:pt x="52" y="62"/>
                    <a:pt x="56" y="62"/>
                  </a:cubicBezTo>
                  <a:cubicBezTo>
                    <a:pt x="80" y="62"/>
                    <a:pt x="80" y="62"/>
                    <a:pt x="80" y="62"/>
                  </a:cubicBezTo>
                  <a:cubicBezTo>
                    <a:pt x="80" y="62"/>
                    <a:pt x="80" y="62"/>
                    <a:pt x="80" y="62"/>
                  </a:cubicBezTo>
                  <a:close/>
                  <a:moveTo>
                    <a:pt x="56" y="13"/>
                  </a:moveTo>
                  <a:cubicBezTo>
                    <a:pt x="80" y="13"/>
                    <a:pt x="98" y="32"/>
                    <a:pt x="98" y="56"/>
                  </a:cubicBezTo>
                  <a:cubicBezTo>
                    <a:pt x="98" y="79"/>
                    <a:pt x="80" y="98"/>
                    <a:pt x="56" y="98"/>
                  </a:cubicBezTo>
                  <a:cubicBezTo>
                    <a:pt x="32" y="98"/>
                    <a:pt x="13" y="79"/>
                    <a:pt x="13" y="56"/>
                  </a:cubicBezTo>
                  <a:cubicBezTo>
                    <a:pt x="13" y="32"/>
                    <a:pt x="32" y="13"/>
                    <a:pt x="56" y="13"/>
                  </a:cubicBezTo>
                  <a:moveTo>
                    <a:pt x="56" y="112"/>
                  </a:moveTo>
                  <a:cubicBezTo>
                    <a:pt x="86" y="112"/>
                    <a:pt x="112" y="86"/>
                    <a:pt x="112" y="56"/>
                  </a:cubicBezTo>
                  <a:cubicBezTo>
                    <a:pt x="112" y="25"/>
                    <a:pt x="86" y="0"/>
                    <a:pt x="56" y="0"/>
                  </a:cubicBezTo>
                  <a:cubicBezTo>
                    <a:pt x="25" y="0"/>
                    <a:pt x="0" y="25"/>
                    <a:pt x="0" y="56"/>
                  </a:cubicBezTo>
                  <a:cubicBezTo>
                    <a:pt x="0" y="86"/>
                    <a:pt x="25" y="112"/>
                    <a:pt x="56" y="112"/>
                  </a:cubicBezTo>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34"/>
            <p:cNvSpPr>
              <a:spLocks/>
            </p:cNvSpPr>
            <p:nvPr/>
          </p:nvSpPr>
          <p:spPr bwMode="auto">
            <a:xfrm>
              <a:off x="9213850" y="3871913"/>
              <a:ext cx="241300" cy="438150"/>
            </a:xfrm>
            <a:custGeom>
              <a:avLst/>
              <a:gdLst>
                <a:gd name="T0" fmla="*/ 43 w 43"/>
                <a:gd name="T1" fmla="*/ 51 h 78"/>
                <a:gd name="T2" fmla="*/ 42 w 43"/>
                <a:gd name="T3" fmla="*/ 55 h 78"/>
                <a:gd name="T4" fmla="*/ 40 w 43"/>
                <a:gd name="T5" fmla="*/ 61 h 78"/>
                <a:gd name="T6" fmla="*/ 35 w 43"/>
                <a:gd name="T7" fmla="*/ 65 h 78"/>
                <a:gd name="T8" fmla="*/ 28 w 43"/>
                <a:gd name="T9" fmla="*/ 68 h 78"/>
                <a:gd name="T10" fmla="*/ 28 w 43"/>
                <a:gd name="T11" fmla="*/ 78 h 78"/>
                <a:gd name="T12" fmla="*/ 17 w 43"/>
                <a:gd name="T13" fmla="*/ 78 h 78"/>
                <a:gd name="T14" fmla="*/ 17 w 43"/>
                <a:gd name="T15" fmla="*/ 69 h 78"/>
                <a:gd name="T16" fmla="*/ 13 w 43"/>
                <a:gd name="T17" fmla="*/ 69 h 78"/>
                <a:gd name="T18" fmla="*/ 8 w 43"/>
                <a:gd name="T19" fmla="*/ 68 h 78"/>
                <a:gd name="T20" fmla="*/ 4 w 43"/>
                <a:gd name="T21" fmla="*/ 67 h 78"/>
                <a:gd name="T22" fmla="*/ 1 w 43"/>
                <a:gd name="T23" fmla="*/ 66 h 78"/>
                <a:gd name="T24" fmla="*/ 1 w 43"/>
                <a:gd name="T25" fmla="*/ 50 h 78"/>
                <a:gd name="T26" fmla="*/ 10 w 43"/>
                <a:gd name="T27" fmla="*/ 55 h 78"/>
                <a:gd name="T28" fmla="*/ 19 w 43"/>
                <a:gd name="T29" fmla="*/ 56 h 78"/>
                <a:gd name="T30" fmla="*/ 21 w 43"/>
                <a:gd name="T31" fmla="*/ 56 h 78"/>
                <a:gd name="T32" fmla="*/ 22 w 43"/>
                <a:gd name="T33" fmla="*/ 55 h 78"/>
                <a:gd name="T34" fmla="*/ 23 w 43"/>
                <a:gd name="T35" fmla="*/ 54 h 78"/>
                <a:gd name="T36" fmla="*/ 24 w 43"/>
                <a:gd name="T37" fmla="*/ 52 h 78"/>
                <a:gd name="T38" fmla="*/ 23 w 43"/>
                <a:gd name="T39" fmla="*/ 50 h 78"/>
                <a:gd name="T40" fmla="*/ 22 w 43"/>
                <a:gd name="T41" fmla="*/ 49 h 78"/>
                <a:gd name="T42" fmla="*/ 19 w 43"/>
                <a:gd name="T43" fmla="*/ 47 h 78"/>
                <a:gd name="T44" fmla="*/ 14 w 43"/>
                <a:gd name="T45" fmla="*/ 45 h 78"/>
                <a:gd name="T46" fmla="*/ 8 w 43"/>
                <a:gd name="T47" fmla="*/ 42 h 78"/>
                <a:gd name="T48" fmla="*/ 4 w 43"/>
                <a:gd name="T49" fmla="*/ 37 h 78"/>
                <a:gd name="T50" fmla="*/ 1 w 43"/>
                <a:gd name="T51" fmla="*/ 32 h 78"/>
                <a:gd name="T52" fmla="*/ 0 w 43"/>
                <a:gd name="T53" fmla="*/ 27 h 78"/>
                <a:gd name="T54" fmla="*/ 2 w 43"/>
                <a:gd name="T55" fmla="*/ 20 h 78"/>
                <a:gd name="T56" fmla="*/ 5 w 43"/>
                <a:gd name="T57" fmla="*/ 15 h 78"/>
                <a:gd name="T58" fmla="*/ 10 w 43"/>
                <a:gd name="T59" fmla="*/ 11 h 78"/>
                <a:gd name="T60" fmla="*/ 17 w 43"/>
                <a:gd name="T61" fmla="*/ 9 h 78"/>
                <a:gd name="T62" fmla="*/ 17 w 43"/>
                <a:gd name="T63" fmla="*/ 0 h 78"/>
                <a:gd name="T64" fmla="*/ 28 w 43"/>
                <a:gd name="T65" fmla="*/ 0 h 78"/>
                <a:gd name="T66" fmla="*/ 28 w 43"/>
                <a:gd name="T67" fmla="*/ 8 h 78"/>
                <a:gd name="T68" fmla="*/ 35 w 43"/>
                <a:gd name="T69" fmla="*/ 9 h 78"/>
                <a:gd name="T70" fmla="*/ 40 w 43"/>
                <a:gd name="T71" fmla="*/ 10 h 78"/>
                <a:gd name="T72" fmla="*/ 40 w 43"/>
                <a:gd name="T73" fmla="*/ 26 h 78"/>
                <a:gd name="T74" fmla="*/ 37 w 43"/>
                <a:gd name="T75" fmla="*/ 25 h 78"/>
                <a:gd name="T76" fmla="*/ 33 w 43"/>
                <a:gd name="T77" fmla="*/ 23 h 78"/>
                <a:gd name="T78" fmla="*/ 29 w 43"/>
                <a:gd name="T79" fmla="*/ 22 h 78"/>
                <a:gd name="T80" fmla="*/ 24 w 43"/>
                <a:gd name="T81" fmla="*/ 22 h 78"/>
                <a:gd name="T82" fmla="*/ 22 w 43"/>
                <a:gd name="T83" fmla="*/ 22 h 78"/>
                <a:gd name="T84" fmla="*/ 20 w 43"/>
                <a:gd name="T85" fmla="*/ 23 h 78"/>
                <a:gd name="T86" fmla="*/ 19 w 43"/>
                <a:gd name="T87" fmla="*/ 24 h 78"/>
                <a:gd name="T88" fmla="*/ 19 w 43"/>
                <a:gd name="T89" fmla="*/ 25 h 78"/>
                <a:gd name="T90" fmla="*/ 19 w 43"/>
                <a:gd name="T91" fmla="*/ 27 h 78"/>
                <a:gd name="T92" fmla="*/ 20 w 43"/>
                <a:gd name="T93" fmla="*/ 28 h 78"/>
                <a:gd name="T94" fmla="*/ 22 w 43"/>
                <a:gd name="T95" fmla="*/ 30 h 78"/>
                <a:gd name="T96" fmla="*/ 27 w 43"/>
                <a:gd name="T97" fmla="*/ 32 h 78"/>
                <a:gd name="T98" fmla="*/ 34 w 43"/>
                <a:gd name="T99" fmla="*/ 36 h 78"/>
                <a:gd name="T100" fmla="*/ 39 w 43"/>
                <a:gd name="T101" fmla="*/ 40 h 78"/>
                <a:gd name="T102" fmla="*/ 42 w 43"/>
                <a:gd name="T103" fmla="*/ 45 h 78"/>
                <a:gd name="T104" fmla="*/ 43 w 43"/>
                <a:gd name="T105" fmla="*/ 5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 h="78">
                  <a:moveTo>
                    <a:pt x="43" y="51"/>
                  </a:moveTo>
                  <a:cubicBezTo>
                    <a:pt x="43" y="52"/>
                    <a:pt x="43" y="54"/>
                    <a:pt x="42" y="55"/>
                  </a:cubicBezTo>
                  <a:cubicBezTo>
                    <a:pt x="42" y="57"/>
                    <a:pt x="41" y="59"/>
                    <a:pt x="40" y="61"/>
                  </a:cubicBezTo>
                  <a:cubicBezTo>
                    <a:pt x="39" y="62"/>
                    <a:pt x="37" y="64"/>
                    <a:pt x="35" y="65"/>
                  </a:cubicBezTo>
                  <a:cubicBezTo>
                    <a:pt x="33" y="66"/>
                    <a:pt x="31" y="68"/>
                    <a:pt x="28" y="68"/>
                  </a:cubicBezTo>
                  <a:cubicBezTo>
                    <a:pt x="28" y="78"/>
                    <a:pt x="28" y="78"/>
                    <a:pt x="28" y="78"/>
                  </a:cubicBezTo>
                  <a:cubicBezTo>
                    <a:pt x="17" y="78"/>
                    <a:pt x="17" y="78"/>
                    <a:pt x="17" y="78"/>
                  </a:cubicBezTo>
                  <a:cubicBezTo>
                    <a:pt x="17" y="69"/>
                    <a:pt x="17" y="69"/>
                    <a:pt x="17" y="69"/>
                  </a:cubicBezTo>
                  <a:cubicBezTo>
                    <a:pt x="16" y="69"/>
                    <a:pt x="14" y="69"/>
                    <a:pt x="13" y="69"/>
                  </a:cubicBezTo>
                  <a:cubicBezTo>
                    <a:pt x="11" y="69"/>
                    <a:pt x="9" y="69"/>
                    <a:pt x="8" y="68"/>
                  </a:cubicBezTo>
                  <a:cubicBezTo>
                    <a:pt x="6" y="68"/>
                    <a:pt x="5" y="68"/>
                    <a:pt x="4" y="67"/>
                  </a:cubicBezTo>
                  <a:cubicBezTo>
                    <a:pt x="3" y="67"/>
                    <a:pt x="2" y="66"/>
                    <a:pt x="1" y="66"/>
                  </a:cubicBezTo>
                  <a:cubicBezTo>
                    <a:pt x="1" y="50"/>
                    <a:pt x="1" y="50"/>
                    <a:pt x="1" y="50"/>
                  </a:cubicBezTo>
                  <a:cubicBezTo>
                    <a:pt x="4" y="52"/>
                    <a:pt x="7" y="53"/>
                    <a:pt x="10" y="55"/>
                  </a:cubicBezTo>
                  <a:cubicBezTo>
                    <a:pt x="13" y="56"/>
                    <a:pt x="16" y="56"/>
                    <a:pt x="19" y="56"/>
                  </a:cubicBezTo>
                  <a:cubicBezTo>
                    <a:pt x="19" y="56"/>
                    <a:pt x="20" y="56"/>
                    <a:pt x="21" y="56"/>
                  </a:cubicBezTo>
                  <a:cubicBezTo>
                    <a:pt x="22" y="56"/>
                    <a:pt x="22" y="55"/>
                    <a:pt x="22" y="55"/>
                  </a:cubicBezTo>
                  <a:cubicBezTo>
                    <a:pt x="23" y="55"/>
                    <a:pt x="23" y="54"/>
                    <a:pt x="23" y="54"/>
                  </a:cubicBezTo>
                  <a:cubicBezTo>
                    <a:pt x="23" y="53"/>
                    <a:pt x="24" y="53"/>
                    <a:pt x="24" y="52"/>
                  </a:cubicBezTo>
                  <a:cubicBezTo>
                    <a:pt x="24" y="52"/>
                    <a:pt x="23" y="51"/>
                    <a:pt x="23" y="50"/>
                  </a:cubicBezTo>
                  <a:cubicBezTo>
                    <a:pt x="23" y="50"/>
                    <a:pt x="23" y="49"/>
                    <a:pt x="22" y="49"/>
                  </a:cubicBezTo>
                  <a:cubicBezTo>
                    <a:pt x="21" y="48"/>
                    <a:pt x="21" y="48"/>
                    <a:pt x="19" y="47"/>
                  </a:cubicBezTo>
                  <a:cubicBezTo>
                    <a:pt x="18" y="46"/>
                    <a:pt x="17" y="46"/>
                    <a:pt x="14" y="45"/>
                  </a:cubicBezTo>
                  <a:cubicBezTo>
                    <a:pt x="12" y="44"/>
                    <a:pt x="10" y="43"/>
                    <a:pt x="8" y="42"/>
                  </a:cubicBezTo>
                  <a:cubicBezTo>
                    <a:pt x="6" y="40"/>
                    <a:pt x="5" y="39"/>
                    <a:pt x="4" y="37"/>
                  </a:cubicBezTo>
                  <a:cubicBezTo>
                    <a:pt x="3" y="36"/>
                    <a:pt x="2" y="34"/>
                    <a:pt x="1" y="32"/>
                  </a:cubicBezTo>
                  <a:cubicBezTo>
                    <a:pt x="1" y="31"/>
                    <a:pt x="0" y="29"/>
                    <a:pt x="0" y="27"/>
                  </a:cubicBezTo>
                  <a:cubicBezTo>
                    <a:pt x="0" y="25"/>
                    <a:pt x="1" y="23"/>
                    <a:pt x="2" y="20"/>
                  </a:cubicBezTo>
                  <a:cubicBezTo>
                    <a:pt x="2" y="18"/>
                    <a:pt x="4" y="17"/>
                    <a:pt x="5" y="15"/>
                  </a:cubicBezTo>
                  <a:cubicBezTo>
                    <a:pt x="6" y="14"/>
                    <a:pt x="8" y="12"/>
                    <a:pt x="10" y="11"/>
                  </a:cubicBezTo>
                  <a:cubicBezTo>
                    <a:pt x="12" y="10"/>
                    <a:pt x="15" y="9"/>
                    <a:pt x="17" y="9"/>
                  </a:cubicBezTo>
                  <a:cubicBezTo>
                    <a:pt x="17" y="0"/>
                    <a:pt x="17" y="0"/>
                    <a:pt x="17" y="0"/>
                  </a:cubicBezTo>
                  <a:cubicBezTo>
                    <a:pt x="28" y="0"/>
                    <a:pt x="28" y="0"/>
                    <a:pt x="28" y="0"/>
                  </a:cubicBezTo>
                  <a:cubicBezTo>
                    <a:pt x="28" y="8"/>
                    <a:pt x="28" y="8"/>
                    <a:pt x="28" y="8"/>
                  </a:cubicBezTo>
                  <a:cubicBezTo>
                    <a:pt x="30" y="9"/>
                    <a:pt x="33" y="9"/>
                    <a:pt x="35" y="9"/>
                  </a:cubicBezTo>
                  <a:cubicBezTo>
                    <a:pt x="37" y="10"/>
                    <a:pt x="39" y="10"/>
                    <a:pt x="40" y="10"/>
                  </a:cubicBezTo>
                  <a:cubicBezTo>
                    <a:pt x="40" y="26"/>
                    <a:pt x="40" y="26"/>
                    <a:pt x="40" y="26"/>
                  </a:cubicBezTo>
                  <a:cubicBezTo>
                    <a:pt x="39" y="26"/>
                    <a:pt x="38" y="25"/>
                    <a:pt x="37" y="25"/>
                  </a:cubicBezTo>
                  <a:cubicBezTo>
                    <a:pt x="36" y="24"/>
                    <a:pt x="35" y="24"/>
                    <a:pt x="33" y="23"/>
                  </a:cubicBezTo>
                  <a:cubicBezTo>
                    <a:pt x="32" y="23"/>
                    <a:pt x="30" y="22"/>
                    <a:pt x="29" y="22"/>
                  </a:cubicBezTo>
                  <a:cubicBezTo>
                    <a:pt x="27" y="22"/>
                    <a:pt x="26" y="22"/>
                    <a:pt x="24" y="22"/>
                  </a:cubicBezTo>
                  <a:cubicBezTo>
                    <a:pt x="24" y="22"/>
                    <a:pt x="23" y="22"/>
                    <a:pt x="22" y="22"/>
                  </a:cubicBezTo>
                  <a:cubicBezTo>
                    <a:pt x="21" y="22"/>
                    <a:pt x="21" y="22"/>
                    <a:pt x="20" y="23"/>
                  </a:cubicBezTo>
                  <a:cubicBezTo>
                    <a:pt x="20" y="23"/>
                    <a:pt x="20" y="24"/>
                    <a:pt x="19" y="24"/>
                  </a:cubicBezTo>
                  <a:cubicBezTo>
                    <a:pt x="19" y="24"/>
                    <a:pt x="19" y="25"/>
                    <a:pt x="19" y="25"/>
                  </a:cubicBezTo>
                  <a:cubicBezTo>
                    <a:pt x="19" y="26"/>
                    <a:pt x="19" y="26"/>
                    <a:pt x="19" y="27"/>
                  </a:cubicBezTo>
                  <a:cubicBezTo>
                    <a:pt x="19" y="27"/>
                    <a:pt x="20" y="28"/>
                    <a:pt x="20" y="28"/>
                  </a:cubicBezTo>
                  <a:cubicBezTo>
                    <a:pt x="21" y="29"/>
                    <a:pt x="21" y="29"/>
                    <a:pt x="22" y="30"/>
                  </a:cubicBezTo>
                  <a:cubicBezTo>
                    <a:pt x="23" y="31"/>
                    <a:pt x="25" y="31"/>
                    <a:pt x="27" y="32"/>
                  </a:cubicBezTo>
                  <a:cubicBezTo>
                    <a:pt x="30" y="33"/>
                    <a:pt x="32" y="35"/>
                    <a:pt x="34" y="36"/>
                  </a:cubicBezTo>
                  <a:cubicBezTo>
                    <a:pt x="36" y="37"/>
                    <a:pt x="38" y="39"/>
                    <a:pt x="39" y="40"/>
                  </a:cubicBezTo>
                  <a:cubicBezTo>
                    <a:pt x="41" y="42"/>
                    <a:pt x="42" y="44"/>
                    <a:pt x="42" y="45"/>
                  </a:cubicBezTo>
                  <a:cubicBezTo>
                    <a:pt x="43" y="47"/>
                    <a:pt x="43" y="49"/>
                    <a:pt x="43" y="51"/>
                  </a:cubicBez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35"/>
            <p:cNvSpPr>
              <a:spLocks/>
            </p:cNvSpPr>
            <p:nvPr/>
          </p:nvSpPr>
          <p:spPr bwMode="auto">
            <a:xfrm>
              <a:off x="7602538" y="4714876"/>
              <a:ext cx="690563" cy="106363"/>
            </a:xfrm>
            <a:custGeom>
              <a:avLst/>
              <a:gdLst>
                <a:gd name="T0" fmla="*/ 117 w 123"/>
                <a:gd name="T1" fmla="*/ 0 h 19"/>
                <a:gd name="T2" fmla="*/ 116 w 123"/>
                <a:gd name="T3" fmla="*/ 0 h 19"/>
                <a:gd name="T4" fmla="*/ 7 w 123"/>
                <a:gd name="T5" fmla="*/ 0 h 19"/>
                <a:gd name="T6" fmla="*/ 7 w 123"/>
                <a:gd name="T7" fmla="*/ 0 h 19"/>
                <a:gd name="T8" fmla="*/ 0 w 123"/>
                <a:gd name="T9" fmla="*/ 6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6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6"/>
                  </a:cubicBezTo>
                  <a:cubicBezTo>
                    <a:pt x="0" y="10"/>
                    <a:pt x="3" y="13"/>
                    <a:pt x="7" y="13"/>
                  </a:cubicBezTo>
                  <a:cubicBezTo>
                    <a:pt x="7" y="13"/>
                    <a:pt x="7" y="13"/>
                    <a:pt x="7" y="13"/>
                  </a:cubicBezTo>
                  <a:cubicBezTo>
                    <a:pt x="23" y="13"/>
                    <a:pt x="23" y="13"/>
                    <a:pt x="23" y="13"/>
                  </a:cubicBezTo>
                  <a:cubicBezTo>
                    <a:pt x="23" y="13"/>
                    <a:pt x="23" y="13"/>
                    <a:pt x="23" y="13"/>
                  </a:cubicBezTo>
                  <a:cubicBezTo>
                    <a:pt x="23" y="16"/>
                    <a:pt x="26" y="19"/>
                    <a:pt x="29" y="19"/>
                  </a:cubicBezTo>
                  <a:cubicBezTo>
                    <a:pt x="29" y="19"/>
                    <a:pt x="30" y="19"/>
                    <a:pt x="30" y="19"/>
                  </a:cubicBezTo>
                  <a:cubicBezTo>
                    <a:pt x="93" y="19"/>
                    <a:pt x="93" y="19"/>
                    <a:pt x="93" y="19"/>
                  </a:cubicBezTo>
                  <a:cubicBezTo>
                    <a:pt x="94" y="19"/>
                    <a:pt x="94" y="19"/>
                    <a:pt x="94" y="19"/>
                  </a:cubicBezTo>
                  <a:cubicBezTo>
                    <a:pt x="98" y="19"/>
                    <a:pt x="101" y="16"/>
                    <a:pt x="101" y="13"/>
                  </a:cubicBezTo>
                  <a:cubicBezTo>
                    <a:pt x="101" y="13"/>
                    <a:pt x="101" y="13"/>
                    <a:pt x="101" y="13"/>
                  </a:cubicBezTo>
                  <a:cubicBezTo>
                    <a:pt x="116" y="13"/>
                    <a:pt x="116" y="13"/>
                    <a:pt x="116" y="13"/>
                  </a:cubicBezTo>
                  <a:cubicBezTo>
                    <a:pt x="116" y="13"/>
                    <a:pt x="117" y="13"/>
                    <a:pt x="117" y="13"/>
                  </a:cubicBezTo>
                  <a:cubicBezTo>
                    <a:pt x="120" y="13"/>
                    <a:pt x="123" y="10"/>
                    <a:pt x="123" y="6"/>
                  </a:cubicBezTo>
                  <a:cubicBezTo>
                    <a:pt x="123" y="3"/>
                    <a:pt x="120" y="0"/>
                    <a:pt x="11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36"/>
            <p:cNvSpPr>
              <a:spLocks/>
            </p:cNvSpPr>
            <p:nvPr/>
          </p:nvSpPr>
          <p:spPr bwMode="auto">
            <a:xfrm>
              <a:off x="8988425" y="4462463"/>
              <a:ext cx="690563" cy="106363"/>
            </a:xfrm>
            <a:custGeom>
              <a:avLst/>
              <a:gdLst>
                <a:gd name="T0" fmla="*/ 117 w 123"/>
                <a:gd name="T1" fmla="*/ 0 h 19"/>
                <a:gd name="T2" fmla="*/ 116 w 123"/>
                <a:gd name="T3" fmla="*/ 0 h 19"/>
                <a:gd name="T4" fmla="*/ 7 w 123"/>
                <a:gd name="T5" fmla="*/ 0 h 19"/>
                <a:gd name="T6" fmla="*/ 7 w 123"/>
                <a:gd name="T7" fmla="*/ 0 h 19"/>
                <a:gd name="T8" fmla="*/ 0 w 123"/>
                <a:gd name="T9" fmla="*/ 7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7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7"/>
                  </a:cubicBezTo>
                  <a:cubicBezTo>
                    <a:pt x="0" y="10"/>
                    <a:pt x="3" y="13"/>
                    <a:pt x="7" y="13"/>
                  </a:cubicBezTo>
                  <a:cubicBezTo>
                    <a:pt x="7" y="13"/>
                    <a:pt x="7" y="13"/>
                    <a:pt x="7" y="13"/>
                  </a:cubicBezTo>
                  <a:cubicBezTo>
                    <a:pt x="23" y="13"/>
                    <a:pt x="23" y="13"/>
                    <a:pt x="23" y="13"/>
                  </a:cubicBezTo>
                  <a:cubicBezTo>
                    <a:pt x="23" y="13"/>
                    <a:pt x="23" y="13"/>
                    <a:pt x="23" y="13"/>
                  </a:cubicBezTo>
                  <a:cubicBezTo>
                    <a:pt x="23" y="17"/>
                    <a:pt x="26" y="19"/>
                    <a:pt x="29" y="19"/>
                  </a:cubicBezTo>
                  <a:cubicBezTo>
                    <a:pt x="29" y="19"/>
                    <a:pt x="30" y="19"/>
                    <a:pt x="30" y="19"/>
                  </a:cubicBezTo>
                  <a:cubicBezTo>
                    <a:pt x="93" y="19"/>
                    <a:pt x="93" y="19"/>
                    <a:pt x="93" y="19"/>
                  </a:cubicBezTo>
                  <a:cubicBezTo>
                    <a:pt x="94" y="19"/>
                    <a:pt x="94" y="19"/>
                    <a:pt x="94" y="19"/>
                  </a:cubicBezTo>
                  <a:cubicBezTo>
                    <a:pt x="98" y="19"/>
                    <a:pt x="101" y="17"/>
                    <a:pt x="101" y="13"/>
                  </a:cubicBezTo>
                  <a:cubicBezTo>
                    <a:pt x="101" y="13"/>
                    <a:pt x="101" y="13"/>
                    <a:pt x="101" y="13"/>
                  </a:cubicBezTo>
                  <a:cubicBezTo>
                    <a:pt x="116" y="13"/>
                    <a:pt x="116" y="13"/>
                    <a:pt x="116" y="13"/>
                  </a:cubicBezTo>
                  <a:cubicBezTo>
                    <a:pt x="116" y="13"/>
                    <a:pt x="117" y="13"/>
                    <a:pt x="117" y="13"/>
                  </a:cubicBezTo>
                  <a:cubicBezTo>
                    <a:pt x="120" y="13"/>
                    <a:pt x="123" y="10"/>
                    <a:pt x="123" y="7"/>
                  </a:cubicBezTo>
                  <a:cubicBezTo>
                    <a:pt x="123" y="3"/>
                    <a:pt x="120" y="0"/>
                    <a:pt x="11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ectangle 37"/>
            <p:cNvSpPr>
              <a:spLocks noChangeArrowheads="1"/>
            </p:cNvSpPr>
            <p:nvPr/>
          </p:nvSpPr>
          <p:spPr bwMode="auto">
            <a:xfrm>
              <a:off x="8096250" y="5854701"/>
              <a:ext cx="1095375" cy="396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90661699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0500" y="2494575"/>
            <a:ext cx="5739426" cy="38643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Rectangle 31"/>
          <p:cNvSpPr/>
          <p:nvPr/>
        </p:nvSpPr>
        <p:spPr>
          <a:xfrm>
            <a:off x="6262075" y="2494575"/>
            <a:ext cx="5739426" cy="38643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Title 1"/>
          <p:cNvSpPr>
            <a:spLocks noGrp="1"/>
          </p:cNvSpPr>
          <p:nvPr>
            <p:ph type="title"/>
          </p:nvPr>
        </p:nvSpPr>
        <p:spPr/>
        <p:txBody>
          <a:bodyPr/>
          <a:lstStyle/>
          <a:p>
            <a:r>
              <a:rPr lang="en-US" dirty="0"/>
              <a:t>ADLAU allocation</a:t>
            </a:r>
          </a:p>
        </p:txBody>
      </p:sp>
      <p:sp>
        <p:nvSpPr>
          <p:cNvPr id="16" name="Rectangle 15"/>
          <p:cNvSpPr/>
          <p:nvPr/>
        </p:nvSpPr>
        <p:spPr>
          <a:xfrm>
            <a:off x="178143" y="1264153"/>
            <a:ext cx="6201671" cy="663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defTabSz="91420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Example: allocating 10 ADLAUs for a 10 minute job</a:t>
            </a:r>
          </a:p>
          <a:p>
            <a:pPr marL="0" marR="0" lvl="0" indent="0" defTabSz="91420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Cost: 10 min * 10 ADLAUs = 100 ADLAU minutes</a:t>
            </a:r>
          </a:p>
        </p:txBody>
      </p:sp>
      <p:sp>
        <p:nvSpPr>
          <p:cNvPr id="9" name="Rectangle 8"/>
          <p:cNvSpPr/>
          <p:nvPr/>
        </p:nvSpPr>
        <p:spPr>
          <a:xfrm>
            <a:off x="10113404" y="1334173"/>
            <a:ext cx="188809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r" defTabSz="761839"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3"/>
                </a:solidFill>
                <a:effectLst/>
                <a:uLnTx/>
                <a:uFillTx/>
              </a:rPr>
              <a:t>Blue line: allocated</a:t>
            </a:r>
          </a:p>
          <a:p>
            <a:pPr marL="0" marR="0" lvl="0" indent="0" algn="r" defTabSz="761839"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4"/>
                </a:solidFill>
                <a:effectLst/>
                <a:uLnTx/>
                <a:uFillTx/>
              </a:rPr>
              <a:t>Red line: running</a:t>
            </a:r>
          </a:p>
        </p:txBody>
      </p:sp>
      <p:grpSp>
        <p:nvGrpSpPr>
          <p:cNvPr id="14" name="Group 13"/>
          <p:cNvGrpSpPr/>
          <p:nvPr/>
        </p:nvGrpSpPr>
        <p:grpSpPr>
          <a:xfrm>
            <a:off x="397361" y="2714384"/>
            <a:ext cx="5263210" cy="2350317"/>
            <a:chOff x="6172200" y="3200400"/>
            <a:chExt cx="7086600" cy="3429000"/>
          </a:xfrm>
        </p:grpSpPr>
        <p:sp>
          <p:nvSpPr>
            <p:cNvPr id="15" name="Rectangle 14"/>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cxnSp>
          <p:nvCxnSpPr>
            <p:cNvPr id="17" name="Straight Connector 16"/>
            <p:cNvCxnSpPr/>
            <p:nvPr/>
          </p:nvCxnSpPr>
          <p:spPr>
            <a:xfrm>
              <a:off x="6172200" y="3429000"/>
              <a:ext cx="708660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8" name="Freeform 217"/>
          <p:cNvSpPr/>
          <p:nvPr/>
        </p:nvSpPr>
        <p:spPr>
          <a:xfrm>
            <a:off x="482217" y="3343804"/>
            <a:ext cx="5129523" cy="1718591"/>
          </a:xfrm>
          <a:custGeom>
            <a:avLst/>
            <a:gdLst>
              <a:gd name="connsiteX0" fmla="*/ 0 w 4523102"/>
              <a:gd name="connsiteY0" fmla="*/ 1589198 h 1589198"/>
              <a:gd name="connsiteX1" fmla="*/ 1075765 w 4523102"/>
              <a:gd name="connsiteY1" fmla="*/ 0 h 1589198"/>
              <a:gd name="connsiteX2" fmla="*/ 4523102 w 4523102"/>
              <a:gd name="connsiteY2" fmla="*/ 1584308 h 1589198"/>
              <a:gd name="connsiteX0" fmla="*/ 69928 w 4593030"/>
              <a:gd name="connsiteY0" fmla="*/ 1589244 h 1663208"/>
              <a:gd name="connsiteX1" fmla="*/ 82610 w 4593030"/>
              <a:gd name="connsiteY1" fmla="*/ 1530864 h 1663208"/>
              <a:gd name="connsiteX2" fmla="*/ 1145693 w 4593030"/>
              <a:gd name="connsiteY2" fmla="*/ 46 h 1663208"/>
              <a:gd name="connsiteX3" fmla="*/ 4593030 w 4593030"/>
              <a:gd name="connsiteY3" fmla="*/ 1584354 h 1663208"/>
              <a:gd name="connsiteX0" fmla="*/ 0 w 4523102"/>
              <a:gd name="connsiteY0" fmla="*/ 1589244 h 1589244"/>
              <a:gd name="connsiteX1" fmla="*/ 12682 w 4523102"/>
              <a:gd name="connsiteY1" fmla="*/ 1530864 h 1589244"/>
              <a:gd name="connsiteX2" fmla="*/ 1075765 w 4523102"/>
              <a:gd name="connsiteY2" fmla="*/ 46 h 1589244"/>
              <a:gd name="connsiteX3" fmla="*/ 4523102 w 4523102"/>
              <a:gd name="connsiteY3" fmla="*/ 1584354 h 1589244"/>
              <a:gd name="connsiteX0" fmla="*/ 1214 w 4524316"/>
              <a:gd name="connsiteY0" fmla="*/ 1589244 h 1589244"/>
              <a:gd name="connsiteX1" fmla="*/ 13896 w 4524316"/>
              <a:gd name="connsiteY1" fmla="*/ 1530864 h 1589244"/>
              <a:gd name="connsiteX2" fmla="*/ 1076979 w 4524316"/>
              <a:gd name="connsiteY2" fmla="*/ 46 h 1589244"/>
              <a:gd name="connsiteX3" fmla="*/ 4524316 w 4524316"/>
              <a:gd name="connsiteY3" fmla="*/ 1584354 h 1589244"/>
              <a:gd name="connsiteX0" fmla="*/ 0 w 4523102"/>
              <a:gd name="connsiteY0" fmla="*/ 1589244 h 1589244"/>
              <a:gd name="connsiteX1" fmla="*/ 12682 w 4523102"/>
              <a:gd name="connsiteY1" fmla="*/ 1530864 h 1589244"/>
              <a:gd name="connsiteX2" fmla="*/ 1075765 w 4523102"/>
              <a:gd name="connsiteY2" fmla="*/ 46 h 1589244"/>
              <a:gd name="connsiteX3" fmla="*/ 4523102 w 4523102"/>
              <a:gd name="connsiteY3" fmla="*/ 1584354 h 1589244"/>
              <a:gd name="connsiteX0" fmla="*/ 25 w 4523127"/>
              <a:gd name="connsiteY0" fmla="*/ 1589244 h 1589244"/>
              <a:gd name="connsiteX1" fmla="*/ 12707 w 4523127"/>
              <a:gd name="connsiteY1" fmla="*/ 1530864 h 1589244"/>
              <a:gd name="connsiteX2" fmla="*/ 1075790 w 4523127"/>
              <a:gd name="connsiteY2" fmla="*/ 46 h 1589244"/>
              <a:gd name="connsiteX3" fmla="*/ 4523127 w 4523127"/>
              <a:gd name="connsiteY3" fmla="*/ 1584354 h 1589244"/>
              <a:gd name="connsiteX0" fmla="*/ 25 w 4523127"/>
              <a:gd name="connsiteY0" fmla="*/ 1589245 h 1589245"/>
              <a:gd name="connsiteX1" fmla="*/ 12707 w 4523127"/>
              <a:gd name="connsiteY1" fmla="*/ 1530865 h 1589245"/>
              <a:gd name="connsiteX2" fmla="*/ 1075790 w 4523127"/>
              <a:gd name="connsiteY2" fmla="*/ 47 h 1589245"/>
              <a:gd name="connsiteX3" fmla="*/ 4523127 w 4523127"/>
              <a:gd name="connsiteY3" fmla="*/ 1584355 h 1589245"/>
              <a:gd name="connsiteX0" fmla="*/ 25 w 4523127"/>
              <a:gd name="connsiteY0" fmla="*/ 1589246 h 1589246"/>
              <a:gd name="connsiteX1" fmla="*/ 12707 w 4523127"/>
              <a:gd name="connsiteY1" fmla="*/ 1530866 h 1589246"/>
              <a:gd name="connsiteX2" fmla="*/ 1075790 w 4523127"/>
              <a:gd name="connsiteY2" fmla="*/ 48 h 1589246"/>
              <a:gd name="connsiteX3" fmla="*/ 4523127 w 4523127"/>
              <a:gd name="connsiteY3" fmla="*/ 1584356 h 1589246"/>
              <a:gd name="connsiteX0" fmla="*/ 25 w 4670970"/>
              <a:gd name="connsiteY0" fmla="*/ 1589246 h 1650888"/>
              <a:gd name="connsiteX1" fmla="*/ 12707 w 4670970"/>
              <a:gd name="connsiteY1" fmla="*/ 1530866 h 1650888"/>
              <a:gd name="connsiteX2" fmla="*/ 1075790 w 4670970"/>
              <a:gd name="connsiteY2" fmla="*/ 48 h 1650888"/>
              <a:gd name="connsiteX3" fmla="*/ 4378156 w 4670970"/>
              <a:gd name="connsiteY3" fmla="*/ 1515767 h 1650888"/>
              <a:gd name="connsiteX4" fmla="*/ 4523127 w 4670970"/>
              <a:gd name="connsiteY4" fmla="*/ 1584356 h 1650888"/>
              <a:gd name="connsiteX0" fmla="*/ 25 w 4523127"/>
              <a:gd name="connsiteY0" fmla="*/ 1589246 h 1589246"/>
              <a:gd name="connsiteX1" fmla="*/ 12707 w 4523127"/>
              <a:gd name="connsiteY1" fmla="*/ 1530866 h 1589246"/>
              <a:gd name="connsiteX2" fmla="*/ 1075790 w 4523127"/>
              <a:gd name="connsiteY2" fmla="*/ 48 h 1589246"/>
              <a:gd name="connsiteX3" fmla="*/ 4378156 w 4523127"/>
              <a:gd name="connsiteY3" fmla="*/ 1515767 h 1589246"/>
              <a:gd name="connsiteX4" fmla="*/ 4523127 w 4523127"/>
              <a:gd name="connsiteY4" fmla="*/ 1584356 h 1589246"/>
              <a:gd name="connsiteX0" fmla="*/ 25 w 4523127"/>
              <a:gd name="connsiteY0" fmla="*/ 1589246 h 1589246"/>
              <a:gd name="connsiteX1" fmla="*/ 12707 w 4523127"/>
              <a:gd name="connsiteY1" fmla="*/ 1530866 h 1589246"/>
              <a:gd name="connsiteX2" fmla="*/ 1075790 w 4523127"/>
              <a:gd name="connsiteY2" fmla="*/ 48 h 1589246"/>
              <a:gd name="connsiteX3" fmla="*/ 4378156 w 4523127"/>
              <a:gd name="connsiteY3" fmla="*/ 1515767 h 1589246"/>
              <a:gd name="connsiteX4" fmla="*/ 4523127 w 4523127"/>
              <a:gd name="connsiteY4" fmla="*/ 1584356 h 1589246"/>
              <a:gd name="connsiteX0" fmla="*/ 25 w 4523127"/>
              <a:gd name="connsiteY0" fmla="*/ 1589246 h 1589246"/>
              <a:gd name="connsiteX1" fmla="*/ 12707 w 4523127"/>
              <a:gd name="connsiteY1" fmla="*/ 1530866 h 1589246"/>
              <a:gd name="connsiteX2" fmla="*/ 1075790 w 4523127"/>
              <a:gd name="connsiteY2" fmla="*/ 48 h 1589246"/>
              <a:gd name="connsiteX3" fmla="*/ 4378156 w 4523127"/>
              <a:gd name="connsiteY3" fmla="*/ 1515767 h 1589246"/>
              <a:gd name="connsiteX4" fmla="*/ 4523127 w 4523127"/>
              <a:gd name="connsiteY4" fmla="*/ 1584356 h 1589246"/>
              <a:gd name="connsiteX0" fmla="*/ 25 w 4512354"/>
              <a:gd name="connsiteY0" fmla="*/ 1589246 h 1589246"/>
              <a:gd name="connsiteX1" fmla="*/ 12707 w 4512354"/>
              <a:gd name="connsiteY1" fmla="*/ 1530866 h 1589246"/>
              <a:gd name="connsiteX2" fmla="*/ 1075790 w 4512354"/>
              <a:gd name="connsiteY2" fmla="*/ 48 h 1589246"/>
              <a:gd name="connsiteX3" fmla="*/ 4378156 w 4512354"/>
              <a:gd name="connsiteY3" fmla="*/ 1515767 h 1589246"/>
              <a:gd name="connsiteX4" fmla="*/ 4512354 w 4512354"/>
              <a:gd name="connsiteY4" fmla="*/ 1586873 h 1589246"/>
              <a:gd name="connsiteX0" fmla="*/ 25 w 4512358"/>
              <a:gd name="connsiteY0" fmla="*/ 1589246 h 1589246"/>
              <a:gd name="connsiteX1" fmla="*/ 12707 w 4512358"/>
              <a:gd name="connsiteY1" fmla="*/ 1530866 h 1589246"/>
              <a:gd name="connsiteX2" fmla="*/ 1075790 w 4512358"/>
              <a:gd name="connsiteY2" fmla="*/ 48 h 1589246"/>
              <a:gd name="connsiteX3" fmla="*/ 4378156 w 4512358"/>
              <a:gd name="connsiteY3" fmla="*/ 1515767 h 1589246"/>
              <a:gd name="connsiteX4" fmla="*/ 4512354 w 4512358"/>
              <a:gd name="connsiteY4" fmla="*/ 1586873 h 1589246"/>
              <a:gd name="connsiteX0" fmla="*/ 25 w 4512435"/>
              <a:gd name="connsiteY0" fmla="*/ 1589246 h 1589246"/>
              <a:gd name="connsiteX1" fmla="*/ 12707 w 4512435"/>
              <a:gd name="connsiteY1" fmla="*/ 1530866 h 1589246"/>
              <a:gd name="connsiteX2" fmla="*/ 1075790 w 4512435"/>
              <a:gd name="connsiteY2" fmla="*/ 48 h 1589246"/>
              <a:gd name="connsiteX3" fmla="*/ 4378156 w 4512435"/>
              <a:gd name="connsiteY3" fmla="*/ 1515767 h 1589246"/>
              <a:gd name="connsiteX4" fmla="*/ 4512354 w 4512435"/>
              <a:gd name="connsiteY4" fmla="*/ 1586873 h 1589246"/>
              <a:gd name="connsiteX0" fmla="*/ 25 w 4512435"/>
              <a:gd name="connsiteY0" fmla="*/ 1589246 h 1589246"/>
              <a:gd name="connsiteX1" fmla="*/ 12707 w 4512435"/>
              <a:gd name="connsiteY1" fmla="*/ 1530866 h 1589246"/>
              <a:gd name="connsiteX2" fmla="*/ 1075790 w 4512435"/>
              <a:gd name="connsiteY2" fmla="*/ 48 h 1589246"/>
              <a:gd name="connsiteX3" fmla="*/ 4378156 w 4512435"/>
              <a:gd name="connsiteY3" fmla="*/ 1515767 h 1589246"/>
              <a:gd name="connsiteX4" fmla="*/ 4512354 w 4512435"/>
              <a:gd name="connsiteY4" fmla="*/ 1586873 h 1589246"/>
              <a:gd name="connsiteX0" fmla="*/ 25 w 4512505"/>
              <a:gd name="connsiteY0" fmla="*/ 1589246 h 1589246"/>
              <a:gd name="connsiteX1" fmla="*/ 12707 w 4512505"/>
              <a:gd name="connsiteY1" fmla="*/ 1530866 h 1589246"/>
              <a:gd name="connsiteX2" fmla="*/ 1075790 w 4512505"/>
              <a:gd name="connsiteY2" fmla="*/ 48 h 1589246"/>
              <a:gd name="connsiteX3" fmla="*/ 4378156 w 4512505"/>
              <a:gd name="connsiteY3" fmla="*/ 1515767 h 1589246"/>
              <a:gd name="connsiteX4" fmla="*/ 4512354 w 4512505"/>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4378156 w 4512354"/>
              <a:gd name="connsiteY3" fmla="*/ 1515767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4378156 w 4512354"/>
              <a:gd name="connsiteY3" fmla="*/ 1515767 h 1589246"/>
              <a:gd name="connsiteX4" fmla="*/ 4512354 w 4512354"/>
              <a:gd name="connsiteY4" fmla="*/ 1586873 h 1589246"/>
              <a:gd name="connsiteX0" fmla="*/ 25 w 4512378"/>
              <a:gd name="connsiteY0" fmla="*/ 1589246 h 1589246"/>
              <a:gd name="connsiteX1" fmla="*/ 12707 w 4512378"/>
              <a:gd name="connsiteY1" fmla="*/ 1530866 h 1589246"/>
              <a:gd name="connsiteX2" fmla="*/ 1075790 w 4512378"/>
              <a:gd name="connsiteY2" fmla="*/ 48 h 1589246"/>
              <a:gd name="connsiteX3" fmla="*/ 4378156 w 4512378"/>
              <a:gd name="connsiteY3" fmla="*/ 1515767 h 1589246"/>
              <a:gd name="connsiteX4" fmla="*/ 4512354 w 4512378"/>
              <a:gd name="connsiteY4" fmla="*/ 1586873 h 1589246"/>
              <a:gd name="connsiteX0" fmla="*/ 25 w 4512356"/>
              <a:gd name="connsiteY0" fmla="*/ 1589246 h 1589246"/>
              <a:gd name="connsiteX1" fmla="*/ 12707 w 4512356"/>
              <a:gd name="connsiteY1" fmla="*/ 1530866 h 1589246"/>
              <a:gd name="connsiteX2" fmla="*/ 1075790 w 4512356"/>
              <a:gd name="connsiteY2" fmla="*/ 48 h 1589246"/>
              <a:gd name="connsiteX3" fmla="*/ 3481605 w 4512356"/>
              <a:gd name="connsiteY3" fmla="*/ 1021254 h 1589246"/>
              <a:gd name="connsiteX4" fmla="*/ 4512354 w 4512356"/>
              <a:gd name="connsiteY4" fmla="*/ 1586873 h 1589246"/>
              <a:gd name="connsiteX0" fmla="*/ 25 w 4512356"/>
              <a:gd name="connsiteY0" fmla="*/ 1589246 h 1589246"/>
              <a:gd name="connsiteX1" fmla="*/ 12707 w 4512356"/>
              <a:gd name="connsiteY1" fmla="*/ 1530866 h 1589246"/>
              <a:gd name="connsiteX2" fmla="*/ 1075790 w 4512356"/>
              <a:gd name="connsiteY2" fmla="*/ 48 h 1589246"/>
              <a:gd name="connsiteX3" fmla="*/ 3481605 w 4512356"/>
              <a:gd name="connsiteY3" fmla="*/ 1021254 h 1589246"/>
              <a:gd name="connsiteX4" fmla="*/ 4512354 w 4512356"/>
              <a:gd name="connsiteY4" fmla="*/ 1586873 h 1589246"/>
              <a:gd name="connsiteX0" fmla="*/ 25 w 4512356"/>
              <a:gd name="connsiteY0" fmla="*/ 1589246 h 1589246"/>
              <a:gd name="connsiteX1" fmla="*/ 12707 w 4512356"/>
              <a:gd name="connsiteY1" fmla="*/ 1530866 h 1589246"/>
              <a:gd name="connsiteX2" fmla="*/ 1075790 w 4512356"/>
              <a:gd name="connsiteY2" fmla="*/ 48 h 1589246"/>
              <a:gd name="connsiteX3" fmla="*/ 3481605 w 4512356"/>
              <a:gd name="connsiteY3" fmla="*/ 1021254 h 1589246"/>
              <a:gd name="connsiteX4" fmla="*/ 4512354 w 4512356"/>
              <a:gd name="connsiteY4" fmla="*/ 1586873 h 1589246"/>
              <a:gd name="connsiteX0" fmla="*/ 25 w 4512356"/>
              <a:gd name="connsiteY0" fmla="*/ 1589246 h 1589246"/>
              <a:gd name="connsiteX1" fmla="*/ 12707 w 4512356"/>
              <a:gd name="connsiteY1" fmla="*/ 1530866 h 1589246"/>
              <a:gd name="connsiteX2" fmla="*/ 1075790 w 4512356"/>
              <a:gd name="connsiteY2" fmla="*/ 48 h 1589246"/>
              <a:gd name="connsiteX3" fmla="*/ 3481605 w 4512356"/>
              <a:gd name="connsiteY3" fmla="*/ 1021254 h 1589246"/>
              <a:gd name="connsiteX4" fmla="*/ 4512354 w 4512356"/>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81605 w 4512354"/>
              <a:gd name="connsiteY3" fmla="*/ 1021254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81605 w 4512354"/>
              <a:gd name="connsiteY3" fmla="*/ 1021254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81605 w 4512354"/>
              <a:gd name="connsiteY3" fmla="*/ 1021254 h 1589246"/>
              <a:gd name="connsiteX4" fmla="*/ 4512354 w 4512354"/>
              <a:gd name="connsiteY4" fmla="*/ 1586873 h 1589246"/>
              <a:gd name="connsiteX0" fmla="*/ 25 w 4514471"/>
              <a:gd name="connsiteY0" fmla="*/ 1589246 h 1589246"/>
              <a:gd name="connsiteX1" fmla="*/ 12707 w 4514471"/>
              <a:gd name="connsiteY1" fmla="*/ 1530866 h 1589246"/>
              <a:gd name="connsiteX2" fmla="*/ 1075790 w 4514471"/>
              <a:gd name="connsiteY2" fmla="*/ 48 h 1589246"/>
              <a:gd name="connsiteX3" fmla="*/ 3481605 w 4514471"/>
              <a:gd name="connsiteY3" fmla="*/ 1021254 h 1589246"/>
              <a:gd name="connsiteX4" fmla="*/ 4512354 w 4514471"/>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81605 w 4512354"/>
              <a:gd name="connsiteY3" fmla="*/ 1021254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81605 w 4512354"/>
              <a:gd name="connsiteY3" fmla="*/ 1021254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81605 w 4512354"/>
              <a:gd name="connsiteY3" fmla="*/ 1021254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81605 w 4512354"/>
              <a:gd name="connsiteY3" fmla="*/ 1021254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81605 w 4512354"/>
              <a:gd name="connsiteY3" fmla="*/ 1021254 h 1589246"/>
              <a:gd name="connsiteX4" fmla="*/ 4512354 w 4512354"/>
              <a:gd name="connsiteY4" fmla="*/ 1586873 h 1589246"/>
              <a:gd name="connsiteX0" fmla="*/ 25 w 4512376"/>
              <a:gd name="connsiteY0" fmla="*/ 1589246 h 1589246"/>
              <a:gd name="connsiteX1" fmla="*/ 12707 w 4512376"/>
              <a:gd name="connsiteY1" fmla="*/ 1530866 h 1589246"/>
              <a:gd name="connsiteX2" fmla="*/ 1075790 w 4512376"/>
              <a:gd name="connsiteY2" fmla="*/ 48 h 1589246"/>
              <a:gd name="connsiteX3" fmla="*/ 3481605 w 4512376"/>
              <a:gd name="connsiteY3" fmla="*/ 1021254 h 1589246"/>
              <a:gd name="connsiteX4" fmla="*/ 4512354 w 4512376"/>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81605 w 4512354"/>
              <a:gd name="connsiteY3" fmla="*/ 1021254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81605 w 4512354"/>
              <a:gd name="connsiteY3" fmla="*/ 967701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81605 w 4512354"/>
              <a:gd name="connsiteY3" fmla="*/ 967701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398485 w 4512354"/>
              <a:gd name="connsiteY3" fmla="*/ 871869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06529 w 4512354"/>
              <a:gd name="connsiteY3" fmla="*/ 914148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06529 w 4512354"/>
              <a:gd name="connsiteY3" fmla="*/ 914148 h 1589246"/>
              <a:gd name="connsiteX4" fmla="*/ 4512354 w 4512354"/>
              <a:gd name="connsiteY4" fmla="*/ 1586873 h 1589246"/>
              <a:gd name="connsiteX0" fmla="*/ 25 w 4512354"/>
              <a:gd name="connsiteY0" fmla="*/ 1589246 h 1589246"/>
              <a:gd name="connsiteX1" fmla="*/ 12707 w 4512354"/>
              <a:gd name="connsiteY1" fmla="*/ 1530866 h 1589246"/>
              <a:gd name="connsiteX2" fmla="*/ 1075790 w 4512354"/>
              <a:gd name="connsiteY2" fmla="*/ 48 h 1589246"/>
              <a:gd name="connsiteX3" fmla="*/ 3419936 w 4512354"/>
              <a:gd name="connsiteY3" fmla="*/ 874687 h 1589246"/>
              <a:gd name="connsiteX4" fmla="*/ 4512354 w 4512354"/>
              <a:gd name="connsiteY4" fmla="*/ 1586873 h 158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354" h="1589246">
                <a:moveTo>
                  <a:pt x="25" y="1589246"/>
                </a:moveTo>
                <a:cubicBezTo>
                  <a:pt x="-536" y="1560978"/>
                  <a:pt x="8480" y="1550326"/>
                  <a:pt x="12707" y="1530866"/>
                </a:cubicBezTo>
                <a:cubicBezTo>
                  <a:pt x="86666" y="1219443"/>
                  <a:pt x="324053" y="-8867"/>
                  <a:pt x="1075790" y="48"/>
                </a:cubicBezTo>
                <a:cubicBezTo>
                  <a:pt x="1804961" y="-1839"/>
                  <a:pt x="3107193" y="718416"/>
                  <a:pt x="3419936" y="874687"/>
                </a:cubicBezTo>
                <a:cubicBezTo>
                  <a:pt x="3732679" y="1030958"/>
                  <a:pt x="4509521" y="1472158"/>
                  <a:pt x="4512354" y="1586873"/>
                </a:cubicBezTo>
              </a:path>
            </a:pathLst>
          </a:cu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cxnSp>
        <p:nvCxnSpPr>
          <p:cNvPr id="19" name="Straight Arrow Connector 18"/>
          <p:cNvCxnSpPr/>
          <p:nvPr/>
        </p:nvCxnSpPr>
        <p:spPr>
          <a:xfrm>
            <a:off x="1713164" y="2929355"/>
            <a:ext cx="0" cy="358133"/>
          </a:xfrm>
          <a:prstGeom prst="straightConnector1">
            <a:avLst/>
          </a:prstGeom>
          <a:ln w="44450">
            <a:solidFill>
              <a:schemeClr val="tx1"/>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90500" y="2137414"/>
            <a:ext cx="2971661" cy="36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defTabSz="914205" eaLnBrk="1" fontAlgn="auto" latinLnBrk="0" hangingPunct="1">
              <a:lnSpc>
                <a:spcPct val="100000"/>
              </a:lnSpc>
              <a:spcBef>
                <a:spcPts val="0"/>
              </a:spcBef>
              <a:spcAft>
                <a:spcPts val="0"/>
              </a:spcAft>
              <a:buClrTx/>
              <a:buSzTx/>
              <a:buFontTx/>
              <a:buNone/>
              <a:tabLst/>
              <a:defRPr/>
            </a:pPr>
            <a:r>
              <a:rPr kumimoji="0" lang="en-US" sz="1770" b="1" i="0" u="none" strike="noStrike" kern="0" cap="none" spc="0" normalizeH="0" baseline="0" noProof="0" dirty="0">
                <a:ln>
                  <a:noFill/>
                </a:ln>
                <a:solidFill>
                  <a:schemeClr val="tx2"/>
                </a:solidFill>
                <a:effectLst/>
                <a:uLnTx/>
                <a:uFillTx/>
              </a:rPr>
              <a:t>Over-allocation</a:t>
            </a:r>
          </a:p>
        </p:txBody>
      </p:sp>
      <p:sp>
        <p:nvSpPr>
          <p:cNvPr id="21" name="Rectangle 20"/>
          <p:cNvSpPr/>
          <p:nvPr/>
        </p:nvSpPr>
        <p:spPr>
          <a:xfrm>
            <a:off x="397361" y="5537862"/>
            <a:ext cx="5003547"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28600" marR="0" lvl="0" indent="-228600" defTabSz="914205"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rPr>
              <a:t>Consider using fewer ADLAUs</a:t>
            </a:r>
          </a:p>
          <a:p>
            <a:pPr marL="228600" marR="0" lvl="0" indent="-228600" defTabSz="914205"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rPr>
              <a:t>You are paying for the area under the blue line</a:t>
            </a:r>
          </a:p>
          <a:p>
            <a:pPr marL="228600" marR="0" lvl="0" indent="-228600" defTabSz="914205"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rPr>
              <a:t>You are only using the area under the red line</a:t>
            </a:r>
          </a:p>
        </p:txBody>
      </p:sp>
      <p:sp>
        <p:nvSpPr>
          <p:cNvPr id="22" name="Rectangle 21"/>
          <p:cNvSpPr/>
          <p:nvPr/>
        </p:nvSpPr>
        <p:spPr>
          <a:xfrm>
            <a:off x="6262075" y="2137414"/>
            <a:ext cx="2971661" cy="36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defTabSz="914205" eaLnBrk="1" fontAlgn="auto" latinLnBrk="0" hangingPunct="1">
              <a:lnSpc>
                <a:spcPct val="100000"/>
              </a:lnSpc>
              <a:spcBef>
                <a:spcPts val="0"/>
              </a:spcBef>
              <a:spcAft>
                <a:spcPts val="0"/>
              </a:spcAft>
              <a:buClrTx/>
              <a:buSzTx/>
              <a:buFontTx/>
              <a:buNone/>
              <a:tabLst/>
              <a:defRPr/>
            </a:pPr>
            <a:r>
              <a:rPr kumimoji="0" lang="en-US" sz="1770" b="1" i="0" u="none" strike="noStrike" kern="0" cap="none" spc="0" normalizeH="0" baseline="0" noProof="0" dirty="0">
                <a:ln>
                  <a:noFill/>
                </a:ln>
                <a:solidFill>
                  <a:schemeClr val="tx2"/>
                </a:solidFill>
                <a:effectLst/>
                <a:uLnTx/>
                <a:uFillTx/>
              </a:rPr>
              <a:t>Under-allocation</a:t>
            </a:r>
          </a:p>
        </p:txBody>
      </p:sp>
      <p:sp>
        <p:nvSpPr>
          <p:cNvPr id="23" name="Rectangle 22"/>
          <p:cNvSpPr/>
          <p:nvPr/>
        </p:nvSpPr>
        <p:spPr>
          <a:xfrm>
            <a:off x="6491181" y="5537862"/>
            <a:ext cx="306512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28600" marR="0" lvl="0" indent="-228600" defTabSz="914205"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rPr>
              <a:t>Consider using more ADLAUs</a:t>
            </a:r>
          </a:p>
        </p:txBody>
      </p:sp>
      <p:grpSp>
        <p:nvGrpSpPr>
          <p:cNvPr id="27" name="Group 26"/>
          <p:cNvGrpSpPr>
            <a:grpSpLocks/>
          </p:cNvGrpSpPr>
          <p:nvPr/>
        </p:nvGrpSpPr>
        <p:grpSpPr>
          <a:xfrm>
            <a:off x="6491181" y="2714384"/>
            <a:ext cx="5263210" cy="2350317"/>
            <a:chOff x="381811" y="2095690"/>
            <a:chExt cx="3809459" cy="2857094"/>
          </a:xfrm>
        </p:grpSpPr>
        <p:grpSp>
          <p:nvGrpSpPr>
            <p:cNvPr id="28" name="Group 27"/>
            <p:cNvGrpSpPr/>
            <p:nvPr/>
          </p:nvGrpSpPr>
          <p:grpSpPr>
            <a:xfrm>
              <a:off x="381811" y="2095690"/>
              <a:ext cx="3809459" cy="2857094"/>
              <a:chOff x="6172200" y="3200400"/>
              <a:chExt cx="7086600" cy="3429000"/>
            </a:xfrm>
          </p:grpSpPr>
          <p:sp>
            <p:nvSpPr>
              <p:cNvPr id="30" name="Rectangle 29"/>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cxnSp>
            <p:nvCxnSpPr>
              <p:cNvPr id="31" name="Straight Connector 30"/>
              <p:cNvCxnSpPr/>
              <p:nvPr/>
            </p:nvCxnSpPr>
            <p:spPr>
              <a:xfrm>
                <a:off x="6172200" y="3429000"/>
                <a:ext cx="708660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9" name="Freeform 9"/>
            <p:cNvSpPr/>
            <p:nvPr/>
          </p:nvSpPr>
          <p:spPr>
            <a:xfrm>
              <a:off x="438282" y="2351879"/>
              <a:ext cx="3704983" cy="2600905"/>
            </a:xfrm>
            <a:custGeom>
              <a:avLst/>
              <a:gdLst>
                <a:gd name="connsiteX0" fmla="*/ 0 w 4290646"/>
                <a:gd name="connsiteY0" fmla="*/ 2089052 h 2089052"/>
                <a:gd name="connsiteX1" fmla="*/ 105508 w 4290646"/>
                <a:gd name="connsiteY1" fmla="*/ 0 h 2089052"/>
                <a:gd name="connsiteX2" fmla="*/ 2419643 w 4290646"/>
                <a:gd name="connsiteY2" fmla="*/ 0 h 2089052"/>
                <a:gd name="connsiteX3" fmla="*/ 2602523 w 4290646"/>
                <a:gd name="connsiteY3" fmla="*/ 1962443 h 2089052"/>
                <a:gd name="connsiteX4" fmla="*/ 2722098 w 4290646"/>
                <a:gd name="connsiteY4" fmla="*/ 7034 h 2089052"/>
                <a:gd name="connsiteX5" fmla="*/ 4044461 w 4290646"/>
                <a:gd name="connsiteY5" fmla="*/ 21101 h 2089052"/>
                <a:gd name="connsiteX6" fmla="*/ 4290646 w 4290646"/>
                <a:gd name="connsiteY6" fmla="*/ 1906172 h 2089052"/>
                <a:gd name="connsiteX7" fmla="*/ 4290646 w 4290646"/>
                <a:gd name="connsiteY7" fmla="*/ 1906172 h 2089052"/>
                <a:gd name="connsiteX0" fmla="*/ 0 w 4290646"/>
                <a:gd name="connsiteY0" fmla="*/ 2089052 h 2089052"/>
                <a:gd name="connsiteX1" fmla="*/ 105508 w 4290646"/>
                <a:gd name="connsiteY1" fmla="*/ 0 h 2089052"/>
                <a:gd name="connsiteX2" fmla="*/ 2419643 w 4290646"/>
                <a:gd name="connsiteY2" fmla="*/ 0 h 2089052"/>
                <a:gd name="connsiteX3" fmla="*/ 2637692 w 4290646"/>
                <a:gd name="connsiteY3" fmla="*/ 1624818 h 2089052"/>
                <a:gd name="connsiteX4" fmla="*/ 2722098 w 4290646"/>
                <a:gd name="connsiteY4" fmla="*/ 7034 h 2089052"/>
                <a:gd name="connsiteX5" fmla="*/ 4044461 w 4290646"/>
                <a:gd name="connsiteY5" fmla="*/ 21101 h 2089052"/>
                <a:gd name="connsiteX6" fmla="*/ 4290646 w 4290646"/>
                <a:gd name="connsiteY6" fmla="*/ 1906172 h 2089052"/>
                <a:gd name="connsiteX7" fmla="*/ 4290646 w 4290646"/>
                <a:gd name="connsiteY7" fmla="*/ 1906172 h 2089052"/>
                <a:gd name="connsiteX0" fmla="*/ 0 w 4290646"/>
                <a:gd name="connsiteY0" fmla="*/ 2089052 h 2089052"/>
                <a:gd name="connsiteX1" fmla="*/ 105508 w 4290646"/>
                <a:gd name="connsiteY1" fmla="*/ 0 h 2089052"/>
                <a:gd name="connsiteX2" fmla="*/ 2419643 w 4290646"/>
                <a:gd name="connsiteY2" fmla="*/ 0 h 2089052"/>
                <a:gd name="connsiteX3" fmla="*/ 2539218 w 4290646"/>
                <a:gd name="connsiteY3" fmla="*/ 1744393 h 2089052"/>
                <a:gd name="connsiteX4" fmla="*/ 2722098 w 4290646"/>
                <a:gd name="connsiteY4" fmla="*/ 7034 h 2089052"/>
                <a:gd name="connsiteX5" fmla="*/ 4044461 w 4290646"/>
                <a:gd name="connsiteY5" fmla="*/ 21101 h 2089052"/>
                <a:gd name="connsiteX6" fmla="*/ 4290646 w 4290646"/>
                <a:gd name="connsiteY6" fmla="*/ 1906172 h 2089052"/>
                <a:gd name="connsiteX7" fmla="*/ 4290646 w 4290646"/>
                <a:gd name="connsiteY7" fmla="*/ 1906172 h 2089052"/>
                <a:gd name="connsiteX0" fmla="*/ 0 w 4301121"/>
                <a:gd name="connsiteY0" fmla="*/ 2089052 h 2095833"/>
                <a:gd name="connsiteX1" fmla="*/ 105508 w 4301121"/>
                <a:gd name="connsiteY1" fmla="*/ 0 h 2095833"/>
                <a:gd name="connsiteX2" fmla="*/ 2419643 w 4301121"/>
                <a:gd name="connsiteY2" fmla="*/ 0 h 2095833"/>
                <a:gd name="connsiteX3" fmla="*/ 2539218 w 4301121"/>
                <a:gd name="connsiteY3" fmla="*/ 1744393 h 2095833"/>
                <a:gd name="connsiteX4" fmla="*/ 2722098 w 4301121"/>
                <a:gd name="connsiteY4" fmla="*/ 7034 h 2095833"/>
                <a:gd name="connsiteX5" fmla="*/ 4044461 w 4301121"/>
                <a:gd name="connsiteY5" fmla="*/ 21101 h 2095833"/>
                <a:gd name="connsiteX6" fmla="*/ 4290646 w 4301121"/>
                <a:gd name="connsiteY6" fmla="*/ 1906172 h 2095833"/>
                <a:gd name="connsiteX7" fmla="*/ 4251434 w 4301121"/>
                <a:gd name="connsiteY7" fmla="*/ 2066790 h 2095833"/>
                <a:gd name="connsiteX0" fmla="*/ 0 w 4251433"/>
                <a:gd name="connsiteY0" fmla="*/ 2089052 h 2089052"/>
                <a:gd name="connsiteX1" fmla="*/ 105508 w 4251433"/>
                <a:gd name="connsiteY1" fmla="*/ 0 h 2089052"/>
                <a:gd name="connsiteX2" fmla="*/ 2419643 w 4251433"/>
                <a:gd name="connsiteY2" fmla="*/ 0 h 2089052"/>
                <a:gd name="connsiteX3" fmla="*/ 2539218 w 4251433"/>
                <a:gd name="connsiteY3" fmla="*/ 1744393 h 2089052"/>
                <a:gd name="connsiteX4" fmla="*/ 2722098 w 4251433"/>
                <a:gd name="connsiteY4" fmla="*/ 7034 h 2089052"/>
                <a:gd name="connsiteX5" fmla="*/ 4044461 w 4251433"/>
                <a:gd name="connsiteY5" fmla="*/ 21101 h 2089052"/>
                <a:gd name="connsiteX6" fmla="*/ 4251434 w 4251433"/>
                <a:gd name="connsiteY6" fmla="*/ 2066790 h 2089052"/>
                <a:gd name="connsiteX0" fmla="*/ 0 w 4251435"/>
                <a:gd name="connsiteY0" fmla="*/ 2089052 h 2089052"/>
                <a:gd name="connsiteX1" fmla="*/ 105508 w 4251435"/>
                <a:gd name="connsiteY1" fmla="*/ 0 h 2089052"/>
                <a:gd name="connsiteX2" fmla="*/ 2419643 w 4251435"/>
                <a:gd name="connsiteY2" fmla="*/ 0 h 2089052"/>
                <a:gd name="connsiteX3" fmla="*/ 2539218 w 4251435"/>
                <a:gd name="connsiteY3" fmla="*/ 1744393 h 2089052"/>
                <a:gd name="connsiteX4" fmla="*/ 2722098 w 4251435"/>
                <a:gd name="connsiteY4" fmla="*/ 7034 h 2089052"/>
                <a:gd name="connsiteX5" fmla="*/ 4044461 w 4251435"/>
                <a:gd name="connsiteY5" fmla="*/ 21101 h 2089052"/>
                <a:gd name="connsiteX6" fmla="*/ 4251434 w 4251435"/>
                <a:gd name="connsiteY6" fmla="*/ 2066790 h 2089052"/>
                <a:gd name="connsiteX0" fmla="*/ 0 w 4253561"/>
                <a:gd name="connsiteY0" fmla="*/ 2089052 h 2089052"/>
                <a:gd name="connsiteX1" fmla="*/ 105508 w 4253561"/>
                <a:gd name="connsiteY1" fmla="*/ 0 h 2089052"/>
                <a:gd name="connsiteX2" fmla="*/ 2419643 w 4253561"/>
                <a:gd name="connsiteY2" fmla="*/ 0 h 2089052"/>
                <a:gd name="connsiteX3" fmla="*/ 2539218 w 4253561"/>
                <a:gd name="connsiteY3" fmla="*/ 1744393 h 2089052"/>
                <a:gd name="connsiteX4" fmla="*/ 2722098 w 4253561"/>
                <a:gd name="connsiteY4" fmla="*/ 7034 h 2089052"/>
                <a:gd name="connsiteX5" fmla="*/ 4044461 w 4253561"/>
                <a:gd name="connsiteY5" fmla="*/ 21101 h 2089052"/>
                <a:gd name="connsiteX6" fmla="*/ 4253561 w 4253561"/>
                <a:gd name="connsiteY6" fmla="*/ 2087821 h 20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3561" h="2089052">
                  <a:moveTo>
                    <a:pt x="0" y="2089052"/>
                  </a:moveTo>
                  <a:lnTo>
                    <a:pt x="105508" y="0"/>
                  </a:lnTo>
                  <a:lnTo>
                    <a:pt x="2419643" y="0"/>
                  </a:lnTo>
                  <a:lnTo>
                    <a:pt x="2539218" y="1744393"/>
                  </a:lnTo>
                  <a:lnTo>
                    <a:pt x="2722098" y="7034"/>
                  </a:lnTo>
                  <a:lnTo>
                    <a:pt x="4044461" y="21101"/>
                  </a:lnTo>
                  <a:lnTo>
                    <a:pt x="4253561" y="2087821"/>
                  </a:lnTo>
                </a:path>
              </a:pathLst>
            </a:cu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
        <p:nvSpPr>
          <p:cNvPr id="25" name="Rectangular Callout 5"/>
          <p:cNvSpPr/>
          <p:nvPr/>
        </p:nvSpPr>
        <p:spPr>
          <a:xfrm>
            <a:off x="6491181" y="5118711"/>
            <a:ext cx="549580" cy="261610"/>
          </a:xfrm>
          <a:prstGeom prst="rect">
            <a:avLst/>
          </a:prstGeom>
          <a:noFill/>
          <a:ln w="31750">
            <a:no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Time</a:t>
            </a:r>
          </a:p>
        </p:txBody>
      </p:sp>
      <p:sp>
        <p:nvSpPr>
          <p:cNvPr id="26" name="Rectangular Callout 5"/>
          <p:cNvSpPr/>
          <p:nvPr/>
        </p:nvSpPr>
        <p:spPr>
          <a:xfrm>
            <a:off x="397361" y="5118711"/>
            <a:ext cx="549580" cy="261610"/>
          </a:xfrm>
          <a:prstGeom prst="rect">
            <a:avLst/>
          </a:prstGeom>
          <a:noFill/>
          <a:ln w="31750">
            <a:no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defTabSz="76183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tx2"/>
                </a:solidFill>
                <a:effectLst/>
                <a:uLnTx/>
                <a:uFillTx/>
                <a:latin typeface="Segoe UI Semibold" charset="0"/>
                <a:ea typeface="Segoe UI Semibold" charset="0"/>
                <a:cs typeface="Segoe UI Semibold" charset="0"/>
              </a:rPr>
              <a:t>Time</a:t>
            </a:r>
          </a:p>
        </p:txBody>
      </p:sp>
      <p:cxnSp>
        <p:nvCxnSpPr>
          <p:cNvPr id="33" name="Straight Arrow Connector 32"/>
          <p:cNvCxnSpPr>
            <a:stCxn id="26" idx="3"/>
          </p:cNvCxnSpPr>
          <p:nvPr/>
        </p:nvCxnSpPr>
        <p:spPr>
          <a:xfrm flipV="1">
            <a:off x="946941" y="5247642"/>
            <a:ext cx="4609563" cy="1874"/>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7040761" y="5249516"/>
            <a:ext cx="4647305" cy="0"/>
          </a:xfrm>
          <a:prstGeom prst="straightConnector1">
            <a:avLst/>
          </a:prstGeom>
          <a:ln w="381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97361" y="2714384"/>
            <a:ext cx="5263210" cy="235031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41" name="Rectangle 40"/>
          <p:cNvSpPr/>
          <p:nvPr/>
        </p:nvSpPr>
        <p:spPr>
          <a:xfrm>
            <a:off x="6491181" y="2714384"/>
            <a:ext cx="5263210" cy="235031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83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4929381"/>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animBg="1"/>
      <p:bldP spid="20" grpId="0"/>
      <p:bldP spid="21" grpId="0"/>
      <p:bldP spid="22" grpId="0"/>
      <p:bldP spid="23" grpId="0"/>
      <p:bldP spid="25" grpId="0"/>
      <p:bldP spid="26" grpId="0"/>
      <p:bldP spid="36" grpId="0" animBg="1"/>
      <p:bldP spid="4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43"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20758" y="2519347"/>
            <a:ext cx="7703314" cy="1795462"/>
          </a:xfrm>
        </p:spPr>
        <p:txBody>
          <a:bodyPr/>
          <a:lstStyle/>
          <a:p>
            <a:r>
              <a:rPr lang="en-IN" sz="5400" dirty="0">
                <a:solidFill>
                  <a:schemeClr val="bg1"/>
                </a:solidFill>
              </a:rPr>
              <a:t>Azure Data Lake Analytics </a:t>
            </a:r>
            <a:br>
              <a:rPr lang="en-IN" sz="5400" dirty="0">
                <a:solidFill>
                  <a:schemeClr val="bg1"/>
                </a:solidFill>
              </a:rPr>
            </a:br>
            <a:r>
              <a:rPr lang="en-IN" sz="3600" i="1" dirty="0">
                <a:solidFill>
                  <a:schemeClr val="bg1"/>
                </a:solidFill>
              </a:rPr>
              <a:t>Compare with HDInsight</a:t>
            </a:r>
            <a:endParaRPr lang="en-US" i="1" dirty="0">
              <a:solidFill>
                <a:schemeClr val="bg1"/>
              </a:solidFill>
            </a:endParaRPr>
          </a:p>
        </p:txBody>
      </p:sp>
      <p:grpSp>
        <p:nvGrpSpPr>
          <p:cNvPr id="53" name="Group 52"/>
          <p:cNvGrpSpPr/>
          <p:nvPr/>
        </p:nvGrpSpPr>
        <p:grpSpPr>
          <a:xfrm>
            <a:off x="7305686" y="738598"/>
            <a:ext cx="4716174" cy="1862603"/>
            <a:chOff x="7305686" y="738598"/>
            <a:chExt cx="4716174" cy="1862603"/>
          </a:xfrm>
        </p:grpSpPr>
        <p:pic>
          <p:nvPicPr>
            <p:cNvPr id="513" name="Picture 512"/>
            <p:cNvPicPr>
              <a:picLocks noChangeAspect="1"/>
            </p:cNvPicPr>
            <p:nvPr/>
          </p:nvPicPr>
          <p:blipFill>
            <a:blip r:embed="rId7"/>
            <a:stretch>
              <a:fillRect/>
            </a:stretch>
          </p:blipFill>
          <p:spPr>
            <a:xfrm rot="4867791" flipH="1">
              <a:off x="8609467" y="1804838"/>
              <a:ext cx="615563" cy="785372"/>
            </a:xfrm>
            <a:prstGeom prst="rect">
              <a:avLst/>
            </a:prstGeom>
          </p:spPr>
        </p:pic>
        <p:sp>
          <p:nvSpPr>
            <p:cNvPr id="46" name="Freeform 37"/>
            <p:cNvSpPr>
              <a:spLocks noEditPoints="1"/>
            </p:cNvSpPr>
            <p:nvPr/>
          </p:nvSpPr>
          <p:spPr bwMode="auto">
            <a:xfrm>
              <a:off x="9368832" y="875428"/>
              <a:ext cx="542697" cy="54166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38"/>
            <p:cNvSpPr>
              <a:spLocks noEditPoints="1"/>
            </p:cNvSpPr>
            <p:nvPr/>
          </p:nvSpPr>
          <p:spPr bwMode="auto">
            <a:xfrm>
              <a:off x="8512612" y="1052180"/>
              <a:ext cx="740891" cy="74296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39"/>
            <p:cNvSpPr>
              <a:spLocks noEditPoints="1"/>
            </p:cNvSpPr>
            <p:nvPr/>
          </p:nvSpPr>
          <p:spPr bwMode="auto">
            <a:xfrm>
              <a:off x="9580870" y="1423663"/>
              <a:ext cx="1082281" cy="1085394"/>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0"/>
            <p:cNvSpPr>
              <a:spLocks/>
            </p:cNvSpPr>
            <p:nvPr/>
          </p:nvSpPr>
          <p:spPr bwMode="auto">
            <a:xfrm>
              <a:off x="7305686" y="1038482"/>
              <a:ext cx="1475556" cy="1562719"/>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1"/>
            <p:cNvSpPr>
              <a:spLocks/>
            </p:cNvSpPr>
            <p:nvPr/>
          </p:nvSpPr>
          <p:spPr bwMode="auto">
            <a:xfrm>
              <a:off x="10210102" y="738598"/>
              <a:ext cx="1811758" cy="1862603"/>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8157600" y="2820553"/>
            <a:ext cx="3010822" cy="4037447"/>
            <a:chOff x="8157600" y="2820553"/>
            <a:chExt cx="3010822" cy="4037447"/>
          </a:xfrm>
        </p:grpSpPr>
        <p:grpSp>
          <p:nvGrpSpPr>
            <p:cNvPr id="35" name="Group 34"/>
            <p:cNvGrpSpPr/>
            <p:nvPr/>
          </p:nvGrpSpPr>
          <p:grpSpPr>
            <a:xfrm>
              <a:off x="8159124" y="2820553"/>
              <a:ext cx="3009298" cy="4037447"/>
              <a:chOff x="7135469" y="1887273"/>
              <a:chExt cx="3009298" cy="4037447"/>
            </a:xfrm>
          </p:grpSpPr>
          <p:sp>
            <p:nvSpPr>
              <p:cNvPr id="523" name="Freeform 98"/>
              <p:cNvSpPr>
                <a:spLocks noEditPoints="1"/>
              </p:cNvSpPr>
              <p:nvPr/>
            </p:nvSpPr>
            <p:spPr bwMode="auto">
              <a:xfrm>
                <a:off x="9868676" y="5423015"/>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1" name="Freeform 72"/>
              <p:cNvSpPr>
                <a:spLocks/>
              </p:cNvSpPr>
              <p:nvPr/>
            </p:nvSpPr>
            <p:spPr bwMode="auto">
              <a:xfrm>
                <a:off x="7137056"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2" name="Freeform 73"/>
              <p:cNvSpPr>
                <a:spLocks/>
              </p:cNvSpPr>
              <p:nvPr/>
            </p:nvSpPr>
            <p:spPr bwMode="auto">
              <a:xfrm>
                <a:off x="7137056" y="542624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Freeform 74"/>
              <p:cNvSpPr>
                <a:spLocks/>
              </p:cNvSpPr>
              <p:nvPr/>
            </p:nvSpPr>
            <p:spPr bwMode="auto">
              <a:xfrm>
                <a:off x="7137056"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5" name="Freeform 76"/>
              <p:cNvSpPr>
                <a:spLocks noEditPoints="1"/>
              </p:cNvSpPr>
              <p:nvPr/>
            </p:nvSpPr>
            <p:spPr bwMode="auto">
              <a:xfrm>
                <a:off x="725135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6" name="Freeform 77"/>
              <p:cNvSpPr>
                <a:spLocks noEditPoints="1"/>
              </p:cNvSpPr>
              <p:nvPr/>
            </p:nvSpPr>
            <p:spPr bwMode="auto">
              <a:xfrm>
                <a:off x="7254531"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Freeform 78"/>
              <p:cNvSpPr>
                <a:spLocks/>
              </p:cNvSpPr>
              <p:nvPr/>
            </p:nvSpPr>
            <p:spPr bwMode="auto">
              <a:xfrm>
                <a:off x="743391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Freeform 79"/>
              <p:cNvSpPr>
                <a:spLocks/>
              </p:cNvSpPr>
              <p:nvPr/>
            </p:nvSpPr>
            <p:spPr bwMode="auto">
              <a:xfrm>
                <a:off x="7433918" y="5426245"/>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0" name="Freeform 81"/>
              <p:cNvSpPr>
                <a:spLocks noEditPoints="1"/>
              </p:cNvSpPr>
              <p:nvPr/>
            </p:nvSpPr>
            <p:spPr bwMode="auto">
              <a:xfrm>
                <a:off x="754980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1" name="Freeform 82"/>
              <p:cNvSpPr>
                <a:spLocks noEditPoints="1"/>
              </p:cNvSpPr>
              <p:nvPr/>
            </p:nvSpPr>
            <p:spPr bwMode="auto">
              <a:xfrm>
                <a:off x="7551393" y="5416720"/>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3" name="Freeform 84"/>
              <p:cNvSpPr>
                <a:spLocks/>
              </p:cNvSpPr>
              <p:nvPr/>
            </p:nvSpPr>
            <p:spPr bwMode="auto">
              <a:xfrm>
                <a:off x="7135469"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7" name="Freeform 88"/>
              <p:cNvSpPr>
                <a:spLocks/>
              </p:cNvSpPr>
              <p:nvPr/>
            </p:nvSpPr>
            <p:spPr bwMode="auto">
              <a:xfrm>
                <a:off x="774400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8" name="Freeform 89"/>
              <p:cNvSpPr>
                <a:spLocks/>
              </p:cNvSpPr>
              <p:nvPr/>
            </p:nvSpPr>
            <p:spPr bwMode="auto">
              <a:xfrm>
                <a:off x="774400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0" name="Freeform 91"/>
              <p:cNvSpPr>
                <a:spLocks/>
              </p:cNvSpPr>
              <p:nvPr/>
            </p:nvSpPr>
            <p:spPr bwMode="auto">
              <a:xfrm>
                <a:off x="7896409"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1" name="Freeform 92"/>
              <p:cNvSpPr>
                <a:spLocks noEditPoints="1"/>
              </p:cNvSpPr>
              <p:nvPr/>
            </p:nvSpPr>
            <p:spPr bwMode="auto">
              <a:xfrm>
                <a:off x="7859897"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2" name="Freeform 93"/>
              <p:cNvSpPr>
                <a:spLocks noEditPoints="1"/>
              </p:cNvSpPr>
              <p:nvPr/>
            </p:nvSpPr>
            <p:spPr bwMode="auto">
              <a:xfrm>
                <a:off x="7863072"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3" name="Freeform 94"/>
              <p:cNvSpPr>
                <a:spLocks/>
              </p:cNvSpPr>
              <p:nvPr/>
            </p:nvSpPr>
            <p:spPr bwMode="auto">
              <a:xfrm>
                <a:off x="804245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4" name="Freeform 95"/>
              <p:cNvSpPr>
                <a:spLocks/>
              </p:cNvSpPr>
              <p:nvPr/>
            </p:nvSpPr>
            <p:spPr bwMode="auto">
              <a:xfrm>
                <a:off x="804245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5" name="Freeform 96"/>
              <p:cNvSpPr>
                <a:spLocks/>
              </p:cNvSpPr>
              <p:nvPr/>
            </p:nvSpPr>
            <p:spPr bwMode="auto">
              <a:xfrm>
                <a:off x="8042459" y="514525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6" name="Freeform 97"/>
              <p:cNvSpPr>
                <a:spLocks noEditPoints="1"/>
              </p:cNvSpPr>
              <p:nvPr/>
            </p:nvSpPr>
            <p:spPr bwMode="auto">
              <a:xfrm>
                <a:off x="8158347" y="5694532"/>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7" name="Freeform 98"/>
              <p:cNvSpPr>
                <a:spLocks noEditPoints="1"/>
              </p:cNvSpPr>
              <p:nvPr/>
            </p:nvSpPr>
            <p:spPr bwMode="auto">
              <a:xfrm>
                <a:off x="8159934" y="541672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Freeform 99"/>
              <p:cNvSpPr>
                <a:spLocks noEditPoints="1"/>
              </p:cNvSpPr>
              <p:nvPr/>
            </p:nvSpPr>
            <p:spPr bwMode="auto">
              <a:xfrm>
                <a:off x="8159934" y="513890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9" name="Freeform 100"/>
              <p:cNvSpPr>
                <a:spLocks/>
              </p:cNvSpPr>
              <p:nvPr/>
            </p:nvSpPr>
            <p:spPr bwMode="auto">
              <a:xfrm>
                <a:off x="774400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0" name="Freeform 101"/>
              <p:cNvSpPr>
                <a:spLocks/>
              </p:cNvSpPr>
              <p:nvPr/>
            </p:nvSpPr>
            <p:spPr bwMode="auto">
              <a:xfrm>
                <a:off x="7896409" y="486109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1" name="Freeform 102"/>
              <p:cNvSpPr>
                <a:spLocks/>
              </p:cNvSpPr>
              <p:nvPr/>
            </p:nvSpPr>
            <p:spPr bwMode="auto">
              <a:xfrm>
                <a:off x="804245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2" name="Freeform 103"/>
              <p:cNvSpPr>
                <a:spLocks noEditPoints="1"/>
              </p:cNvSpPr>
              <p:nvPr/>
            </p:nvSpPr>
            <p:spPr bwMode="auto">
              <a:xfrm>
                <a:off x="8159934" y="485474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84"/>
              <p:cNvSpPr>
                <a:spLocks/>
              </p:cNvSpPr>
              <p:nvPr/>
            </p:nvSpPr>
            <p:spPr bwMode="auto">
              <a:xfrm>
                <a:off x="7135469"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4" name="Freeform 85"/>
              <p:cNvSpPr>
                <a:spLocks noEditPoints="1"/>
              </p:cNvSpPr>
              <p:nvPr/>
            </p:nvSpPr>
            <p:spPr bwMode="auto">
              <a:xfrm>
                <a:off x="7251356"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5" name="Freeform 86"/>
              <p:cNvSpPr>
                <a:spLocks/>
              </p:cNvSpPr>
              <p:nvPr/>
            </p:nvSpPr>
            <p:spPr bwMode="auto">
              <a:xfrm>
                <a:off x="7433919" y="457798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6" name="Freeform 87"/>
              <p:cNvSpPr>
                <a:spLocks noEditPoints="1"/>
              </p:cNvSpPr>
              <p:nvPr/>
            </p:nvSpPr>
            <p:spPr bwMode="auto">
              <a:xfrm>
                <a:off x="7549806" y="457322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100"/>
              <p:cNvSpPr>
                <a:spLocks/>
              </p:cNvSpPr>
              <p:nvPr/>
            </p:nvSpPr>
            <p:spPr bwMode="auto">
              <a:xfrm>
                <a:off x="774400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8" name="Freeform 101"/>
              <p:cNvSpPr>
                <a:spLocks/>
              </p:cNvSpPr>
              <p:nvPr/>
            </p:nvSpPr>
            <p:spPr bwMode="auto">
              <a:xfrm>
                <a:off x="7896409" y="4579576"/>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9" name="Freeform 102"/>
              <p:cNvSpPr>
                <a:spLocks/>
              </p:cNvSpPr>
              <p:nvPr/>
            </p:nvSpPr>
            <p:spPr bwMode="auto">
              <a:xfrm>
                <a:off x="804245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0" name="Freeform 103"/>
              <p:cNvSpPr>
                <a:spLocks noEditPoints="1"/>
              </p:cNvSpPr>
              <p:nvPr/>
            </p:nvSpPr>
            <p:spPr bwMode="auto">
              <a:xfrm>
                <a:off x="8159934" y="457322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2" name="Freeform 72"/>
              <p:cNvSpPr>
                <a:spLocks/>
              </p:cNvSpPr>
              <p:nvPr/>
            </p:nvSpPr>
            <p:spPr bwMode="auto">
              <a:xfrm>
                <a:off x="8355063"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5" name="Freeform 75"/>
              <p:cNvSpPr>
                <a:spLocks/>
              </p:cNvSpPr>
              <p:nvPr/>
            </p:nvSpPr>
            <p:spPr bwMode="auto">
              <a:xfrm>
                <a:off x="8505875" y="5145257"/>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6" name="Freeform 76"/>
              <p:cNvSpPr>
                <a:spLocks noEditPoints="1"/>
              </p:cNvSpPr>
              <p:nvPr/>
            </p:nvSpPr>
            <p:spPr bwMode="auto">
              <a:xfrm>
                <a:off x="8469363"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Freeform 77"/>
              <p:cNvSpPr>
                <a:spLocks noEditPoints="1"/>
              </p:cNvSpPr>
              <p:nvPr/>
            </p:nvSpPr>
            <p:spPr bwMode="auto">
              <a:xfrm>
                <a:off x="8472538"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84"/>
              <p:cNvSpPr>
                <a:spLocks/>
              </p:cNvSpPr>
              <p:nvPr/>
            </p:nvSpPr>
            <p:spPr bwMode="auto">
              <a:xfrm>
                <a:off x="8353476"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Freeform 85"/>
              <p:cNvSpPr>
                <a:spLocks noEditPoints="1"/>
              </p:cNvSpPr>
              <p:nvPr/>
            </p:nvSpPr>
            <p:spPr bwMode="auto">
              <a:xfrm>
                <a:off x="8469363" y="485474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Freeform 84"/>
              <p:cNvSpPr>
                <a:spLocks/>
              </p:cNvSpPr>
              <p:nvPr/>
            </p:nvSpPr>
            <p:spPr bwMode="auto">
              <a:xfrm>
                <a:off x="8353476"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1" name="Freeform 85"/>
              <p:cNvSpPr>
                <a:spLocks noEditPoints="1"/>
              </p:cNvSpPr>
              <p:nvPr/>
            </p:nvSpPr>
            <p:spPr bwMode="auto">
              <a:xfrm>
                <a:off x="8469363"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4" name="Freeform 72"/>
              <p:cNvSpPr>
                <a:spLocks/>
              </p:cNvSpPr>
              <p:nvPr/>
            </p:nvSpPr>
            <p:spPr bwMode="auto">
              <a:xfrm>
                <a:off x="7137056"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5" name="Freeform 73"/>
              <p:cNvSpPr>
                <a:spLocks/>
              </p:cNvSpPr>
              <p:nvPr/>
            </p:nvSpPr>
            <p:spPr bwMode="auto">
              <a:xfrm>
                <a:off x="7137056"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6" name="Freeform 74"/>
              <p:cNvSpPr>
                <a:spLocks/>
              </p:cNvSpPr>
              <p:nvPr/>
            </p:nvSpPr>
            <p:spPr bwMode="auto">
              <a:xfrm>
                <a:off x="7137056"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7" name="Freeform 75"/>
              <p:cNvSpPr>
                <a:spLocks/>
              </p:cNvSpPr>
              <p:nvPr/>
            </p:nvSpPr>
            <p:spPr bwMode="auto">
              <a:xfrm>
                <a:off x="7287868"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8" name="Freeform 76"/>
              <p:cNvSpPr>
                <a:spLocks noEditPoints="1"/>
              </p:cNvSpPr>
              <p:nvPr/>
            </p:nvSpPr>
            <p:spPr bwMode="auto">
              <a:xfrm>
                <a:off x="725135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9" name="Freeform 77"/>
              <p:cNvSpPr>
                <a:spLocks noEditPoints="1"/>
              </p:cNvSpPr>
              <p:nvPr/>
            </p:nvSpPr>
            <p:spPr bwMode="auto">
              <a:xfrm>
                <a:off x="725453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0" name="Freeform 78"/>
              <p:cNvSpPr>
                <a:spLocks/>
              </p:cNvSpPr>
              <p:nvPr/>
            </p:nvSpPr>
            <p:spPr bwMode="auto">
              <a:xfrm>
                <a:off x="7433918"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2" name="Freeform 80"/>
              <p:cNvSpPr>
                <a:spLocks/>
              </p:cNvSpPr>
              <p:nvPr/>
            </p:nvSpPr>
            <p:spPr bwMode="auto">
              <a:xfrm>
                <a:off x="7433918" y="346821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3" name="Freeform 81"/>
              <p:cNvSpPr>
                <a:spLocks noEditPoints="1"/>
              </p:cNvSpPr>
              <p:nvPr/>
            </p:nvSpPr>
            <p:spPr bwMode="auto">
              <a:xfrm>
                <a:off x="754980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5" name="Freeform 83"/>
              <p:cNvSpPr>
                <a:spLocks noEditPoints="1"/>
              </p:cNvSpPr>
              <p:nvPr/>
            </p:nvSpPr>
            <p:spPr bwMode="auto">
              <a:xfrm>
                <a:off x="7551393"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6" name="Freeform 84"/>
              <p:cNvSpPr>
                <a:spLocks/>
              </p:cNvSpPr>
              <p:nvPr/>
            </p:nvSpPr>
            <p:spPr bwMode="auto">
              <a:xfrm>
                <a:off x="7135469"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7" name="Freeform 85"/>
              <p:cNvSpPr>
                <a:spLocks noEditPoints="1"/>
              </p:cNvSpPr>
              <p:nvPr/>
            </p:nvSpPr>
            <p:spPr bwMode="auto">
              <a:xfrm>
                <a:off x="7251356"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8" name="Freeform 86"/>
              <p:cNvSpPr>
                <a:spLocks/>
              </p:cNvSpPr>
              <p:nvPr/>
            </p:nvSpPr>
            <p:spPr bwMode="auto">
              <a:xfrm>
                <a:off x="7433919" y="318246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9" name="Freeform 87"/>
              <p:cNvSpPr>
                <a:spLocks noEditPoints="1"/>
              </p:cNvSpPr>
              <p:nvPr/>
            </p:nvSpPr>
            <p:spPr bwMode="auto">
              <a:xfrm>
                <a:off x="7549806"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0" name="Freeform 88"/>
              <p:cNvSpPr>
                <a:spLocks/>
              </p:cNvSpPr>
              <p:nvPr/>
            </p:nvSpPr>
            <p:spPr bwMode="auto">
              <a:xfrm>
                <a:off x="774400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1" name="Freeform 89"/>
              <p:cNvSpPr>
                <a:spLocks/>
              </p:cNvSpPr>
              <p:nvPr/>
            </p:nvSpPr>
            <p:spPr bwMode="auto">
              <a:xfrm>
                <a:off x="7744009"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2" name="Freeform 90"/>
              <p:cNvSpPr>
                <a:spLocks/>
              </p:cNvSpPr>
              <p:nvPr/>
            </p:nvSpPr>
            <p:spPr bwMode="auto">
              <a:xfrm>
                <a:off x="774400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3" name="Freeform 91"/>
              <p:cNvSpPr>
                <a:spLocks/>
              </p:cNvSpPr>
              <p:nvPr/>
            </p:nvSpPr>
            <p:spPr bwMode="auto">
              <a:xfrm>
                <a:off x="7896409"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4" name="Freeform 92"/>
              <p:cNvSpPr>
                <a:spLocks noEditPoints="1"/>
              </p:cNvSpPr>
              <p:nvPr/>
            </p:nvSpPr>
            <p:spPr bwMode="auto">
              <a:xfrm>
                <a:off x="7859897"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6" name="Freeform 94"/>
              <p:cNvSpPr>
                <a:spLocks/>
              </p:cNvSpPr>
              <p:nvPr/>
            </p:nvSpPr>
            <p:spPr bwMode="auto">
              <a:xfrm>
                <a:off x="804245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8" name="Freeform 96"/>
              <p:cNvSpPr>
                <a:spLocks/>
              </p:cNvSpPr>
              <p:nvPr/>
            </p:nvSpPr>
            <p:spPr bwMode="auto">
              <a:xfrm>
                <a:off x="804245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9" name="Freeform 97"/>
              <p:cNvSpPr>
                <a:spLocks noEditPoints="1"/>
              </p:cNvSpPr>
              <p:nvPr/>
            </p:nvSpPr>
            <p:spPr bwMode="auto">
              <a:xfrm>
                <a:off x="8158347" y="401748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1" name="Freeform 99"/>
              <p:cNvSpPr>
                <a:spLocks noEditPoints="1"/>
              </p:cNvSpPr>
              <p:nvPr/>
            </p:nvSpPr>
            <p:spPr bwMode="auto">
              <a:xfrm>
                <a:off x="8159934"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2" name="Freeform 100"/>
              <p:cNvSpPr>
                <a:spLocks/>
              </p:cNvSpPr>
              <p:nvPr/>
            </p:nvSpPr>
            <p:spPr bwMode="auto">
              <a:xfrm>
                <a:off x="774400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3" name="Freeform 101"/>
              <p:cNvSpPr>
                <a:spLocks/>
              </p:cNvSpPr>
              <p:nvPr/>
            </p:nvSpPr>
            <p:spPr bwMode="auto">
              <a:xfrm>
                <a:off x="7896409"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4" name="Freeform 102"/>
              <p:cNvSpPr>
                <a:spLocks/>
              </p:cNvSpPr>
              <p:nvPr/>
            </p:nvSpPr>
            <p:spPr bwMode="auto">
              <a:xfrm>
                <a:off x="804245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5" name="Freeform 103"/>
              <p:cNvSpPr>
                <a:spLocks noEditPoints="1"/>
              </p:cNvSpPr>
              <p:nvPr/>
            </p:nvSpPr>
            <p:spPr bwMode="auto">
              <a:xfrm>
                <a:off x="8159934"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6" name="Freeform 84"/>
              <p:cNvSpPr>
                <a:spLocks/>
              </p:cNvSpPr>
              <p:nvPr/>
            </p:nvSpPr>
            <p:spPr bwMode="auto">
              <a:xfrm>
                <a:off x="7135469"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7" name="Freeform 85"/>
              <p:cNvSpPr>
                <a:spLocks noEditPoints="1"/>
              </p:cNvSpPr>
              <p:nvPr/>
            </p:nvSpPr>
            <p:spPr bwMode="auto">
              <a:xfrm>
                <a:off x="7251356"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8" name="Freeform 86"/>
              <p:cNvSpPr>
                <a:spLocks/>
              </p:cNvSpPr>
              <p:nvPr/>
            </p:nvSpPr>
            <p:spPr bwMode="auto">
              <a:xfrm>
                <a:off x="7433919"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9" name="Freeform 87"/>
              <p:cNvSpPr>
                <a:spLocks noEditPoints="1"/>
              </p:cNvSpPr>
              <p:nvPr/>
            </p:nvSpPr>
            <p:spPr bwMode="auto">
              <a:xfrm>
                <a:off x="7549806"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0" name="Freeform 100"/>
              <p:cNvSpPr>
                <a:spLocks/>
              </p:cNvSpPr>
              <p:nvPr/>
            </p:nvSpPr>
            <p:spPr bwMode="auto">
              <a:xfrm>
                <a:off x="774400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1" name="Freeform 101"/>
              <p:cNvSpPr>
                <a:spLocks/>
              </p:cNvSpPr>
              <p:nvPr/>
            </p:nvSpPr>
            <p:spPr bwMode="auto">
              <a:xfrm>
                <a:off x="7896409"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2" name="Freeform 102"/>
              <p:cNvSpPr>
                <a:spLocks/>
              </p:cNvSpPr>
              <p:nvPr/>
            </p:nvSpPr>
            <p:spPr bwMode="auto">
              <a:xfrm>
                <a:off x="804245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3" name="Freeform 103"/>
              <p:cNvSpPr>
                <a:spLocks noEditPoints="1"/>
              </p:cNvSpPr>
              <p:nvPr/>
            </p:nvSpPr>
            <p:spPr bwMode="auto">
              <a:xfrm>
                <a:off x="8159934"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4" name="Freeform 72"/>
              <p:cNvSpPr>
                <a:spLocks/>
              </p:cNvSpPr>
              <p:nvPr/>
            </p:nvSpPr>
            <p:spPr bwMode="auto">
              <a:xfrm>
                <a:off x="8355063"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5" name="Freeform 73"/>
              <p:cNvSpPr>
                <a:spLocks/>
              </p:cNvSpPr>
              <p:nvPr/>
            </p:nvSpPr>
            <p:spPr bwMode="auto">
              <a:xfrm>
                <a:off x="8355063"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6" name="Freeform 74"/>
              <p:cNvSpPr>
                <a:spLocks/>
              </p:cNvSpPr>
              <p:nvPr/>
            </p:nvSpPr>
            <p:spPr bwMode="auto">
              <a:xfrm>
                <a:off x="8355063"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7" name="Freeform 75"/>
              <p:cNvSpPr>
                <a:spLocks/>
              </p:cNvSpPr>
              <p:nvPr/>
            </p:nvSpPr>
            <p:spPr bwMode="auto">
              <a:xfrm>
                <a:off x="8505875"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8" name="Freeform 76"/>
              <p:cNvSpPr>
                <a:spLocks noEditPoints="1"/>
              </p:cNvSpPr>
              <p:nvPr/>
            </p:nvSpPr>
            <p:spPr bwMode="auto">
              <a:xfrm>
                <a:off x="8469363"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9" name="Freeform 77"/>
              <p:cNvSpPr>
                <a:spLocks noEditPoints="1"/>
              </p:cNvSpPr>
              <p:nvPr/>
            </p:nvSpPr>
            <p:spPr bwMode="auto">
              <a:xfrm>
                <a:off x="8472538"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0" name="Freeform 84"/>
              <p:cNvSpPr>
                <a:spLocks/>
              </p:cNvSpPr>
              <p:nvPr/>
            </p:nvSpPr>
            <p:spPr bwMode="auto">
              <a:xfrm>
                <a:off x="8353476"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1" name="Freeform 85"/>
              <p:cNvSpPr>
                <a:spLocks noEditPoints="1"/>
              </p:cNvSpPr>
              <p:nvPr/>
            </p:nvSpPr>
            <p:spPr bwMode="auto">
              <a:xfrm>
                <a:off x="8469363"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2" name="Freeform 84"/>
              <p:cNvSpPr>
                <a:spLocks/>
              </p:cNvSpPr>
              <p:nvPr/>
            </p:nvSpPr>
            <p:spPr bwMode="auto">
              <a:xfrm>
                <a:off x="8353476"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3" name="Freeform 85"/>
              <p:cNvSpPr>
                <a:spLocks noEditPoints="1"/>
              </p:cNvSpPr>
              <p:nvPr/>
            </p:nvSpPr>
            <p:spPr bwMode="auto">
              <a:xfrm>
                <a:off x="8469363"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5" name="Freeform 72"/>
              <p:cNvSpPr>
                <a:spLocks/>
              </p:cNvSpPr>
              <p:nvPr/>
            </p:nvSpPr>
            <p:spPr bwMode="auto">
              <a:xfrm>
                <a:off x="7135469"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Freeform 73"/>
              <p:cNvSpPr>
                <a:spLocks/>
              </p:cNvSpPr>
              <p:nvPr/>
            </p:nvSpPr>
            <p:spPr bwMode="auto">
              <a:xfrm>
                <a:off x="7135469"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7" name="Freeform 74"/>
              <p:cNvSpPr>
                <a:spLocks/>
              </p:cNvSpPr>
              <p:nvPr/>
            </p:nvSpPr>
            <p:spPr bwMode="auto">
              <a:xfrm>
                <a:off x="8658473"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Freeform 75"/>
              <p:cNvSpPr>
                <a:spLocks/>
              </p:cNvSpPr>
              <p:nvPr/>
            </p:nvSpPr>
            <p:spPr bwMode="auto">
              <a:xfrm>
                <a:off x="8809285"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9" name="Freeform 76"/>
              <p:cNvSpPr>
                <a:spLocks noEditPoints="1"/>
              </p:cNvSpPr>
              <p:nvPr/>
            </p:nvSpPr>
            <p:spPr bwMode="auto">
              <a:xfrm>
                <a:off x="724976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Freeform 77"/>
              <p:cNvSpPr>
                <a:spLocks noEditPoints="1"/>
              </p:cNvSpPr>
              <p:nvPr/>
            </p:nvSpPr>
            <p:spPr bwMode="auto">
              <a:xfrm>
                <a:off x="7252944"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1" name="Freeform 78"/>
              <p:cNvSpPr>
                <a:spLocks/>
              </p:cNvSpPr>
              <p:nvPr/>
            </p:nvSpPr>
            <p:spPr bwMode="auto">
              <a:xfrm>
                <a:off x="7432331"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2" name="Freeform 79"/>
              <p:cNvSpPr>
                <a:spLocks/>
              </p:cNvSpPr>
              <p:nvPr/>
            </p:nvSpPr>
            <p:spPr bwMode="auto">
              <a:xfrm>
                <a:off x="7432331" y="2161967"/>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Freeform 80"/>
              <p:cNvSpPr>
                <a:spLocks/>
              </p:cNvSpPr>
              <p:nvPr/>
            </p:nvSpPr>
            <p:spPr bwMode="auto">
              <a:xfrm>
                <a:off x="8955335"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4" name="Freeform 81"/>
              <p:cNvSpPr>
                <a:spLocks noEditPoints="1"/>
              </p:cNvSpPr>
              <p:nvPr/>
            </p:nvSpPr>
            <p:spPr bwMode="auto">
              <a:xfrm>
                <a:off x="754821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5" name="Freeform 82"/>
              <p:cNvSpPr>
                <a:spLocks noEditPoints="1"/>
              </p:cNvSpPr>
              <p:nvPr/>
            </p:nvSpPr>
            <p:spPr bwMode="auto">
              <a:xfrm>
                <a:off x="7549806" y="2161967"/>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6" name="Freeform 83"/>
              <p:cNvSpPr>
                <a:spLocks noEditPoints="1"/>
              </p:cNvSpPr>
              <p:nvPr/>
            </p:nvSpPr>
            <p:spPr bwMode="auto">
              <a:xfrm>
                <a:off x="9072810" y="2439779"/>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7" name="Freeform 84"/>
              <p:cNvSpPr>
                <a:spLocks/>
              </p:cNvSpPr>
              <p:nvPr/>
            </p:nvSpPr>
            <p:spPr bwMode="auto">
              <a:xfrm>
                <a:off x="8656886"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8" name="Freeform 85"/>
              <p:cNvSpPr>
                <a:spLocks noEditPoints="1"/>
              </p:cNvSpPr>
              <p:nvPr/>
            </p:nvSpPr>
            <p:spPr bwMode="auto">
              <a:xfrm>
                <a:off x="8772773"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Freeform 86"/>
              <p:cNvSpPr>
                <a:spLocks/>
              </p:cNvSpPr>
              <p:nvPr/>
            </p:nvSpPr>
            <p:spPr bwMode="auto">
              <a:xfrm>
                <a:off x="8955336" y="216196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0" name="Freeform 87"/>
              <p:cNvSpPr>
                <a:spLocks noEditPoints="1"/>
              </p:cNvSpPr>
              <p:nvPr/>
            </p:nvSpPr>
            <p:spPr bwMode="auto">
              <a:xfrm>
                <a:off x="9071223" y="2161967"/>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1" name="Freeform 88"/>
              <p:cNvSpPr>
                <a:spLocks/>
              </p:cNvSpPr>
              <p:nvPr/>
            </p:nvSpPr>
            <p:spPr bwMode="auto">
              <a:xfrm>
                <a:off x="774242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2" name="Freeform 89"/>
              <p:cNvSpPr>
                <a:spLocks/>
              </p:cNvSpPr>
              <p:nvPr/>
            </p:nvSpPr>
            <p:spPr bwMode="auto">
              <a:xfrm>
                <a:off x="774242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3" name="Freeform 90"/>
              <p:cNvSpPr>
                <a:spLocks/>
              </p:cNvSpPr>
              <p:nvPr/>
            </p:nvSpPr>
            <p:spPr bwMode="auto">
              <a:xfrm>
                <a:off x="926542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4" name="Freeform 91"/>
              <p:cNvSpPr>
                <a:spLocks/>
              </p:cNvSpPr>
              <p:nvPr/>
            </p:nvSpPr>
            <p:spPr bwMode="auto">
              <a:xfrm>
                <a:off x="941782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5" name="Freeform 92"/>
              <p:cNvSpPr>
                <a:spLocks noEditPoints="1"/>
              </p:cNvSpPr>
              <p:nvPr/>
            </p:nvSpPr>
            <p:spPr bwMode="auto">
              <a:xfrm>
                <a:off x="7858310" y="243977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6" name="Freeform 93"/>
              <p:cNvSpPr>
                <a:spLocks noEditPoints="1"/>
              </p:cNvSpPr>
              <p:nvPr/>
            </p:nvSpPr>
            <p:spPr bwMode="auto">
              <a:xfrm>
                <a:off x="7861485"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7" name="Freeform 94"/>
              <p:cNvSpPr>
                <a:spLocks/>
              </p:cNvSpPr>
              <p:nvPr/>
            </p:nvSpPr>
            <p:spPr bwMode="auto">
              <a:xfrm>
                <a:off x="804087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8" name="Freeform 95"/>
              <p:cNvSpPr>
                <a:spLocks/>
              </p:cNvSpPr>
              <p:nvPr/>
            </p:nvSpPr>
            <p:spPr bwMode="auto">
              <a:xfrm>
                <a:off x="804087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9" name="Freeform 96"/>
              <p:cNvSpPr>
                <a:spLocks/>
              </p:cNvSpPr>
              <p:nvPr/>
            </p:nvSpPr>
            <p:spPr bwMode="auto">
              <a:xfrm>
                <a:off x="956387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0" name="Freeform 97"/>
              <p:cNvSpPr>
                <a:spLocks noEditPoints="1"/>
              </p:cNvSpPr>
              <p:nvPr/>
            </p:nvSpPr>
            <p:spPr bwMode="auto">
              <a:xfrm>
                <a:off x="8156760" y="243977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1" name="Freeform 98"/>
              <p:cNvSpPr>
                <a:spLocks noEditPoints="1"/>
              </p:cNvSpPr>
              <p:nvPr/>
            </p:nvSpPr>
            <p:spPr bwMode="auto">
              <a:xfrm>
                <a:off x="8158347" y="216196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2" name="Freeform 99"/>
              <p:cNvSpPr>
                <a:spLocks noEditPoints="1"/>
              </p:cNvSpPr>
              <p:nvPr/>
            </p:nvSpPr>
            <p:spPr bwMode="auto">
              <a:xfrm>
                <a:off x="9681351" y="2439779"/>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3" name="Freeform 100"/>
              <p:cNvSpPr>
                <a:spLocks/>
              </p:cNvSpPr>
              <p:nvPr/>
            </p:nvSpPr>
            <p:spPr bwMode="auto">
              <a:xfrm>
                <a:off x="926542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4" name="Freeform 101"/>
              <p:cNvSpPr>
                <a:spLocks/>
              </p:cNvSpPr>
              <p:nvPr/>
            </p:nvSpPr>
            <p:spPr bwMode="auto">
              <a:xfrm>
                <a:off x="941782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5" name="Freeform 102"/>
              <p:cNvSpPr>
                <a:spLocks/>
              </p:cNvSpPr>
              <p:nvPr/>
            </p:nvSpPr>
            <p:spPr bwMode="auto">
              <a:xfrm>
                <a:off x="956387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6" name="Freeform 103"/>
              <p:cNvSpPr>
                <a:spLocks noEditPoints="1"/>
              </p:cNvSpPr>
              <p:nvPr/>
            </p:nvSpPr>
            <p:spPr bwMode="auto">
              <a:xfrm>
                <a:off x="9681351" y="2161967"/>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Freeform 72"/>
              <p:cNvSpPr>
                <a:spLocks/>
              </p:cNvSpPr>
              <p:nvPr/>
            </p:nvSpPr>
            <p:spPr bwMode="auto">
              <a:xfrm>
                <a:off x="835347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6" name="Freeform 73"/>
              <p:cNvSpPr>
                <a:spLocks/>
              </p:cNvSpPr>
              <p:nvPr/>
            </p:nvSpPr>
            <p:spPr bwMode="auto">
              <a:xfrm>
                <a:off x="835347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7" name="Freeform 74"/>
              <p:cNvSpPr>
                <a:spLocks/>
              </p:cNvSpPr>
              <p:nvPr/>
            </p:nvSpPr>
            <p:spPr bwMode="auto">
              <a:xfrm>
                <a:off x="9876480"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 name="Freeform 75"/>
              <p:cNvSpPr>
                <a:spLocks/>
              </p:cNvSpPr>
              <p:nvPr/>
            </p:nvSpPr>
            <p:spPr bwMode="auto">
              <a:xfrm>
                <a:off x="10027292"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 name="Freeform 76"/>
              <p:cNvSpPr>
                <a:spLocks noEditPoints="1"/>
              </p:cNvSpPr>
              <p:nvPr/>
            </p:nvSpPr>
            <p:spPr bwMode="auto">
              <a:xfrm>
                <a:off x="8467776"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0" name="Freeform 77"/>
              <p:cNvSpPr>
                <a:spLocks noEditPoints="1"/>
              </p:cNvSpPr>
              <p:nvPr/>
            </p:nvSpPr>
            <p:spPr bwMode="auto">
              <a:xfrm>
                <a:off x="8470951"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1" name="Freeform 84"/>
              <p:cNvSpPr>
                <a:spLocks/>
              </p:cNvSpPr>
              <p:nvPr/>
            </p:nvSpPr>
            <p:spPr bwMode="auto">
              <a:xfrm>
                <a:off x="9874893"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2" name="Freeform 85"/>
              <p:cNvSpPr>
                <a:spLocks noEditPoints="1"/>
              </p:cNvSpPr>
              <p:nvPr/>
            </p:nvSpPr>
            <p:spPr bwMode="auto">
              <a:xfrm>
                <a:off x="9990780"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1" name="Freeform 72"/>
              <p:cNvSpPr>
                <a:spLocks/>
              </p:cNvSpPr>
              <p:nvPr/>
            </p:nvSpPr>
            <p:spPr bwMode="auto">
              <a:xfrm>
                <a:off x="7135469"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4" name="Freeform 74"/>
              <p:cNvSpPr>
                <a:spLocks/>
              </p:cNvSpPr>
              <p:nvPr/>
            </p:nvSpPr>
            <p:spPr bwMode="auto">
              <a:xfrm>
                <a:off x="8658473"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6" name="Freeform 75"/>
              <p:cNvSpPr>
                <a:spLocks/>
              </p:cNvSpPr>
              <p:nvPr/>
            </p:nvSpPr>
            <p:spPr bwMode="auto">
              <a:xfrm>
                <a:off x="8809285"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7" name="Freeform 76"/>
              <p:cNvSpPr>
                <a:spLocks noEditPoints="1"/>
              </p:cNvSpPr>
              <p:nvPr/>
            </p:nvSpPr>
            <p:spPr bwMode="auto">
              <a:xfrm>
                <a:off x="724976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8" name="Freeform 78"/>
              <p:cNvSpPr>
                <a:spLocks/>
              </p:cNvSpPr>
              <p:nvPr/>
            </p:nvSpPr>
            <p:spPr bwMode="auto">
              <a:xfrm>
                <a:off x="7432331"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9" name="Freeform 80"/>
              <p:cNvSpPr>
                <a:spLocks/>
              </p:cNvSpPr>
              <p:nvPr/>
            </p:nvSpPr>
            <p:spPr bwMode="auto">
              <a:xfrm>
                <a:off x="8955335"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0" name="Freeform 81"/>
              <p:cNvSpPr>
                <a:spLocks noEditPoints="1"/>
              </p:cNvSpPr>
              <p:nvPr/>
            </p:nvSpPr>
            <p:spPr bwMode="auto">
              <a:xfrm>
                <a:off x="754821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1" name="Freeform 83"/>
              <p:cNvSpPr>
                <a:spLocks noEditPoints="1"/>
              </p:cNvSpPr>
              <p:nvPr/>
            </p:nvSpPr>
            <p:spPr bwMode="auto">
              <a:xfrm>
                <a:off x="9072810" y="1887273"/>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2" name="Freeform 88"/>
              <p:cNvSpPr>
                <a:spLocks/>
              </p:cNvSpPr>
              <p:nvPr/>
            </p:nvSpPr>
            <p:spPr bwMode="auto">
              <a:xfrm>
                <a:off x="774242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3" name="Freeform 90"/>
              <p:cNvSpPr>
                <a:spLocks/>
              </p:cNvSpPr>
              <p:nvPr/>
            </p:nvSpPr>
            <p:spPr bwMode="auto">
              <a:xfrm>
                <a:off x="926542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4" name="Freeform 91"/>
              <p:cNvSpPr>
                <a:spLocks/>
              </p:cNvSpPr>
              <p:nvPr/>
            </p:nvSpPr>
            <p:spPr bwMode="auto">
              <a:xfrm>
                <a:off x="941782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5" name="Freeform 92"/>
              <p:cNvSpPr>
                <a:spLocks noEditPoints="1"/>
              </p:cNvSpPr>
              <p:nvPr/>
            </p:nvSpPr>
            <p:spPr bwMode="auto">
              <a:xfrm>
                <a:off x="7858310" y="188727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6" name="Freeform 94"/>
              <p:cNvSpPr>
                <a:spLocks/>
              </p:cNvSpPr>
              <p:nvPr/>
            </p:nvSpPr>
            <p:spPr bwMode="auto">
              <a:xfrm>
                <a:off x="804087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7" name="Freeform 96"/>
              <p:cNvSpPr>
                <a:spLocks/>
              </p:cNvSpPr>
              <p:nvPr/>
            </p:nvSpPr>
            <p:spPr bwMode="auto">
              <a:xfrm>
                <a:off x="956387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8" name="Freeform 97"/>
              <p:cNvSpPr>
                <a:spLocks noEditPoints="1"/>
              </p:cNvSpPr>
              <p:nvPr/>
            </p:nvSpPr>
            <p:spPr bwMode="auto">
              <a:xfrm>
                <a:off x="8156760" y="1887273"/>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9" name="Freeform 99"/>
              <p:cNvSpPr>
                <a:spLocks noEditPoints="1"/>
              </p:cNvSpPr>
              <p:nvPr/>
            </p:nvSpPr>
            <p:spPr bwMode="auto">
              <a:xfrm>
                <a:off x="9681351" y="1887273"/>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0" name="Freeform 72"/>
              <p:cNvSpPr>
                <a:spLocks/>
              </p:cNvSpPr>
              <p:nvPr/>
            </p:nvSpPr>
            <p:spPr bwMode="auto">
              <a:xfrm>
                <a:off x="835347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1" name="Freeform 74"/>
              <p:cNvSpPr>
                <a:spLocks/>
              </p:cNvSpPr>
              <p:nvPr/>
            </p:nvSpPr>
            <p:spPr bwMode="auto">
              <a:xfrm>
                <a:off x="9876480"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2" name="Freeform 75"/>
              <p:cNvSpPr>
                <a:spLocks/>
              </p:cNvSpPr>
              <p:nvPr/>
            </p:nvSpPr>
            <p:spPr bwMode="auto">
              <a:xfrm>
                <a:off x="10027292"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3" name="Freeform 76"/>
              <p:cNvSpPr>
                <a:spLocks noEditPoints="1"/>
              </p:cNvSpPr>
              <p:nvPr/>
            </p:nvSpPr>
            <p:spPr bwMode="auto">
              <a:xfrm>
                <a:off x="8467776"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5" name="Freeform 72"/>
              <p:cNvSpPr>
                <a:spLocks/>
              </p:cNvSpPr>
              <p:nvPr/>
            </p:nvSpPr>
            <p:spPr bwMode="auto">
              <a:xfrm>
                <a:off x="8834865"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6" name="Freeform 73"/>
              <p:cNvSpPr>
                <a:spLocks/>
              </p:cNvSpPr>
              <p:nvPr/>
            </p:nvSpPr>
            <p:spPr bwMode="auto">
              <a:xfrm>
                <a:off x="8834865"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7" name="Freeform 74"/>
              <p:cNvSpPr>
                <a:spLocks/>
              </p:cNvSpPr>
              <p:nvPr/>
            </p:nvSpPr>
            <p:spPr bwMode="auto">
              <a:xfrm>
                <a:off x="8834865"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8" name="Freeform 75"/>
              <p:cNvSpPr>
                <a:spLocks/>
              </p:cNvSpPr>
              <p:nvPr/>
            </p:nvSpPr>
            <p:spPr bwMode="auto">
              <a:xfrm>
                <a:off x="8985677"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9" name="Freeform 76"/>
              <p:cNvSpPr>
                <a:spLocks noEditPoints="1"/>
              </p:cNvSpPr>
              <p:nvPr/>
            </p:nvSpPr>
            <p:spPr bwMode="auto">
              <a:xfrm>
                <a:off x="894916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1" name="Freeform 78"/>
              <p:cNvSpPr>
                <a:spLocks/>
              </p:cNvSpPr>
              <p:nvPr/>
            </p:nvSpPr>
            <p:spPr bwMode="auto">
              <a:xfrm>
                <a:off x="9131727"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2" name="Freeform 79"/>
              <p:cNvSpPr>
                <a:spLocks/>
              </p:cNvSpPr>
              <p:nvPr/>
            </p:nvSpPr>
            <p:spPr bwMode="auto">
              <a:xfrm>
                <a:off x="9131727" y="3749202"/>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4" name="Freeform 81"/>
              <p:cNvSpPr>
                <a:spLocks noEditPoints="1"/>
              </p:cNvSpPr>
              <p:nvPr/>
            </p:nvSpPr>
            <p:spPr bwMode="auto">
              <a:xfrm>
                <a:off x="924761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6" name="Freeform 83"/>
              <p:cNvSpPr>
                <a:spLocks noEditPoints="1"/>
              </p:cNvSpPr>
              <p:nvPr/>
            </p:nvSpPr>
            <p:spPr bwMode="auto">
              <a:xfrm>
                <a:off x="9249202"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7" name="Freeform 84"/>
              <p:cNvSpPr>
                <a:spLocks/>
              </p:cNvSpPr>
              <p:nvPr/>
            </p:nvSpPr>
            <p:spPr bwMode="auto">
              <a:xfrm>
                <a:off x="8833278"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8" name="Freeform 85"/>
              <p:cNvSpPr>
                <a:spLocks noEditPoints="1"/>
              </p:cNvSpPr>
              <p:nvPr/>
            </p:nvSpPr>
            <p:spPr bwMode="auto">
              <a:xfrm>
                <a:off x="8949165"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0" name="Freeform 87"/>
              <p:cNvSpPr>
                <a:spLocks noEditPoints="1"/>
              </p:cNvSpPr>
              <p:nvPr/>
            </p:nvSpPr>
            <p:spPr bwMode="auto">
              <a:xfrm>
                <a:off x="9247615"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1" name="Freeform 88"/>
              <p:cNvSpPr>
                <a:spLocks/>
              </p:cNvSpPr>
              <p:nvPr/>
            </p:nvSpPr>
            <p:spPr bwMode="auto">
              <a:xfrm>
                <a:off x="9441818"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2" name="Freeform 89"/>
              <p:cNvSpPr>
                <a:spLocks/>
              </p:cNvSpPr>
              <p:nvPr/>
            </p:nvSpPr>
            <p:spPr bwMode="auto">
              <a:xfrm>
                <a:off x="944181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3" name="Freeform 90"/>
              <p:cNvSpPr>
                <a:spLocks/>
              </p:cNvSpPr>
              <p:nvPr/>
            </p:nvSpPr>
            <p:spPr bwMode="auto">
              <a:xfrm>
                <a:off x="944181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4" name="Freeform 91"/>
              <p:cNvSpPr>
                <a:spLocks/>
              </p:cNvSpPr>
              <p:nvPr/>
            </p:nvSpPr>
            <p:spPr bwMode="auto">
              <a:xfrm>
                <a:off x="9594218"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5" name="Freeform 92"/>
              <p:cNvSpPr>
                <a:spLocks noEditPoints="1"/>
              </p:cNvSpPr>
              <p:nvPr/>
            </p:nvSpPr>
            <p:spPr bwMode="auto">
              <a:xfrm>
                <a:off x="9557706"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6" name="Freeform 93"/>
              <p:cNvSpPr>
                <a:spLocks noEditPoints="1"/>
              </p:cNvSpPr>
              <p:nvPr/>
            </p:nvSpPr>
            <p:spPr bwMode="auto">
              <a:xfrm>
                <a:off x="956088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8" name="Freeform 95"/>
              <p:cNvSpPr>
                <a:spLocks/>
              </p:cNvSpPr>
              <p:nvPr/>
            </p:nvSpPr>
            <p:spPr bwMode="auto">
              <a:xfrm>
                <a:off x="974026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9" name="Freeform 96"/>
              <p:cNvSpPr>
                <a:spLocks/>
              </p:cNvSpPr>
              <p:nvPr/>
            </p:nvSpPr>
            <p:spPr bwMode="auto">
              <a:xfrm>
                <a:off x="974026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1" name="Freeform 98"/>
              <p:cNvSpPr>
                <a:spLocks noEditPoints="1"/>
              </p:cNvSpPr>
              <p:nvPr/>
            </p:nvSpPr>
            <p:spPr bwMode="auto">
              <a:xfrm>
                <a:off x="9857743" y="373967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2" name="Freeform 99"/>
              <p:cNvSpPr>
                <a:spLocks noEditPoints="1"/>
              </p:cNvSpPr>
              <p:nvPr/>
            </p:nvSpPr>
            <p:spPr bwMode="auto">
              <a:xfrm>
                <a:off x="9857743"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4" name="Freeform 101"/>
              <p:cNvSpPr>
                <a:spLocks/>
              </p:cNvSpPr>
              <p:nvPr/>
            </p:nvSpPr>
            <p:spPr bwMode="auto">
              <a:xfrm>
                <a:off x="9594218"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5" name="Freeform 102"/>
              <p:cNvSpPr>
                <a:spLocks/>
              </p:cNvSpPr>
              <p:nvPr/>
            </p:nvSpPr>
            <p:spPr bwMode="auto">
              <a:xfrm>
                <a:off x="9740268"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6" name="Freeform 103"/>
              <p:cNvSpPr>
                <a:spLocks noEditPoints="1"/>
              </p:cNvSpPr>
              <p:nvPr/>
            </p:nvSpPr>
            <p:spPr bwMode="auto">
              <a:xfrm>
                <a:off x="9857743"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7" name="Freeform 84"/>
              <p:cNvSpPr>
                <a:spLocks/>
              </p:cNvSpPr>
              <p:nvPr/>
            </p:nvSpPr>
            <p:spPr bwMode="auto">
              <a:xfrm>
                <a:off x="8833278"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8" name="Freeform 85"/>
              <p:cNvSpPr>
                <a:spLocks noEditPoints="1"/>
              </p:cNvSpPr>
              <p:nvPr/>
            </p:nvSpPr>
            <p:spPr bwMode="auto">
              <a:xfrm>
                <a:off x="8949165"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9" name="Freeform 86"/>
              <p:cNvSpPr>
                <a:spLocks/>
              </p:cNvSpPr>
              <p:nvPr/>
            </p:nvSpPr>
            <p:spPr bwMode="auto">
              <a:xfrm>
                <a:off x="9131728"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0" name="Freeform 87"/>
              <p:cNvSpPr>
                <a:spLocks noEditPoints="1"/>
              </p:cNvSpPr>
              <p:nvPr/>
            </p:nvSpPr>
            <p:spPr bwMode="auto">
              <a:xfrm>
                <a:off x="9247615"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1" name="Freeform 100"/>
              <p:cNvSpPr>
                <a:spLocks/>
              </p:cNvSpPr>
              <p:nvPr/>
            </p:nvSpPr>
            <p:spPr bwMode="auto">
              <a:xfrm>
                <a:off x="944181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2" name="Freeform 101"/>
              <p:cNvSpPr>
                <a:spLocks/>
              </p:cNvSpPr>
              <p:nvPr/>
            </p:nvSpPr>
            <p:spPr bwMode="auto">
              <a:xfrm>
                <a:off x="9594218"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3" name="Freeform 102"/>
              <p:cNvSpPr>
                <a:spLocks/>
              </p:cNvSpPr>
              <p:nvPr/>
            </p:nvSpPr>
            <p:spPr bwMode="auto">
              <a:xfrm>
                <a:off x="974026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4" name="Freeform 103"/>
              <p:cNvSpPr>
                <a:spLocks noEditPoints="1"/>
              </p:cNvSpPr>
              <p:nvPr/>
            </p:nvSpPr>
            <p:spPr bwMode="auto">
              <a:xfrm>
                <a:off x="9857743"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5" name="Freeform 72"/>
              <p:cNvSpPr>
                <a:spLocks/>
              </p:cNvSpPr>
              <p:nvPr/>
            </p:nvSpPr>
            <p:spPr bwMode="auto">
              <a:xfrm>
                <a:off x="10052872"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6" name="Freeform 73"/>
              <p:cNvSpPr>
                <a:spLocks/>
              </p:cNvSpPr>
              <p:nvPr/>
            </p:nvSpPr>
            <p:spPr bwMode="auto">
              <a:xfrm>
                <a:off x="10052872"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7" name="Freeform 74"/>
              <p:cNvSpPr>
                <a:spLocks/>
              </p:cNvSpPr>
              <p:nvPr/>
            </p:nvSpPr>
            <p:spPr bwMode="auto">
              <a:xfrm>
                <a:off x="10052872"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1" name="Freeform 84"/>
              <p:cNvSpPr>
                <a:spLocks/>
              </p:cNvSpPr>
              <p:nvPr/>
            </p:nvSpPr>
            <p:spPr bwMode="auto">
              <a:xfrm>
                <a:off x="10051285"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3" name="Freeform 84"/>
              <p:cNvSpPr>
                <a:spLocks/>
              </p:cNvSpPr>
              <p:nvPr/>
            </p:nvSpPr>
            <p:spPr bwMode="auto">
              <a:xfrm>
                <a:off x="10051285"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5" name="Freeform 72"/>
              <p:cNvSpPr>
                <a:spLocks/>
              </p:cNvSpPr>
              <p:nvPr/>
            </p:nvSpPr>
            <p:spPr bwMode="auto">
              <a:xfrm>
                <a:off x="8845798"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6" name="Freeform 73"/>
              <p:cNvSpPr>
                <a:spLocks/>
              </p:cNvSpPr>
              <p:nvPr/>
            </p:nvSpPr>
            <p:spPr bwMode="auto">
              <a:xfrm>
                <a:off x="8845798"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7" name="Freeform 74"/>
              <p:cNvSpPr>
                <a:spLocks/>
              </p:cNvSpPr>
              <p:nvPr/>
            </p:nvSpPr>
            <p:spPr bwMode="auto">
              <a:xfrm>
                <a:off x="8845798"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9" name="Freeform 76"/>
              <p:cNvSpPr>
                <a:spLocks noEditPoints="1"/>
              </p:cNvSpPr>
              <p:nvPr/>
            </p:nvSpPr>
            <p:spPr bwMode="auto">
              <a:xfrm>
                <a:off x="896009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0" name="Freeform 77"/>
              <p:cNvSpPr>
                <a:spLocks noEditPoints="1"/>
              </p:cNvSpPr>
              <p:nvPr/>
            </p:nvSpPr>
            <p:spPr bwMode="auto">
              <a:xfrm>
                <a:off x="8963273"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1" name="Freeform 78"/>
              <p:cNvSpPr>
                <a:spLocks/>
              </p:cNvSpPr>
              <p:nvPr/>
            </p:nvSpPr>
            <p:spPr bwMode="auto">
              <a:xfrm>
                <a:off x="9142660" y="542301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4" name="Freeform 81"/>
              <p:cNvSpPr>
                <a:spLocks noEditPoints="1"/>
              </p:cNvSpPr>
              <p:nvPr/>
            </p:nvSpPr>
            <p:spPr bwMode="auto">
              <a:xfrm>
                <a:off x="925854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6" name="Freeform 83"/>
              <p:cNvSpPr>
                <a:spLocks noEditPoints="1"/>
              </p:cNvSpPr>
              <p:nvPr/>
            </p:nvSpPr>
            <p:spPr bwMode="auto">
              <a:xfrm>
                <a:off x="9260135" y="4862627"/>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7" name="Freeform 84"/>
              <p:cNvSpPr>
                <a:spLocks/>
              </p:cNvSpPr>
              <p:nvPr/>
            </p:nvSpPr>
            <p:spPr bwMode="auto">
              <a:xfrm>
                <a:off x="8844211"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8" name="Freeform 85"/>
              <p:cNvSpPr>
                <a:spLocks noEditPoints="1"/>
              </p:cNvSpPr>
              <p:nvPr/>
            </p:nvSpPr>
            <p:spPr bwMode="auto">
              <a:xfrm>
                <a:off x="8960098" y="457846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9" name="Freeform 86"/>
              <p:cNvSpPr>
                <a:spLocks/>
              </p:cNvSpPr>
              <p:nvPr/>
            </p:nvSpPr>
            <p:spPr bwMode="auto">
              <a:xfrm>
                <a:off x="9142661" y="458322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0" name="Freeform 87"/>
              <p:cNvSpPr>
                <a:spLocks noEditPoints="1"/>
              </p:cNvSpPr>
              <p:nvPr/>
            </p:nvSpPr>
            <p:spPr bwMode="auto">
              <a:xfrm>
                <a:off x="9258548" y="4578464"/>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1" name="Freeform 88"/>
              <p:cNvSpPr>
                <a:spLocks/>
              </p:cNvSpPr>
              <p:nvPr/>
            </p:nvSpPr>
            <p:spPr bwMode="auto">
              <a:xfrm>
                <a:off x="9452751" y="542301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2" name="Freeform 89"/>
              <p:cNvSpPr>
                <a:spLocks/>
              </p:cNvSpPr>
              <p:nvPr/>
            </p:nvSpPr>
            <p:spPr bwMode="auto">
              <a:xfrm>
                <a:off x="945275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3" name="Freeform 90"/>
              <p:cNvSpPr>
                <a:spLocks/>
              </p:cNvSpPr>
              <p:nvPr/>
            </p:nvSpPr>
            <p:spPr bwMode="auto">
              <a:xfrm>
                <a:off x="945275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4" name="Freeform 91"/>
              <p:cNvSpPr>
                <a:spLocks/>
              </p:cNvSpPr>
              <p:nvPr/>
            </p:nvSpPr>
            <p:spPr bwMode="auto">
              <a:xfrm>
                <a:off x="9605151"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6" name="Freeform 93"/>
              <p:cNvSpPr>
                <a:spLocks noEditPoints="1"/>
              </p:cNvSpPr>
              <p:nvPr/>
            </p:nvSpPr>
            <p:spPr bwMode="auto">
              <a:xfrm>
                <a:off x="9571814"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8" name="Freeform 95"/>
              <p:cNvSpPr>
                <a:spLocks/>
              </p:cNvSpPr>
              <p:nvPr/>
            </p:nvSpPr>
            <p:spPr bwMode="auto">
              <a:xfrm>
                <a:off x="975120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9" name="Freeform 96"/>
              <p:cNvSpPr>
                <a:spLocks/>
              </p:cNvSpPr>
              <p:nvPr/>
            </p:nvSpPr>
            <p:spPr bwMode="auto">
              <a:xfrm>
                <a:off x="975120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1" name="Freeform 98"/>
              <p:cNvSpPr>
                <a:spLocks noEditPoints="1"/>
              </p:cNvSpPr>
              <p:nvPr/>
            </p:nvSpPr>
            <p:spPr bwMode="auto">
              <a:xfrm>
                <a:off x="9868676" y="514044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2" name="Freeform 99"/>
              <p:cNvSpPr>
                <a:spLocks noEditPoints="1"/>
              </p:cNvSpPr>
              <p:nvPr/>
            </p:nvSpPr>
            <p:spPr bwMode="auto">
              <a:xfrm>
                <a:off x="9868676" y="486262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3" name="Freeform 100"/>
              <p:cNvSpPr>
                <a:spLocks/>
              </p:cNvSpPr>
              <p:nvPr/>
            </p:nvSpPr>
            <p:spPr bwMode="auto">
              <a:xfrm>
                <a:off x="945275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4" name="Freeform 101"/>
              <p:cNvSpPr>
                <a:spLocks/>
              </p:cNvSpPr>
              <p:nvPr/>
            </p:nvSpPr>
            <p:spPr bwMode="auto">
              <a:xfrm>
                <a:off x="9605151" y="458481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5" name="Freeform 102"/>
              <p:cNvSpPr>
                <a:spLocks/>
              </p:cNvSpPr>
              <p:nvPr/>
            </p:nvSpPr>
            <p:spPr bwMode="auto">
              <a:xfrm>
                <a:off x="975120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6" name="Freeform 103"/>
              <p:cNvSpPr>
                <a:spLocks noEditPoints="1"/>
              </p:cNvSpPr>
              <p:nvPr/>
            </p:nvSpPr>
            <p:spPr bwMode="auto">
              <a:xfrm>
                <a:off x="9868676" y="457846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7" name="Freeform 84"/>
              <p:cNvSpPr>
                <a:spLocks/>
              </p:cNvSpPr>
              <p:nvPr/>
            </p:nvSpPr>
            <p:spPr bwMode="auto">
              <a:xfrm>
                <a:off x="8844211"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8" name="Freeform 85"/>
              <p:cNvSpPr>
                <a:spLocks noEditPoints="1"/>
              </p:cNvSpPr>
              <p:nvPr/>
            </p:nvSpPr>
            <p:spPr bwMode="auto">
              <a:xfrm>
                <a:off x="8960098" y="429694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9" name="Freeform 86"/>
              <p:cNvSpPr>
                <a:spLocks/>
              </p:cNvSpPr>
              <p:nvPr/>
            </p:nvSpPr>
            <p:spPr bwMode="auto">
              <a:xfrm>
                <a:off x="9142661" y="430170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0" name="Freeform 87"/>
              <p:cNvSpPr>
                <a:spLocks noEditPoints="1"/>
              </p:cNvSpPr>
              <p:nvPr/>
            </p:nvSpPr>
            <p:spPr bwMode="auto">
              <a:xfrm>
                <a:off x="9258548" y="429694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1" name="Freeform 100"/>
              <p:cNvSpPr>
                <a:spLocks/>
              </p:cNvSpPr>
              <p:nvPr/>
            </p:nvSpPr>
            <p:spPr bwMode="auto">
              <a:xfrm>
                <a:off x="945275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3" name="Freeform 102"/>
              <p:cNvSpPr>
                <a:spLocks/>
              </p:cNvSpPr>
              <p:nvPr/>
            </p:nvSpPr>
            <p:spPr bwMode="auto">
              <a:xfrm>
                <a:off x="975120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4" name="Freeform 103"/>
              <p:cNvSpPr>
                <a:spLocks noEditPoints="1"/>
              </p:cNvSpPr>
              <p:nvPr/>
            </p:nvSpPr>
            <p:spPr bwMode="auto">
              <a:xfrm>
                <a:off x="9868676" y="429694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5" name="Freeform 72"/>
              <p:cNvSpPr>
                <a:spLocks/>
              </p:cNvSpPr>
              <p:nvPr/>
            </p:nvSpPr>
            <p:spPr bwMode="auto">
              <a:xfrm>
                <a:off x="10063805"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6" name="Freeform 73"/>
              <p:cNvSpPr>
                <a:spLocks/>
              </p:cNvSpPr>
              <p:nvPr/>
            </p:nvSpPr>
            <p:spPr bwMode="auto">
              <a:xfrm>
                <a:off x="10063805"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7" name="Freeform 74"/>
              <p:cNvSpPr>
                <a:spLocks/>
              </p:cNvSpPr>
              <p:nvPr/>
            </p:nvSpPr>
            <p:spPr bwMode="auto">
              <a:xfrm>
                <a:off x="10063805"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8" name="Freeform 84"/>
              <p:cNvSpPr>
                <a:spLocks/>
              </p:cNvSpPr>
              <p:nvPr/>
            </p:nvSpPr>
            <p:spPr bwMode="auto">
              <a:xfrm>
                <a:off x="10062218"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9" name="Freeform 84"/>
              <p:cNvSpPr>
                <a:spLocks/>
              </p:cNvSpPr>
              <p:nvPr/>
            </p:nvSpPr>
            <p:spPr bwMode="auto">
              <a:xfrm>
                <a:off x="10062218"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0" name="Freeform 84"/>
              <p:cNvSpPr>
                <a:spLocks/>
              </p:cNvSpPr>
              <p:nvPr/>
            </p:nvSpPr>
            <p:spPr bwMode="auto">
              <a:xfrm>
                <a:off x="8833278"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1" name="Freeform 85"/>
              <p:cNvSpPr>
                <a:spLocks noEditPoints="1"/>
              </p:cNvSpPr>
              <p:nvPr/>
            </p:nvSpPr>
            <p:spPr bwMode="auto">
              <a:xfrm>
                <a:off x="8949165" y="5694532"/>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2" name="Freeform 86"/>
              <p:cNvSpPr>
                <a:spLocks/>
              </p:cNvSpPr>
              <p:nvPr/>
            </p:nvSpPr>
            <p:spPr bwMode="auto">
              <a:xfrm>
                <a:off x="913172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3" name="Freeform 87"/>
              <p:cNvSpPr>
                <a:spLocks noEditPoints="1"/>
              </p:cNvSpPr>
              <p:nvPr/>
            </p:nvSpPr>
            <p:spPr bwMode="auto">
              <a:xfrm>
                <a:off x="9247615" y="5694532"/>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4" name="Freeform 100"/>
              <p:cNvSpPr>
                <a:spLocks/>
              </p:cNvSpPr>
              <p:nvPr/>
            </p:nvSpPr>
            <p:spPr bwMode="auto">
              <a:xfrm>
                <a:off x="944181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5" name="Freeform 101"/>
              <p:cNvSpPr>
                <a:spLocks/>
              </p:cNvSpPr>
              <p:nvPr/>
            </p:nvSpPr>
            <p:spPr bwMode="auto">
              <a:xfrm>
                <a:off x="9594218" y="570088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6" name="Freeform 102"/>
              <p:cNvSpPr>
                <a:spLocks/>
              </p:cNvSpPr>
              <p:nvPr/>
            </p:nvSpPr>
            <p:spPr bwMode="auto">
              <a:xfrm>
                <a:off x="974026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7" name="Freeform 103"/>
              <p:cNvSpPr>
                <a:spLocks noEditPoints="1"/>
              </p:cNvSpPr>
              <p:nvPr/>
            </p:nvSpPr>
            <p:spPr bwMode="auto">
              <a:xfrm>
                <a:off x="9857743"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8" name="Freeform 84"/>
              <p:cNvSpPr>
                <a:spLocks/>
              </p:cNvSpPr>
              <p:nvPr/>
            </p:nvSpPr>
            <p:spPr bwMode="auto">
              <a:xfrm>
                <a:off x="10051285"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8" name="Group 117"/>
            <p:cNvGrpSpPr/>
            <p:nvPr/>
          </p:nvGrpSpPr>
          <p:grpSpPr>
            <a:xfrm>
              <a:off x="10554283" y="6274801"/>
              <a:ext cx="365760" cy="365760"/>
              <a:chOff x="608865" y="4536026"/>
              <a:chExt cx="329755" cy="329754"/>
            </a:xfrm>
            <a:solidFill>
              <a:schemeClr val="accent3"/>
            </a:solidFill>
          </p:grpSpPr>
          <p:sp>
            <p:nvSpPr>
              <p:cNvPr id="119" name="Donut 118"/>
              <p:cNvSpPr/>
              <p:nvPr/>
            </p:nvSpPr>
            <p:spPr bwMode="auto">
              <a:xfrm>
                <a:off x="608865" y="4536026"/>
                <a:ext cx="329755" cy="329754"/>
              </a:xfrm>
              <a:prstGeom prst="donut">
                <a:avLst>
                  <a:gd name="adj" fmla="val 71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Isosceles Triangle 119"/>
              <p:cNvSpPr/>
              <p:nvPr/>
            </p:nvSpPr>
            <p:spPr bwMode="auto">
              <a:xfrm rot="5400000">
                <a:off x="710175" y="4634663"/>
                <a:ext cx="153677" cy="132481"/>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655238" y="4846289"/>
              <a:ext cx="411410" cy="669336"/>
              <a:chOff x="8361363" y="-330200"/>
              <a:chExt cx="719138" cy="1169988"/>
            </a:xfrm>
          </p:grpSpPr>
          <p:sp>
            <p:nvSpPr>
              <p:cNvPr id="11" name="Freeform 5"/>
              <p:cNvSpPr>
                <a:spLocks/>
              </p:cNvSpPr>
              <p:nvPr/>
            </p:nvSpPr>
            <p:spPr bwMode="auto">
              <a:xfrm>
                <a:off x="8497888" y="-330200"/>
                <a:ext cx="444500" cy="509588"/>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6"/>
              <p:cNvSpPr>
                <a:spLocks noChangeArrowheads="1"/>
              </p:cNvSpPr>
              <p:nvPr/>
            </p:nvSpPr>
            <p:spPr bwMode="auto">
              <a:xfrm>
                <a:off x="8361363" y="161925"/>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7"/>
              <p:cNvSpPr>
                <a:spLocks noChangeArrowheads="1"/>
              </p:cNvSpPr>
              <p:nvPr/>
            </p:nvSpPr>
            <p:spPr bwMode="auto">
              <a:xfrm>
                <a:off x="8361363" y="161925"/>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8"/>
              <p:cNvSpPr>
                <a:spLocks/>
              </p:cNvSpPr>
              <p:nvPr/>
            </p:nvSpPr>
            <p:spPr bwMode="auto">
              <a:xfrm>
                <a:off x="8647113" y="379413"/>
                <a:ext cx="146050" cy="25717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517" name="Picture 516"/>
            <p:cNvPicPr>
              <a:picLocks noChangeAspect="1"/>
            </p:cNvPicPr>
            <p:nvPr/>
          </p:nvPicPr>
          <p:blipFill>
            <a:blip r:embed="rId8"/>
            <a:stretch>
              <a:fillRect/>
            </a:stretch>
          </p:blipFill>
          <p:spPr>
            <a:xfrm>
              <a:off x="8652367" y="6070278"/>
              <a:ext cx="825812" cy="529659"/>
            </a:xfrm>
            <a:prstGeom prst="rect">
              <a:avLst/>
            </a:prstGeom>
          </p:spPr>
        </p:pic>
        <p:pic>
          <p:nvPicPr>
            <p:cNvPr id="521" name="Picture 520"/>
            <p:cNvPicPr>
              <a:picLocks noChangeAspect="1"/>
            </p:cNvPicPr>
            <p:nvPr/>
          </p:nvPicPr>
          <p:blipFill>
            <a:blip r:embed="rId9"/>
            <a:stretch>
              <a:fillRect/>
            </a:stretch>
          </p:blipFill>
          <p:spPr>
            <a:xfrm>
              <a:off x="8425215" y="3981839"/>
              <a:ext cx="467544" cy="880082"/>
            </a:xfrm>
            <a:prstGeom prst="rect">
              <a:avLst/>
            </a:prstGeom>
          </p:spPr>
        </p:pic>
        <p:grpSp>
          <p:nvGrpSpPr>
            <p:cNvPr id="25" name="Group 24"/>
            <p:cNvGrpSpPr/>
            <p:nvPr/>
          </p:nvGrpSpPr>
          <p:grpSpPr>
            <a:xfrm>
              <a:off x="9905781" y="4113554"/>
              <a:ext cx="599461" cy="1062972"/>
              <a:chOff x="-276225" y="620713"/>
              <a:chExt cx="889000" cy="1576387"/>
            </a:xfrm>
          </p:grpSpPr>
          <p:sp>
            <p:nvSpPr>
              <p:cNvPr id="19" name="Freeform 12"/>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3"/>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4"/>
              <p:cNvSpPr>
                <a:spLocks/>
              </p:cNvSpPr>
              <p:nvPr/>
            </p:nvSpPr>
            <p:spPr bwMode="auto">
              <a:xfrm>
                <a:off x="-12700" y="889000"/>
                <a:ext cx="355600" cy="142875"/>
              </a:xfrm>
              <a:custGeom>
                <a:avLst/>
                <a:gdLst>
                  <a:gd name="T0" fmla="*/ 62 w 62"/>
                  <a:gd name="T1" fmla="*/ 12 h 25"/>
                  <a:gd name="T2" fmla="*/ 50 w 62"/>
                  <a:gd name="T3" fmla="*/ 25 h 25"/>
                  <a:gd name="T4" fmla="*/ 13 w 62"/>
                  <a:gd name="T5" fmla="*/ 25 h 25"/>
                  <a:gd name="T6" fmla="*/ 0 w 62"/>
                  <a:gd name="T7" fmla="*/ 12 h 25"/>
                  <a:gd name="T8" fmla="*/ 0 w 62"/>
                  <a:gd name="T9" fmla="*/ 12 h 25"/>
                  <a:gd name="T10" fmla="*/ 13 w 62"/>
                  <a:gd name="T11" fmla="*/ 0 h 25"/>
                  <a:gd name="T12" fmla="*/ 50 w 62"/>
                  <a:gd name="T13" fmla="*/ 0 h 25"/>
                  <a:gd name="T14" fmla="*/ 62 w 62"/>
                  <a:gd name="T15" fmla="*/ 1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5">
                    <a:moveTo>
                      <a:pt x="62" y="12"/>
                    </a:moveTo>
                    <a:cubicBezTo>
                      <a:pt x="62" y="19"/>
                      <a:pt x="57" y="25"/>
                      <a:pt x="50" y="25"/>
                    </a:cubicBezTo>
                    <a:cubicBezTo>
                      <a:pt x="13" y="25"/>
                      <a:pt x="13" y="25"/>
                      <a:pt x="13" y="25"/>
                    </a:cubicBezTo>
                    <a:cubicBezTo>
                      <a:pt x="6" y="25"/>
                      <a:pt x="0" y="19"/>
                      <a:pt x="0" y="12"/>
                    </a:cubicBezTo>
                    <a:cubicBezTo>
                      <a:pt x="0" y="12"/>
                      <a:pt x="0" y="12"/>
                      <a:pt x="0" y="12"/>
                    </a:cubicBezTo>
                    <a:cubicBezTo>
                      <a:pt x="0" y="5"/>
                      <a:pt x="6" y="0"/>
                      <a:pt x="13" y="0"/>
                    </a:cubicBezTo>
                    <a:cubicBezTo>
                      <a:pt x="50" y="0"/>
                      <a:pt x="50" y="0"/>
                      <a:pt x="50" y="0"/>
                    </a:cubicBezTo>
                    <a:cubicBezTo>
                      <a:pt x="57" y="0"/>
                      <a:pt x="62" y="5"/>
                      <a:pt x="62" y="1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15"/>
              <p:cNvSpPr>
                <a:spLocks noEditPoints="1"/>
              </p:cNvSpPr>
              <p:nvPr/>
            </p:nvSpPr>
            <p:spPr bwMode="auto">
              <a:xfrm>
                <a:off x="33338" y="1719263"/>
                <a:ext cx="166688" cy="1651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3 h 29"/>
                  <a:gd name="T12" fmla="*/ 3 w 29"/>
                  <a:gd name="T13" fmla="*/ 15 h 29"/>
                  <a:gd name="T14" fmla="*/ 15 w 29"/>
                  <a:gd name="T15" fmla="*/ 27 h 29"/>
                  <a:gd name="T16" fmla="*/ 27 w 29"/>
                  <a:gd name="T17" fmla="*/ 15 h 29"/>
                  <a:gd name="T18" fmla="*/ 15 w 29"/>
                  <a:gd name="T1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6"/>
                      <a:pt x="6" y="0"/>
                      <a:pt x="15" y="0"/>
                    </a:cubicBezTo>
                    <a:cubicBezTo>
                      <a:pt x="23" y="0"/>
                      <a:pt x="29" y="6"/>
                      <a:pt x="29" y="15"/>
                    </a:cubicBezTo>
                    <a:cubicBezTo>
                      <a:pt x="29" y="23"/>
                      <a:pt x="23" y="29"/>
                      <a:pt x="15" y="29"/>
                    </a:cubicBezTo>
                    <a:close/>
                    <a:moveTo>
                      <a:pt x="15" y="3"/>
                    </a:moveTo>
                    <a:cubicBezTo>
                      <a:pt x="8" y="3"/>
                      <a:pt x="3" y="8"/>
                      <a:pt x="3" y="15"/>
                    </a:cubicBezTo>
                    <a:cubicBezTo>
                      <a:pt x="3" y="21"/>
                      <a:pt x="8" y="27"/>
                      <a:pt x="15" y="27"/>
                    </a:cubicBezTo>
                    <a:cubicBezTo>
                      <a:pt x="21" y="27"/>
                      <a:pt x="27" y="21"/>
                      <a:pt x="27" y="15"/>
                    </a:cubicBezTo>
                    <a:cubicBezTo>
                      <a:pt x="27" y="8"/>
                      <a:pt x="21" y="3"/>
                      <a:pt x="1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16"/>
              <p:cNvSpPr>
                <a:spLocks noChangeArrowheads="1"/>
              </p:cNvSpPr>
              <p:nvPr/>
            </p:nvSpPr>
            <p:spPr bwMode="auto">
              <a:xfrm>
                <a:off x="96838" y="1793875"/>
                <a:ext cx="195263" cy="193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17"/>
              <p:cNvSpPr>
                <a:spLocks noChangeArrowheads="1"/>
              </p:cNvSpPr>
              <p:nvPr/>
            </p:nvSpPr>
            <p:spPr bwMode="auto">
              <a:xfrm>
                <a:off x="-46038" y="620713"/>
                <a:ext cx="147638" cy="14922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5" name="Group 114"/>
            <p:cNvGrpSpPr/>
            <p:nvPr/>
          </p:nvGrpSpPr>
          <p:grpSpPr>
            <a:xfrm>
              <a:off x="8688700" y="4616200"/>
              <a:ext cx="746525" cy="504818"/>
              <a:chOff x="1136650" y="2795504"/>
              <a:chExt cx="1171576" cy="792247"/>
            </a:xfrm>
          </p:grpSpPr>
          <p:grpSp>
            <p:nvGrpSpPr>
              <p:cNvPr id="137" name="Group 136"/>
              <p:cNvGrpSpPr/>
              <p:nvPr/>
            </p:nvGrpSpPr>
            <p:grpSpPr>
              <a:xfrm>
                <a:off x="1489075" y="2795504"/>
                <a:ext cx="481013" cy="438150"/>
                <a:chOff x="1520825" y="2871788"/>
                <a:chExt cx="481013" cy="438150"/>
              </a:xfrm>
            </p:grpSpPr>
            <p:sp>
              <p:nvSpPr>
                <p:cNvPr id="144" name="Rectangle 193"/>
                <p:cNvSpPr>
                  <a:spLocks noChangeArrowheads="1"/>
                </p:cNvSpPr>
                <p:nvPr/>
              </p:nvSpPr>
              <p:spPr bwMode="auto">
                <a:xfrm>
                  <a:off x="1520825" y="3108325"/>
                  <a:ext cx="90488" cy="2016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5" name="Rectangle 194"/>
                <p:cNvSpPr>
                  <a:spLocks noChangeArrowheads="1"/>
                </p:cNvSpPr>
                <p:nvPr/>
              </p:nvSpPr>
              <p:spPr bwMode="auto">
                <a:xfrm>
                  <a:off x="1781175" y="3048000"/>
                  <a:ext cx="88900" cy="2619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6" name="Rectangle 195"/>
                <p:cNvSpPr>
                  <a:spLocks noChangeArrowheads="1"/>
                </p:cNvSpPr>
                <p:nvPr/>
              </p:nvSpPr>
              <p:spPr bwMode="auto">
                <a:xfrm>
                  <a:off x="1909763" y="2871788"/>
                  <a:ext cx="92075" cy="4381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7" name="Rectangle 196"/>
                <p:cNvSpPr>
                  <a:spLocks noChangeArrowheads="1"/>
                </p:cNvSpPr>
                <p:nvPr/>
              </p:nvSpPr>
              <p:spPr bwMode="auto">
                <a:xfrm>
                  <a:off x="1652588" y="3014663"/>
                  <a:ext cx="88900" cy="295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38" name="Freeform 200"/>
              <p:cNvSpPr>
                <a:spLocks/>
              </p:cNvSpPr>
              <p:nvPr/>
            </p:nvSpPr>
            <p:spPr bwMode="auto">
              <a:xfrm>
                <a:off x="1136650" y="3122613"/>
                <a:ext cx="130175" cy="292100"/>
              </a:xfrm>
              <a:custGeom>
                <a:avLst/>
                <a:gdLst>
                  <a:gd name="T0" fmla="*/ 82 w 82"/>
                  <a:gd name="T1" fmla="*/ 177 h 184"/>
                  <a:gd name="T2" fmla="*/ 18 w 82"/>
                  <a:gd name="T3" fmla="*/ 184 h 184"/>
                  <a:gd name="T4" fmla="*/ 0 w 82"/>
                  <a:gd name="T5" fmla="*/ 6 h 184"/>
                  <a:gd name="T6" fmla="*/ 64 w 82"/>
                  <a:gd name="T7" fmla="*/ 0 h 184"/>
                  <a:gd name="T8" fmla="*/ 82 w 82"/>
                  <a:gd name="T9" fmla="*/ 177 h 184"/>
                </a:gdLst>
                <a:ahLst/>
                <a:cxnLst>
                  <a:cxn ang="0">
                    <a:pos x="T0" y="T1"/>
                  </a:cxn>
                  <a:cxn ang="0">
                    <a:pos x="T2" y="T3"/>
                  </a:cxn>
                  <a:cxn ang="0">
                    <a:pos x="T4" y="T5"/>
                  </a:cxn>
                  <a:cxn ang="0">
                    <a:pos x="T6" y="T7"/>
                  </a:cxn>
                  <a:cxn ang="0">
                    <a:pos x="T8" y="T9"/>
                  </a:cxn>
                </a:cxnLst>
                <a:rect l="0" t="0" r="r" b="b"/>
                <a:pathLst>
                  <a:path w="82" h="184">
                    <a:moveTo>
                      <a:pt x="82" y="177"/>
                    </a:moveTo>
                    <a:lnTo>
                      <a:pt x="18" y="184"/>
                    </a:lnTo>
                    <a:lnTo>
                      <a:pt x="0" y="6"/>
                    </a:lnTo>
                    <a:lnTo>
                      <a:pt x="64" y="0"/>
                    </a:lnTo>
                    <a:lnTo>
                      <a:pt x="82" y="177"/>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39" name="Freeform 201"/>
              <p:cNvSpPr>
                <a:spLocks/>
              </p:cNvSpPr>
              <p:nvPr/>
            </p:nvSpPr>
            <p:spPr bwMode="auto">
              <a:xfrm>
                <a:off x="2173288" y="3121025"/>
                <a:ext cx="134938" cy="293688"/>
              </a:xfrm>
              <a:custGeom>
                <a:avLst/>
                <a:gdLst>
                  <a:gd name="T0" fmla="*/ 62 w 85"/>
                  <a:gd name="T1" fmla="*/ 185 h 185"/>
                  <a:gd name="T2" fmla="*/ 0 w 85"/>
                  <a:gd name="T3" fmla="*/ 176 h 185"/>
                  <a:gd name="T4" fmla="*/ 21 w 85"/>
                  <a:gd name="T5" fmla="*/ 0 h 185"/>
                  <a:gd name="T6" fmla="*/ 85 w 85"/>
                  <a:gd name="T7" fmla="*/ 8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8"/>
                    </a:lnTo>
                    <a:lnTo>
                      <a:pt x="62" y="185"/>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0" name="Freeform 202"/>
              <p:cNvSpPr>
                <a:spLocks/>
              </p:cNvSpPr>
              <p:nvPr/>
            </p:nvSpPr>
            <p:spPr bwMode="auto">
              <a:xfrm>
                <a:off x="1222375" y="2919413"/>
                <a:ext cx="260350" cy="668338"/>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41" name="Freeform 203"/>
              <p:cNvSpPr>
                <a:spLocks/>
              </p:cNvSpPr>
              <p:nvPr/>
            </p:nvSpPr>
            <p:spPr bwMode="auto">
              <a:xfrm>
                <a:off x="1952625" y="2913063"/>
                <a:ext cx="274638" cy="668338"/>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26" name="Group 20"/>
            <p:cNvGrpSpPr>
              <a:grpSpLocks noChangeAspect="1"/>
            </p:cNvGrpSpPr>
            <p:nvPr/>
          </p:nvGrpSpPr>
          <p:grpSpPr bwMode="auto">
            <a:xfrm>
              <a:off x="10018678" y="5550106"/>
              <a:ext cx="550109" cy="748984"/>
              <a:chOff x="-1629" y="917"/>
              <a:chExt cx="816" cy="1111"/>
            </a:xfrm>
          </p:grpSpPr>
          <p:sp>
            <p:nvSpPr>
              <p:cNvPr id="27" name="AutoShape 19"/>
              <p:cNvSpPr>
                <a:spLocks noChangeAspect="1" noChangeArrowheads="1" noTextEdit="1"/>
              </p:cNvSpPr>
              <p:nvPr/>
            </p:nvSpPr>
            <p:spPr bwMode="auto">
              <a:xfrm>
                <a:off x="-1629" y="917"/>
                <a:ext cx="816" cy="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1"/>
              <p:cNvSpPr>
                <a:spLocks/>
              </p:cNvSpPr>
              <p:nvPr/>
            </p:nvSpPr>
            <p:spPr bwMode="auto">
              <a:xfrm>
                <a:off x="-1573" y="917"/>
                <a:ext cx="722" cy="954"/>
              </a:xfrm>
              <a:custGeom>
                <a:avLst/>
                <a:gdLst>
                  <a:gd name="T0" fmla="*/ 417 w 417"/>
                  <a:gd name="T1" fmla="*/ 208 h 551"/>
                  <a:gd name="T2" fmla="*/ 208 w 417"/>
                  <a:gd name="T3" fmla="*/ 0 h 551"/>
                  <a:gd name="T4" fmla="*/ 0 w 417"/>
                  <a:gd name="T5" fmla="*/ 208 h 551"/>
                  <a:gd name="T6" fmla="*/ 92 w 417"/>
                  <a:gd name="T7" fmla="*/ 381 h 551"/>
                  <a:gd name="T8" fmla="*/ 137 w 417"/>
                  <a:gd name="T9" fmla="*/ 522 h 551"/>
                  <a:gd name="T10" fmla="*/ 208 w 417"/>
                  <a:gd name="T11" fmla="*/ 551 h 551"/>
                  <a:gd name="T12" fmla="*/ 208 w 417"/>
                  <a:gd name="T13" fmla="*/ 551 h 551"/>
                  <a:gd name="T14" fmla="*/ 208 w 417"/>
                  <a:gd name="T15" fmla="*/ 551 h 551"/>
                  <a:gd name="T16" fmla="*/ 208 w 417"/>
                  <a:gd name="T17" fmla="*/ 551 h 551"/>
                  <a:gd name="T18" fmla="*/ 208 w 417"/>
                  <a:gd name="T19" fmla="*/ 551 h 551"/>
                  <a:gd name="T20" fmla="*/ 279 w 417"/>
                  <a:gd name="T21" fmla="*/ 522 h 551"/>
                  <a:gd name="T22" fmla="*/ 280 w 417"/>
                  <a:gd name="T23" fmla="*/ 522 h 551"/>
                  <a:gd name="T24" fmla="*/ 280 w 417"/>
                  <a:gd name="T25" fmla="*/ 511 h 551"/>
                  <a:gd name="T26" fmla="*/ 324 w 417"/>
                  <a:gd name="T27" fmla="*/ 381 h 551"/>
                  <a:gd name="T28" fmla="*/ 417 w 417"/>
                  <a:gd name="T29" fmla="*/ 20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7" h="551">
                    <a:moveTo>
                      <a:pt x="417" y="208"/>
                    </a:moveTo>
                    <a:cubicBezTo>
                      <a:pt x="417" y="93"/>
                      <a:pt x="323" y="0"/>
                      <a:pt x="208" y="0"/>
                    </a:cubicBezTo>
                    <a:cubicBezTo>
                      <a:pt x="94" y="0"/>
                      <a:pt x="0" y="93"/>
                      <a:pt x="0" y="208"/>
                    </a:cubicBezTo>
                    <a:cubicBezTo>
                      <a:pt x="0" y="280"/>
                      <a:pt x="37"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80" y="522"/>
                      <a:pt x="280" y="522"/>
                      <a:pt x="280" y="522"/>
                    </a:cubicBezTo>
                    <a:cubicBezTo>
                      <a:pt x="280" y="511"/>
                      <a:pt x="280" y="511"/>
                      <a:pt x="280" y="511"/>
                    </a:cubicBezTo>
                    <a:cubicBezTo>
                      <a:pt x="282" y="420"/>
                      <a:pt x="319" y="385"/>
                      <a:pt x="324" y="381"/>
                    </a:cubicBezTo>
                    <a:cubicBezTo>
                      <a:pt x="380" y="344"/>
                      <a:pt x="417" y="281"/>
                      <a:pt x="417" y="208"/>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3"/>
              <p:cNvSpPr>
                <a:spLocks noChangeArrowheads="1"/>
              </p:cNvSpPr>
              <p:nvPr/>
            </p:nvSpPr>
            <p:spPr bwMode="auto">
              <a:xfrm>
                <a:off x="-1336" y="1820"/>
                <a:ext cx="248" cy="165"/>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Line 24"/>
              <p:cNvSpPr>
                <a:spLocks noChangeShapeType="1"/>
              </p:cNvSpPr>
              <p:nvPr/>
            </p:nvSpPr>
            <p:spPr bwMode="auto">
              <a:xfrm>
                <a:off x="-1336" y="188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Line 25"/>
              <p:cNvSpPr>
                <a:spLocks noChangeShapeType="1"/>
              </p:cNvSpPr>
              <p:nvPr/>
            </p:nvSpPr>
            <p:spPr bwMode="auto">
              <a:xfrm>
                <a:off x="-1336" y="193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26"/>
              <p:cNvSpPr>
                <a:spLocks/>
              </p:cNvSpPr>
              <p:nvPr/>
            </p:nvSpPr>
            <p:spPr bwMode="auto">
              <a:xfrm>
                <a:off x="-1277" y="1985"/>
                <a:ext cx="128" cy="43"/>
              </a:xfrm>
              <a:custGeom>
                <a:avLst/>
                <a:gdLst>
                  <a:gd name="T0" fmla="*/ 0 w 128"/>
                  <a:gd name="T1" fmla="*/ 0 h 43"/>
                  <a:gd name="T2" fmla="*/ 20 w 128"/>
                  <a:gd name="T3" fmla="*/ 43 h 43"/>
                  <a:gd name="T4" fmla="*/ 109 w 128"/>
                  <a:gd name="T5" fmla="*/ 43 h 43"/>
                  <a:gd name="T6" fmla="*/ 128 w 128"/>
                  <a:gd name="T7" fmla="*/ 0 h 43"/>
                  <a:gd name="T8" fmla="*/ 0 w 128"/>
                  <a:gd name="T9" fmla="*/ 0 h 43"/>
                </a:gdLst>
                <a:ahLst/>
                <a:cxnLst>
                  <a:cxn ang="0">
                    <a:pos x="T0" y="T1"/>
                  </a:cxn>
                  <a:cxn ang="0">
                    <a:pos x="T2" y="T3"/>
                  </a:cxn>
                  <a:cxn ang="0">
                    <a:pos x="T4" y="T5"/>
                  </a:cxn>
                  <a:cxn ang="0">
                    <a:pos x="T6" y="T7"/>
                  </a:cxn>
                  <a:cxn ang="0">
                    <a:pos x="T8" y="T9"/>
                  </a:cxn>
                </a:cxnLst>
                <a:rect l="0" t="0" r="r" b="b"/>
                <a:pathLst>
                  <a:path w="128" h="43">
                    <a:moveTo>
                      <a:pt x="0" y="0"/>
                    </a:moveTo>
                    <a:lnTo>
                      <a:pt x="20" y="43"/>
                    </a:lnTo>
                    <a:lnTo>
                      <a:pt x="109" y="43"/>
                    </a:lnTo>
                    <a:lnTo>
                      <a:pt x="1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10422101" y="3969272"/>
              <a:ext cx="611053" cy="585008"/>
              <a:chOff x="7072497" y="872254"/>
              <a:chExt cx="968375" cy="927100"/>
            </a:xfrm>
          </p:grpSpPr>
          <p:sp>
            <p:nvSpPr>
              <p:cNvPr id="39" name="Freeform 31"/>
              <p:cNvSpPr>
                <a:spLocks noEditPoints="1"/>
              </p:cNvSpPr>
              <p:nvPr/>
            </p:nvSpPr>
            <p:spPr bwMode="auto">
              <a:xfrm>
                <a:off x="7072497" y="872254"/>
                <a:ext cx="968375" cy="927100"/>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2" name="Group 41"/>
              <p:cNvGrpSpPr/>
              <p:nvPr/>
            </p:nvGrpSpPr>
            <p:grpSpPr>
              <a:xfrm>
                <a:off x="7131234" y="891304"/>
                <a:ext cx="850900" cy="881063"/>
                <a:chOff x="10800247" y="1319368"/>
                <a:chExt cx="850900" cy="881063"/>
              </a:xfrm>
            </p:grpSpPr>
            <p:sp>
              <p:nvSpPr>
                <p:cNvPr id="38" name="Freeform 30"/>
                <p:cNvSpPr>
                  <a:spLocks/>
                </p:cNvSpPr>
                <p:nvPr/>
              </p:nvSpPr>
              <p:spPr bwMode="auto">
                <a:xfrm>
                  <a:off x="10800247" y="1352706"/>
                  <a:ext cx="850900" cy="822325"/>
                </a:xfrm>
                <a:custGeom>
                  <a:avLst/>
                  <a:gdLst>
                    <a:gd name="T0" fmla="*/ 14 w 131"/>
                    <a:gd name="T1" fmla="*/ 7 h 127"/>
                    <a:gd name="T2" fmla="*/ 65 w 131"/>
                    <a:gd name="T3" fmla="*/ 127 h 127"/>
                    <a:gd name="T4" fmla="*/ 117 w 131"/>
                    <a:gd name="T5" fmla="*/ 7 h 127"/>
                    <a:gd name="T6" fmla="*/ 94 w 131"/>
                    <a:gd name="T7" fmla="*/ 13 h 127"/>
                    <a:gd name="T8" fmla="*/ 66 w 131"/>
                    <a:gd name="T9" fmla="*/ 1 h 127"/>
                    <a:gd name="T10" fmla="*/ 65 w 131"/>
                    <a:gd name="T11" fmla="*/ 0 h 127"/>
                    <a:gd name="T12" fmla="*/ 65 w 131"/>
                    <a:gd name="T13" fmla="*/ 1 h 127"/>
                    <a:gd name="T14" fmla="*/ 37 w 131"/>
                    <a:gd name="T15" fmla="*/ 13 h 127"/>
                    <a:gd name="T16" fmla="*/ 14 w 131"/>
                    <a:gd name="T17"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14" y="7"/>
                      </a:moveTo>
                      <a:cubicBezTo>
                        <a:pt x="0" y="52"/>
                        <a:pt x="21" y="104"/>
                        <a:pt x="65" y="127"/>
                      </a:cubicBezTo>
                      <a:cubicBezTo>
                        <a:pt x="109" y="104"/>
                        <a:pt x="131" y="52"/>
                        <a:pt x="117" y="7"/>
                      </a:cubicBezTo>
                      <a:cubicBezTo>
                        <a:pt x="109" y="11"/>
                        <a:pt x="101" y="13"/>
                        <a:pt x="94" y="13"/>
                      </a:cubicBezTo>
                      <a:cubicBezTo>
                        <a:pt x="81" y="13"/>
                        <a:pt x="72" y="6"/>
                        <a:pt x="66" y="1"/>
                      </a:cubicBezTo>
                      <a:cubicBezTo>
                        <a:pt x="66" y="0"/>
                        <a:pt x="66" y="0"/>
                        <a:pt x="65" y="0"/>
                      </a:cubicBezTo>
                      <a:cubicBezTo>
                        <a:pt x="65" y="0"/>
                        <a:pt x="65" y="0"/>
                        <a:pt x="65" y="1"/>
                      </a:cubicBezTo>
                      <a:cubicBezTo>
                        <a:pt x="59" y="6"/>
                        <a:pt x="50" y="13"/>
                        <a:pt x="37" y="13"/>
                      </a:cubicBezTo>
                      <a:cubicBezTo>
                        <a:pt x="30" y="13"/>
                        <a:pt x="22" y="11"/>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2"/>
                <p:cNvSpPr>
                  <a:spLocks/>
                </p:cNvSpPr>
                <p:nvPr/>
              </p:nvSpPr>
              <p:spPr bwMode="auto">
                <a:xfrm>
                  <a:off x="10825647" y="1319368"/>
                  <a:ext cx="396875" cy="441325"/>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3"/>
                <p:cNvSpPr>
                  <a:spLocks/>
                </p:cNvSpPr>
                <p:nvPr/>
              </p:nvSpPr>
              <p:spPr bwMode="auto">
                <a:xfrm>
                  <a:off x="11222522" y="1760693"/>
                  <a:ext cx="363538" cy="439738"/>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291" name="Freeform 290"/>
            <p:cNvSpPr>
              <a:spLocks noChangeAspect="1"/>
            </p:cNvSpPr>
            <p:nvPr/>
          </p:nvSpPr>
          <p:spPr bwMode="auto">
            <a:xfrm>
              <a:off x="8157600" y="5696685"/>
              <a:ext cx="831676" cy="59443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100"/>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ct val="0"/>
                </a:spcBef>
                <a:spcAft>
                  <a:spcPct val="0"/>
                </a:spcAft>
                <a:buClrTx/>
                <a:buSzTx/>
                <a:buFontTx/>
                <a:buNone/>
                <a:tabLst/>
                <a:defRPr/>
              </a:pPr>
              <a:endParaRPr kumimoji="0" lang="en-IN" sz="1567"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268163252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spc="-100" dirty="0">
                <a:ln w="3175">
                  <a:noFill/>
                </a:ln>
                <a:solidFill>
                  <a:schemeClr val="tx2"/>
                </a:solidFill>
                <a:ea typeface="ＭＳ Ｐゴシック" charset="0"/>
                <a:cs typeface="Segoe UI" pitchFamily="34" charset="0"/>
              </a:rPr>
              <a:t>Analytics: </a:t>
            </a:r>
            <a:r>
              <a:rPr lang="en-US" sz="4800" spc="-100" dirty="0">
                <a:ln w="3175">
                  <a:noFill/>
                </a:ln>
                <a:solidFill>
                  <a:schemeClr val="accent2"/>
                </a:solidFill>
                <a:ea typeface="ＭＳ Ｐゴシック" charset="0"/>
                <a:cs typeface="Segoe UI" pitchFamily="34" charset="0"/>
              </a:rPr>
              <a:t>Two form factors</a:t>
            </a:r>
          </a:p>
        </p:txBody>
      </p:sp>
      <p:sp>
        <p:nvSpPr>
          <p:cNvPr id="7" name="Rectangle 6"/>
          <p:cNvSpPr/>
          <p:nvPr/>
        </p:nvSpPr>
        <p:spPr bwMode="auto">
          <a:xfrm>
            <a:off x="400492" y="1481027"/>
            <a:ext cx="5085906" cy="2569978"/>
          </a:xfrm>
          <a:prstGeom prst="rect">
            <a:avLst/>
          </a:prstGeom>
          <a:noFill/>
          <a:ln w="762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 name="Rectangle 7"/>
          <p:cNvSpPr/>
          <p:nvPr/>
        </p:nvSpPr>
        <p:spPr bwMode="auto">
          <a:xfrm>
            <a:off x="5869171" y="1481027"/>
            <a:ext cx="5085906" cy="2569978"/>
          </a:xfrm>
          <a:prstGeom prst="rect">
            <a:avLst/>
          </a:prstGeom>
          <a:noFill/>
          <a:ln w="762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9" name="Content Placeholder 4"/>
          <p:cNvSpPr txBox="1">
            <a:spLocks/>
          </p:cNvSpPr>
          <p:nvPr/>
        </p:nvSpPr>
        <p:spPr>
          <a:xfrm>
            <a:off x="586318" y="1747519"/>
            <a:ext cx="4009722" cy="425673"/>
          </a:xfrm>
          <a:prstGeom prst="rect">
            <a:avLst/>
          </a:prstGeom>
        </p:spPr>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352" b="0" i="0" u="none" strike="noStrike" kern="120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HDInsight</a:t>
            </a:r>
            <a:r>
              <a:rPr kumimoji="0" lang="en-US" sz="2352" b="0" i="0" u="none" strike="noStrike" kern="1200" cap="none" spc="0" normalizeH="0" baseline="0" noProof="0" dirty="0">
                <a:ln>
                  <a:noFill/>
                </a:ln>
                <a:solidFill>
                  <a:schemeClr val="accent1"/>
                </a:solidFill>
                <a:effectLst/>
                <a:uLnTx/>
                <a:uFillTx/>
                <a:latin typeface="+mn-lt"/>
                <a:ea typeface="+mn-ea"/>
                <a:cs typeface="+mn-cs"/>
              </a:rPr>
              <a:t> </a:t>
            </a:r>
            <a:br>
              <a:rPr kumimoji="0" lang="en-US" sz="2352" b="0" i="0" u="none" strike="noStrike" kern="1200" cap="none" spc="0" normalizeH="0" baseline="0" noProof="0" dirty="0">
                <a:ln>
                  <a:noFill/>
                </a:ln>
                <a:solidFill>
                  <a:schemeClr val="accent2"/>
                </a:solidFill>
                <a:effectLst/>
                <a:uLnTx/>
                <a:uFillTx/>
                <a:latin typeface="+mn-lt"/>
                <a:ea typeface="+mn-ea"/>
                <a:cs typeface="+mn-cs"/>
              </a:rPr>
            </a:br>
            <a:r>
              <a:rPr kumimoji="0" lang="en-US" sz="2352" b="0" i="0" u="none" strike="noStrike" kern="1200" cap="none" spc="0" normalizeH="0" baseline="0" noProof="0" dirty="0">
                <a:ln>
                  <a:noFill/>
                </a:ln>
                <a:solidFill>
                  <a:schemeClr val="accent2"/>
                </a:solidFill>
                <a:effectLst/>
                <a:uLnTx/>
                <a:uFillTx/>
                <a:latin typeface="+mn-lt"/>
                <a:ea typeface="+mn-ea"/>
                <a:cs typeface="+mn-cs"/>
              </a:rPr>
              <a:t>Managed Hadoop clusters</a:t>
            </a:r>
          </a:p>
        </p:txBody>
      </p:sp>
      <p:sp>
        <p:nvSpPr>
          <p:cNvPr id="5" name="Rectangle 4"/>
          <p:cNvSpPr/>
          <p:nvPr/>
        </p:nvSpPr>
        <p:spPr>
          <a:xfrm>
            <a:off x="6095688" y="1552230"/>
            <a:ext cx="6096000" cy="816249"/>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352"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ADLA</a:t>
            </a:r>
            <a:br>
              <a:rPr kumimoji="0" lang="en-US" sz="2352" b="0" i="0" u="none" strike="noStrike" kern="0" cap="none" spc="0" normalizeH="0" baseline="0" noProof="0" dirty="0">
                <a:ln>
                  <a:noFill/>
                </a:ln>
                <a:solidFill>
                  <a:schemeClr val="accent2"/>
                </a:solidFill>
                <a:effectLst/>
                <a:uLnTx/>
                <a:uFillTx/>
              </a:rPr>
            </a:br>
            <a:r>
              <a:rPr kumimoji="0" lang="en-US" sz="2352" b="0" i="0" u="none" strike="noStrike" kern="0" cap="none" spc="0" normalizeH="0" baseline="0" noProof="0" dirty="0">
                <a:ln>
                  <a:noFill/>
                </a:ln>
                <a:solidFill>
                  <a:schemeClr val="accent2"/>
                </a:solidFill>
                <a:effectLst/>
                <a:uLnTx/>
                <a:uFillTx/>
              </a:rPr>
              <a:t>Analytics service</a:t>
            </a:r>
          </a:p>
        </p:txBody>
      </p:sp>
      <p:grpSp>
        <p:nvGrpSpPr>
          <p:cNvPr id="22" name="Group 21"/>
          <p:cNvGrpSpPr/>
          <p:nvPr/>
        </p:nvGrpSpPr>
        <p:grpSpPr>
          <a:xfrm>
            <a:off x="586318" y="2400376"/>
            <a:ext cx="4283395" cy="1398669"/>
            <a:chOff x="586317" y="2439684"/>
            <a:chExt cx="4283395" cy="1398669"/>
          </a:xfrm>
        </p:grpSpPr>
        <p:sp>
          <p:nvSpPr>
            <p:cNvPr id="17" name="Rectangle 16"/>
            <p:cNvSpPr/>
            <p:nvPr/>
          </p:nvSpPr>
          <p:spPr bwMode="auto">
            <a:xfrm>
              <a:off x="586317" y="2439684"/>
              <a:ext cx="4283395" cy="1398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mj-lt"/>
                  <a:ea typeface="Segoe UI" pitchFamily="34" charset="0"/>
                  <a:cs typeface="Segoe UI" pitchFamily="34" charset="0"/>
                </a:rPr>
                <a:t>HDInsight </a:t>
              </a:r>
              <a:br>
                <a:rPr kumimoji="0" lang="en-US" sz="1400" b="1" i="0" u="none" strike="noStrike" kern="0" cap="none" spc="0" normalizeH="0" baseline="0" noProof="0" dirty="0">
                  <a:ln>
                    <a:noFill/>
                  </a:ln>
                  <a:solidFill>
                    <a:schemeClr val="accent2"/>
                  </a:solidFill>
                  <a:effectLst/>
                  <a:uLnTx/>
                  <a:uFillTx/>
                  <a:latin typeface="+mj-lt"/>
                  <a:ea typeface="Segoe UI" pitchFamily="34" charset="0"/>
                  <a:cs typeface="Segoe UI" pitchFamily="34" charset="0"/>
                </a:rPr>
              </a:br>
              <a:r>
                <a:rPr kumimoji="0" lang="en-US" sz="1400" b="1" i="0" u="none" strike="noStrike" kern="0" cap="none" spc="0" normalizeH="0" baseline="0" noProof="0" dirty="0">
                  <a:ln>
                    <a:noFill/>
                  </a:ln>
                  <a:solidFill>
                    <a:schemeClr val="accent2"/>
                  </a:solidFill>
                  <a:effectLst/>
                  <a:uLnTx/>
                  <a:uFillTx/>
                  <a:latin typeface="+mj-lt"/>
                  <a:ea typeface="Segoe UI" pitchFamily="34" charset="0"/>
                  <a:cs typeface="Segoe UI" pitchFamily="34" charset="0"/>
                </a:rPr>
                <a:t>Cluster</a:t>
              </a:r>
            </a:p>
          </p:txBody>
        </p:sp>
        <p:sp>
          <p:nvSpPr>
            <p:cNvPr id="18" name="Rectangle 17"/>
            <p:cNvSpPr/>
            <p:nvPr/>
          </p:nvSpPr>
          <p:spPr>
            <a:xfrm>
              <a:off x="784535" y="2585985"/>
              <a:ext cx="731520" cy="534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eaLnBrk="1" fontAlgn="auto" latinLnBrk="0" hangingPunct="1">
                <a:lnSpc>
                  <a:spcPct val="100000"/>
                </a:lnSpc>
                <a:spcBef>
                  <a:spcPts val="0"/>
                </a:spcBef>
                <a:spcAft>
                  <a:spcPts val="0"/>
                </a:spcAft>
                <a:buClrTx/>
                <a:buSzTx/>
                <a:buFontTx/>
                <a:buNone/>
                <a:tabLst/>
                <a:defRPr/>
              </a:pPr>
              <a:r>
                <a:rPr kumimoji="0" lang="en-US" sz="2352" b="0" i="0" u="none" strike="noStrike" kern="0" cap="none" spc="0" normalizeH="0" baseline="0" noProof="0" dirty="0">
                  <a:ln>
                    <a:noFill/>
                  </a:ln>
                  <a:solidFill>
                    <a:prstClr val="white"/>
                  </a:solidFill>
                  <a:effectLst/>
                  <a:uLnTx/>
                  <a:uFillTx/>
                </a:rPr>
                <a:t>n1</a:t>
              </a:r>
            </a:p>
          </p:txBody>
        </p:sp>
        <p:sp>
          <p:nvSpPr>
            <p:cNvPr id="19" name="Rectangle 18"/>
            <p:cNvSpPr/>
            <p:nvPr/>
          </p:nvSpPr>
          <p:spPr>
            <a:xfrm>
              <a:off x="1557897" y="2585985"/>
              <a:ext cx="731520" cy="534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eaLnBrk="1" fontAlgn="auto" latinLnBrk="0" hangingPunct="1">
                <a:lnSpc>
                  <a:spcPct val="100000"/>
                </a:lnSpc>
                <a:spcBef>
                  <a:spcPts val="0"/>
                </a:spcBef>
                <a:spcAft>
                  <a:spcPts val="0"/>
                </a:spcAft>
                <a:buClrTx/>
                <a:buSzTx/>
                <a:buFontTx/>
                <a:buNone/>
                <a:tabLst/>
                <a:defRPr/>
              </a:pPr>
              <a:r>
                <a:rPr kumimoji="0" lang="en-US" sz="2352" b="0" i="0" u="none" strike="noStrike" kern="0" cap="none" spc="0" normalizeH="0" baseline="0" noProof="0" dirty="0">
                  <a:ln>
                    <a:noFill/>
                  </a:ln>
                  <a:solidFill>
                    <a:prstClr val="white"/>
                  </a:solidFill>
                  <a:effectLst/>
                  <a:uLnTx/>
                  <a:uFillTx/>
                </a:rPr>
                <a:t>n2</a:t>
              </a:r>
            </a:p>
          </p:txBody>
        </p:sp>
        <p:sp>
          <p:nvSpPr>
            <p:cNvPr id="20" name="Rectangle 19"/>
            <p:cNvSpPr/>
            <p:nvPr/>
          </p:nvSpPr>
          <p:spPr>
            <a:xfrm>
              <a:off x="2331259" y="2585985"/>
              <a:ext cx="731520" cy="534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eaLnBrk="1" fontAlgn="auto" latinLnBrk="0" hangingPunct="1">
                <a:lnSpc>
                  <a:spcPct val="100000"/>
                </a:lnSpc>
                <a:spcBef>
                  <a:spcPts val="0"/>
                </a:spcBef>
                <a:spcAft>
                  <a:spcPts val="0"/>
                </a:spcAft>
                <a:buClrTx/>
                <a:buSzTx/>
                <a:buFontTx/>
                <a:buNone/>
                <a:tabLst/>
                <a:defRPr/>
              </a:pPr>
              <a:r>
                <a:rPr kumimoji="0" lang="en-US" sz="2352" b="0" i="0" u="none" strike="noStrike" kern="0" cap="none" spc="0" normalizeH="0" baseline="0" noProof="0" dirty="0">
                  <a:ln>
                    <a:noFill/>
                  </a:ln>
                  <a:solidFill>
                    <a:prstClr val="white"/>
                  </a:solidFill>
                  <a:effectLst/>
                  <a:uLnTx/>
                  <a:uFillTx/>
                </a:rPr>
                <a:t>n3</a:t>
              </a:r>
            </a:p>
          </p:txBody>
        </p:sp>
        <p:sp>
          <p:nvSpPr>
            <p:cNvPr id="21" name="Rectangle 20"/>
            <p:cNvSpPr/>
            <p:nvPr/>
          </p:nvSpPr>
          <p:spPr>
            <a:xfrm>
              <a:off x="3104622" y="2577584"/>
              <a:ext cx="731520" cy="534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eaLnBrk="1" fontAlgn="auto" latinLnBrk="0" hangingPunct="1">
                <a:lnSpc>
                  <a:spcPct val="100000"/>
                </a:lnSpc>
                <a:spcBef>
                  <a:spcPts val="0"/>
                </a:spcBef>
                <a:spcAft>
                  <a:spcPts val="0"/>
                </a:spcAft>
                <a:buClrTx/>
                <a:buSzTx/>
                <a:buFontTx/>
                <a:buNone/>
                <a:tabLst/>
                <a:defRPr/>
              </a:pPr>
              <a:r>
                <a:rPr kumimoji="0" lang="en-US" sz="2352" b="0" i="0" u="none" strike="noStrike" kern="0" cap="none" spc="0" normalizeH="0" baseline="0" noProof="0" dirty="0">
                  <a:ln>
                    <a:noFill/>
                  </a:ln>
                  <a:solidFill>
                    <a:prstClr val="white"/>
                  </a:solidFill>
                  <a:effectLst/>
                  <a:uLnTx/>
                  <a:uFillTx/>
                </a:rPr>
                <a:t>n4</a:t>
              </a:r>
            </a:p>
          </p:txBody>
        </p:sp>
        <p:sp>
          <p:nvSpPr>
            <p:cNvPr id="16" name="Rectangle 15"/>
            <p:cNvSpPr/>
            <p:nvPr/>
          </p:nvSpPr>
          <p:spPr>
            <a:xfrm>
              <a:off x="784535" y="3161752"/>
              <a:ext cx="3051607" cy="517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eaLnBrk="1" fontAlgn="auto" latinLnBrk="0" hangingPunct="1">
                <a:lnSpc>
                  <a:spcPct val="100000"/>
                </a:lnSpc>
                <a:spcBef>
                  <a:spcPts val="0"/>
                </a:spcBef>
                <a:spcAft>
                  <a:spcPts val="0"/>
                </a:spcAft>
                <a:buClrTx/>
                <a:buSzTx/>
                <a:buFontTx/>
                <a:buNone/>
                <a:tabLst/>
                <a:defRPr/>
              </a:pPr>
              <a:r>
                <a:rPr kumimoji="0" lang="en-US" sz="2117" b="0" i="0" u="none" strike="noStrike" kern="0" cap="none" spc="0" normalizeH="0" baseline="0" noProof="0" dirty="0">
                  <a:ln>
                    <a:noFill/>
                  </a:ln>
                  <a:solidFill>
                    <a:prstClr val="white"/>
                  </a:solidFill>
                  <a:effectLst/>
                  <a:uLnTx/>
                  <a:uFillTx/>
                </a:rPr>
                <a:t>Hive/Pig/etc. job</a:t>
              </a:r>
            </a:p>
          </p:txBody>
        </p:sp>
      </p:grpSp>
      <p:sp>
        <p:nvSpPr>
          <p:cNvPr id="23" name="Rectangle 22"/>
          <p:cNvSpPr/>
          <p:nvPr/>
        </p:nvSpPr>
        <p:spPr bwMode="auto">
          <a:xfrm>
            <a:off x="6176372" y="2400377"/>
            <a:ext cx="3520522" cy="672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Lots of containers</a:t>
            </a:r>
          </a:p>
        </p:txBody>
      </p:sp>
      <p:sp>
        <p:nvSpPr>
          <p:cNvPr id="24" name="Rectangle 23"/>
          <p:cNvSpPr/>
          <p:nvPr/>
        </p:nvSpPr>
        <p:spPr bwMode="auto">
          <a:xfrm>
            <a:off x="6176372" y="3126632"/>
            <a:ext cx="3520522" cy="672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21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rPr>
              <a:t>U-SQL/Hive/Pig job</a:t>
            </a:r>
            <a:endParaRPr kumimoji="0" lang="en-US" sz="1400" b="0" i="0" u="none" strike="noStrike" kern="0" cap="none" spc="0" normalizeH="0" baseline="0" noProof="0" dirty="0">
              <a:ln>
                <a:noFill/>
              </a:ln>
              <a:solidFill>
                <a:prstClr val="white"/>
              </a:solidFill>
              <a:effectLst/>
              <a:uLnTx/>
              <a:uFillTx/>
            </a:endParaRPr>
          </a:p>
        </p:txBody>
      </p:sp>
      <p:sp>
        <p:nvSpPr>
          <p:cNvPr id="25" name="Content Placeholder 4"/>
          <p:cNvSpPr txBox="1">
            <a:spLocks/>
          </p:cNvSpPr>
          <p:nvPr/>
        </p:nvSpPr>
        <p:spPr>
          <a:xfrm>
            <a:off x="9742478" y="3097797"/>
            <a:ext cx="2425195" cy="609883"/>
          </a:xfrm>
          <a:prstGeom prst="rect">
            <a:avLst/>
          </a:prstGeom>
        </p:spPr>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solidFill>
                <a:effectLst/>
                <a:uLnTx/>
                <a:uFillTx/>
                <a:latin typeface="+mn-lt"/>
                <a:ea typeface="+mn-ea"/>
                <a:cs typeface="+mn-cs"/>
              </a:rPr>
              <a:t>ADLA </a:t>
            </a:r>
            <a:br>
              <a:rPr kumimoji="0" lang="en-US" sz="1400" b="0" i="0" u="none" strike="noStrike" kern="1200" cap="none" spc="0" normalizeH="0" baseline="0" noProof="0" dirty="0">
                <a:ln>
                  <a:noFill/>
                </a:ln>
                <a:solidFill>
                  <a:schemeClr val="accent2"/>
                </a:solidFill>
                <a:effectLst/>
                <a:uLnTx/>
                <a:uFillTx/>
                <a:latin typeface="+mn-lt"/>
                <a:ea typeface="+mn-ea"/>
                <a:cs typeface="+mn-cs"/>
              </a:rPr>
            </a:br>
            <a:r>
              <a:rPr kumimoji="0" lang="en-US" sz="1400" b="0" i="0" u="none" strike="noStrike" kern="1200" cap="none" spc="0" normalizeH="0" baseline="0" noProof="0" dirty="0">
                <a:ln>
                  <a:noFill/>
                </a:ln>
                <a:solidFill>
                  <a:schemeClr val="accent2"/>
                </a:solidFill>
                <a:effectLst/>
                <a:uLnTx/>
                <a:uFillTx/>
                <a:latin typeface="+mn-lt"/>
                <a:ea typeface="+mn-ea"/>
                <a:cs typeface="+mn-cs"/>
              </a:rPr>
              <a:t>Account</a:t>
            </a:r>
          </a:p>
        </p:txBody>
      </p:sp>
      <p:sp>
        <p:nvSpPr>
          <p:cNvPr id="26" name="Content Placeholder 4"/>
          <p:cNvSpPr txBox="1">
            <a:spLocks/>
          </p:cNvSpPr>
          <p:nvPr/>
        </p:nvSpPr>
        <p:spPr>
          <a:xfrm>
            <a:off x="9742479" y="2579337"/>
            <a:ext cx="2425195" cy="289813"/>
          </a:xfrm>
          <a:prstGeom prst="rect">
            <a:avLst/>
          </a:prstGeom>
        </p:spPr>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solidFill>
                <a:effectLst/>
                <a:uLnTx/>
                <a:uFillTx/>
                <a:latin typeface="+mn-lt"/>
                <a:ea typeface="+mn-ea"/>
                <a:cs typeface="+mn-cs"/>
              </a:rPr>
              <a:t>YARN </a:t>
            </a:r>
            <a:br>
              <a:rPr kumimoji="0" lang="en-US" sz="1400" b="0" i="0" u="none" strike="noStrike" kern="1200" cap="none" spc="0" normalizeH="0" baseline="0" noProof="0" dirty="0">
                <a:ln>
                  <a:noFill/>
                </a:ln>
                <a:solidFill>
                  <a:schemeClr val="accent2"/>
                </a:solidFill>
                <a:effectLst/>
                <a:uLnTx/>
                <a:uFillTx/>
                <a:latin typeface="+mn-lt"/>
                <a:ea typeface="+mn-ea"/>
                <a:cs typeface="+mn-cs"/>
              </a:rPr>
            </a:br>
            <a:r>
              <a:rPr kumimoji="0" lang="en-US" sz="1400" b="0" i="0" u="none" strike="noStrike" kern="1200" cap="none" spc="0" normalizeH="0" baseline="0" noProof="0" dirty="0">
                <a:ln>
                  <a:noFill/>
                </a:ln>
                <a:solidFill>
                  <a:schemeClr val="accent2"/>
                </a:solidFill>
                <a:effectLst/>
                <a:uLnTx/>
                <a:uFillTx/>
                <a:latin typeface="+mn-lt"/>
                <a:ea typeface="+mn-ea"/>
                <a:cs typeface="+mn-cs"/>
              </a:rPr>
              <a:t>Layer</a:t>
            </a:r>
          </a:p>
        </p:txBody>
      </p:sp>
      <p:sp>
        <p:nvSpPr>
          <p:cNvPr id="27" name="Rectangle 26"/>
          <p:cNvSpPr/>
          <p:nvPr/>
        </p:nvSpPr>
        <p:spPr bwMode="auto">
          <a:xfrm>
            <a:off x="400492" y="4718394"/>
            <a:ext cx="10554585" cy="1370922"/>
          </a:xfrm>
          <a:prstGeom prst="rect">
            <a:avLst/>
          </a:prstGeom>
          <a:noFill/>
          <a:ln w="762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8" name="Content Placeholder 4"/>
          <p:cNvSpPr txBox="1">
            <a:spLocks/>
          </p:cNvSpPr>
          <p:nvPr/>
        </p:nvSpPr>
        <p:spPr>
          <a:xfrm>
            <a:off x="504801" y="4970354"/>
            <a:ext cx="4009722" cy="425673"/>
          </a:xfrm>
          <a:prstGeom prst="rect">
            <a:avLst/>
          </a:prstGeom>
        </p:spPr>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352" b="0" i="0" u="none" strike="noStrike" kern="120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Storage</a:t>
            </a:r>
            <a:br>
              <a:rPr kumimoji="0" lang="en-US" sz="2352" b="0" i="0" u="none" strike="noStrike" kern="1200" cap="none" spc="0" normalizeH="0" baseline="0" noProof="0" dirty="0">
                <a:ln>
                  <a:noFill/>
                </a:ln>
                <a:solidFill>
                  <a:schemeClr val="accent2"/>
                </a:solidFill>
                <a:effectLst/>
                <a:uLnTx/>
                <a:uFillTx/>
                <a:latin typeface="+mn-lt"/>
                <a:ea typeface="+mn-ea"/>
                <a:cs typeface="+mn-cs"/>
              </a:rPr>
            </a:br>
            <a:r>
              <a:rPr kumimoji="0" lang="en-US" sz="2352" b="0" i="0" u="none" strike="noStrike" kern="1200" cap="none" spc="0" normalizeH="0" baseline="0" noProof="0" dirty="0">
                <a:ln>
                  <a:noFill/>
                </a:ln>
                <a:solidFill>
                  <a:schemeClr val="accent2"/>
                </a:solidFill>
                <a:effectLst/>
                <a:uLnTx/>
                <a:uFillTx/>
                <a:latin typeface="+mn-lt"/>
                <a:ea typeface="+mn-ea"/>
                <a:cs typeface="+mn-cs"/>
              </a:rPr>
              <a:t>Blobs or ADLS</a:t>
            </a:r>
          </a:p>
        </p:txBody>
      </p:sp>
      <p:sp>
        <p:nvSpPr>
          <p:cNvPr id="29" name="Up-Down Arrow 28"/>
          <p:cNvSpPr/>
          <p:nvPr/>
        </p:nvSpPr>
        <p:spPr bwMode="auto">
          <a:xfrm>
            <a:off x="3639482" y="4138018"/>
            <a:ext cx="393321" cy="519582"/>
          </a:xfrm>
          <a:prstGeom prst="up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0" name="Up-Down Arrow 29"/>
          <p:cNvSpPr/>
          <p:nvPr/>
        </p:nvSpPr>
        <p:spPr bwMode="auto">
          <a:xfrm>
            <a:off x="6885956" y="4143080"/>
            <a:ext cx="393321" cy="519582"/>
          </a:xfrm>
          <a:prstGeom prst="up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2" name="Freeform 31"/>
          <p:cNvSpPr/>
          <p:nvPr/>
        </p:nvSpPr>
        <p:spPr bwMode="auto">
          <a:xfrm>
            <a:off x="3470383" y="4854315"/>
            <a:ext cx="1665143" cy="1060428"/>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GB" sz="2000" b="1"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Input</a:t>
            </a:r>
          </a:p>
        </p:txBody>
      </p:sp>
      <p:sp>
        <p:nvSpPr>
          <p:cNvPr id="34" name="Freeform 33"/>
          <p:cNvSpPr/>
          <p:nvPr/>
        </p:nvSpPr>
        <p:spPr bwMode="auto">
          <a:xfrm>
            <a:off x="6271490" y="4873641"/>
            <a:ext cx="1665143" cy="1060428"/>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GB" sz="2000" b="1"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Output</a:t>
            </a:r>
          </a:p>
        </p:txBody>
      </p:sp>
    </p:spTree>
    <p:extLst>
      <p:ext uri="{BB962C8B-B14F-4D97-AF65-F5344CB8AC3E}">
        <p14:creationId xmlns:p14="http://schemas.microsoft.com/office/powerpoint/2010/main" val="626695788"/>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0" y="1690577"/>
            <a:ext cx="12192000" cy="4486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dirty="0"/>
              <a:t>ADLA complements HDInsight</a:t>
            </a:r>
            <a:br>
              <a:rPr lang="en-US" sz="4000" dirty="0">
                <a:solidFill>
                  <a:schemeClr val="accent2"/>
                </a:solidFill>
              </a:rPr>
            </a:br>
            <a:r>
              <a:rPr lang="en-US" sz="4000" dirty="0">
                <a:solidFill>
                  <a:schemeClr val="accent2"/>
                </a:solidFill>
              </a:rPr>
              <a:t>Target the same scenarios, tools, and customers</a:t>
            </a:r>
            <a:br>
              <a:rPr lang="en-US" sz="4000" dirty="0">
                <a:solidFill>
                  <a:schemeClr val="accent2"/>
                </a:solidFill>
              </a:rPr>
            </a:br>
            <a:endParaRPr lang="en-US" sz="4000" spc="-100" dirty="0">
              <a:ln w="3175">
                <a:noFill/>
              </a:ln>
              <a:solidFill>
                <a:schemeClr val="accent2"/>
              </a:solidFill>
            </a:endParaRPr>
          </a:p>
        </p:txBody>
      </p:sp>
      <p:sp>
        <p:nvSpPr>
          <p:cNvPr id="7" name="Rectangle 6"/>
          <p:cNvSpPr/>
          <p:nvPr/>
        </p:nvSpPr>
        <p:spPr bwMode="auto">
          <a:xfrm>
            <a:off x="400492" y="2076451"/>
            <a:ext cx="5085906" cy="3548171"/>
          </a:xfrm>
          <a:prstGeom prst="rect">
            <a:avLst/>
          </a:prstGeom>
          <a:solidFill>
            <a:schemeClr val="bg1"/>
          </a:solidFill>
          <a:ln w="762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8" name="Rectangle 7"/>
          <p:cNvSpPr/>
          <p:nvPr/>
        </p:nvSpPr>
        <p:spPr bwMode="auto">
          <a:xfrm>
            <a:off x="5869171" y="2076452"/>
            <a:ext cx="5085906" cy="3548170"/>
          </a:xfrm>
          <a:prstGeom prst="rect">
            <a:avLst/>
          </a:prstGeom>
          <a:solidFill>
            <a:schemeClr val="bg1"/>
          </a:solidFill>
          <a:ln w="762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9" name="Content Placeholder 4"/>
          <p:cNvSpPr txBox="1">
            <a:spLocks/>
          </p:cNvSpPr>
          <p:nvPr/>
        </p:nvSpPr>
        <p:spPr>
          <a:xfrm>
            <a:off x="586317" y="2232718"/>
            <a:ext cx="4570473" cy="3009133"/>
          </a:xfrm>
          <a:prstGeom prst="rect">
            <a:avLst/>
          </a:prstGeom>
        </p:spPr>
        <p:txBody>
          <a:bodyPr vert="horz" lIns="91427" tIns="45713" rIns="91427" bIns="45713"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352" b="0" i="0" u="none" strike="noStrike" kern="120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HDInsight</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2"/>
              </a:buBlip>
              <a:tabLst/>
              <a:defRPr/>
            </a:pPr>
            <a:r>
              <a:rPr kumimoji="0" lang="en-US" sz="2000" b="0" i="0" u="none" strike="noStrike" kern="1200" cap="none" spc="0" normalizeH="0" baseline="0" noProof="0" dirty="0">
                <a:ln>
                  <a:noFill/>
                </a:ln>
                <a:solidFill>
                  <a:srgbClr val="505050"/>
                </a:solidFill>
                <a:effectLst/>
                <a:uLnTx/>
                <a:uFillTx/>
                <a:latin typeface="+mn-lt"/>
                <a:ea typeface="+mn-ea"/>
                <a:cs typeface="+mn-cs"/>
              </a:rPr>
              <a:t>For developers familiar with the Open Source: Java, Eclipse, Hive, etc.</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2"/>
              </a:buBlip>
              <a:tabLst/>
              <a:defRPr/>
            </a:pPr>
            <a:r>
              <a:rPr kumimoji="0" lang="en-US" sz="2000" b="0" i="0" u="none" strike="noStrike" kern="1200" cap="none" spc="0" normalizeH="0" baseline="0" noProof="0" dirty="0">
                <a:ln>
                  <a:noFill/>
                </a:ln>
                <a:solidFill>
                  <a:srgbClr val="505050"/>
                </a:solidFill>
                <a:effectLst/>
                <a:uLnTx/>
                <a:uFillTx/>
                <a:latin typeface="+mn-lt"/>
                <a:ea typeface="+mn-ea"/>
                <a:cs typeface="+mn-cs"/>
              </a:rPr>
              <a:t>Clusters offer customization, control, and flexibility in a managed Hadoop cluster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352" b="0" i="0" u="none" strike="noStrike" kern="1200" cap="none" spc="0" normalizeH="0" baseline="0" noProof="0" dirty="0">
                <a:ln>
                  <a:noFill/>
                </a:ln>
                <a:solidFill>
                  <a:schemeClr val="accent1"/>
                </a:solidFill>
                <a:effectLst/>
                <a:uLnTx/>
                <a:uFillTx/>
                <a:latin typeface="+mn-lt"/>
                <a:ea typeface="+mn-ea"/>
                <a:cs typeface="+mn-cs"/>
              </a:rPr>
              <a:t> </a:t>
            </a:r>
            <a:endParaRPr kumimoji="0" lang="en-US" sz="2352" b="0" i="0" u="none" strike="noStrike" kern="1200" cap="none" spc="0" normalizeH="0" baseline="0" noProof="0" dirty="0">
              <a:ln>
                <a:noFill/>
              </a:ln>
              <a:solidFill>
                <a:schemeClr val="accent2"/>
              </a:solidFill>
              <a:effectLst/>
              <a:uLnTx/>
              <a:uFillTx/>
              <a:latin typeface="+mn-lt"/>
              <a:ea typeface="+mn-ea"/>
              <a:cs typeface="+mn-cs"/>
            </a:endParaRPr>
          </a:p>
        </p:txBody>
      </p:sp>
      <p:sp>
        <p:nvSpPr>
          <p:cNvPr id="5" name="Rectangle 4"/>
          <p:cNvSpPr/>
          <p:nvPr/>
        </p:nvSpPr>
        <p:spPr>
          <a:xfrm>
            <a:off x="6095688" y="2232718"/>
            <a:ext cx="4643196" cy="327846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352" b="0" i="0" u="none" strike="noStrike" kern="0" cap="none" spc="0" normalizeH="0" baseline="0" noProof="0" dirty="0">
                <a:ln>
                  <a:noFill/>
                </a:ln>
                <a:solidFill>
                  <a:schemeClr val="accent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ADLA</a:t>
            </a:r>
          </a:p>
          <a:p>
            <a:pPr marL="282575" marR="0" lvl="0" indent="-282575" defTabSz="914400" eaLnBrk="1" fontAlgn="auto" latinLnBrk="0" hangingPunct="1">
              <a:lnSpc>
                <a:spcPct val="100000"/>
              </a:lnSpc>
              <a:spcBef>
                <a:spcPts val="1200"/>
              </a:spcBef>
              <a:spcAft>
                <a:spcPts val="1200"/>
              </a:spcAft>
              <a:buClr>
                <a:srgbClr val="50B347"/>
              </a:buClr>
              <a:buSzPct val="100000"/>
              <a:buFontTx/>
              <a:buBlip>
                <a:blip r:embed="rId2"/>
              </a:buBlip>
              <a:tabLst/>
              <a:defRPr/>
            </a:pPr>
            <a:r>
              <a:rPr kumimoji="0" lang="en-US" sz="2000" b="0" i="0" u="none" strike="noStrike" kern="0" cap="none" spc="0" normalizeH="0" baseline="0" noProof="0" dirty="0">
                <a:ln>
                  <a:noFill/>
                </a:ln>
                <a:solidFill>
                  <a:srgbClr val="505050"/>
                </a:solidFill>
                <a:effectLst/>
                <a:uLnTx/>
                <a:uFillTx/>
              </a:rPr>
              <a:t>Enables customers to leverage existing experience with C#, SQL &amp; PowerShell</a:t>
            </a:r>
          </a:p>
          <a:p>
            <a:pPr marL="282575" marR="0" lvl="0" indent="-282575" defTabSz="914400" eaLnBrk="1" fontAlgn="auto" latinLnBrk="0" hangingPunct="1">
              <a:lnSpc>
                <a:spcPct val="100000"/>
              </a:lnSpc>
              <a:spcBef>
                <a:spcPts val="1200"/>
              </a:spcBef>
              <a:spcAft>
                <a:spcPts val="1200"/>
              </a:spcAft>
              <a:buClr>
                <a:srgbClr val="50B347"/>
              </a:buClr>
              <a:buSzPct val="100000"/>
              <a:buFontTx/>
              <a:buBlip>
                <a:blip r:embed="rId2"/>
              </a:buBlip>
              <a:tabLst/>
              <a:defRPr/>
            </a:pPr>
            <a:r>
              <a:rPr kumimoji="0" lang="en-US" sz="2000" b="0" i="0" u="none" strike="noStrike" kern="0" cap="none" spc="0" normalizeH="0" baseline="0" noProof="0" dirty="0">
                <a:ln>
                  <a:noFill/>
                </a:ln>
                <a:solidFill>
                  <a:srgbClr val="505050"/>
                </a:solidFill>
                <a:effectLst/>
                <a:uLnTx/>
                <a:uFillTx/>
              </a:rPr>
              <a:t>Offers convenience, efficiency, automatic scale, and management in a “job service” form factor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352" b="0" i="0" u="none" strike="noStrike" kern="0" cap="none" spc="0" normalizeH="0" baseline="0" noProof="0" dirty="0">
              <a:ln>
                <a:noFill/>
              </a:ln>
              <a:solidFill>
                <a:schemeClr val="accent2"/>
              </a:solidFill>
              <a:effectLst/>
              <a:uLnTx/>
              <a:uFillTx/>
            </a:endParaRPr>
          </a:p>
        </p:txBody>
      </p:sp>
    </p:spTree>
    <p:extLst>
      <p:ext uri="{BB962C8B-B14F-4D97-AF65-F5344CB8AC3E}">
        <p14:creationId xmlns:p14="http://schemas.microsoft.com/office/powerpoint/2010/main" val="296843828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132609"/>
            <a:ext cx="12192000" cy="51954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can you do in the </a:t>
            </a:r>
            <a:r>
              <a:rPr lang="en-US" dirty="0">
                <a:solidFill>
                  <a:schemeClr val="accent2"/>
                </a:solidFill>
              </a:rPr>
              <a:t>Azure Portal</a:t>
            </a:r>
            <a:r>
              <a:rPr lang="en-US" dirty="0"/>
              <a:t>?</a:t>
            </a:r>
          </a:p>
        </p:txBody>
      </p:sp>
      <p:grpSp>
        <p:nvGrpSpPr>
          <p:cNvPr id="52" name="Group 51"/>
          <p:cNvGrpSpPr/>
          <p:nvPr/>
        </p:nvGrpSpPr>
        <p:grpSpPr>
          <a:xfrm>
            <a:off x="268927" y="2014611"/>
            <a:ext cx="6227368" cy="640080"/>
            <a:chOff x="4756504" y="2020050"/>
            <a:chExt cx="6227368" cy="640080"/>
          </a:xfrm>
        </p:grpSpPr>
        <p:sp>
          <p:nvSpPr>
            <p:cNvPr id="25" name="Oval 24" hidden="1"/>
            <p:cNvSpPr/>
            <p:nvPr/>
          </p:nvSpPr>
          <p:spPr bwMode="auto">
            <a:xfrm>
              <a:off x="4756504" y="202005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 name="TextBox 58"/>
            <p:cNvSpPr txBox="1"/>
            <p:nvPr/>
          </p:nvSpPr>
          <p:spPr>
            <a:xfrm>
              <a:off x="5331735" y="2109258"/>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Author U-SQL scripts</a:t>
              </a:r>
            </a:p>
          </p:txBody>
        </p:sp>
        <p:sp>
          <p:nvSpPr>
            <p:cNvPr id="68" name="Freeform 67"/>
            <p:cNvSpPr/>
            <p:nvPr/>
          </p:nvSpPr>
          <p:spPr>
            <a:xfrm>
              <a:off x="4851176" y="2109405"/>
              <a:ext cx="412637" cy="423270"/>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grpSp>
      <p:grpSp>
        <p:nvGrpSpPr>
          <p:cNvPr id="87" name="Group 86"/>
          <p:cNvGrpSpPr/>
          <p:nvPr/>
        </p:nvGrpSpPr>
        <p:grpSpPr>
          <a:xfrm>
            <a:off x="268927" y="2724914"/>
            <a:ext cx="6227368" cy="640080"/>
            <a:chOff x="4756504" y="2766965"/>
            <a:chExt cx="6227368" cy="640080"/>
          </a:xfrm>
        </p:grpSpPr>
        <p:sp>
          <p:nvSpPr>
            <p:cNvPr id="31" name="Oval 30" hidden="1"/>
            <p:cNvSpPr/>
            <p:nvPr/>
          </p:nvSpPr>
          <p:spPr bwMode="auto">
            <a:xfrm>
              <a:off x="4756504" y="276696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0" name="TextBox 59"/>
            <p:cNvSpPr txBox="1"/>
            <p:nvPr/>
          </p:nvSpPr>
          <p:spPr>
            <a:xfrm>
              <a:off x="5331735" y="2856173"/>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Submit U-SQL jobs</a:t>
              </a:r>
            </a:p>
          </p:txBody>
        </p:sp>
        <p:grpSp>
          <p:nvGrpSpPr>
            <p:cNvPr id="69" name="Group 68"/>
            <p:cNvGrpSpPr/>
            <p:nvPr/>
          </p:nvGrpSpPr>
          <p:grpSpPr>
            <a:xfrm>
              <a:off x="4907761" y="2877180"/>
              <a:ext cx="337566" cy="419650"/>
              <a:chOff x="2983273" y="1977830"/>
              <a:chExt cx="3232609" cy="4018664"/>
            </a:xfrm>
            <a:solidFill>
              <a:schemeClr val="accent2"/>
            </a:solidFill>
          </p:grpSpPr>
          <p:sp>
            <p:nvSpPr>
              <p:cNvPr id="70" name="Rounded Rectangle 1"/>
              <p:cNvSpPr/>
              <p:nvPr/>
            </p:nvSpPr>
            <p:spPr>
              <a:xfrm>
                <a:off x="2983273" y="1977830"/>
                <a:ext cx="2836172" cy="4018664"/>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 name="Oval 19"/>
              <p:cNvSpPr/>
              <p:nvPr/>
            </p:nvSpPr>
            <p:spPr>
              <a:xfrm>
                <a:off x="4704782" y="3368040"/>
                <a:ext cx="1511100" cy="1511100"/>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grpSp>
      </p:grpSp>
      <p:grpSp>
        <p:nvGrpSpPr>
          <p:cNvPr id="88" name="Group 87"/>
          <p:cNvGrpSpPr/>
          <p:nvPr/>
        </p:nvGrpSpPr>
        <p:grpSpPr>
          <a:xfrm>
            <a:off x="268927" y="3435217"/>
            <a:ext cx="6227368" cy="640080"/>
            <a:chOff x="4756504" y="3513880"/>
            <a:chExt cx="6227368" cy="640080"/>
          </a:xfrm>
        </p:grpSpPr>
        <p:sp>
          <p:nvSpPr>
            <p:cNvPr id="34" name="Oval 33" hidden="1"/>
            <p:cNvSpPr/>
            <p:nvPr/>
          </p:nvSpPr>
          <p:spPr bwMode="auto">
            <a:xfrm>
              <a:off x="4756504" y="351388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1" name="TextBox 60"/>
            <p:cNvSpPr txBox="1"/>
            <p:nvPr/>
          </p:nvSpPr>
          <p:spPr>
            <a:xfrm>
              <a:off x="5331735" y="3603088"/>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Cancel running jobs</a:t>
              </a:r>
            </a:p>
          </p:txBody>
        </p:sp>
        <p:sp>
          <p:nvSpPr>
            <p:cNvPr id="72" name="Rectangle 71"/>
            <p:cNvSpPr/>
            <p:nvPr/>
          </p:nvSpPr>
          <p:spPr>
            <a:xfrm>
              <a:off x="4870558" y="3562272"/>
              <a:ext cx="411971" cy="553998"/>
            </a:xfrm>
            <a:prstGeom prst="rect">
              <a:avLst/>
            </a:prstGeom>
            <a:noFill/>
          </p:spPr>
          <p:txBody>
            <a:bodyPr wrap="non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3600" b="0" i="0" u="none" strike="noStrike" kern="0" cap="none" spc="0" normalizeH="0" baseline="0" noProof="0" dirty="0">
                  <a:ln>
                    <a:noFill/>
                  </a:ln>
                  <a:solidFill>
                    <a:schemeClr val="accent2"/>
                  </a:solidFill>
                  <a:effectLst/>
                  <a:uLnTx/>
                  <a:uFillTx/>
                  <a:sym typeface="Wingdings 2" panose="05020102010507070707" pitchFamily="18" charset="2"/>
                </a:rPr>
                <a:t></a:t>
              </a:r>
              <a:endParaRPr kumimoji="0" lang="en-US" sz="3600" b="0" i="0" u="none" strike="noStrike" kern="0" cap="none" spc="0" normalizeH="0" baseline="0" noProof="0" dirty="0">
                <a:ln>
                  <a:noFill/>
                </a:ln>
                <a:solidFill>
                  <a:schemeClr val="accent2"/>
                </a:solidFill>
                <a:effectLst/>
                <a:uLnTx/>
                <a:uFillTx/>
              </a:endParaRPr>
            </a:p>
          </p:txBody>
        </p:sp>
      </p:grpSp>
      <p:grpSp>
        <p:nvGrpSpPr>
          <p:cNvPr id="89" name="Group 88"/>
          <p:cNvGrpSpPr/>
          <p:nvPr/>
        </p:nvGrpSpPr>
        <p:grpSpPr>
          <a:xfrm>
            <a:off x="268927" y="4145520"/>
            <a:ext cx="6227368" cy="640080"/>
            <a:chOff x="4756504" y="4260795"/>
            <a:chExt cx="6227368" cy="640080"/>
          </a:xfrm>
        </p:grpSpPr>
        <p:sp>
          <p:nvSpPr>
            <p:cNvPr id="47" name="Oval 46" hidden="1"/>
            <p:cNvSpPr/>
            <p:nvPr/>
          </p:nvSpPr>
          <p:spPr bwMode="auto">
            <a:xfrm>
              <a:off x="4756504" y="426079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2" name="TextBox 61"/>
            <p:cNvSpPr txBox="1"/>
            <p:nvPr/>
          </p:nvSpPr>
          <p:spPr>
            <a:xfrm>
              <a:off x="5331735" y="4350003"/>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tx2"/>
                  </a:solidFill>
                  <a:effectLst/>
                  <a:uLnTx/>
                  <a:uFillTx/>
                </a:rPr>
                <a:t>Provision users who can submit jobs</a:t>
              </a:r>
            </a:p>
          </p:txBody>
        </p:sp>
        <p:sp>
          <p:nvSpPr>
            <p:cNvPr id="73" name="Oval 21"/>
            <p:cNvSpPr/>
            <p:nvPr/>
          </p:nvSpPr>
          <p:spPr>
            <a:xfrm>
              <a:off x="4858694" y="4361269"/>
              <a:ext cx="435700" cy="43913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90" name="Group 89"/>
          <p:cNvGrpSpPr/>
          <p:nvPr/>
        </p:nvGrpSpPr>
        <p:grpSpPr>
          <a:xfrm>
            <a:off x="268926" y="4855823"/>
            <a:ext cx="6227369" cy="640080"/>
            <a:chOff x="4756503" y="5007710"/>
            <a:chExt cx="6227369" cy="640080"/>
          </a:xfrm>
        </p:grpSpPr>
        <p:sp>
          <p:nvSpPr>
            <p:cNvPr id="42" name="Oval 41" hidden="1"/>
            <p:cNvSpPr/>
            <p:nvPr/>
          </p:nvSpPr>
          <p:spPr bwMode="auto">
            <a:xfrm>
              <a:off x="4756503" y="500771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3" name="TextBox 62"/>
            <p:cNvSpPr txBox="1"/>
            <p:nvPr/>
          </p:nvSpPr>
          <p:spPr>
            <a:xfrm>
              <a:off x="5331735" y="5096918"/>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tx2"/>
                  </a:solidFill>
                  <a:effectLst/>
                  <a:uLnTx/>
                  <a:uFillTx/>
                </a:rPr>
                <a:t>Visualize usage stats (compute hours)</a:t>
              </a:r>
            </a:p>
          </p:txBody>
        </p:sp>
        <p:sp>
          <p:nvSpPr>
            <p:cNvPr id="74" name="Donut 18"/>
            <p:cNvSpPr/>
            <p:nvPr/>
          </p:nvSpPr>
          <p:spPr>
            <a:xfrm rot="20250901">
              <a:off x="4822091" y="5117805"/>
              <a:ext cx="508904" cy="419890"/>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91" name="Group 90"/>
          <p:cNvGrpSpPr/>
          <p:nvPr/>
        </p:nvGrpSpPr>
        <p:grpSpPr>
          <a:xfrm>
            <a:off x="268926" y="5566125"/>
            <a:ext cx="6227368" cy="640080"/>
            <a:chOff x="4756504" y="5754627"/>
            <a:chExt cx="6227368" cy="640080"/>
          </a:xfrm>
        </p:grpSpPr>
        <p:sp>
          <p:nvSpPr>
            <p:cNvPr id="54" name="Oval 53" hidden="1"/>
            <p:cNvSpPr/>
            <p:nvPr/>
          </p:nvSpPr>
          <p:spPr bwMode="auto">
            <a:xfrm>
              <a:off x="4756504" y="5754627"/>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6" name="TextBox 65"/>
            <p:cNvSpPr txBox="1"/>
            <p:nvPr/>
          </p:nvSpPr>
          <p:spPr>
            <a:xfrm>
              <a:off x="5331735" y="5843835"/>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Visualize job management chart</a:t>
              </a:r>
            </a:p>
          </p:txBody>
        </p:sp>
        <p:grpSp>
          <p:nvGrpSpPr>
            <p:cNvPr id="75" name="Group 74"/>
            <p:cNvGrpSpPr/>
            <p:nvPr/>
          </p:nvGrpSpPr>
          <p:grpSpPr>
            <a:xfrm>
              <a:off x="4836197" y="5854352"/>
              <a:ext cx="446332" cy="448226"/>
              <a:chOff x="5621856" y="2952831"/>
              <a:chExt cx="948315" cy="952344"/>
            </a:xfrm>
            <a:solidFill>
              <a:schemeClr val="accent2"/>
            </a:solidFill>
          </p:grpSpPr>
          <p:grpSp>
            <p:nvGrpSpPr>
              <p:cNvPr id="76" name="Group 75"/>
              <p:cNvGrpSpPr/>
              <p:nvPr/>
            </p:nvGrpSpPr>
            <p:grpSpPr>
              <a:xfrm>
                <a:off x="6206988" y="2952831"/>
                <a:ext cx="363183" cy="948310"/>
                <a:chOff x="7534528" y="2102946"/>
                <a:chExt cx="363182" cy="948316"/>
              </a:xfrm>
              <a:grpFill/>
            </p:grpSpPr>
            <p:sp>
              <p:nvSpPr>
                <p:cNvPr id="81" name="Freeform 80"/>
                <p:cNvSpPr>
                  <a:spLocks/>
                </p:cNvSpPr>
                <p:nvPr/>
              </p:nvSpPr>
              <p:spPr bwMode="auto">
                <a:xfrm>
                  <a:off x="7534528" y="2345073"/>
                  <a:ext cx="363182" cy="706189"/>
                </a:xfrm>
                <a:custGeom>
                  <a:avLst/>
                  <a:gdLst>
                    <a:gd name="T0" fmla="*/ 113 w 136"/>
                    <a:gd name="T1" fmla="*/ 0 h 265"/>
                    <a:gd name="T2" fmla="*/ 113 w 136"/>
                    <a:gd name="T3" fmla="*/ 0 h 265"/>
                    <a:gd name="T4" fmla="*/ 91 w 136"/>
                    <a:gd name="T5" fmla="*/ 0 h 265"/>
                    <a:gd name="T6" fmla="*/ 68 w 136"/>
                    <a:gd name="T7" fmla="*/ 30 h 265"/>
                    <a:gd name="T8" fmla="*/ 45 w 136"/>
                    <a:gd name="T9" fmla="*/ 0 h 265"/>
                    <a:gd name="T10" fmla="*/ 23 w 136"/>
                    <a:gd name="T11" fmla="*/ 0 h 265"/>
                    <a:gd name="T12" fmla="*/ 0 w 136"/>
                    <a:gd name="T13" fmla="*/ 23 h 265"/>
                    <a:gd name="T14" fmla="*/ 0 w 136"/>
                    <a:gd name="T15" fmla="*/ 109 h 265"/>
                    <a:gd name="T16" fmla="*/ 23 w 136"/>
                    <a:gd name="T17" fmla="*/ 132 h 265"/>
                    <a:gd name="T18" fmla="*/ 23 w 136"/>
                    <a:gd name="T19" fmla="*/ 242 h 265"/>
                    <a:gd name="T20" fmla="*/ 46 w 136"/>
                    <a:gd name="T21" fmla="*/ 265 h 265"/>
                    <a:gd name="T22" fmla="*/ 68 w 136"/>
                    <a:gd name="T23" fmla="*/ 251 h 265"/>
                    <a:gd name="T24" fmla="*/ 89 w 136"/>
                    <a:gd name="T25" fmla="*/ 265 h 265"/>
                    <a:gd name="T26" fmla="*/ 113 w 136"/>
                    <a:gd name="T27" fmla="*/ 242 h 265"/>
                    <a:gd name="T28" fmla="*/ 113 w 136"/>
                    <a:gd name="T29" fmla="*/ 132 h 265"/>
                    <a:gd name="T30" fmla="*/ 136 w 136"/>
                    <a:gd name="T31" fmla="*/ 109 h 265"/>
                    <a:gd name="T32" fmla="*/ 136 w 136"/>
                    <a:gd name="T33" fmla="*/ 23 h 265"/>
                    <a:gd name="T34" fmla="*/ 113 w 136"/>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65">
                      <a:moveTo>
                        <a:pt x="113" y="0"/>
                      </a:moveTo>
                      <a:lnTo>
                        <a:pt x="113" y="0"/>
                      </a:lnTo>
                      <a:lnTo>
                        <a:pt x="91" y="0"/>
                      </a:lnTo>
                      <a:lnTo>
                        <a:pt x="68" y="30"/>
                      </a:lnTo>
                      <a:lnTo>
                        <a:pt x="45" y="0"/>
                      </a:lnTo>
                      <a:lnTo>
                        <a:pt x="23" y="0"/>
                      </a:lnTo>
                      <a:cubicBezTo>
                        <a:pt x="10" y="0"/>
                        <a:pt x="0" y="11"/>
                        <a:pt x="0" y="23"/>
                      </a:cubicBezTo>
                      <a:lnTo>
                        <a:pt x="0" y="109"/>
                      </a:lnTo>
                      <a:cubicBezTo>
                        <a:pt x="0" y="122"/>
                        <a:pt x="10" y="132"/>
                        <a:pt x="23" y="132"/>
                      </a:cubicBezTo>
                      <a:lnTo>
                        <a:pt x="23" y="242"/>
                      </a:lnTo>
                      <a:cubicBezTo>
                        <a:pt x="23" y="255"/>
                        <a:pt x="34" y="265"/>
                        <a:pt x="46" y="265"/>
                      </a:cubicBezTo>
                      <a:cubicBezTo>
                        <a:pt x="56" y="265"/>
                        <a:pt x="65" y="259"/>
                        <a:pt x="68" y="251"/>
                      </a:cubicBezTo>
                      <a:cubicBezTo>
                        <a:pt x="71" y="259"/>
                        <a:pt x="80" y="265"/>
                        <a:pt x="89" y="265"/>
                      </a:cubicBezTo>
                      <a:cubicBezTo>
                        <a:pt x="102" y="265"/>
                        <a:pt x="113" y="255"/>
                        <a:pt x="113" y="242"/>
                      </a:cubicBezTo>
                      <a:lnTo>
                        <a:pt x="113" y="132"/>
                      </a:lnTo>
                      <a:cubicBezTo>
                        <a:pt x="125" y="132"/>
                        <a:pt x="136" y="122"/>
                        <a:pt x="136" y="109"/>
                      </a:cubicBezTo>
                      <a:lnTo>
                        <a:pt x="136" y="23"/>
                      </a:lnTo>
                      <a:cubicBezTo>
                        <a:pt x="136" y="11"/>
                        <a:pt x="125" y="0"/>
                        <a:pt x="1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2" name="Freeform 81"/>
                <p:cNvSpPr>
                  <a:spLocks/>
                </p:cNvSpPr>
                <p:nvPr/>
              </p:nvSpPr>
              <p:spPr bwMode="auto">
                <a:xfrm>
                  <a:off x="7611206" y="2102946"/>
                  <a:ext cx="205801" cy="201768"/>
                </a:xfrm>
                <a:custGeom>
                  <a:avLst/>
                  <a:gdLst>
                    <a:gd name="T0" fmla="*/ 38 w 76"/>
                    <a:gd name="T1" fmla="*/ 76 h 76"/>
                    <a:gd name="T2" fmla="*/ 38 w 76"/>
                    <a:gd name="T3" fmla="*/ 76 h 76"/>
                    <a:gd name="T4" fmla="*/ 76 w 76"/>
                    <a:gd name="T5" fmla="*/ 38 h 76"/>
                    <a:gd name="T6" fmla="*/ 38 w 76"/>
                    <a:gd name="T7" fmla="*/ 0 h 76"/>
                    <a:gd name="T8" fmla="*/ 0 w 76"/>
                    <a:gd name="T9" fmla="*/ 38 h 76"/>
                    <a:gd name="T10" fmla="*/ 38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38" y="76"/>
                      </a:moveTo>
                      <a:lnTo>
                        <a:pt x="38" y="76"/>
                      </a:lnTo>
                      <a:cubicBezTo>
                        <a:pt x="57" y="76"/>
                        <a:pt x="76" y="59"/>
                        <a:pt x="76" y="38"/>
                      </a:cubicBezTo>
                      <a:cubicBezTo>
                        <a:pt x="76" y="17"/>
                        <a:pt x="59" y="0"/>
                        <a:pt x="38" y="0"/>
                      </a:cubicBezTo>
                      <a:cubicBezTo>
                        <a:pt x="17" y="0"/>
                        <a:pt x="0" y="17"/>
                        <a:pt x="0" y="38"/>
                      </a:cubicBezTo>
                      <a:cubicBezTo>
                        <a:pt x="0" y="60"/>
                        <a:pt x="18" y="76"/>
                        <a:pt x="38"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77" name="Freeform 76"/>
              <p:cNvSpPr>
                <a:spLocks noEditPoints="1"/>
              </p:cNvSpPr>
              <p:nvPr/>
            </p:nvSpPr>
            <p:spPr bwMode="auto">
              <a:xfrm>
                <a:off x="5625893" y="2952831"/>
                <a:ext cx="548810" cy="952344"/>
              </a:xfrm>
              <a:custGeom>
                <a:avLst/>
                <a:gdLst>
                  <a:gd name="T0" fmla="*/ 173 w 205"/>
                  <a:gd name="T1" fmla="*/ 189 h 356"/>
                  <a:gd name="T2" fmla="*/ 173 w 205"/>
                  <a:gd name="T3" fmla="*/ 164 h 356"/>
                  <a:gd name="T4" fmla="*/ 173 w 205"/>
                  <a:gd name="T5" fmla="*/ 189 h 356"/>
                  <a:gd name="T6" fmla="*/ 173 w 205"/>
                  <a:gd name="T7" fmla="*/ 256 h 356"/>
                  <a:gd name="T8" fmla="*/ 95 w 205"/>
                  <a:gd name="T9" fmla="*/ 183 h 356"/>
                  <a:gd name="T10" fmla="*/ 173 w 205"/>
                  <a:gd name="T11" fmla="*/ 209 h 356"/>
                  <a:gd name="T12" fmla="*/ 173 w 205"/>
                  <a:gd name="T13" fmla="*/ 256 h 356"/>
                  <a:gd name="T14" fmla="*/ 173 w 205"/>
                  <a:gd name="T15" fmla="*/ 333 h 356"/>
                  <a:gd name="T16" fmla="*/ 173 w 205"/>
                  <a:gd name="T17" fmla="*/ 267 h 356"/>
                  <a:gd name="T18" fmla="*/ 59 w 205"/>
                  <a:gd name="T19" fmla="*/ 278 h 356"/>
                  <a:gd name="T20" fmla="*/ 63 w 205"/>
                  <a:gd name="T21" fmla="*/ 267 h 356"/>
                  <a:gd name="T22" fmla="*/ 138 w 205"/>
                  <a:gd name="T23" fmla="*/ 328 h 356"/>
                  <a:gd name="T24" fmla="*/ 32 w 205"/>
                  <a:gd name="T25" fmla="*/ 230 h 356"/>
                  <a:gd name="T26" fmla="*/ 23 w 205"/>
                  <a:gd name="T27" fmla="*/ 183 h 356"/>
                  <a:gd name="T28" fmla="*/ 95 w 205"/>
                  <a:gd name="T29" fmla="*/ 256 h 356"/>
                  <a:gd name="T30" fmla="*/ 32 w 205"/>
                  <a:gd name="T31" fmla="*/ 230 h 356"/>
                  <a:gd name="T32" fmla="*/ 32 w 205"/>
                  <a:gd name="T33" fmla="*/ 274 h 356"/>
                  <a:gd name="T34" fmla="*/ 32 w 205"/>
                  <a:gd name="T35" fmla="*/ 249 h 356"/>
                  <a:gd name="T36" fmla="*/ 32 w 205"/>
                  <a:gd name="T37" fmla="*/ 274 h 356"/>
                  <a:gd name="T38" fmla="*/ 44 w 205"/>
                  <a:gd name="T39" fmla="*/ 100 h 356"/>
                  <a:gd name="T40" fmla="*/ 89 w 205"/>
                  <a:gd name="T41" fmla="*/ 123 h 356"/>
                  <a:gd name="T42" fmla="*/ 23 w 205"/>
                  <a:gd name="T43" fmla="*/ 172 h 356"/>
                  <a:gd name="T44" fmla="*/ 137 w 205"/>
                  <a:gd name="T45" fmla="*/ 28 h 356"/>
                  <a:gd name="T46" fmla="*/ 109 w 205"/>
                  <a:gd name="T47" fmla="*/ 64 h 356"/>
                  <a:gd name="T48" fmla="*/ 72 w 205"/>
                  <a:gd name="T49" fmla="*/ 89 h 356"/>
                  <a:gd name="T50" fmla="*/ 137 w 205"/>
                  <a:gd name="T51" fmla="*/ 28 h 356"/>
                  <a:gd name="T52" fmla="*/ 91 w 205"/>
                  <a:gd name="T53" fmla="*/ 95 h 356"/>
                  <a:gd name="T54" fmla="*/ 116 w 205"/>
                  <a:gd name="T55" fmla="*/ 95 h 356"/>
                  <a:gd name="T56" fmla="*/ 91 w 205"/>
                  <a:gd name="T57" fmla="*/ 95 h 356"/>
                  <a:gd name="T58" fmla="*/ 99 w 205"/>
                  <a:gd name="T59" fmla="*/ 127 h 356"/>
                  <a:gd name="T60" fmla="*/ 135 w 205"/>
                  <a:gd name="T61" fmla="*/ 100 h 356"/>
                  <a:gd name="T62" fmla="*/ 173 w 205"/>
                  <a:gd name="T63" fmla="*/ 145 h 356"/>
                  <a:gd name="T64" fmla="*/ 95 w 205"/>
                  <a:gd name="T65" fmla="*/ 172 h 356"/>
                  <a:gd name="T66" fmla="*/ 173 w 205"/>
                  <a:gd name="T67" fmla="*/ 23 h 356"/>
                  <a:gd name="T68" fmla="*/ 173 w 205"/>
                  <a:gd name="T69" fmla="*/ 89 h 356"/>
                  <a:gd name="T70" fmla="*/ 119 w 205"/>
                  <a:gd name="T71" fmla="*/ 67 h 356"/>
                  <a:gd name="T72" fmla="*/ 173 w 205"/>
                  <a:gd name="T73" fmla="*/ 23 h 356"/>
                  <a:gd name="T74" fmla="*/ 183 w 205"/>
                  <a:gd name="T75" fmla="*/ 147 h 356"/>
                  <a:gd name="T76" fmla="*/ 178 w 205"/>
                  <a:gd name="T77" fmla="*/ 0 h 356"/>
                  <a:gd name="T78" fmla="*/ 11 w 205"/>
                  <a:gd name="T79" fmla="*/ 237 h 356"/>
                  <a:gd name="T80" fmla="*/ 32 w 205"/>
                  <a:gd name="T81" fmla="*/ 294 h 356"/>
                  <a:gd name="T82" fmla="*/ 178 w 205"/>
                  <a:gd name="T83" fmla="*/ 356 h 356"/>
                  <a:gd name="T84" fmla="*/ 183 w 205"/>
                  <a:gd name="T85" fmla="*/ 207 h 356"/>
                  <a:gd name="T86" fmla="*/ 183 w 205"/>
                  <a:gd name="T87" fmla="*/ 14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 h="356">
                    <a:moveTo>
                      <a:pt x="173" y="189"/>
                    </a:moveTo>
                    <a:lnTo>
                      <a:pt x="173" y="189"/>
                    </a:lnTo>
                    <a:cubicBezTo>
                      <a:pt x="166" y="189"/>
                      <a:pt x="160" y="184"/>
                      <a:pt x="160" y="177"/>
                    </a:cubicBezTo>
                    <a:cubicBezTo>
                      <a:pt x="160" y="170"/>
                      <a:pt x="166" y="164"/>
                      <a:pt x="173" y="164"/>
                    </a:cubicBezTo>
                    <a:cubicBezTo>
                      <a:pt x="180" y="164"/>
                      <a:pt x="185" y="170"/>
                      <a:pt x="185" y="177"/>
                    </a:cubicBezTo>
                    <a:cubicBezTo>
                      <a:pt x="185" y="184"/>
                      <a:pt x="180" y="189"/>
                      <a:pt x="173" y="189"/>
                    </a:cubicBezTo>
                    <a:close/>
                    <a:moveTo>
                      <a:pt x="173" y="256"/>
                    </a:moveTo>
                    <a:lnTo>
                      <a:pt x="173" y="256"/>
                    </a:lnTo>
                    <a:lnTo>
                      <a:pt x="106" y="256"/>
                    </a:lnTo>
                    <a:cubicBezTo>
                      <a:pt x="99" y="235"/>
                      <a:pt x="95" y="210"/>
                      <a:pt x="95" y="183"/>
                    </a:cubicBezTo>
                    <a:lnTo>
                      <a:pt x="141" y="183"/>
                    </a:lnTo>
                    <a:cubicBezTo>
                      <a:pt x="144" y="198"/>
                      <a:pt x="157" y="209"/>
                      <a:pt x="173" y="209"/>
                    </a:cubicBezTo>
                    <a:lnTo>
                      <a:pt x="173" y="209"/>
                    </a:lnTo>
                    <a:lnTo>
                      <a:pt x="173" y="256"/>
                    </a:lnTo>
                    <a:close/>
                    <a:moveTo>
                      <a:pt x="173" y="333"/>
                    </a:moveTo>
                    <a:lnTo>
                      <a:pt x="173" y="333"/>
                    </a:lnTo>
                    <a:cubicBezTo>
                      <a:pt x="142" y="329"/>
                      <a:pt x="121" y="297"/>
                      <a:pt x="110" y="267"/>
                    </a:cubicBezTo>
                    <a:lnTo>
                      <a:pt x="173" y="267"/>
                    </a:lnTo>
                    <a:lnTo>
                      <a:pt x="173" y="333"/>
                    </a:lnTo>
                    <a:close/>
                    <a:moveTo>
                      <a:pt x="59" y="278"/>
                    </a:moveTo>
                    <a:lnTo>
                      <a:pt x="59" y="278"/>
                    </a:lnTo>
                    <a:cubicBezTo>
                      <a:pt x="61" y="275"/>
                      <a:pt x="62" y="271"/>
                      <a:pt x="63" y="267"/>
                    </a:cubicBezTo>
                    <a:lnTo>
                      <a:pt x="98" y="267"/>
                    </a:lnTo>
                    <a:cubicBezTo>
                      <a:pt x="107" y="290"/>
                      <a:pt x="119" y="313"/>
                      <a:pt x="138" y="328"/>
                    </a:cubicBezTo>
                    <a:cubicBezTo>
                      <a:pt x="106" y="319"/>
                      <a:pt x="79" y="302"/>
                      <a:pt x="59" y="278"/>
                    </a:cubicBezTo>
                    <a:close/>
                    <a:moveTo>
                      <a:pt x="32" y="230"/>
                    </a:moveTo>
                    <a:lnTo>
                      <a:pt x="32" y="230"/>
                    </a:lnTo>
                    <a:cubicBezTo>
                      <a:pt x="27" y="215"/>
                      <a:pt x="24" y="200"/>
                      <a:pt x="23" y="183"/>
                    </a:cubicBezTo>
                    <a:lnTo>
                      <a:pt x="84" y="183"/>
                    </a:lnTo>
                    <a:cubicBezTo>
                      <a:pt x="84" y="210"/>
                      <a:pt x="88" y="234"/>
                      <a:pt x="95" y="256"/>
                    </a:cubicBezTo>
                    <a:lnTo>
                      <a:pt x="63" y="256"/>
                    </a:lnTo>
                    <a:cubicBezTo>
                      <a:pt x="60" y="241"/>
                      <a:pt x="47" y="230"/>
                      <a:pt x="32" y="230"/>
                    </a:cubicBezTo>
                    <a:close/>
                    <a:moveTo>
                      <a:pt x="32" y="274"/>
                    </a:moveTo>
                    <a:lnTo>
                      <a:pt x="32" y="274"/>
                    </a:lnTo>
                    <a:cubicBezTo>
                      <a:pt x="25" y="274"/>
                      <a:pt x="19" y="269"/>
                      <a:pt x="19" y="262"/>
                    </a:cubicBezTo>
                    <a:cubicBezTo>
                      <a:pt x="19" y="255"/>
                      <a:pt x="25" y="249"/>
                      <a:pt x="32" y="249"/>
                    </a:cubicBezTo>
                    <a:cubicBezTo>
                      <a:pt x="39" y="249"/>
                      <a:pt x="44" y="255"/>
                      <a:pt x="44" y="262"/>
                    </a:cubicBezTo>
                    <a:cubicBezTo>
                      <a:pt x="44" y="269"/>
                      <a:pt x="39" y="274"/>
                      <a:pt x="32" y="274"/>
                    </a:cubicBezTo>
                    <a:close/>
                    <a:moveTo>
                      <a:pt x="44" y="100"/>
                    </a:moveTo>
                    <a:lnTo>
                      <a:pt x="44" y="100"/>
                    </a:lnTo>
                    <a:lnTo>
                      <a:pt x="72" y="100"/>
                    </a:lnTo>
                    <a:cubicBezTo>
                      <a:pt x="74" y="110"/>
                      <a:pt x="80" y="119"/>
                      <a:pt x="89" y="123"/>
                    </a:cubicBezTo>
                    <a:cubicBezTo>
                      <a:pt x="86" y="139"/>
                      <a:pt x="84" y="155"/>
                      <a:pt x="84" y="172"/>
                    </a:cubicBezTo>
                    <a:lnTo>
                      <a:pt x="23" y="172"/>
                    </a:lnTo>
                    <a:cubicBezTo>
                      <a:pt x="24" y="146"/>
                      <a:pt x="31" y="122"/>
                      <a:pt x="44" y="100"/>
                    </a:cubicBezTo>
                    <a:close/>
                    <a:moveTo>
                      <a:pt x="137" y="28"/>
                    </a:moveTo>
                    <a:lnTo>
                      <a:pt x="137" y="28"/>
                    </a:lnTo>
                    <a:cubicBezTo>
                      <a:pt x="126" y="38"/>
                      <a:pt x="117" y="50"/>
                      <a:pt x="109" y="64"/>
                    </a:cubicBezTo>
                    <a:cubicBezTo>
                      <a:pt x="106" y="63"/>
                      <a:pt x="105" y="63"/>
                      <a:pt x="103" y="63"/>
                    </a:cubicBezTo>
                    <a:cubicBezTo>
                      <a:pt x="88" y="63"/>
                      <a:pt x="75" y="75"/>
                      <a:pt x="72" y="89"/>
                    </a:cubicBezTo>
                    <a:lnTo>
                      <a:pt x="51" y="89"/>
                    </a:lnTo>
                    <a:cubicBezTo>
                      <a:pt x="71" y="60"/>
                      <a:pt x="102" y="38"/>
                      <a:pt x="137" y="28"/>
                    </a:cubicBezTo>
                    <a:close/>
                    <a:moveTo>
                      <a:pt x="91" y="95"/>
                    </a:moveTo>
                    <a:lnTo>
                      <a:pt x="91" y="95"/>
                    </a:lnTo>
                    <a:cubicBezTo>
                      <a:pt x="91" y="88"/>
                      <a:pt x="97" y="83"/>
                      <a:pt x="104" y="83"/>
                    </a:cubicBezTo>
                    <a:cubicBezTo>
                      <a:pt x="111" y="83"/>
                      <a:pt x="116" y="88"/>
                      <a:pt x="116" y="95"/>
                    </a:cubicBezTo>
                    <a:cubicBezTo>
                      <a:pt x="116" y="102"/>
                      <a:pt x="111" y="108"/>
                      <a:pt x="104" y="108"/>
                    </a:cubicBezTo>
                    <a:cubicBezTo>
                      <a:pt x="97" y="108"/>
                      <a:pt x="91" y="102"/>
                      <a:pt x="91" y="95"/>
                    </a:cubicBezTo>
                    <a:close/>
                    <a:moveTo>
                      <a:pt x="99" y="127"/>
                    </a:moveTo>
                    <a:lnTo>
                      <a:pt x="99" y="127"/>
                    </a:lnTo>
                    <a:cubicBezTo>
                      <a:pt x="101" y="127"/>
                      <a:pt x="102" y="127"/>
                      <a:pt x="104" y="127"/>
                    </a:cubicBezTo>
                    <a:cubicBezTo>
                      <a:pt x="120" y="127"/>
                      <a:pt x="133" y="115"/>
                      <a:pt x="135" y="100"/>
                    </a:cubicBezTo>
                    <a:lnTo>
                      <a:pt x="173" y="100"/>
                    </a:lnTo>
                    <a:lnTo>
                      <a:pt x="173" y="145"/>
                    </a:lnTo>
                    <a:cubicBezTo>
                      <a:pt x="156" y="145"/>
                      <a:pt x="143" y="157"/>
                      <a:pt x="141" y="172"/>
                    </a:cubicBezTo>
                    <a:lnTo>
                      <a:pt x="95" y="172"/>
                    </a:lnTo>
                    <a:cubicBezTo>
                      <a:pt x="95" y="156"/>
                      <a:pt x="97" y="141"/>
                      <a:pt x="99" y="127"/>
                    </a:cubicBezTo>
                    <a:close/>
                    <a:moveTo>
                      <a:pt x="173" y="23"/>
                    </a:moveTo>
                    <a:lnTo>
                      <a:pt x="173" y="23"/>
                    </a:lnTo>
                    <a:lnTo>
                      <a:pt x="173" y="89"/>
                    </a:lnTo>
                    <a:lnTo>
                      <a:pt x="135" y="89"/>
                    </a:lnTo>
                    <a:cubicBezTo>
                      <a:pt x="133" y="80"/>
                      <a:pt x="127" y="72"/>
                      <a:pt x="119" y="67"/>
                    </a:cubicBezTo>
                    <a:cubicBezTo>
                      <a:pt x="123" y="61"/>
                      <a:pt x="127" y="54"/>
                      <a:pt x="131" y="49"/>
                    </a:cubicBezTo>
                    <a:cubicBezTo>
                      <a:pt x="143" y="34"/>
                      <a:pt x="157" y="25"/>
                      <a:pt x="173" y="23"/>
                    </a:cubicBezTo>
                    <a:close/>
                    <a:moveTo>
                      <a:pt x="183" y="147"/>
                    </a:moveTo>
                    <a:lnTo>
                      <a:pt x="183" y="147"/>
                    </a:lnTo>
                    <a:lnTo>
                      <a:pt x="183" y="0"/>
                    </a:lnTo>
                    <a:cubicBezTo>
                      <a:pt x="182" y="0"/>
                      <a:pt x="180" y="0"/>
                      <a:pt x="178" y="0"/>
                    </a:cubicBezTo>
                    <a:cubicBezTo>
                      <a:pt x="80" y="0"/>
                      <a:pt x="1" y="80"/>
                      <a:pt x="1" y="178"/>
                    </a:cubicBezTo>
                    <a:cubicBezTo>
                      <a:pt x="1" y="199"/>
                      <a:pt x="4" y="219"/>
                      <a:pt x="11" y="237"/>
                    </a:cubicBezTo>
                    <a:cubicBezTo>
                      <a:pt x="4" y="243"/>
                      <a:pt x="0" y="252"/>
                      <a:pt x="0" y="262"/>
                    </a:cubicBezTo>
                    <a:cubicBezTo>
                      <a:pt x="0" y="280"/>
                      <a:pt x="14" y="294"/>
                      <a:pt x="32" y="294"/>
                    </a:cubicBezTo>
                    <a:cubicBezTo>
                      <a:pt x="35" y="294"/>
                      <a:pt x="39" y="293"/>
                      <a:pt x="42" y="292"/>
                    </a:cubicBezTo>
                    <a:cubicBezTo>
                      <a:pt x="75" y="331"/>
                      <a:pt x="124" y="356"/>
                      <a:pt x="178" y="356"/>
                    </a:cubicBezTo>
                    <a:cubicBezTo>
                      <a:pt x="180" y="356"/>
                      <a:pt x="182" y="355"/>
                      <a:pt x="183" y="355"/>
                    </a:cubicBezTo>
                    <a:lnTo>
                      <a:pt x="183" y="207"/>
                    </a:lnTo>
                    <a:cubicBezTo>
                      <a:pt x="196" y="202"/>
                      <a:pt x="205" y="191"/>
                      <a:pt x="205" y="177"/>
                    </a:cubicBezTo>
                    <a:cubicBezTo>
                      <a:pt x="205" y="163"/>
                      <a:pt x="196" y="151"/>
                      <a:pt x="183" y="1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8" name="Freeform 77"/>
              <p:cNvSpPr>
                <a:spLocks noEditPoints="1"/>
              </p:cNvSpPr>
              <p:nvPr/>
            </p:nvSpPr>
            <p:spPr bwMode="auto">
              <a:xfrm>
                <a:off x="5621856" y="3566210"/>
                <a:ext cx="173519" cy="177556"/>
              </a:xfrm>
              <a:custGeom>
                <a:avLst/>
                <a:gdLst>
                  <a:gd name="T0" fmla="*/ 33 w 65"/>
                  <a:gd name="T1" fmla="*/ 65 h 65"/>
                  <a:gd name="T2" fmla="*/ 33 w 65"/>
                  <a:gd name="T3" fmla="*/ 65 h 65"/>
                  <a:gd name="T4" fmla="*/ 0 w 65"/>
                  <a:gd name="T5" fmla="*/ 32 h 65"/>
                  <a:gd name="T6" fmla="*/ 33 w 65"/>
                  <a:gd name="T7" fmla="*/ 0 h 65"/>
                  <a:gd name="T8" fmla="*/ 65 w 65"/>
                  <a:gd name="T9" fmla="*/ 32 h 65"/>
                  <a:gd name="T10" fmla="*/ 33 w 65"/>
                  <a:gd name="T11" fmla="*/ 65 h 65"/>
                  <a:gd name="T12" fmla="*/ 33 w 65"/>
                  <a:gd name="T13" fmla="*/ 19 h 65"/>
                  <a:gd name="T14" fmla="*/ 33 w 65"/>
                  <a:gd name="T15" fmla="*/ 19 h 65"/>
                  <a:gd name="T16" fmla="*/ 21 w 65"/>
                  <a:gd name="T17" fmla="*/ 32 h 65"/>
                  <a:gd name="T18" fmla="*/ 33 w 65"/>
                  <a:gd name="T19" fmla="*/ 44 h 65"/>
                  <a:gd name="T20" fmla="*/ 45 w 65"/>
                  <a:gd name="T21" fmla="*/ 32 h 65"/>
                  <a:gd name="T22" fmla="*/ 33 w 65"/>
                  <a:gd name="T23"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2"/>
                    </a:cubicBezTo>
                    <a:cubicBezTo>
                      <a:pt x="0" y="14"/>
                      <a:pt x="15" y="0"/>
                      <a:pt x="33" y="0"/>
                    </a:cubicBezTo>
                    <a:cubicBezTo>
                      <a:pt x="50" y="0"/>
                      <a:pt x="65" y="14"/>
                      <a:pt x="65" y="32"/>
                    </a:cubicBezTo>
                    <a:cubicBezTo>
                      <a:pt x="65" y="50"/>
                      <a:pt x="50" y="65"/>
                      <a:pt x="33" y="65"/>
                    </a:cubicBezTo>
                    <a:close/>
                    <a:moveTo>
                      <a:pt x="33" y="19"/>
                    </a:moveTo>
                    <a:lnTo>
                      <a:pt x="33" y="19"/>
                    </a:lnTo>
                    <a:cubicBezTo>
                      <a:pt x="26" y="19"/>
                      <a:pt x="21" y="25"/>
                      <a:pt x="21" y="32"/>
                    </a:cubicBezTo>
                    <a:cubicBezTo>
                      <a:pt x="21" y="38"/>
                      <a:pt x="26" y="44"/>
                      <a:pt x="33" y="44"/>
                    </a:cubicBezTo>
                    <a:cubicBezTo>
                      <a:pt x="40" y="44"/>
                      <a:pt x="45" y="38"/>
                      <a:pt x="45" y="32"/>
                    </a:cubicBezTo>
                    <a:cubicBezTo>
                      <a:pt x="45" y="25"/>
                      <a:pt x="40" y="19"/>
                      <a:pt x="33" y="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9" name="Freeform 78"/>
              <p:cNvSpPr>
                <a:spLocks noEditPoints="1"/>
              </p:cNvSpPr>
              <p:nvPr/>
            </p:nvSpPr>
            <p:spPr bwMode="auto">
              <a:xfrm>
                <a:off x="5815547" y="3122323"/>
                <a:ext cx="173519" cy="173522"/>
              </a:xfrm>
              <a:custGeom>
                <a:avLst/>
                <a:gdLst>
                  <a:gd name="T0" fmla="*/ 33 w 65"/>
                  <a:gd name="T1" fmla="*/ 65 h 65"/>
                  <a:gd name="T2" fmla="*/ 33 w 65"/>
                  <a:gd name="T3" fmla="*/ 65 h 65"/>
                  <a:gd name="T4" fmla="*/ 0 w 65"/>
                  <a:gd name="T5" fmla="*/ 32 h 65"/>
                  <a:gd name="T6" fmla="*/ 33 w 65"/>
                  <a:gd name="T7" fmla="*/ 0 h 65"/>
                  <a:gd name="T8" fmla="*/ 65 w 65"/>
                  <a:gd name="T9" fmla="*/ 32 h 65"/>
                  <a:gd name="T10" fmla="*/ 33 w 65"/>
                  <a:gd name="T11" fmla="*/ 65 h 65"/>
                  <a:gd name="T12" fmla="*/ 32 w 65"/>
                  <a:gd name="T13" fmla="*/ 20 h 65"/>
                  <a:gd name="T14" fmla="*/ 32 w 65"/>
                  <a:gd name="T15" fmla="*/ 20 h 65"/>
                  <a:gd name="T16" fmla="*/ 20 w 65"/>
                  <a:gd name="T17" fmla="*/ 33 h 65"/>
                  <a:gd name="T18" fmla="*/ 32 w 65"/>
                  <a:gd name="T19" fmla="*/ 45 h 65"/>
                  <a:gd name="T20" fmla="*/ 45 w 65"/>
                  <a:gd name="T21" fmla="*/ 33 h 65"/>
                  <a:gd name="T22" fmla="*/ 32 w 65"/>
                  <a:gd name="T23"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2"/>
                    </a:cubicBezTo>
                    <a:cubicBezTo>
                      <a:pt x="0" y="14"/>
                      <a:pt x="15" y="0"/>
                      <a:pt x="33" y="0"/>
                    </a:cubicBezTo>
                    <a:cubicBezTo>
                      <a:pt x="51" y="0"/>
                      <a:pt x="65" y="14"/>
                      <a:pt x="65" y="32"/>
                    </a:cubicBezTo>
                    <a:cubicBezTo>
                      <a:pt x="65" y="50"/>
                      <a:pt x="51" y="65"/>
                      <a:pt x="33" y="65"/>
                    </a:cubicBezTo>
                    <a:close/>
                    <a:moveTo>
                      <a:pt x="32" y="20"/>
                    </a:moveTo>
                    <a:lnTo>
                      <a:pt x="32" y="20"/>
                    </a:lnTo>
                    <a:cubicBezTo>
                      <a:pt x="25" y="20"/>
                      <a:pt x="20" y="26"/>
                      <a:pt x="20" y="33"/>
                    </a:cubicBezTo>
                    <a:cubicBezTo>
                      <a:pt x="20" y="39"/>
                      <a:pt x="25" y="45"/>
                      <a:pt x="32" y="45"/>
                    </a:cubicBezTo>
                    <a:cubicBezTo>
                      <a:pt x="39" y="45"/>
                      <a:pt x="45" y="39"/>
                      <a:pt x="45" y="33"/>
                    </a:cubicBezTo>
                    <a:cubicBezTo>
                      <a:pt x="45" y="26"/>
                      <a:pt x="39" y="20"/>
                      <a:pt x="32" y="2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0" name="Freeform 79"/>
              <p:cNvSpPr>
                <a:spLocks noEditPoints="1"/>
              </p:cNvSpPr>
              <p:nvPr/>
            </p:nvSpPr>
            <p:spPr bwMode="auto">
              <a:xfrm>
                <a:off x="5997135" y="3340226"/>
                <a:ext cx="177556" cy="173522"/>
              </a:xfrm>
              <a:custGeom>
                <a:avLst/>
                <a:gdLst>
                  <a:gd name="T0" fmla="*/ 33 w 65"/>
                  <a:gd name="T1" fmla="*/ 65 h 65"/>
                  <a:gd name="T2" fmla="*/ 33 w 65"/>
                  <a:gd name="T3" fmla="*/ 65 h 65"/>
                  <a:gd name="T4" fmla="*/ 0 w 65"/>
                  <a:gd name="T5" fmla="*/ 33 h 65"/>
                  <a:gd name="T6" fmla="*/ 33 w 65"/>
                  <a:gd name="T7" fmla="*/ 0 h 65"/>
                  <a:gd name="T8" fmla="*/ 65 w 65"/>
                  <a:gd name="T9" fmla="*/ 33 h 65"/>
                  <a:gd name="T10" fmla="*/ 33 w 65"/>
                  <a:gd name="T11" fmla="*/ 65 h 65"/>
                  <a:gd name="T12" fmla="*/ 32 w 65"/>
                  <a:gd name="T13" fmla="*/ 20 h 65"/>
                  <a:gd name="T14" fmla="*/ 32 w 65"/>
                  <a:gd name="T15" fmla="*/ 20 h 65"/>
                  <a:gd name="T16" fmla="*/ 19 w 65"/>
                  <a:gd name="T17" fmla="*/ 33 h 65"/>
                  <a:gd name="T18" fmla="*/ 32 w 65"/>
                  <a:gd name="T19" fmla="*/ 46 h 65"/>
                  <a:gd name="T20" fmla="*/ 45 w 65"/>
                  <a:gd name="T21" fmla="*/ 33 h 65"/>
                  <a:gd name="T22" fmla="*/ 32 w 65"/>
                  <a:gd name="T23"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3"/>
                    </a:cubicBezTo>
                    <a:cubicBezTo>
                      <a:pt x="0" y="15"/>
                      <a:pt x="15" y="0"/>
                      <a:pt x="33" y="0"/>
                    </a:cubicBezTo>
                    <a:cubicBezTo>
                      <a:pt x="50" y="0"/>
                      <a:pt x="65" y="15"/>
                      <a:pt x="65" y="33"/>
                    </a:cubicBezTo>
                    <a:cubicBezTo>
                      <a:pt x="65" y="50"/>
                      <a:pt x="50" y="65"/>
                      <a:pt x="33" y="65"/>
                    </a:cubicBezTo>
                    <a:close/>
                    <a:moveTo>
                      <a:pt x="32" y="20"/>
                    </a:moveTo>
                    <a:lnTo>
                      <a:pt x="32" y="20"/>
                    </a:lnTo>
                    <a:cubicBezTo>
                      <a:pt x="25" y="20"/>
                      <a:pt x="19" y="26"/>
                      <a:pt x="19" y="33"/>
                    </a:cubicBezTo>
                    <a:cubicBezTo>
                      <a:pt x="19" y="40"/>
                      <a:pt x="25" y="46"/>
                      <a:pt x="32" y="46"/>
                    </a:cubicBezTo>
                    <a:cubicBezTo>
                      <a:pt x="39" y="46"/>
                      <a:pt x="45" y="40"/>
                      <a:pt x="45" y="33"/>
                    </a:cubicBezTo>
                    <a:cubicBezTo>
                      <a:pt x="45" y="26"/>
                      <a:pt x="39" y="20"/>
                      <a:pt x="32" y="2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nvGrpSpPr>
          <p:cNvPr id="51" name="Group 50"/>
          <p:cNvGrpSpPr/>
          <p:nvPr/>
        </p:nvGrpSpPr>
        <p:grpSpPr>
          <a:xfrm>
            <a:off x="268927" y="1304308"/>
            <a:ext cx="6227368" cy="640080"/>
            <a:chOff x="4756504" y="1273135"/>
            <a:chExt cx="6227368" cy="640080"/>
          </a:xfrm>
        </p:grpSpPr>
        <p:sp>
          <p:nvSpPr>
            <p:cNvPr id="19" name="Oval 18" hidden="1"/>
            <p:cNvSpPr/>
            <p:nvPr/>
          </p:nvSpPr>
          <p:spPr bwMode="auto">
            <a:xfrm>
              <a:off x="4756504" y="127313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8" name="TextBox 57"/>
            <p:cNvSpPr txBox="1"/>
            <p:nvPr/>
          </p:nvSpPr>
          <p:spPr>
            <a:xfrm>
              <a:off x="5331735" y="1362343"/>
              <a:ext cx="5652137" cy="492443"/>
            </a:xfrm>
            <a:prstGeom prst="rect">
              <a:avLst/>
            </a:prstGeom>
            <a:noFill/>
          </p:spPr>
          <p:txBody>
            <a:bodyPr wrap="square" lIns="182880" tIns="91440" rIns="182880" bIns="9144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tx2"/>
                  </a:solidFill>
                  <a:effectLst/>
                  <a:uLnTx/>
                  <a:uFillTx/>
                </a:rPr>
                <a:t>Create a new Data Lake Analytics account</a:t>
              </a:r>
            </a:p>
          </p:txBody>
        </p:sp>
        <p:grpSp>
          <p:nvGrpSpPr>
            <p:cNvPr id="83" name="Group 82"/>
            <p:cNvGrpSpPr/>
            <p:nvPr/>
          </p:nvGrpSpPr>
          <p:grpSpPr>
            <a:xfrm>
              <a:off x="4831072" y="1352988"/>
              <a:ext cx="490945" cy="480374"/>
              <a:chOff x="3306763" y="1441450"/>
              <a:chExt cx="3303587" cy="3232459"/>
            </a:xfrm>
            <a:solidFill>
              <a:schemeClr val="accent2"/>
            </a:solidFill>
          </p:grpSpPr>
          <p:sp>
            <p:nvSpPr>
              <p:cNvPr id="84" name="Freeform 83"/>
              <p:cNvSpPr>
                <a:spLocks/>
              </p:cNvSpPr>
              <p:nvPr/>
            </p:nvSpPr>
            <p:spPr bwMode="auto">
              <a:xfrm>
                <a:off x="5888501" y="2991838"/>
                <a:ext cx="721849" cy="907838"/>
              </a:xfrm>
              <a:custGeom>
                <a:avLst/>
                <a:gdLst>
                  <a:gd name="T0" fmla="*/ 1502 w 1502"/>
                  <a:gd name="T1" fmla="*/ 764 h 1889"/>
                  <a:gd name="T2" fmla="*/ 0 w 1502"/>
                  <a:gd name="T3" fmla="*/ 0 h 1889"/>
                  <a:gd name="T4" fmla="*/ 291 w 1502"/>
                  <a:gd name="T5" fmla="*/ 1660 h 1889"/>
                  <a:gd name="T6" fmla="*/ 653 w 1502"/>
                  <a:gd name="T7" fmla="*/ 1168 h 1889"/>
                  <a:gd name="T8" fmla="*/ 1187 w 1502"/>
                  <a:gd name="T9" fmla="*/ 1889 h 1889"/>
                  <a:gd name="T10" fmla="*/ 1459 w 1502"/>
                  <a:gd name="T11" fmla="*/ 1688 h 1889"/>
                  <a:gd name="T12" fmla="*/ 925 w 1502"/>
                  <a:gd name="T13" fmla="*/ 967 h 1889"/>
                  <a:gd name="T14" fmla="*/ 1502 w 1502"/>
                  <a:gd name="T15" fmla="*/ 764 h 18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2" h="1889">
                    <a:moveTo>
                      <a:pt x="1502" y="764"/>
                    </a:moveTo>
                    <a:lnTo>
                      <a:pt x="0" y="0"/>
                    </a:lnTo>
                    <a:lnTo>
                      <a:pt x="291" y="1660"/>
                    </a:lnTo>
                    <a:lnTo>
                      <a:pt x="653" y="1168"/>
                    </a:lnTo>
                    <a:lnTo>
                      <a:pt x="1187" y="1889"/>
                    </a:lnTo>
                    <a:lnTo>
                      <a:pt x="1459" y="1688"/>
                    </a:lnTo>
                    <a:lnTo>
                      <a:pt x="925" y="967"/>
                    </a:lnTo>
                    <a:lnTo>
                      <a:pt x="1502"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mn-lt"/>
                  <a:ea typeface="+mn-ea"/>
                  <a:cs typeface="+mn-cs"/>
                </a:endParaRPr>
              </a:p>
            </p:txBody>
          </p:sp>
          <p:sp>
            <p:nvSpPr>
              <p:cNvPr id="85" name="Freeform 84"/>
              <p:cNvSpPr>
                <a:spLocks/>
              </p:cNvSpPr>
              <p:nvPr/>
            </p:nvSpPr>
            <p:spPr bwMode="auto">
              <a:xfrm>
                <a:off x="3306763" y="1441450"/>
                <a:ext cx="2581738" cy="1774344"/>
              </a:xfrm>
              <a:custGeom>
                <a:avLst/>
                <a:gdLst>
                  <a:gd name="T0" fmla="*/ 1709 w 2272"/>
                  <a:gd name="T1" fmla="*/ 858 h 1561"/>
                  <a:gd name="T2" fmla="*/ 1489 w 2272"/>
                  <a:gd name="T3" fmla="*/ 1064 h 1561"/>
                  <a:gd name="T4" fmla="*/ 2272 w 2272"/>
                  <a:gd name="T5" fmla="*/ 1177 h 1561"/>
                  <a:gd name="T6" fmla="*/ 2162 w 2272"/>
                  <a:gd name="T7" fmla="*/ 409 h 1561"/>
                  <a:gd name="T8" fmla="*/ 1929 w 2272"/>
                  <a:gd name="T9" fmla="*/ 635 h 1561"/>
                  <a:gd name="T10" fmla="*/ 0 w 2272"/>
                  <a:gd name="T11" fmla="*/ 1517 h 1561"/>
                  <a:gd name="T12" fmla="*/ 340 w 2272"/>
                  <a:gd name="T13" fmla="*/ 1561 h 1561"/>
                  <a:gd name="T14" fmla="*/ 1709 w 2272"/>
                  <a:gd name="T15" fmla="*/ 858 h 15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2" h="1561">
                    <a:moveTo>
                      <a:pt x="1709" y="858"/>
                    </a:moveTo>
                    <a:cubicBezTo>
                      <a:pt x="1489" y="1064"/>
                      <a:pt x="1489" y="1064"/>
                      <a:pt x="1489" y="1064"/>
                    </a:cubicBezTo>
                    <a:cubicBezTo>
                      <a:pt x="2272" y="1177"/>
                      <a:pt x="2272" y="1177"/>
                      <a:pt x="2272" y="1177"/>
                    </a:cubicBezTo>
                    <a:cubicBezTo>
                      <a:pt x="2162" y="409"/>
                      <a:pt x="2162" y="409"/>
                      <a:pt x="2162" y="409"/>
                    </a:cubicBezTo>
                    <a:cubicBezTo>
                      <a:pt x="1929" y="635"/>
                      <a:pt x="1929" y="635"/>
                      <a:pt x="1929" y="635"/>
                    </a:cubicBezTo>
                    <a:cubicBezTo>
                      <a:pt x="1623" y="170"/>
                      <a:pt x="79" y="0"/>
                      <a:pt x="0" y="1517"/>
                    </a:cubicBezTo>
                    <a:cubicBezTo>
                      <a:pt x="340" y="1561"/>
                      <a:pt x="340" y="1561"/>
                      <a:pt x="340" y="1561"/>
                    </a:cubicBezTo>
                    <a:cubicBezTo>
                      <a:pt x="275" y="379"/>
                      <a:pt x="1575" y="552"/>
                      <a:pt x="1709" y="8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mn-lt"/>
                  <a:ea typeface="+mn-ea"/>
                  <a:cs typeface="+mn-cs"/>
                </a:endParaRPr>
              </a:p>
            </p:txBody>
          </p:sp>
          <p:sp>
            <p:nvSpPr>
              <p:cNvPr id="86" name="Freeform 85"/>
              <p:cNvSpPr>
                <a:spLocks/>
              </p:cNvSpPr>
              <p:nvPr/>
            </p:nvSpPr>
            <p:spPr bwMode="auto">
              <a:xfrm>
                <a:off x="3306763" y="2895240"/>
                <a:ext cx="2581738" cy="1778669"/>
              </a:xfrm>
              <a:custGeom>
                <a:avLst/>
                <a:gdLst>
                  <a:gd name="T0" fmla="*/ 1932 w 2272"/>
                  <a:gd name="T1" fmla="*/ 0 h 1565"/>
                  <a:gd name="T2" fmla="*/ 563 w 2272"/>
                  <a:gd name="T3" fmla="*/ 705 h 1565"/>
                  <a:gd name="T4" fmla="*/ 783 w 2272"/>
                  <a:gd name="T5" fmla="*/ 498 h 1565"/>
                  <a:gd name="T6" fmla="*/ 0 w 2272"/>
                  <a:gd name="T7" fmla="*/ 385 h 1565"/>
                  <a:gd name="T8" fmla="*/ 110 w 2272"/>
                  <a:gd name="T9" fmla="*/ 1155 h 1565"/>
                  <a:gd name="T10" fmla="*/ 343 w 2272"/>
                  <a:gd name="T11" fmla="*/ 928 h 1565"/>
                  <a:gd name="T12" fmla="*/ 2272 w 2272"/>
                  <a:gd name="T13" fmla="*/ 45 h 1565"/>
                  <a:gd name="T14" fmla="*/ 1932 w 2272"/>
                  <a:gd name="T15" fmla="*/ 0 h 15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2" h="1565">
                    <a:moveTo>
                      <a:pt x="1932" y="0"/>
                    </a:moveTo>
                    <a:cubicBezTo>
                      <a:pt x="1997" y="1185"/>
                      <a:pt x="697" y="1012"/>
                      <a:pt x="563" y="705"/>
                    </a:cubicBezTo>
                    <a:cubicBezTo>
                      <a:pt x="783" y="498"/>
                      <a:pt x="783" y="498"/>
                      <a:pt x="783" y="498"/>
                    </a:cubicBezTo>
                    <a:cubicBezTo>
                      <a:pt x="0" y="385"/>
                      <a:pt x="0" y="385"/>
                      <a:pt x="0" y="385"/>
                    </a:cubicBezTo>
                    <a:cubicBezTo>
                      <a:pt x="110" y="1155"/>
                      <a:pt x="110" y="1155"/>
                      <a:pt x="110" y="1155"/>
                    </a:cubicBezTo>
                    <a:cubicBezTo>
                      <a:pt x="343" y="928"/>
                      <a:pt x="343" y="928"/>
                      <a:pt x="343" y="928"/>
                    </a:cubicBezTo>
                    <a:cubicBezTo>
                      <a:pt x="649" y="1394"/>
                      <a:pt x="2193" y="1565"/>
                      <a:pt x="2272" y="45"/>
                    </a:cubicBezTo>
                    <a:lnTo>
                      <a:pt x="19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mn-lt"/>
                  <a:ea typeface="+mn-ea"/>
                  <a:cs typeface="+mn-cs"/>
                </a:endParaRPr>
              </a:p>
            </p:txBody>
          </p:sp>
        </p:grpSp>
      </p:grpSp>
      <p:sp>
        <p:nvSpPr>
          <p:cNvPr id="7" name="Slide Number Placeholder 6"/>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pic>
        <p:nvPicPr>
          <p:cNvPr id="8" name="Picture 7"/>
          <p:cNvPicPr>
            <a:picLocks noChangeAspect="1"/>
          </p:cNvPicPr>
          <p:nvPr/>
        </p:nvPicPr>
        <p:blipFill>
          <a:blip r:embed="rId3"/>
          <a:stretch>
            <a:fillRect/>
          </a:stretch>
        </p:blipFill>
        <p:spPr>
          <a:xfrm>
            <a:off x="6156124" y="1436228"/>
            <a:ext cx="6035876" cy="4391063"/>
          </a:xfrm>
          <a:prstGeom prst="rect">
            <a:avLst/>
          </a:prstGeom>
        </p:spPr>
      </p:pic>
    </p:spTree>
    <p:extLst>
      <p:ext uri="{BB962C8B-B14F-4D97-AF65-F5344CB8AC3E}">
        <p14:creationId xmlns:p14="http://schemas.microsoft.com/office/powerpoint/2010/main" val="14009030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1000"/>
                                        <p:tgtEl>
                                          <p:spTgt spid="5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1000"/>
                                        <p:tgtEl>
                                          <p:spTgt spid="8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1000"/>
                                        <p:tgtEl>
                                          <p:spTgt spid="8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1000"/>
                                        <p:tgtEl>
                                          <p:spTgt spid="8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1000"/>
                                        <p:tgtEl>
                                          <p:spTgt spid="90"/>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the right service</a:t>
            </a:r>
            <a:br>
              <a:rPr lang="en-US" dirty="0"/>
            </a:br>
            <a:endParaRPr lang="en-US" sz="3600" dirty="0">
              <a:solidFill>
                <a:schemeClr val="accent2"/>
              </a:solidFill>
            </a:endParaRPr>
          </a:p>
        </p:txBody>
      </p:sp>
      <p:graphicFrame>
        <p:nvGraphicFramePr>
          <p:cNvPr id="25" name="Table 24"/>
          <p:cNvGraphicFramePr>
            <a:graphicFrameLocks noGrp="1"/>
          </p:cNvGraphicFramePr>
          <p:nvPr>
            <p:extLst/>
          </p:nvPr>
        </p:nvGraphicFramePr>
        <p:xfrm>
          <a:off x="-2" y="1602170"/>
          <a:ext cx="12192001" cy="3938230"/>
        </p:xfrm>
        <a:graphic>
          <a:graphicData uri="http://schemas.openxmlformats.org/drawingml/2006/table">
            <a:tbl>
              <a:tblPr firstRow="1" bandRow="1">
                <a:tableStyleId>{2D5ABB26-0587-4C30-8999-92F81FD0307C}</a:tableStyleId>
              </a:tblPr>
              <a:tblGrid>
                <a:gridCol w="1775639">
                  <a:extLst>
                    <a:ext uri="{9D8B030D-6E8A-4147-A177-3AD203B41FA5}">
                      <a16:colId xmlns:a16="http://schemas.microsoft.com/office/drawing/2014/main" val="20000"/>
                    </a:ext>
                  </a:extLst>
                </a:gridCol>
                <a:gridCol w="4082903">
                  <a:extLst>
                    <a:ext uri="{9D8B030D-6E8A-4147-A177-3AD203B41FA5}">
                      <a16:colId xmlns:a16="http://schemas.microsoft.com/office/drawing/2014/main" val="20001"/>
                    </a:ext>
                  </a:extLst>
                </a:gridCol>
                <a:gridCol w="6333459">
                  <a:extLst>
                    <a:ext uri="{9D8B030D-6E8A-4147-A177-3AD203B41FA5}">
                      <a16:colId xmlns:a16="http://schemas.microsoft.com/office/drawing/2014/main" val="20002"/>
                    </a:ext>
                  </a:extLst>
                </a:gridCol>
              </a:tblGrid>
              <a:tr h="787646">
                <a:tc>
                  <a:txBody>
                    <a:bodyPr/>
                    <a:lstStyle/>
                    <a:p>
                      <a:endParaRPr lang="en-US" sz="3200" kern="1200" spc="-100" dirty="0">
                        <a:ln w="3175">
                          <a:noFill/>
                        </a:ln>
                        <a:solidFill>
                          <a:schemeClr val="accent2"/>
                        </a:solidFill>
                        <a:latin typeface="+mj-lt"/>
                        <a:ea typeface="ＭＳ Ｐゴシック" charset="0"/>
                        <a:cs typeface="Segoe UI" pitchFamily="34" charset="0"/>
                      </a:endParaRPr>
                    </a:p>
                  </a:txBody>
                  <a:tcPr anchor="ctr">
                    <a:lnB w="57150" cap="flat" cmpd="sng" algn="ctr">
                      <a:solidFill>
                        <a:schemeClr val="accent2"/>
                      </a:solidFill>
                      <a:prstDash val="sysDash"/>
                      <a:round/>
                      <a:headEnd type="none" w="med" len="med"/>
                      <a:tailEnd type="none" w="med" len="med"/>
                    </a:lnB>
                  </a:tcPr>
                </a:tc>
                <a:tc>
                  <a:txBody>
                    <a:bodyPr/>
                    <a:lstStyle/>
                    <a:p>
                      <a:r>
                        <a:rPr lang="en-US" sz="3200" kern="1200" spc="-100" dirty="0">
                          <a:ln w="3175">
                            <a:noFill/>
                          </a:ln>
                          <a:solidFill>
                            <a:schemeClr val="accent2"/>
                          </a:solidFill>
                          <a:latin typeface="+mj-lt"/>
                          <a:ea typeface="ＭＳ Ｐゴシック" charset="0"/>
                          <a:cs typeface="Segoe UI" pitchFamily="34" charset="0"/>
                        </a:rPr>
                        <a:t>Decision factor</a:t>
                      </a:r>
                    </a:p>
                  </a:txBody>
                  <a:tcPr anchor="ctr">
                    <a:lnB w="57150" cap="flat" cmpd="sng" algn="ctr">
                      <a:solidFill>
                        <a:schemeClr val="accent2"/>
                      </a:solidFill>
                      <a:prstDash val="sysDash"/>
                      <a:round/>
                      <a:headEnd type="none" w="med" len="med"/>
                      <a:tailEnd type="none" w="med" len="med"/>
                    </a:lnB>
                  </a:tcPr>
                </a:tc>
                <a:tc>
                  <a:txBody>
                    <a:bodyPr/>
                    <a:lstStyle/>
                    <a:p>
                      <a:pPr marL="0" algn="l" defTabSz="914367" rtl="0" eaLnBrk="1" latinLnBrk="0" hangingPunct="1"/>
                      <a:r>
                        <a:rPr lang="en-US" sz="3200" kern="1200" spc="-100" dirty="0">
                          <a:ln w="3175">
                            <a:noFill/>
                          </a:ln>
                          <a:solidFill>
                            <a:schemeClr val="accent2"/>
                          </a:solidFill>
                          <a:latin typeface="+mj-lt"/>
                          <a:ea typeface="ＭＳ Ｐゴシック" charset="0"/>
                          <a:cs typeface="Segoe UI" pitchFamily="34" charset="0"/>
                        </a:rPr>
                        <a:t>Example</a:t>
                      </a:r>
                    </a:p>
                  </a:txBody>
                  <a:tcPr anchor="ctr">
                    <a:lnB w="57150" cap="flat" cmpd="sng" algn="ctr">
                      <a:solidFill>
                        <a:schemeClr val="accent2"/>
                      </a:solidFill>
                      <a:prstDash val="sysDash"/>
                      <a:round/>
                      <a:headEnd type="none" w="med" len="med"/>
                      <a:tailEnd type="none" w="med" len="med"/>
                    </a:lnB>
                  </a:tcPr>
                </a:tc>
                <a:extLst>
                  <a:ext uri="{0D108BD9-81ED-4DB2-BD59-A6C34878D82A}">
                    <a16:rowId xmlns:a16="http://schemas.microsoft.com/office/drawing/2014/main" val="10000"/>
                  </a:ext>
                </a:extLst>
              </a:tr>
              <a:tr h="787646">
                <a:tc>
                  <a:txBody>
                    <a:bodyPr/>
                    <a:lstStyle/>
                    <a:p>
                      <a:endParaRPr lang="en-US" sz="3200" kern="1200" spc="-100" dirty="0">
                        <a:ln w="3175">
                          <a:noFill/>
                        </a:ln>
                        <a:solidFill>
                          <a:schemeClr val="tx2"/>
                        </a:solidFill>
                        <a:latin typeface="+mj-lt"/>
                        <a:ea typeface="ＭＳ Ｐゴシック" charset="0"/>
                        <a:cs typeface="Segoe UI" pitchFamily="34" charset="0"/>
                      </a:endParaRPr>
                    </a:p>
                  </a:txBody>
                  <a:tcPr anchor="ctr">
                    <a:lnT w="57150" cap="flat" cmpd="sng" algn="ctr">
                      <a:solidFill>
                        <a:schemeClr val="accent2"/>
                      </a:solidFill>
                      <a:prstDash val="sysDash"/>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3200" kern="1200" spc="-100" dirty="0">
                          <a:ln w="3175">
                            <a:noFill/>
                          </a:ln>
                          <a:solidFill>
                            <a:schemeClr val="tx2"/>
                          </a:solidFill>
                          <a:latin typeface="+mj-lt"/>
                          <a:ea typeface="ＭＳ Ｐゴシック" charset="0"/>
                          <a:cs typeface="Segoe UI" pitchFamily="34" charset="0"/>
                        </a:rPr>
                        <a:t>Capability</a:t>
                      </a:r>
                    </a:p>
                  </a:txBody>
                  <a:tcPr anchor="ctr">
                    <a:lnT w="57150" cap="flat" cmpd="sng" algn="ctr">
                      <a:solidFill>
                        <a:schemeClr val="accent2"/>
                      </a:solidFill>
                      <a:prstDash val="sysDash"/>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algn="l" defTabSz="914367" rtl="0" eaLnBrk="1" latinLnBrk="0" hangingPunct="1"/>
                      <a:r>
                        <a:rPr lang="en-US" sz="2000" kern="1200" spc="-100" dirty="0">
                          <a:ln w="3175">
                            <a:noFill/>
                          </a:ln>
                          <a:solidFill>
                            <a:schemeClr val="tx2"/>
                          </a:solidFill>
                          <a:latin typeface="+mn-lt"/>
                          <a:ea typeface="ＭＳ Ｐゴシック" charset="0"/>
                          <a:cs typeface="Segoe UI" pitchFamily="34" charset="0"/>
                        </a:rPr>
                        <a:t>Hadoop, Spark vs U-SQL</a:t>
                      </a:r>
                    </a:p>
                  </a:txBody>
                  <a:tcPr anchor="ctr">
                    <a:lnT w="57150" cap="flat" cmpd="sng" algn="ctr">
                      <a:solidFill>
                        <a:schemeClr val="accent2"/>
                      </a:solidFill>
                      <a:prstDash val="sysDash"/>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787646">
                <a:tc>
                  <a:txBody>
                    <a:bodyPr/>
                    <a:lstStyle/>
                    <a:p>
                      <a:endParaRPr lang="en-US" sz="3200" kern="1200" spc="-100" dirty="0">
                        <a:ln w="3175">
                          <a:noFill/>
                        </a:ln>
                        <a:solidFill>
                          <a:schemeClr val="tx2"/>
                        </a:solidFill>
                        <a:latin typeface="+mj-lt"/>
                        <a:ea typeface="ＭＳ Ｐゴシック" charset="0"/>
                        <a:cs typeface="Segoe UI" pitchFamily="34" charset="0"/>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3200" kern="1200" spc="-100" dirty="0">
                          <a:ln w="3175">
                            <a:noFill/>
                          </a:ln>
                          <a:solidFill>
                            <a:schemeClr val="tx2"/>
                          </a:solidFill>
                          <a:latin typeface="+mj-lt"/>
                          <a:ea typeface="ＭＳ Ｐゴシック" charset="0"/>
                          <a:cs typeface="Segoe UI" pitchFamily="34" charset="0"/>
                        </a:rPr>
                        <a:t>Control</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algn="l" defTabSz="914367" rtl="0" eaLnBrk="1" latinLnBrk="0" hangingPunct="1"/>
                      <a:r>
                        <a:rPr lang="en-US" sz="2000" kern="1200" spc="-100" dirty="0">
                          <a:ln w="3175">
                            <a:noFill/>
                          </a:ln>
                          <a:solidFill>
                            <a:schemeClr val="tx2"/>
                          </a:solidFill>
                          <a:latin typeface="+mn-lt"/>
                          <a:ea typeface="ＭＳ Ｐゴシック" charset="0"/>
                          <a:cs typeface="Segoe UI" pitchFamily="34" charset="0"/>
                        </a:rPr>
                        <a:t>G-Series VMs</a:t>
                      </a:r>
                    </a:p>
                    <a:p>
                      <a:pPr marL="0" algn="l" defTabSz="914367" rtl="0" eaLnBrk="1" latinLnBrk="0" hangingPunct="1"/>
                      <a:r>
                        <a:rPr lang="en-US" sz="2000" kern="1200" spc="-100" dirty="0">
                          <a:ln w="3175">
                            <a:noFill/>
                          </a:ln>
                          <a:solidFill>
                            <a:schemeClr val="tx2"/>
                          </a:solidFill>
                          <a:latin typeface="+mn-lt"/>
                          <a:ea typeface="ＭＳ Ｐゴシック" charset="0"/>
                          <a:cs typeface="Segoe UI" pitchFamily="34" charset="0"/>
                        </a:rPr>
                        <a:t>Customization scripts</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787646">
                <a:tc>
                  <a:txBody>
                    <a:bodyPr/>
                    <a:lstStyle/>
                    <a:p>
                      <a:endParaRPr lang="en-US" sz="3200" kern="1200" spc="-100" dirty="0">
                        <a:ln w="3175">
                          <a:noFill/>
                        </a:ln>
                        <a:solidFill>
                          <a:schemeClr val="tx2"/>
                        </a:solidFill>
                        <a:latin typeface="+mj-lt"/>
                        <a:ea typeface="ＭＳ Ｐゴシック" charset="0"/>
                        <a:cs typeface="Segoe UI" pitchFamily="34" charset="0"/>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3200" kern="1200" spc="-100" dirty="0">
                          <a:ln w="3175">
                            <a:noFill/>
                          </a:ln>
                          <a:solidFill>
                            <a:schemeClr val="tx2"/>
                          </a:solidFill>
                          <a:latin typeface="+mj-lt"/>
                          <a:ea typeface="ＭＳ Ｐゴシック" charset="0"/>
                          <a:cs typeface="Segoe UI" pitchFamily="34" charset="0"/>
                        </a:rPr>
                        <a:t>Ecosystem</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algn="l" defTabSz="914367" rtl="0" eaLnBrk="1" latinLnBrk="0" hangingPunct="1"/>
                      <a:r>
                        <a:rPr lang="en-US" sz="2000" kern="1200" spc="-100" dirty="0" err="1">
                          <a:ln w="3175">
                            <a:noFill/>
                          </a:ln>
                          <a:solidFill>
                            <a:schemeClr val="tx2"/>
                          </a:solidFill>
                          <a:latin typeface="+mn-lt"/>
                          <a:ea typeface="ＭＳ Ｐゴシック" charset="0"/>
                          <a:cs typeface="Segoe UI" pitchFamily="34" charset="0"/>
                        </a:rPr>
                        <a:t>DataMeer</a:t>
                      </a:r>
                      <a:r>
                        <a:rPr lang="en-US" sz="2000" kern="1200" spc="-100" dirty="0">
                          <a:ln w="3175">
                            <a:noFill/>
                          </a:ln>
                          <a:solidFill>
                            <a:schemeClr val="tx2"/>
                          </a:solidFill>
                          <a:latin typeface="+mn-lt"/>
                          <a:ea typeface="ＭＳ Ｐゴシック" charset="0"/>
                          <a:cs typeface="Segoe UI" pitchFamily="34" charset="0"/>
                        </a:rPr>
                        <a:t>, </a:t>
                      </a:r>
                      <a:r>
                        <a:rPr lang="en-US" sz="2000" kern="1200" spc="-100" dirty="0" err="1">
                          <a:ln w="3175">
                            <a:noFill/>
                          </a:ln>
                          <a:solidFill>
                            <a:schemeClr val="tx2"/>
                          </a:solidFill>
                          <a:latin typeface="+mn-lt"/>
                          <a:ea typeface="ＭＳ Ｐゴシック" charset="0"/>
                          <a:cs typeface="Segoe UI" pitchFamily="34" charset="0"/>
                        </a:rPr>
                        <a:t>AtScale</a:t>
                      </a:r>
                      <a:r>
                        <a:rPr lang="en-US" sz="2000" kern="1200" spc="-100" dirty="0">
                          <a:ln w="3175">
                            <a:noFill/>
                          </a:ln>
                          <a:solidFill>
                            <a:schemeClr val="tx2"/>
                          </a:solidFill>
                          <a:latin typeface="+mn-lt"/>
                          <a:ea typeface="ＭＳ Ｐゴシック" charset="0"/>
                          <a:cs typeface="Segoe UI" pitchFamily="34" charset="0"/>
                        </a:rPr>
                        <a:t>, Cask etc.</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787646">
                <a:tc>
                  <a:txBody>
                    <a:bodyPr/>
                    <a:lstStyle/>
                    <a:p>
                      <a:endParaRPr lang="en-US" sz="3200" kern="1200" spc="-100" dirty="0">
                        <a:ln w="3175">
                          <a:noFill/>
                        </a:ln>
                        <a:solidFill>
                          <a:schemeClr val="tx2"/>
                        </a:solidFill>
                        <a:latin typeface="+mj-lt"/>
                        <a:ea typeface="ＭＳ Ｐゴシック" charset="0"/>
                        <a:cs typeface="Segoe UI" pitchFamily="34" charset="0"/>
                      </a:endParaRPr>
                    </a:p>
                  </a:txBody>
                  <a:tcPr anchor="ctr">
                    <a:lnT w="3175" cap="flat" cmpd="sng" algn="ctr">
                      <a:solidFill>
                        <a:schemeClr val="bg1">
                          <a:lumMod val="85000"/>
                        </a:schemeClr>
                      </a:solidFill>
                      <a:prstDash val="solid"/>
                      <a:round/>
                      <a:headEnd type="none" w="med" len="med"/>
                      <a:tailEnd type="none" w="med" len="med"/>
                    </a:lnT>
                  </a:tcPr>
                </a:tc>
                <a:tc>
                  <a:txBody>
                    <a:bodyPr/>
                    <a:lstStyle/>
                    <a:p>
                      <a:r>
                        <a:rPr lang="en-US" sz="3200" kern="1200" spc="-100" dirty="0">
                          <a:ln w="3175">
                            <a:noFill/>
                          </a:ln>
                          <a:solidFill>
                            <a:schemeClr val="tx2"/>
                          </a:solidFill>
                          <a:latin typeface="+mj-lt"/>
                          <a:ea typeface="ＭＳ Ｐゴシック" charset="0"/>
                          <a:cs typeface="Segoe UI" pitchFamily="34" charset="0"/>
                        </a:rPr>
                        <a:t>Form Factor</a:t>
                      </a:r>
                    </a:p>
                  </a:txBody>
                  <a:tcPr anchor="ctr">
                    <a:lnT w="3175" cap="flat" cmpd="sng" algn="ctr">
                      <a:solidFill>
                        <a:schemeClr val="bg1">
                          <a:lumMod val="85000"/>
                        </a:schemeClr>
                      </a:solidFill>
                      <a:prstDash val="solid"/>
                      <a:round/>
                      <a:headEnd type="none" w="med" len="med"/>
                      <a:tailEnd type="none" w="med" len="med"/>
                    </a:lnT>
                  </a:tcPr>
                </a:tc>
                <a:tc>
                  <a:txBody>
                    <a:bodyPr/>
                    <a:lstStyle/>
                    <a:p>
                      <a:pPr marL="0" algn="l" defTabSz="914367" rtl="0" eaLnBrk="1" latinLnBrk="0" hangingPunct="1"/>
                      <a:r>
                        <a:rPr lang="en-US" sz="2000" kern="1200" spc="-100" dirty="0">
                          <a:ln w="3175">
                            <a:noFill/>
                          </a:ln>
                          <a:solidFill>
                            <a:schemeClr val="tx2"/>
                          </a:solidFill>
                          <a:latin typeface="+mn-lt"/>
                          <a:ea typeface="ＭＳ Ｐゴシック" charset="0"/>
                          <a:cs typeface="Segoe UI" pitchFamily="34" charset="0"/>
                        </a:rPr>
                        <a:t>Job Service Vs Clusters</a:t>
                      </a: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42579895"/>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4274" y="1989798"/>
            <a:ext cx="2225327" cy="3754178"/>
            <a:chOff x="394274" y="1989798"/>
            <a:chExt cx="2225327" cy="3754178"/>
          </a:xfrm>
        </p:grpSpPr>
        <p:sp>
          <p:nvSpPr>
            <p:cNvPr id="15" name="Rectangle 14"/>
            <p:cNvSpPr/>
            <p:nvPr/>
          </p:nvSpPr>
          <p:spPr bwMode="auto">
            <a:xfrm>
              <a:off x="394274"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Start in seconds Scale instantly</a:t>
              </a:r>
            </a:p>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Pay per job</a:t>
              </a:r>
            </a:p>
          </p:txBody>
        </p:sp>
        <p:sp>
          <p:nvSpPr>
            <p:cNvPr id="5" name="Freeform 5"/>
            <p:cNvSpPr>
              <a:spLocks/>
            </p:cNvSpPr>
            <p:nvPr/>
          </p:nvSpPr>
          <p:spPr bwMode="auto">
            <a:xfrm>
              <a:off x="568043" y="4060221"/>
              <a:ext cx="1841783" cy="1485017"/>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5" name="Isosceles Triangle 554"/>
            <p:cNvSpPr/>
            <p:nvPr/>
          </p:nvSpPr>
          <p:spPr bwMode="auto">
            <a:xfrm rot="2530879">
              <a:off x="2295489" y="3957556"/>
              <a:ext cx="278116" cy="305300"/>
            </a:xfrm>
            <a:prstGeom prst="triangl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58" name="Freeform 557"/>
            <p:cNvSpPr/>
            <p:nvPr/>
          </p:nvSpPr>
          <p:spPr bwMode="auto">
            <a:xfrm>
              <a:off x="558415" y="3806579"/>
              <a:ext cx="1853370" cy="1744794"/>
            </a:xfrm>
            <a:custGeom>
              <a:avLst/>
              <a:gdLst>
                <a:gd name="connsiteX0" fmla="*/ 0 w 4470400"/>
                <a:gd name="connsiteY0" fmla="*/ 0 h 1866900"/>
                <a:gd name="connsiteX1" fmla="*/ 0 w 4470400"/>
                <a:gd name="connsiteY1" fmla="*/ 1866900 h 1866900"/>
                <a:gd name="connsiteX2" fmla="*/ 4470400 w 4470400"/>
                <a:gd name="connsiteY2" fmla="*/ 1866900 h 1866900"/>
              </a:gdLst>
              <a:ahLst/>
              <a:cxnLst>
                <a:cxn ang="0">
                  <a:pos x="connsiteX0" y="connsiteY0"/>
                </a:cxn>
                <a:cxn ang="0">
                  <a:pos x="connsiteX1" y="connsiteY1"/>
                </a:cxn>
                <a:cxn ang="0">
                  <a:pos x="connsiteX2" y="connsiteY2"/>
                </a:cxn>
              </a:cxnLst>
              <a:rect l="l" t="t" r="r" b="b"/>
              <a:pathLst>
                <a:path w="4470400" h="1866900">
                  <a:moveTo>
                    <a:pt x="0" y="0"/>
                  </a:moveTo>
                  <a:lnTo>
                    <a:pt x="0" y="1866900"/>
                  </a:lnTo>
                  <a:lnTo>
                    <a:pt x="4470400" y="1866900"/>
                  </a:lnTo>
                </a:path>
              </a:pathLst>
            </a:custGeom>
            <a:ln w="38100">
              <a:solidFill>
                <a:srgbClr val="FFB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pic>
          <p:nvPicPr>
            <p:cNvPr id="72" name="Picture 71"/>
            <p:cNvPicPr>
              <a:picLocks noChangeAspect="1"/>
            </p:cNvPicPr>
            <p:nvPr/>
          </p:nvPicPr>
          <p:blipFill>
            <a:blip r:embed="rId3"/>
            <a:stretch>
              <a:fillRect/>
            </a:stretch>
          </p:blipFill>
          <p:spPr>
            <a:xfrm>
              <a:off x="1305584" y="5051599"/>
              <a:ext cx="860768" cy="478026"/>
            </a:xfrm>
            <a:prstGeom prst="rect">
              <a:avLst/>
            </a:prstGeom>
          </p:spPr>
        </p:pic>
        <p:sp>
          <p:nvSpPr>
            <p:cNvPr id="73" name="Freeform 15"/>
            <p:cNvSpPr/>
            <p:nvPr/>
          </p:nvSpPr>
          <p:spPr>
            <a:xfrm>
              <a:off x="1072986" y="5162939"/>
              <a:ext cx="587123" cy="377380"/>
            </a:xfrm>
            <a:custGeom>
              <a:avLst/>
              <a:gdLst/>
              <a:ahLst/>
              <a:cxnLst/>
              <a:rect l="l" t="t" r="r" b="b"/>
              <a:pathLst>
                <a:path w="4369237" h="2818280">
                  <a:moveTo>
                    <a:pt x="0" y="1653849"/>
                  </a:moveTo>
                  <a:lnTo>
                    <a:pt x="505854" y="1653849"/>
                  </a:lnTo>
                  <a:cubicBezTo>
                    <a:pt x="540151" y="1653849"/>
                    <a:pt x="567954" y="1681652"/>
                    <a:pt x="567954" y="1715949"/>
                  </a:cubicBezTo>
                  <a:lnTo>
                    <a:pt x="567954" y="2563099"/>
                  </a:lnTo>
                  <a:cubicBezTo>
                    <a:pt x="567954" y="2597396"/>
                    <a:pt x="540151" y="2625199"/>
                    <a:pt x="505854" y="2625199"/>
                  </a:cubicBezTo>
                  <a:lnTo>
                    <a:pt x="0" y="2625199"/>
                  </a:lnTo>
                  <a:close/>
                  <a:moveTo>
                    <a:pt x="1471058" y="1564552"/>
                  </a:moveTo>
                  <a:cubicBezTo>
                    <a:pt x="1628088" y="1562633"/>
                    <a:pt x="1785714" y="1589291"/>
                    <a:pt x="1911787" y="1628449"/>
                  </a:cubicBezTo>
                  <a:cubicBezTo>
                    <a:pt x="2274001" y="1753861"/>
                    <a:pt x="2536204" y="1617337"/>
                    <a:pt x="2817456" y="1592731"/>
                  </a:cubicBezTo>
                  <a:cubicBezTo>
                    <a:pt x="3066032" y="1586248"/>
                    <a:pt x="3195281" y="1704650"/>
                    <a:pt x="3188931" y="1768150"/>
                  </a:cubicBezTo>
                  <a:cubicBezTo>
                    <a:pt x="3206393" y="1829269"/>
                    <a:pt x="3037720" y="2011170"/>
                    <a:pt x="2781737" y="1968968"/>
                  </a:cubicBezTo>
                  <a:cubicBezTo>
                    <a:pt x="2491226" y="1948595"/>
                    <a:pt x="2319775" y="1942510"/>
                    <a:pt x="2150706" y="2050724"/>
                  </a:cubicBezTo>
                  <a:lnTo>
                    <a:pt x="2098318" y="2072949"/>
                  </a:lnTo>
                  <a:cubicBezTo>
                    <a:pt x="2265271" y="2125337"/>
                    <a:pt x="2436985" y="2213443"/>
                    <a:pt x="2584887" y="2301549"/>
                  </a:cubicBezTo>
                  <a:cubicBezTo>
                    <a:pt x="2693101" y="2260538"/>
                    <a:pt x="3006103" y="2288585"/>
                    <a:pt x="3247668" y="2309487"/>
                  </a:cubicBezTo>
                  <a:cubicBezTo>
                    <a:pt x="3392130" y="2262920"/>
                    <a:pt x="3555644" y="2183015"/>
                    <a:pt x="3712012" y="2176930"/>
                  </a:cubicBezTo>
                  <a:cubicBezTo>
                    <a:pt x="3817580" y="2092528"/>
                    <a:pt x="3932674" y="1996220"/>
                    <a:pt x="4035862" y="1961824"/>
                  </a:cubicBezTo>
                  <a:cubicBezTo>
                    <a:pt x="4189055" y="1899911"/>
                    <a:pt x="4287481" y="1985636"/>
                    <a:pt x="4369237" y="2066599"/>
                  </a:cubicBezTo>
                  <a:lnTo>
                    <a:pt x="4185087" y="2199949"/>
                  </a:lnTo>
                  <a:cubicBezTo>
                    <a:pt x="4165507" y="2247838"/>
                    <a:pt x="4153073" y="2245722"/>
                    <a:pt x="4140637" y="2250749"/>
                  </a:cubicBezTo>
                  <a:cubicBezTo>
                    <a:pt x="4040095" y="2342294"/>
                    <a:pt x="3949079" y="2419553"/>
                    <a:pt x="3867587" y="2482524"/>
                  </a:cubicBezTo>
                  <a:cubicBezTo>
                    <a:pt x="3694550" y="2512686"/>
                    <a:pt x="3454837" y="2640480"/>
                    <a:pt x="3334187" y="2701599"/>
                  </a:cubicBezTo>
                  <a:cubicBezTo>
                    <a:pt x="3037589" y="2687312"/>
                    <a:pt x="2705273" y="2758748"/>
                    <a:pt x="2453918" y="2818280"/>
                  </a:cubicBezTo>
                  <a:cubicBezTo>
                    <a:pt x="2197933" y="2781768"/>
                    <a:pt x="1984416" y="2797776"/>
                    <a:pt x="1445856" y="2680169"/>
                  </a:cubicBezTo>
                  <a:cubicBezTo>
                    <a:pt x="1150184" y="2614950"/>
                    <a:pt x="861523" y="2543908"/>
                    <a:pt x="679887" y="2498399"/>
                  </a:cubicBezTo>
                  <a:lnTo>
                    <a:pt x="679887" y="1837999"/>
                  </a:lnTo>
                  <a:cubicBezTo>
                    <a:pt x="817735" y="1813657"/>
                    <a:pt x="922245" y="1736928"/>
                    <a:pt x="1033899" y="1672105"/>
                  </a:cubicBezTo>
                  <a:cubicBezTo>
                    <a:pt x="1157592" y="1596963"/>
                    <a:pt x="1314027" y="1566470"/>
                    <a:pt x="1471058" y="1564552"/>
                  </a:cubicBezTo>
                  <a:close/>
                  <a:moveTo>
                    <a:pt x="2769181" y="0"/>
                  </a:moveTo>
                  <a:lnTo>
                    <a:pt x="2946494" y="0"/>
                  </a:lnTo>
                  <a:lnTo>
                    <a:pt x="2946494" y="143415"/>
                  </a:lnTo>
                  <a:cubicBezTo>
                    <a:pt x="3029067" y="145588"/>
                    <a:pt x="3090779" y="156887"/>
                    <a:pt x="3162921" y="177313"/>
                  </a:cubicBezTo>
                  <a:lnTo>
                    <a:pt x="3162921" y="445891"/>
                  </a:lnTo>
                  <a:cubicBezTo>
                    <a:pt x="3039932" y="380702"/>
                    <a:pt x="2886955" y="350715"/>
                    <a:pt x="2836977" y="383310"/>
                  </a:cubicBezTo>
                  <a:cubicBezTo>
                    <a:pt x="2787868" y="402867"/>
                    <a:pt x="2792214" y="469359"/>
                    <a:pt x="2826547" y="492827"/>
                  </a:cubicBezTo>
                  <a:cubicBezTo>
                    <a:pt x="2869572" y="553235"/>
                    <a:pt x="3243756" y="612339"/>
                    <a:pt x="3209857" y="896997"/>
                  </a:cubicBezTo>
                  <a:cubicBezTo>
                    <a:pt x="3193343" y="1095171"/>
                    <a:pt x="3017767" y="1159056"/>
                    <a:pt x="2949102" y="1178613"/>
                  </a:cubicBezTo>
                  <a:lnTo>
                    <a:pt x="2949102" y="1345496"/>
                  </a:lnTo>
                  <a:lnTo>
                    <a:pt x="2771788" y="1345496"/>
                  </a:lnTo>
                  <a:lnTo>
                    <a:pt x="2771788" y="1199473"/>
                  </a:lnTo>
                  <a:cubicBezTo>
                    <a:pt x="2667051" y="1196865"/>
                    <a:pt x="2540151" y="1168182"/>
                    <a:pt x="2492780" y="1136892"/>
                  </a:cubicBezTo>
                  <a:lnTo>
                    <a:pt x="2492780" y="857884"/>
                  </a:lnTo>
                  <a:cubicBezTo>
                    <a:pt x="2589694" y="941325"/>
                    <a:pt x="2732240" y="975224"/>
                    <a:pt x="2810901" y="967401"/>
                  </a:cubicBezTo>
                  <a:cubicBezTo>
                    <a:pt x="2887390" y="959144"/>
                    <a:pt x="2889563" y="876571"/>
                    <a:pt x="2852622" y="844846"/>
                  </a:cubicBezTo>
                  <a:cubicBezTo>
                    <a:pt x="2801341" y="772269"/>
                    <a:pt x="2418899" y="746628"/>
                    <a:pt x="2487565" y="396348"/>
                  </a:cubicBezTo>
                  <a:cubicBezTo>
                    <a:pt x="2518421" y="217730"/>
                    <a:pt x="2697907" y="160364"/>
                    <a:pt x="2771788" y="15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chemeClr val="lt1"/>
                </a:solidFill>
                <a:effectLst/>
                <a:uLnTx/>
                <a:uFillTx/>
                <a:latin typeface="+mn-lt"/>
                <a:ea typeface="+mn-ea"/>
                <a:cs typeface="+mn-cs"/>
              </a:endParaRPr>
            </a:p>
          </p:txBody>
        </p:sp>
      </p:grpSp>
      <p:grpSp>
        <p:nvGrpSpPr>
          <p:cNvPr id="4" name="Group 3"/>
          <p:cNvGrpSpPr/>
          <p:nvPr/>
        </p:nvGrpSpPr>
        <p:grpSpPr>
          <a:xfrm>
            <a:off x="2693753" y="1989798"/>
            <a:ext cx="2225327" cy="3754178"/>
            <a:chOff x="2693753" y="1989798"/>
            <a:chExt cx="2225327" cy="3754178"/>
          </a:xfrm>
        </p:grpSpPr>
        <p:sp>
          <p:nvSpPr>
            <p:cNvPr id="16" name="Rectangle 15"/>
            <p:cNvSpPr/>
            <p:nvPr/>
          </p:nvSpPr>
          <p:spPr bwMode="auto">
            <a:xfrm>
              <a:off x="2693753"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Develop massively parallel programs with simplicity</a:t>
              </a:r>
              <a:endParaRPr kumimoji="0" lang="en-US" sz="24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endParaRPr>
            </a:p>
          </p:txBody>
        </p:sp>
        <p:pic>
          <p:nvPicPr>
            <p:cNvPr id="820" name="Picture 2" descr="https://issues.jboss.org/secure/attachment/12358227/modeshape-scale-out.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804029" y="4349663"/>
              <a:ext cx="2012182" cy="117489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867081" y="1989798"/>
            <a:ext cx="2560320" cy="3969338"/>
            <a:chOff x="4867081" y="1989798"/>
            <a:chExt cx="2560320" cy="3969338"/>
          </a:xfrm>
        </p:grpSpPr>
        <p:sp>
          <p:nvSpPr>
            <p:cNvPr id="38" name="Rectangle 37"/>
            <p:cNvSpPr/>
            <p:nvPr/>
          </p:nvSpPr>
          <p:spPr bwMode="auto">
            <a:xfrm>
              <a:off x="4986922"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Debug and optimize your Big Data programs with ease</a:t>
              </a:r>
            </a:p>
          </p:txBody>
        </p:sp>
        <p:pic>
          <p:nvPicPr>
            <p:cNvPr id="620" name="Picture 619"/>
            <p:cNvPicPr>
              <a:picLocks noChangeAspect="1"/>
            </p:cNvPicPr>
            <p:nvPr/>
          </p:nvPicPr>
          <p:blipFill>
            <a:blip r:embed="rId5"/>
            <a:stretch>
              <a:fillRect/>
            </a:stretch>
          </p:blipFill>
          <p:spPr>
            <a:xfrm>
              <a:off x="4867081" y="3398816"/>
              <a:ext cx="2560320" cy="2560320"/>
            </a:xfrm>
            <a:prstGeom prst="rect">
              <a:avLst/>
            </a:prstGeom>
          </p:spPr>
        </p:pic>
      </p:grpSp>
      <p:sp>
        <p:nvSpPr>
          <p:cNvPr id="2" name="Slide Number Placeholder 1"/>
          <p:cNvSpPr>
            <a:spLocks noGrp="1"/>
          </p:cNvSpPr>
          <p:nvPr>
            <p:ph type="sldNum" sz="quarter" idx="4294967295"/>
          </p:nvPr>
        </p:nvSpPr>
        <p:spPr>
          <a:xfrm>
            <a:off x="11367165" y="6629335"/>
            <a:ext cx="555597" cy="13386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sz="1800" b="0" i="0" u="none" strike="noStrike" kern="0" cap="none" spc="0" normalizeH="0" baseline="0" noProof="0" dirty="0">
              <a:ln>
                <a:noFill/>
              </a:ln>
              <a:solidFill>
                <a:sysClr val="windowText" lastClr="000000"/>
              </a:solidFill>
              <a:effectLst/>
              <a:uLnTx/>
              <a:uFillTx/>
            </a:endParaRPr>
          </a:p>
        </p:txBody>
      </p:sp>
      <p:sp>
        <p:nvSpPr>
          <p:cNvPr id="71" name="Title 1"/>
          <p:cNvSpPr>
            <a:spLocks noGrp="1"/>
          </p:cNvSpPr>
          <p:nvPr>
            <p:ph type="title"/>
          </p:nvPr>
        </p:nvSpPr>
        <p:spPr>
          <a:xfrm>
            <a:off x="268927" y="286381"/>
            <a:ext cx="11653523" cy="927940"/>
          </a:xfrm>
        </p:spPr>
        <p:txBody>
          <a:bodyPr/>
          <a:lstStyle/>
          <a:p>
            <a:r>
              <a:rPr lang="en-US" dirty="0"/>
              <a:t>Azure Data Lake Analytics</a:t>
            </a:r>
            <a:endParaRPr lang="en-US" sz="3600" dirty="0">
              <a:solidFill>
                <a:schemeClr val="accent2"/>
              </a:solidFill>
            </a:endParaRPr>
          </a:p>
        </p:txBody>
      </p:sp>
      <p:grpSp>
        <p:nvGrpSpPr>
          <p:cNvPr id="7" name="Group 6"/>
          <p:cNvGrpSpPr/>
          <p:nvPr/>
        </p:nvGrpSpPr>
        <p:grpSpPr>
          <a:xfrm>
            <a:off x="7183993" y="1989798"/>
            <a:ext cx="2388120" cy="3754178"/>
            <a:chOff x="7183993" y="1989798"/>
            <a:chExt cx="2388120" cy="3754178"/>
          </a:xfrm>
        </p:grpSpPr>
        <p:sp>
          <p:nvSpPr>
            <p:cNvPr id="36" name="Rectangle 35"/>
            <p:cNvSpPr/>
            <p:nvPr/>
          </p:nvSpPr>
          <p:spPr bwMode="auto">
            <a:xfrm>
              <a:off x="7265390"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Virtualize your analytics</a:t>
              </a:r>
              <a:endParaRPr kumimoji="0" lang="en-US" sz="24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endParaRPr>
            </a:p>
          </p:txBody>
        </p:sp>
        <p:sp>
          <p:nvSpPr>
            <p:cNvPr id="819" name="Rectangle 818"/>
            <p:cNvSpPr/>
            <p:nvPr/>
          </p:nvSpPr>
          <p:spPr>
            <a:xfrm>
              <a:off x="7183993" y="3958872"/>
              <a:ext cx="2388120" cy="1785104"/>
            </a:xfrm>
            <a:prstGeom prst="rect">
              <a:avLst/>
            </a:prstGeom>
          </p:spPr>
          <p:txBody>
            <a:bodyPr wrap="square">
              <a:spAutoFit/>
            </a:bodyPr>
            <a:lstStyle/>
            <a:p>
              <a:pPr marL="0" marR="0" lvl="0" indent="0" defTabSz="913698"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accent1">
                      <a:lumMod val="75000"/>
                      <a:lumOff val="25000"/>
                    </a:schemeClr>
                  </a:solidFill>
                  <a:effectLst/>
                  <a:uLnTx/>
                  <a:uFillTx/>
                  <a:latin typeface="Segoe UI Semibold" panose="020B0702040204020203" pitchFamily="34" charset="0"/>
                  <a:cs typeface="Segoe UI Semibold" panose="020B0702040204020203" pitchFamily="34" charset="0"/>
                </a:rPr>
                <a:t>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a:t>
              </a:r>
            </a:p>
          </p:txBody>
        </p:sp>
        <p:grpSp>
          <p:nvGrpSpPr>
            <p:cNvPr id="711" name="Group 710"/>
            <p:cNvGrpSpPr/>
            <p:nvPr/>
          </p:nvGrpSpPr>
          <p:grpSpPr>
            <a:xfrm>
              <a:off x="8717199" y="4149475"/>
              <a:ext cx="638976" cy="445613"/>
              <a:chOff x="6942579" y="498882"/>
              <a:chExt cx="287338" cy="255587"/>
            </a:xfrm>
          </p:grpSpPr>
          <p:sp>
            <p:nvSpPr>
              <p:cNvPr id="640" name="Freeform 96"/>
              <p:cNvSpPr>
                <a:spLocks/>
              </p:cNvSpPr>
              <p:nvPr/>
            </p:nvSpPr>
            <p:spPr bwMode="auto">
              <a:xfrm>
                <a:off x="7006079" y="605244"/>
                <a:ext cx="153988" cy="57150"/>
              </a:xfrm>
              <a:custGeom>
                <a:avLst/>
                <a:gdLst>
                  <a:gd name="T0" fmla="*/ 100 w 206"/>
                  <a:gd name="T1" fmla="*/ 0 h 77"/>
                  <a:gd name="T2" fmla="*/ 0 w 206"/>
                  <a:gd name="T3" fmla="*/ 40 h 77"/>
                  <a:gd name="T4" fmla="*/ 24 w 206"/>
                  <a:gd name="T5" fmla="*/ 72 h 77"/>
                  <a:gd name="T6" fmla="*/ 100 w 206"/>
                  <a:gd name="T7" fmla="*/ 40 h 77"/>
                  <a:gd name="T8" fmla="*/ 180 w 206"/>
                  <a:gd name="T9" fmla="*/ 77 h 77"/>
                  <a:gd name="T10" fmla="*/ 206 w 206"/>
                  <a:gd name="T11" fmla="*/ 46 h 77"/>
                  <a:gd name="T12" fmla="*/ 100 w 20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06" h="77">
                    <a:moveTo>
                      <a:pt x="100" y="0"/>
                    </a:moveTo>
                    <a:cubicBezTo>
                      <a:pt x="61" y="0"/>
                      <a:pt x="26" y="15"/>
                      <a:pt x="0" y="40"/>
                    </a:cubicBezTo>
                    <a:cubicBezTo>
                      <a:pt x="24" y="72"/>
                      <a:pt x="24" y="72"/>
                      <a:pt x="24" y="72"/>
                    </a:cubicBezTo>
                    <a:cubicBezTo>
                      <a:pt x="43" y="53"/>
                      <a:pt x="70" y="40"/>
                      <a:pt x="100" y="40"/>
                    </a:cubicBezTo>
                    <a:cubicBezTo>
                      <a:pt x="132" y="40"/>
                      <a:pt x="160" y="55"/>
                      <a:pt x="180" y="77"/>
                    </a:cubicBezTo>
                    <a:cubicBezTo>
                      <a:pt x="206" y="46"/>
                      <a:pt x="206" y="46"/>
                      <a:pt x="206" y="46"/>
                    </a:cubicBezTo>
                    <a:cubicBezTo>
                      <a:pt x="179" y="18"/>
                      <a:pt x="142" y="0"/>
                      <a:pt x="1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1" name="Freeform 97"/>
              <p:cNvSpPr>
                <a:spLocks/>
              </p:cNvSpPr>
              <p:nvPr/>
            </p:nvSpPr>
            <p:spPr bwMode="auto">
              <a:xfrm>
                <a:off x="6974329" y="551269"/>
                <a:ext cx="220663" cy="71438"/>
              </a:xfrm>
              <a:custGeom>
                <a:avLst/>
                <a:gdLst>
                  <a:gd name="T0" fmla="*/ 0 w 295"/>
                  <a:gd name="T1" fmla="*/ 53 h 94"/>
                  <a:gd name="T2" fmla="*/ 24 w 295"/>
                  <a:gd name="T3" fmla="*/ 85 h 94"/>
                  <a:gd name="T4" fmla="*/ 142 w 295"/>
                  <a:gd name="T5" fmla="*/ 40 h 94"/>
                  <a:gd name="T6" fmla="*/ 269 w 295"/>
                  <a:gd name="T7" fmla="*/ 94 h 94"/>
                  <a:gd name="T8" fmla="*/ 295 w 295"/>
                  <a:gd name="T9" fmla="*/ 64 h 94"/>
                  <a:gd name="T10" fmla="*/ 142 w 295"/>
                  <a:gd name="T11" fmla="*/ 0 h 94"/>
                  <a:gd name="T12" fmla="*/ 0 w 295"/>
                  <a:gd name="T13" fmla="*/ 53 h 94"/>
                </a:gdLst>
                <a:ahLst/>
                <a:cxnLst>
                  <a:cxn ang="0">
                    <a:pos x="T0" y="T1"/>
                  </a:cxn>
                  <a:cxn ang="0">
                    <a:pos x="T2" y="T3"/>
                  </a:cxn>
                  <a:cxn ang="0">
                    <a:pos x="T4" y="T5"/>
                  </a:cxn>
                  <a:cxn ang="0">
                    <a:pos x="T6" y="T7"/>
                  </a:cxn>
                  <a:cxn ang="0">
                    <a:pos x="T8" y="T9"/>
                  </a:cxn>
                  <a:cxn ang="0">
                    <a:pos x="T10" y="T11"/>
                  </a:cxn>
                  <a:cxn ang="0">
                    <a:pos x="T12" y="T13"/>
                  </a:cxn>
                </a:cxnLst>
                <a:rect l="0" t="0" r="r" b="b"/>
                <a:pathLst>
                  <a:path w="295" h="94">
                    <a:moveTo>
                      <a:pt x="0" y="53"/>
                    </a:moveTo>
                    <a:cubicBezTo>
                      <a:pt x="24" y="85"/>
                      <a:pt x="24" y="85"/>
                      <a:pt x="24" y="85"/>
                    </a:cubicBezTo>
                    <a:cubicBezTo>
                      <a:pt x="55" y="57"/>
                      <a:pt x="96" y="40"/>
                      <a:pt x="142" y="40"/>
                    </a:cubicBezTo>
                    <a:cubicBezTo>
                      <a:pt x="192" y="40"/>
                      <a:pt x="237" y="61"/>
                      <a:pt x="269" y="94"/>
                    </a:cubicBezTo>
                    <a:cubicBezTo>
                      <a:pt x="295" y="64"/>
                      <a:pt x="295" y="64"/>
                      <a:pt x="295" y="64"/>
                    </a:cubicBezTo>
                    <a:cubicBezTo>
                      <a:pt x="256" y="25"/>
                      <a:pt x="201" y="0"/>
                      <a:pt x="142" y="0"/>
                    </a:cubicBezTo>
                    <a:cubicBezTo>
                      <a:pt x="88" y="0"/>
                      <a:pt x="38" y="20"/>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2" name="Freeform 98"/>
              <p:cNvSpPr>
                <a:spLocks/>
              </p:cNvSpPr>
              <p:nvPr/>
            </p:nvSpPr>
            <p:spPr bwMode="auto">
              <a:xfrm>
                <a:off x="6942579" y="498882"/>
                <a:ext cx="287338" cy="82550"/>
              </a:xfrm>
              <a:custGeom>
                <a:avLst/>
                <a:gdLst>
                  <a:gd name="T0" fmla="*/ 184 w 384"/>
                  <a:gd name="T1" fmla="*/ 40 h 111"/>
                  <a:gd name="T2" fmla="*/ 358 w 384"/>
                  <a:gd name="T3" fmla="*/ 111 h 111"/>
                  <a:gd name="T4" fmla="*/ 384 w 384"/>
                  <a:gd name="T5" fmla="*/ 81 h 111"/>
                  <a:gd name="T6" fmla="*/ 184 w 384"/>
                  <a:gd name="T7" fmla="*/ 0 h 111"/>
                  <a:gd name="T8" fmla="*/ 0 w 384"/>
                  <a:gd name="T9" fmla="*/ 66 h 111"/>
                  <a:gd name="T10" fmla="*/ 24 w 384"/>
                  <a:gd name="T11" fmla="*/ 99 h 111"/>
                  <a:gd name="T12" fmla="*/ 184 w 384"/>
                  <a:gd name="T13" fmla="*/ 40 h 111"/>
                </a:gdLst>
                <a:ahLst/>
                <a:cxnLst>
                  <a:cxn ang="0">
                    <a:pos x="T0" y="T1"/>
                  </a:cxn>
                  <a:cxn ang="0">
                    <a:pos x="T2" y="T3"/>
                  </a:cxn>
                  <a:cxn ang="0">
                    <a:pos x="T4" y="T5"/>
                  </a:cxn>
                  <a:cxn ang="0">
                    <a:pos x="T6" y="T7"/>
                  </a:cxn>
                  <a:cxn ang="0">
                    <a:pos x="T8" y="T9"/>
                  </a:cxn>
                  <a:cxn ang="0">
                    <a:pos x="T10" y="T11"/>
                  </a:cxn>
                  <a:cxn ang="0">
                    <a:pos x="T12" y="T13"/>
                  </a:cxn>
                </a:cxnLst>
                <a:rect l="0" t="0" r="r" b="b"/>
                <a:pathLst>
                  <a:path w="384" h="111">
                    <a:moveTo>
                      <a:pt x="184" y="40"/>
                    </a:moveTo>
                    <a:cubicBezTo>
                      <a:pt x="251" y="40"/>
                      <a:pt x="313" y="67"/>
                      <a:pt x="358" y="111"/>
                    </a:cubicBezTo>
                    <a:cubicBezTo>
                      <a:pt x="384" y="81"/>
                      <a:pt x="384" y="81"/>
                      <a:pt x="384" y="81"/>
                    </a:cubicBezTo>
                    <a:cubicBezTo>
                      <a:pt x="332" y="31"/>
                      <a:pt x="261" y="0"/>
                      <a:pt x="184" y="0"/>
                    </a:cubicBezTo>
                    <a:cubicBezTo>
                      <a:pt x="114" y="0"/>
                      <a:pt x="50" y="25"/>
                      <a:pt x="0" y="66"/>
                    </a:cubicBezTo>
                    <a:cubicBezTo>
                      <a:pt x="24" y="99"/>
                      <a:pt x="24" y="99"/>
                      <a:pt x="24" y="99"/>
                    </a:cubicBezTo>
                    <a:cubicBezTo>
                      <a:pt x="67" y="62"/>
                      <a:pt x="123" y="40"/>
                      <a:pt x="184"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3" name="Oval 99"/>
              <p:cNvSpPr>
                <a:spLocks noChangeArrowheads="1"/>
              </p:cNvSpPr>
              <p:nvPr/>
            </p:nvSpPr>
            <p:spPr bwMode="auto">
              <a:xfrm>
                <a:off x="7039416" y="675094"/>
                <a:ext cx="80963" cy="793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5" name="Group 764"/>
            <p:cNvGrpSpPr/>
            <p:nvPr/>
          </p:nvGrpSpPr>
          <p:grpSpPr>
            <a:xfrm>
              <a:off x="7389720" y="4217647"/>
              <a:ext cx="766485" cy="1333220"/>
              <a:chOff x="844550" y="3381375"/>
              <a:chExt cx="523875" cy="911225"/>
            </a:xfrm>
          </p:grpSpPr>
          <p:sp>
            <p:nvSpPr>
              <p:cNvPr id="716" name="Freeform 171"/>
              <p:cNvSpPr>
                <a:spLocks noEditPoints="1"/>
              </p:cNvSpPr>
              <p:nvPr/>
            </p:nvSpPr>
            <p:spPr bwMode="auto">
              <a:xfrm>
                <a:off x="920750" y="3443288"/>
                <a:ext cx="195262" cy="198437"/>
              </a:xfrm>
              <a:custGeom>
                <a:avLst/>
                <a:gdLst>
                  <a:gd name="T0" fmla="*/ 34 w 69"/>
                  <a:gd name="T1" fmla="*/ 70 h 70"/>
                  <a:gd name="T2" fmla="*/ 0 w 69"/>
                  <a:gd name="T3" fmla="*/ 35 h 70"/>
                  <a:gd name="T4" fmla="*/ 34 w 69"/>
                  <a:gd name="T5" fmla="*/ 0 h 70"/>
                  <a:gd name="T6" fmla="*/ 69 w 69"/>
                  <a:gd name="T7" fmla="*/ 35 h 70"/>
                  <a:gd name="T8" fmla="*/ 34 w 69"/>
                  <a:gd name="T9" fmla="*/ 70 h 70"/>
                  <a:gd name="T10" fmla="*/ 34 w 69"/>
                  <a:gd name="T11" fmla="*/ 4 h 70"/>
                  <a:gd name="T12" fmla="*/ 3 w 69"/>
                  <a:gd name="T13" fmla="*/ 35 h 70"/>
                  <a:gd name="T14" fmla="*/ 34 w 69"/>
                  <a:gd name="T15" fmla="*/ 66 h 70"/>
                  <a:gd name="T16" fmla="*/ 65 w 69"/>
                  <a:gd name="T17" fmla="*/ 35 h 70"/>
                  <a:gd name="T18" fmla="*/ 34 w 69"/>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15" y="70"/>
                      <a:pt x="0" y="54"/>
                      <a:pt x="0" y="35"/>
                    </a:cubicBezTo>
                    <a:cubicBezTo>
                      <a:pt x="0" y="16"/>
                      <a:pt x="15" y="0"/>
                      <a:pt x="34" y="0"/>
                    </a:cubicBezTo>
                    <a:cubicBezTo>
                      <a:pt x="53" y="0"/>
                      <a:pt x="69" y="16"/>
                      <a:pt x="69" y="35"/>
                    </a:cubicBezTo>
                    <a:cubicBezTo>
                      <a:pt x="69" y="54"/>
                      <a:pt x="53" y="70"/>
                      <a:pt x="34" y="70"/>
                    </a:cubicBezTo>
                    <a:close/>
                    <a:moveTo>
                      <a:pt x="34" y="4"/>
                    </a:moveTo>
                    <a:cubicBezTo>
                      <a:pt x="17" y="4"/>
                      <a:pt x="3" y="18"/>
                      <a:pt x="3" y="35"/>
                    </a:cubicBezTo>
                    <a:cubicBezTo>
                      <a:pt x="3" y="52"/>
                      <a:pt x="17" y="66"/>
                      <a:pt x="34" y="66"/>
                    </a:cubicBezTo>
                    <a:cubicBezTo>
                      <a:pt x="51" y="66"/>
                      <a:pt x="65" y="52"/>
                      <a:pt x="65" y="35"/>
                    </a:cubicBezTo>
                    <a:cubicBezTo>
                      <a:pt x="65" y="18"/>
                      <a:pt x="51" y="4"/>
                      <a:pt x="3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7" name="Freeform 172"/>
              <p:cNvSpPr>
                <a:spLocks noEditPoints="1"/>
              </p:cNvSpPr>
              <p:nvPr/>
            </p:nvSpPr>
            <p:spPr bwMode="auto">
              <a:xfrm>
                <a:off x="855663" y="3381375"/>
                <a:ext cx="325437" cy="322262"/>
              </a:xfrm>
              <a:custGeom>
                <a:avLst/>
                <a:gdLst>
                  <a:gd name="T0" fmla="*/ 57 w 115"/>
                  <a:gd name="T1" fmla="*/ 114 h 114"/>
                  <a:gd name="T2" fmla="*/ 0 w 115"/>
                  <a:gd name="T3" fmla="*/ 57 h 114"/>
                  <a:gd name="T4" fmla="*/ 57 w 115"/>
                  <a:gd name="T5" fmla="*/ 0 h 114"/>
                  <a:gd name="T6" fmla="*/ 115 w 115"/>
                  <a:gd name="T7" fmla="*/ 57 h 114"/>
                  <a:gd name="T8" fmla="*/ 57 w 115"/>
                  <a:gd name="T9" fmla="*/ 114 h 114"/>
                  <a:gd name="T10" fmla="*/ 57 w 115"/>
                  <a:gd name="T11" fmla="*/ 3 h 114"/>
                  <a:gd name="T12" fmla="*/ 3 w 115"/>
                  <a:gd name="T13" fmla="*/ 57 h 114"/>
                  <a:gd name="T14" fmla="*/ 57 w 115"/>
                  <a:gd name="T15" fmla="*/ 111 h 114"/>
                  <a:gd name="T16" fmla="*/ 111 w 115"/>
                  <a:gd name="T17" fmla="*/ 57 h 114"/>
                  <a:gd name="T18" fmla="*/ 57 w 115"/>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4">
                    <a:moveTo>
                      <a:pt x="57" y="114"/>
                    </a:moveTo>
                    <a:cubicBezTo>
                      <a:pt x="26" y="114"/>
                      <a:pt x="0" y="89"/>
                      <a:pt x="0" y="57"/>
                    </a:cubicBezTo>
                    <a:cubicBezTo>
                      <a:pt x="0" y="25"/>
                      <a:pt x="26" y="0"/>
                      <a:pt x="57" y="0"/>
                    </a:cubicBezTo>
                    <a:cubicBezTo>
                      <a:pt x="89" y="0"/>
                      <a:pt x="115" y="25"/>
                      <a:pt x="115" y="57"/>
                    </a:cubicBezTo>
                    <a:cubicBezTo>
                      <a:pt x="115" y="89"/>
                      <a:pt x="89" y="114"/>
                      <a:pt x="57" y="114"/>
                    </a:cubicBezTo>
                    <a:close/>
                    <a:moveTo>
                      <a:pt x="57" y="3"/>
                    </a:moveTo>
                    <a:cubicBezTo>
                      <a:pt x="28" y="3"/>
                      <a:pt x="3" y="27"/>
                      <a:pt x="3" y="57"/>
                    </a:cubicBezTo>
                    <a:cubicBezTo>
                      <a:pt x="3" y="87"/>
                      <a:pt x="28" y="111"/>
                      <a:pt x="57" y="111"/>
                    </a:cubicBezTo>
                    <a:cubicBezTo>
                      <a:pt x="87" y="111"/>
                      <a:pt x="111" y="87"/>
                      <a:pt x="111" y="57"/>
                    </a:cubicBezTo>
                    <a:cubicBezTo>
                      <a:pt x="111" y="27"/>
                      <a:pt x="87" y="3"/>
                      <a:pt x="5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8" name="Freeform 173"/>
              <p:cNvSpPr>
                <a:spLocks/>
              </p:cNvSpPr>
              <p:nvPr/>
            </p:nvSpPr>
            <p:spPr bwMode="auto">
              <a:xfrm>
                <a:off x="844550" y="3497263"/>
                <a:ext cx="523875" cy="795337"/>
              </a:xfrm>
              <a:custGeom>
                <a:avLst/>
                <a:gdLst>
                  <a:gd name="T0" fmla="*/ 184 w 185"/>
                  <a:gd name="T1" fmla="*/ 196 h 281"/>
                  <a:gd name="T2" fmla="*/ 185 w 185"/>
                  <a:gd name="T3" fmla="*/ 189 h 281"/>
                  <a:gd name="T4" fmla="*/ 184 w 185"/>
                  <a:gd name="T5" fmla="*/ 189 h 281"/>
                  <a:gd name="T6" fmla="*/ 184 w 185"/>
                  <a:gd name="T7" fmla="*/ 159 h 281"/>
                  <a:gd name="T8" fmla="*/ 184 w 185"/>
                  <a:gd name="T9" fmla="*/ 121 h 281"/>
                  <a:gd name="T10" fmla="*/ 184 w 185"/>
                  <a:gd name="T11" fmla="*/ 121 h 281"/>
                  <a:gd name="T12" fmla="*/ 167 w 185"/>
                  <a:gd name="T13" fmla="*/ 103 h 281"/>
                  <a:gd name="T14" fmla="*/ 149 w 185"/>
                  <a:gd name="T15" fmla="*/ 121 h 281"/>
                  <a:gd name="T16" fmla="*/ 149 w 185"/>
                  <a:gd name="T17" fmla="*/ 112 h 281"/>
                  <a:gd name="T18" fmla="*/ 131 w 185"/>
                  <a:gd name="T19" fmla="*/ 94 h 281"/>
                  <a:gd name="T20" fmla="*/ 114 w 185"/>
                  <a:gd name="T21" fmla="*/ 112 h 281"/>
                  <a:gd name="T22" fmla="*/ 114 w 185"/>
                  <a:gd name="T23" fmla="*/ 103 h 281"/>
                  <a:gd name="T24" fmla="*/ 96 w 185"/>
                  <a:gd name="T25" fmla="*/ 85 h 281"/>
                  <a:gd name="T26" fmla="*/ 78 w 185"/>
                  <a:gd name="T27" fmla="*/ 103 h 281"/>
                  <a:gd name="T28" fmla="*/ 78 w 185"/>
                  <a:gd name="T29" fmla="*/ 17 h 281"/>
                  <a:gd name="T30" fmla="*/ 61 w 185"/>
                  <a:gd name="T31" fmla="*/ 0 h 281"/>
                  <a:gd name="T32" fmla="*/ 43 w 185"/>
                  <a:gd name="T33" fmla="*/ 17 h 281"/>
                  <a:gd name="T34" fmla="*/ 43 w 185"/>
                  <a:gd name="T35" fmla="*/ 121 h 281"/>
                  <a:gd name="T36" fmla="*/ 43 w 185"/>
                  <a:gd name="T37" fmla="*/ 171 h 281"/>
                  <a:gd name="T38" fmla="*/ 35 w 185"/>
                  <a:gd name="T39" fmla="*/ 180 h 281"/>
                  <a:gd name="T40" fmla="*/ 35 w 185"/>
                  <a:gd name="T41" fmla="*/ 137 h 281"/>
                  <a:gd name="T42" fmla="*/ 18 w 185"/>
                  <a:gd name="T43" fmla="*/ 119 h 281"/>
                  <a:gd name="T44" fmla="*/ 0 w 185"/>
                  <a:gd name="T45" fmla="*/ 119 h 281"/>
                  <a:gd name="T46" fmla="*/ 0 w 185"/>
                  <a:gd name="T47" fmla="*/ 137 h 281"/>
                  <a:gd name="T48" fmla="*/ 0 w 185"/>
                  <a:gd name="T49" fmla="*/ 189 h 281"/>
                  <a:gd name="T50" fmla="*/ 0 w 185"/>
                  <a:gd name="T51" fmla="*/ 189 h 281"/>
                  <a:gd name="T52" fmla="*/ 0 w 185"/>
                  <a:gd name="T53" fmla="*/ 189 h 281"/>
                  <a:gd name="T54" fmla="*/ 92 w 185"/>
                  <a:gd name="T55" fmla="*/ 281 h 281"/>
                  <a:gd name="T56" fmla="*/ 184 w 185"/>
                  <a:gd name="T57" fmla="*/ 199 h 281"/>
                  <a:gd name="T58" fmla="*/ 184 w 185"/>
                  <a:gd name="T59" fmla="*/ 199 h 281"/>
                  <a:gd name="T60" fmla="*/ 184 w 185"/>
                  <a:gd name="T61" fmla="*/ 19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81">
                    <a:moveTo>
                      <a:pt x="184" y="196"/>
                    </a:moveTo>
                    <a:cubicBezTo>
                      <a:pt x="185" y="194"/>
                      <a:pt x="185" y="191"/>
                      <a:pt x="185" y="189"/>
                    </a:cubicBezTo>
                    <a:cubicBezTo>
                      <a:pt x="184" y="189"/>
                      <a:pt x="184" y="189"/>
                      <a:pt x="184" y="189"/>
                    </a:cubicBezTo>
                    <a:cubicBezTo>
                      <a:pt x="184" y="159"/>
                      <a:pt x="184" y="159"/>
                      <a:pt x="184" y="159"/>
                    </a:cubicBezTo>
                    <a:cubicBezTo>
                      <a:pt x="184" y="121"/>
                      <a:pt x="184" y="121"/>
                      <a:pt x="184" y="121"/>
                    </a:cubicBezTo>
                    <a:cubicBezTo>
                      <a:pt x="184" y="121"/>
                      <a:pt x="184" y="121"/>
                      <a:pt x="184" y="121"/>
                    </a:cubicBezTo>
                    <a:cubicBezTo>
                      <a:pt x="184" y="111"/>
                      <a:pt x="177" y="103"/>
                      <a:pt x="167" y="103"/>
                    </a:cubicBezTo>
                    <a:cubicBezTo>
                      <a:pt x="157" y="103"/>
                      <a:pt x="149" y="111"/>
                      <a:pt x="149" y="121"/>
                    </a:cubicBezTo>
                    <a:cubicBezTo>
                      <a:pt x="149" y="112"/>
                      <a:pt x="149" y="112"/>
                      <a:pt x="149" y="112"/>
                    </a:cubicBezTo>
                    <a:cubicBezTo>
                      <a:pt x="149" y="102"/>
                      <a:pt x="141" y="94"/>
                      <a:pt x="131" y="94"/>
                    </a:cubicBezTo>
                    <a:cubicBezTo>
                      <a:pt x="122" y="94"/>
                      <a:pt x="114" y="102"/>
                      <a:pt x="114" y="112"/>
                    </a:cubicBezTo>
                    <a:cubicBezTo>
                      <a:pt x="114" y="103"/>
                      <a:pt x="114" y="103"/>
                      <a:pt x="114" y="103"/>
                    </a:cubicBezTo>
                    <a:cubicBezTo>
                      <a:pt x="114" y="93"/>
                      <a:pt x="106" y="85"/>
                      <a:pt x="96" y="85"/>
                    </a:cubicBezTo>
                    <a:cubicBezTo>
                      <a:pt x="86" y="85"/>
                      <a:pt x="78" y="93"/>
                      <a:pt x="78" y="103"/>
                    </a:cubicBezTo>
                    <a:cubicBezTo>
                      <a:pt x="78" y="17"/>
                      <a:pt x="78" y="17"/>
                      <a:pt x="78" y="17"/>
                    </a:cubicBezTo>
                    <a:cubicBezTo>
                      <a:pt x="78" y="8"/>
                      <a:pt x="70" y="0"/>
                      <a:pt x="61" y="0"/>
                    </a:cubicBezTo>
                    <a:cubicBezTo>
                      <a:pt x="51" y="0"/>
                      <a:pt x="43" y="8"/>
                      <a:pt x="43" y="17"/>
                    </a:cubicBezTo>
                    <a:cubicBezTo>
                      <a:pt x="43" y="121"/>
                      <a:pt x="43" y="121"/>
                      <a:pt x="43" y="121"/>
                    </a:cubicBezTo>
                    <a:cubicBezTo>
                      <a:pt x="43" y="171"/>
                      <a:pt x="43" y="171"/>
                      <a:pt x="43" y="171"/>
                    </a:cubicBezTo>
                    <a:cubicBezTo>
                      <a:pt x="43" y="175"/>
                      <a:pt x="41" y="180"/>
                      <a:pt x="35" y="180"/>
                    </a:cubicBezTo>
                    <a:cubicBezTo>
                      <a:pt x="35" y="137"/>
                      <a:pt x="35" y="137"/>
                      <a:pt x="35" y="137"/>
                    </a:cubicBezTo>
                    <a:cubicBezTo>
                      <a:pt x="35" y="127"/>
                      <a:pt x="28" y="119"/>
                      <a:pt x="18" y="119"/>
                    </a:cubicBezTo>
                    <a:cubicBezTo>
                      <a:pt x="0" y="119"/>
                      <a:pt x="0" y="119"/>
                      <a:pt x="0" y="119"/>
                    </a:cubicBezTo>
                    <a:cubicBezTo>
                      <a:pt x="0" y="137"/>
                      <a:pt x="0" y="137"/>
                      <a:pt x="0" y="137"/>
                    </a:cubicBezTo>
                    <a:cubicBezTo>
                      <a:pt x="0" y="189"/>
                      <a:pt x="0" y="189"/>
                      <a:pt x="0" y="189"/>
                    </a:cubicBezTo>
                    <a:cubicBezTo>
                      <a:pt x="0" y="189"/>
                      <a:pt x="0" y="189"/>
                      <a:pt x="0" y="189"/>
                    </a:cubicBezTo>
                    <a:cubicBezTo>
                      <a:pt x="0" y="189"/>
                      <a:pt x="0" y="189"/>
                      <a:pt x="0" y="189"/>
                    </a:cubicBezTo>
                    <a:cubicBezTo>
                      <a:pt x="0" y="240"/>
                      <a:pt x="41" y="281"/>
                      <a:pt x="92" y="281"/>
                    </a:cubicBezTo>
                    <a:cubicBezTo>
                      <a:pt x="140" y="281"/>
                      <a:pt x="179" y="245"/>
                      <a:pt x="184" y="199"/>
                    </a:cubicBezTo>
                    <a:cubicBezTo>
                      <a:pt x="184" y="199"/>
                      <a:pt x="184" y="199"/>
                      <a:pt x="184" y="199"/>
                    </a:cubicBezTo>
                    <a:lnTo>
                      <a:pt x="184" y="19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4" name="Group 763"/>
            <p:cNvGrpSpPr/>
            <p:nvPr/>
          </p:nvGrpSpPr>
          <p:grpSpPr>
            <a:xfrm>
              <a:off x="9044496" y="5135995"/>
              <a:ext cx="362661" cy="467300"/>
              <a:chOff x="1752600" y="4260851"/>
              <a:chExt cx="657225" cy="957262"/>
            </a:xfrm>
          </p:grpSpPr>
          <p:sp>
            <p:nvSpPr>
              <p:cNvPr id="723" name="Freeform 178"/>
              <p:cNvSpPr>
                <a:spLocks/>
              </p:cNvSpPr>
              <p:nvPr/>
            </p:nvSpPr>
            <p:spPr bwMode="auto">
              <a:xfrm>
                <a:off x="1752600" y="4479926"/>
                <a:ext cx="112713" cy="130175"/>
              </a:xfrm>
              <a:custGeom>
                <a:avLst/>
                <a:gdLst>
                  <a:gd name="T0" fmla="*/ 8 w 40"/>
                  <a:gd name="T1" fmla="*/ 46 h 46"/>
                  <a:gd name="T2" fmla="*/ 40 w 40"/>
                  <a:gd name="T3" fmla="*/ 46 h 46"/>
                  <a:gd name="T4" fmla="*/ 40 w 40"/>
                  <a:gd name="T5" fmla="*/ 0 h 46"/>
                  <a:gd name="T6" fmla="*/ 8 w 40"/>
                  <a:gd name="T7" fmla="*/ 0 h 46"/>
                  <a:gd name="T8" fmla="*/ 0 w 40"/>
                  <a:gd name="T9" fmla="*/ 8 h 46"/>
                  <a:gd name="T10" fmla="*/ 0 w 40"/>
                  <a:gd name="T11" fmla="*/ 38 h 46"/>
                  <a:gd name="T12" fmla="*/ 8 w 40"/>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8" y="46"/>
                    </a:moveTo>
                    <a:cubicBezTo>
                      <a:pt x="40" y="46"/>
                      <a:pt x="40" y="46"/>
                      <a:pt x="40" y="46"/>
                    </a:cubicBezTo>
                    <a:cubicBezTo>
                      <a:pt x="40" y="0"/>
                      <a:pt x="40" y="0"/>
                      <a:pt x="40" y="0"/>
                    </a:cubicBezTo>
                    <a:cubicBezTo>
                      <a:pt x="8" y="0"/>
                      <a:pt x="8" y="0"/>
                      <a:pt x="8" y="0"/>
                    </a:cubicBezTo>
                    <a:cubicBezTo>
                      <a:pt x="4" y="0"/>
                      <a:pt x="0" y="4"/>
                      <a:pt x="0" y="8"/>
                    </a:cubicBezTo>
                    <a:cubicBezTo>
                      <a:pt x="0" y="38"/>
                      <a:pt x="0" y="38"/>
                      <a:pt x="0" y="38"/>
                    </a:cubicBezTo>
                    <a:cubicBezTo>
                      <a:pt x="0" y="42"/>
                      <a:pt x="4" y="46"/>
                      <a:pt x="8"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4" name="Rectangle 179"/>
              <p:cNvSpPr>
                <a:spLocks noChangeArrowheads="1"/>
              </p:cNvSpPr>
              <p:nvPr/>
            </p:nvSpPr>
            <p:spPr bwMode="auto">
              <a:xfrm>
                <a:off x="1792288" y="4610101"/>
                <a:ext cx="44450"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5" name="Rectangle 180"/>
              <p:cNvSpPr>
                <a:spLocks noChangeArrowheads="1"/>
              </p:cNvSpPr>
              <p:nvPr/>
            </p:nvSpPr>
            <p:spPr bwMode="auto">
              <a:xfrm>
                <a:off x="1792288" y="4610101"/>
                <a:ext cx="44450"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6" name="Rectangle 181"/>
              <p:cNvSpPr>
                <a:spLocks noChangeArrowheads="1"/>
              </p:cNvSpPr>
              <p:nvPr/>
            </p:nvSpPr>
            <p:spPr bwMode="auto">
              <a:xfrm>
                <a:off x="1792288" y="4821238"/>
                <a:ext cx="44450"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7" name="Rectangle 182"/>
              <p:cNvSpPr>
                <a:spLocks noChangeArrowheads="1"/>
              </p:cNvSpPr>
              <p:nvPr/>
            </p:nvSpPr>
            <p:spPr bwMode="auto">
              <a:xfrm>
                <a:off x="1792288" y="4821238"/>
                <a:ext cx="44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8" name="Freeform 183"/>
              <p:cNvSpPr>
                <a:spLocks/>
              </p:cNvSpPr>
              <p:nvPr/>
            </p:nvSpPr>
            <p:spPr bwMode="auto">
              <a:xfrm>
                <a:off x="1766888" y="4686301"/>
                <a:ext cx="96838" cy="134938"/>
              </a:xfrm>
              <a:custGeom>
                <a:avLst/>
                <a:gdLst>
                  <a:gd name="T0" fmla="*/ 34 w 34"/>
                  <a:gd name="T1" fmla="*/ 38 h 48"/>
                  <a:gd name="T2" fmla="*/ 24 w 34"/>
                  <a:gd name="T3" fmla="*/ 48 h 48"/>
                  <a:gd name="T4" fmla="*/ 10 w 34"/>
                  <a:gd name="T5" fmla="*/ 48 h 48"/>
                  <a:gd name="T6" fmla="*/ 0 w 34"/>
                  <a:gd name="T7" fmla="*/ 38 h 48"/>
                  <a:gd name="T8" fmla="*/ 0 w 34"/>
                  <a:gd name="T9" fmla="*/ 10 h 48"/>
                  <a:gd name="T10" fmla="*/ 10 w 34"/>
                  <a:gd name="T11" fmla="*/ 0 h 48"/>
                  <a:gd name="T12" fmla="*/ 24 w 34"/>
                  <a:gd name="T13" fmla="*/ 0 h 48"/>
                  <a:gd name="T14" fmla="*/ 34 w 34"/>
                  <a:gd name="T15" fmla="*/ 10 h 48"/>
                  <a:gd name="T16" fmla="*/ 34 w 34"/>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34" y="38"/>
                    </a:moveTo>
                    <a:cubicBezTo>
                      <a:pt x="34" y="43"/>
                      <a:pt x="29" y="48"/>
                      <a:pt x="24" y="48"/>
                    </a:cubicBezTo>
                    <a:cubicBezTo>
                      <a:pt x="10" y="48"/>
                      <a:pt x="10" y="48"/>
                      <a:pt x="10" y="48"/>
                    </a:cubicBezTo>
                    <a:cubicBezTo>
                      <a:pt x="5" y="48"/>
                      <a:pt x="0" y="43"/>
                      <a:pt x="0" y="38"/>
                    </a:cubicBezTo>
                    <a:cubicBezTo>
                      <a:pt x="0" y="10"/>
                      <a:pt x="0" y="10"/>
                      <a:pt x="0" y="10"/>
                    </a:cubicBezTo>
                    <a:cubicBezTo>
                      <a:pt x="0" y="5"/>
                      <a:pt x="5" y="0"/>
                      <a:pt x="10" y="0"/>
                    </a:cubicBezTo>
                    <a:cubicBezTo>
                      <a:pt x="24" y="0"/>
                      <a:pt x="24" y="0"/>
                      <a:pt x="24" y="0"/>
                    </a:cubicBezTo>
                    <a:cubicBezTo>
                      <a:pt x="29" y="0"/>
                      <a:pt x="34" y="5"/>
                      <a:pt x="34" y="10"/>
                    </a:cubicBezTo>
                    <a:lnTo>
                      <a:pt x="34"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9" name="Rectangle 184"/>
              <p:cNvSpPr>
                <a:spLocks noChangeArrowheads="1"/>
              </p:cNvSpPr>
              <p:nvPr/>
            </p:nvSpPr>
            <p:spPr bwMode="auto">
              <a:xfrm>
                <a:off x="1968500" y="4676776"/>
                <a:ext cx="236538"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0" name="Rectangle 185"/>
              <p:cNvSpPr>
                <a:spLocks noChangeArrowheads="1"/>
              </p:cNvSpPr>
              <p:nvPr/>
            </p:nvSpPr>
            <p:spPr bwMode="auto">
              <a:xfrm>
                <a:off x="1968500" y="4651376"/>
                <a:ext cx="2365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1" name="Rectangle 186"/>
              <p:cNvSpPr>
                <a:spLocks noChangeArrowheads="1"/>
              </p:cNvSpPr>
              <p:nvPr/>
            </p:nvSpPr>
            <p:spPr bwMode="auto">
              <a:xfrm>
                <a:off x="1865313" y="4433888"/>
                <a:ext cx="433388" cy="2206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2" name="Freeform 187"/>
              <p:cNvSpPr>
                <a:spLocks/>
              </p:cNvSpPr>
              <p:nvPr/>
            </p:nvSpPr>
            <p:spPr bwMode="auto">
              <a:xfrm>
                <a:off x="1944688" y="4297363"/>
                <a:ext cx="284163" cy="142875"/>
              </a:xfrm>
              <a:custGeom>
                <a:avLst/>
                <a:gdLst>
                  <a:gd name="T0" fmla="*/ 50 w 100"/>
                  <a:gd name="T1" fmla="*/ 0 h 50"/>
                  <a:gd name="T2" fmla="*/ 0 w 100"/>
                  <a:gd name="T3" fmla="*/ 50 h 50"/>
                  <a:gd name="T4" fmla="*/ 100 w 100"/>
                  <a:gd name="T5" fmla="*/ 50 h 50"/>
                  <a:gd name="T6" fmla="*/ 50 w 100"/>
                  <a:gd name="T7" fmla="*/ 0 h 50"/>
                </a:gdLst>
                <a:ahLst/>
                <a:cxnLst>
                  <a:cxn ang="0">
                    <a:pos x="T0" y="T1"/>
                  </a:cxn>
                  <a:cxn ang="0">
                    <a:pos x="T2" y="T3"/>
                  </a:cxn>
                  <a:cxn ang="0">
                    <a:pos x="T4" y="T5"/>
                  </a:cxn>
                  <a:cxn ang="0">
                    <a:pos x="T6" y="T7"/>
                  </a:cxn>
                </a:cxnLst>
                <a:rect l="0" t="0" r="r" b="b"/>
                <a:pathLst>
                  <a:path w="100" h="50">
                    <a:moveTo>
                      <a:pt x="50" y="0"/>
                    </a:moveTo>
                    <a:cubicBezTo>
                      <a:pt x="22" y="0"/>
                      <a:pt x="0" y="22"/>
                      <a:pt x="0" y="50"/>
                    </a:cubicBezTo>
                    <a:cubicBezTo>
                      <a:pt x="100" y="50"/>
                      <a:pt x="100" y="50"/>
                      <a:pt x="100" y="50"/>
                    </a:cubicBezTo>
                    <a:cubicBezTo>
                      <a:pt x="100" y="22"/>
                      <a:pt x="77" y="0"/>
                      <a:pt x="5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3" name="Oval 188"/>
              <p:cNvSpPr>
                <a:spLocks noChangeArrowheads="1"/>
              </p:cNvSpPr>
              <p:nvPr/>
            </p:nvSpPr>
            <p:spPr bwMode="auto">
              <a:xfrm>
                <a:off x="19986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4" name="Oval 189"/>
              <p:cNvSpPr>
                <a:spLocks noChangeArrowheads="1"/>
              </p:cNvSpPr>
              <p:nvPr/>
            </p:nvSpPr>
            <p:spPr bwMode="auto">
              <a:xfrm>
                <a:off x="21383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5" name="Freeform 190"/>
              <p:cNvSpPr>
                <a:spLocks/>
              </p:cNvSpPr>
              <p:nvPr/>
            </p:nvSpPr>
            <p:spPr bwMode="auto">
              <a:xfrm>
                <a:off x="1958975" y="4498976"/>
                <a:ext cx="246063" cy="90488"/>
              </a:xfrm>
              <a:custGeom>
                <a:avLst/>
                <a:gdLst>
                  <a:gd name="T0" fmla="*/ 87 w 87"/>
                  <a:gd name="T1" fmla="*/ 16 h 32"/>
                  <a:gd name="T2" fmla="*/ 71 w 87"/>
                  <a:gd name="T3" fmla="*/ 32 h 32"/>
                  <a:gd name="T4" fmla="*/ 16 w 87"/>
                  <a:gd name="T5" fmla="*/ 32 h 32"/>
                  <a:gd name="T6" fmla="*/ 0 w 87"/>
                  <a:gd name="T7" fmla="*/ 16 h 32"/>
                  <a:gd name="T8" fmla="*/ 0 w 87"/>
                  <a:gd name="T9" fmla="*/ 16 h 32"/>
                  <a:gd name="T10" fmla="*/ 16 w 87"/>
                  <a:gd name="T11" fmla="*/ 0 h 32"/>
                  <a:gd name="T12" fmla="*/ 71 w 87"/>
                  <a:gd name="T13" fmla="*/ 0 h 32"/>
                  <a:gd name="T14" fmla="*/ 87 w 87"/>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2">
                    <a:moveTo>
                      <a:pt x="87" y="16"/>
                    </a:moveTo>
                    <a:cubicBezTo>
                      <a:pt x="87" y="25"/>
                      <a:pt x="79" y="32"/>
                      <a:pt x="71" y="32"/>
                    </a:cubicBezTo>
                    <a:cubicBezTo>
                      <a:pt x="16" y="32"/>
                      <a:pt x="16" y="32"/>
                      <a:pt x="16" y="32"/>
                    </a:cubicBezTo>
                    <a:cubicBezTo>
                      <a:pt x="7" y="32"/>
                      <a:pt x="0" y="25"/>
                      <a:pt x="0" y="16"/>
                    </a:cubicBezTo>
                    <a:cubicBezTo>
                      <a:pt x="0" y="16"/>
                      <a:pt x="0" y="16"/>
                      <a:pt x="0" y="16"/>
                    </a:cubicBezTo>
                    <a:cubicBezTo>
                      <a:pt x="0" y="7"/>
                      <a:pt x="7" y="0"/>
                      <a:pt x="16" y="0"/>
                    </a:cubicBezTo>
                    <a:cubicBezTo>
                      <a:pt x="71" y="0"/>
                      <a:pt x="71" y="0"/>
                      <a:pt x="71" y="0"/>
                    </a:cubicBezTo>
                    <a:cubicBezTo>
                      <a:pt x="79" y="0"/>
                      <a:pt x="87" y="7"/>
                      <a:pt x="8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6" name="Freeform 191"/>
              <p:cNvSpPr>
                <a:spLocks/>
              </p:cNvSpPr>
              <p:nvPr/>
            </p:nvSpPr>
            <p:spPr bwMode="auto">
              <a:xfrm>
                <a:off x="207486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7" name="Freeform 192"/>
              <p:cNvSpPr>
                <a:spLocks/>
              </p:cNvSpPr>
              <p:nvPr/>
            </p:nvSpPr>
            <p:spPr bwMode="auto">
              <a:xfrm>
                <a:off x="2049463" y="4521201"/>
                <a:ext cx="9525" cy="53975"/>
              </a:xfrm>
              <a:custGeom>
                <a:avLst/>
                <a:gdLst>
                  <a:gd name="T0" fmla="*/ 3 w 3"/>
                  <a:gd name="T1" fmla="*/ 17 h 19"/>
                  <a:gd name="T2" fmla="*/ 2 w 3"/>
                  <a:gd name="T3" fmla="*/ 19 h 19"/>
                  <a:gd name="T4" fmla="*/ 2 w 3"/>
                  <a:gd name="T5" fmla="*/ 19 h 19"/>
                  <a:gd name="T6" fmla="*/ 0 w 3"/>
                  <a:gd name="T7" fmla="*/ 17 h 19"/>
                  <a:gd name="T8" fmla="*/ 0 w 3"/>
                  <a:gd name="T9" fmla="*/ 1 h 19"/>
                  <a:gd name="T10" fmla="*/ 2 w 3"/>
                  <a:gd name="T11" fmla="*/ 0 h 19"/>
                  <a:gd name="T12" fmla="*/ 2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8" name="Freeform 193"/>
              <p:cNvSpPr>
                <a:spLocks/>
              </p:cNvSpPr>
              <p:nvPr/>
            </p:nvSpPr>
            <p:spPr bwMode="auto">
              <a:xfrm>
                <a:off x="2020888" y="4521201"/>
                <a:ext cx="12700"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9" name="Freeform 194"/>
              <p:cNvSpPr>
                <a:spLocks/>
              </p:cNvSpPr>
              <p:nvPr/>
            </p:nvSpPr>
            <p:spPr bwMode="auto">
              <a:xfrm>
                <a:off x="1995488" y="4521201"/>
                <a:ext cx="9525" cy="53975"/>
              </a:xfrm>
              <a:custGeom>
                <a:avLst/>
                <a:gdLst>
                  <a:gd name="T0" fmla="*/ 3 w 3"/>
                  <a:gd name="T1" fmla="*/ 17 h 19"/>
                  <a:gd name="T2" fmla="*/ 1 w 3"/>
                  <a:gd name="T3" fmla="*/ 19 h 19"/>
                  <a:gd name="T4" fmla="*/ 1 w 3"/>
                  <a:gd name="T5" fmla="*/ 19 h 19"/>
                  <a:gd name="T6" fmla="*/ 0 w 3"/>
                  <a:gd name="T7" fmla="*/ 17 h 19"/>
                  <a:gd name="T8" fmla="*/ 0 w 3"/>
                  <a:gd name="T9" fmla="*/ 1 h 19"/>
                  <a:gd name="T10" fmla="*/ 1 w 3"/>
                  <a:gd name="T11" fmla="*/ 0 h 19"/>
                  <a:gd name="T12" fmla="*/ 1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2" y="19"/>
                      <a:pt x="1" y="19"/>
                    </a:cubicBezTo>
                    <a:cubicBezTo>
                      <a:pt x="1" y="19"/>
                      <a:pt x="1" y="19"/>
                      <a:pt x="1" y="19"/>
                    </a:cubicBezTo>
                    <a:cubicBezTo>
                      <a:pt x="0" y="19"/>
                      <a:pt x="0" y="18"/>
                      <a:pt x="0" y="17"/>
                    </a:cubicBezTo>
                    <a:cubicBezTo>
                      <a:pt x="0" y="1"/>
                      <a:pt x="0" y="1"/>
                      <a:pt x="0" y="1"/>
                    </a:cubicBezTo>
                    <a:cubicBezTo>
                      <a:pt x="0" y="0"/>
                      <a:pt x="0" y="0"/>
                      <a:pt x="1" y="0"/>
                    </a:cubicBezTo>
                    <a:cubicBezTo>
                      <a:pt x="1" y="0"/>
                      <a:pt x="1" y="0"/>
                      <a:pt x="1" y="0"/>
                    </a:cubicBezTo>
                    <a:cubicBezTo>
                      <a:pt x="2"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0" name="Freeform 195"/>
              <p:cNvSpPr>
                <a:spLocks/>
              </p:cNvSpPr>
              <p:nvPr/>
            </p:nvSpPr>
            <p:spPr bwMode="auto">
              <a:xfrm>
                <a:off x="215741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1" name="Freeform 196"/>
              <p:cNvSpPr>
                <a:spLocks/>
              </p:cNvSpPr>
              <p:nvPr/>
            </p:nvSpPr>
            <p:spPr bwMode="auto">
              <a:xfrm>
                <a:off x="21288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2" name="Freeform 197"/>
              <p:cNvSpPr>
                <a:spLocks/>
              </p:cNvSpPr>
              <p:nvPr/>
            </p:nvSpPr>
            <p:spPr bwMode="auto">
              <a:xfrm>
                <a:off x="21034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3" name="Freeform 198"/>
              <p:cNvSpPr>
                <a:spLocks/>
              </p:cNvSpPr>
              <p:nvPr/>
            </p:nvSpPr>
            <p:spPr bwMode="auto">
              <a:xfrm>
                <a:off x="1914525" y="4794251"/>
                <a:ext cx="333375" cy="92075"/>
              </a:xfrm>
              <a:custGeom>
                <a:avLst/>
                <a:gdLst>
                  <a:gd name="T0" fmla="*/ 10 w 118"/>
                  <a:gd name="T1" fmla="*/ 33 h 33"/>
                  <a:gd name="T2" fmla="*/ 0 w 118"/>
                  <a:gd name="T3" fmla="*/ 23 h 33"/>
                  <a:gd name="T4" fmla="*/ 0 w 118"/>
                  <a:gd name="T5" fmla="*/ 9 h 33"/>
                  <a:gd name="T6" fmla="*/ 10 w 118"/>
                  <a:gd name="T7" fmla="*/ 0 h 33"/>
                  <a:gd name="T8" fmla="*/ 109 w 118"/>
                  <a:gd name="T9" fmla="*/ 0 h 33"/>
                  <a:gd name="T10" fmla="*/ 118 w 118"/>
                  <a:gd name="T11" fmla="*/ 9 h 33"/>
                  <a:gd name="T12" fmla="*/ 118 w 118"/>
                  <a:gd name="T13" fmla="*/ 23 h 33"/>
                  <a:gd name="T14" fmla="*/ 109 w 118"/>
                  <a:gd name="T15" fmla="*/ 33 h 33"/>
                  <a:gd name="T16" fmla="*/ 10 w 11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
                    <a:moveTo>
                      <a:pt x="10" y="33"/>
                    </a:moveTo>
                    <a:cubicBezTo>
                      <a:pt x="5" y="33"/>
                      <a:pt x="0" y="28"/>
                      <a:pt x="0" y="23"/>
                    </a:cubicBezTo>
                    <a:cubicBezTo>
                      <a:pt x="0" y="9"/>
                      <a:pt x="0" y="9"/>
                      <a:pt x="0" y="9"/>
                    </a:cubicBezTo>
                    <a:cubicBezTo>
                      <a:pt x="0" y="4"/>
                      <a:pt x="5" y="0"/>
                      <a:pt x="10" y="0"/>
                    </a:cubicBezTo>
                    <a:cubicBezTo>
                      <a:pt x="109" y="0"/>
                      <a:pt x="109" y="0"/>
                      <a:pt x="109" y="0"/>
                    </a:cubicBezTo>
                    <a:cubicBezTo>
                      <a:pt x="114" y="0"/>
                      <a:pt x="118" y="4"/>
                      <a:pt x="118" y="9"/>
                    </a:cubicBezTo>
                    <a:cubicBezTo>
                      <a:pt x="118" y="23"/>
                      <a:pt x="118" y="23"/>
                      <a:pt x="118" y="23"/>
                    </a:cubicBezTo>
                    <a:cubicBezTo>
                      <a:pt x="118" y="28"/>
                      <a:pt x="114" y="33"/>
                      <a:pt x="109" y="33"/>
                    </a:cubicBezTo>
                    <a:lnTo>
                      <a:pt x="1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4" name="Rectangle 199"/>
              <p:cNvSpPr>
                <a:spLocks noChangeArrowheads="1"/>
              </p:cNvSpPr>
              <p:nvPr/>
            </p:nvSpPr>
            <p:spPr bwMode="auto">
              <a:xfrm>
                <a:off x="1973263" y="4886326"/>
                <a:ext cx="42863"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5" name="Rectangle 200"/>
              <p:cNvSpPr>
                <a:spLocks noChangeArrowheads="1"/>
              </p:cNvSpPr>
              <p:nvPr/>
            </p:nvSpPr>
            <p:spPr bwMode="auto">
              <a:xfrm>
                <a:off x="1973263" y="4886326"/>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6" name="Rectangle 201"/>
              <p:cNvSpPr>
                <a:spLocks noChangeArrowheads="1"/>
              </p:cNvSpPr>
              <p:nvPr/>
            </p:nvSpPr>
            <p:spPr bwMode="auto">
              <a:xfrm>
                <a:off x="2163763" y="4886326"/>
                <a:ext cx="412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7" name="Rectangle 202"/>
              <p:cNvSpPr>
                <a:spLocks noChangeArrowheads="1"/>
              </p:cNvSpPr>
              <p:nvPr/>
            </p:nvSpPr>
            <p:spPr bwMode="auto">
              <a:xfrm>
                <a:off x="2163763" y="4886326"/>
                <a:ext cx="412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8" name="Freeform 203"/>
              <p:cNvSpPr>
                <a:spLocks/>
              </p:cNvSpPr>
              <p:nvPr/>
            </p:nvSpPr>
            <p:spPr bwMode="auto">
              <a:xfrm>
                <a:off x="2236788" y="4368801"/>
                <a:ext cx="25400" cy="47625"/>
              </a:xfrm>
              <a:custGeom>
                <a:avLst/>
                <a:gdLst>
                  <a:gd name="T0" fmla="*/ 0 w 9"/>
                  <a:gd name="T1" fmla="*/ 0 h 17"/>
                  <a:gd name="T2" fmla="*/ 0 w 9"/>
                  <a:gd name="T3" fmla="*/ 0 h 17"/>
                  <a:gd name="T4" fmla="*/ 0 w 9"/>
                  <a:gd name="T5" fmla="*/ 17 h 17"/>
                  <a:gd name="T6" fmla="*/ 0 w 9"/>
                  <a:gd name="T7" fmla="*/ 17 h 17"/>
                  <a:gd name="T8" fmla="*/ 9 w 9"/>
                  <a:gd name="T9" fmla="*/ 8 h 17"/>
                  <a:gd name="T10" fmla="*/ 0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0" y="0"/>
                    </a:moveTo>
                    <a:cubicBezTo>
                      <a:pt x="0" y="0"/>
                      <a:pt x="0" y="0"/>
                      <a:pt x="0" y="0"/>
                    </a:cubicBezTo>
                    <a:cubicBezTo>
                      <a:pt x="0" y="17"/>
                      <a:pt x="0" y="17"/>
                      <a:pt x="0" y="17"/>
                    </a:cubicBezTo>
                    <a:cubicBezTo>
                      <a:pt x="0" y="17"/>
                      <a:pt x="0" y="17"/>
                      <a:pt x="0" y="17"/>
                    </a:cubicBezTo>
                    <a:cubicBezTo>
                      <a:pt x="5" y="17"/>
                      <a:pt x="9" y="13"/>
                      <a:pt x="9" y="8"/>
                    </a:cubicBezTo>
                    <a:cubicBezTo>
                      <a:pt x="9" y="4"/>
                      <a:pt x="5"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9" name="Rectangle 204"/>
              <p:cNvSpPr>
                <a:spLocks noChangeArrowheads="1"/>
              </p:cNvSpPr>
              <p:nvPr/>
            </p:nvSpPr>
            <p:spPr bwMode="auto">
              <a:xfrm>
                <a:off x="2236788"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0" name="Freeform 205"/>
              <p:cNvSpPr>
                <a:spLocks/>
              </p:cNvSpPr>
              <p:nvPr/>
            </p:nvSpPr>
            <p:spPr bwMode="auto">
              <a:xfrm>
                <a:off x="1911350" y="4368801"/>
                <a:ext cx="25400" cy="47625"/>
              </a:xfrm>
              <a:custGeom>
                <a:avLst/>
                <a:gdLst>
                  <a:gd name="T0" fmla="*/ 9 w 9"/>
                  <a:gd name="T1" fmla="*/ 0 h 17"/>
                  <a:gd name="T2" fmla="*/ 9 w 9"/>
                  <a:gd name="T3" fmla="*/ 0 h 17"/>
                  <a:gd name="T4" fmla="*/ 9 w 9"/>
                  <a:gd name="T5" fmla="*/ 17 h 17"/>
                  <a:gd name="T6" fmla="*/ 9 w 9"/>
                  <a:gd name="T7" fmla="*/ 17 h 17"/>
                  <a:gd name="T8" fmla="*/ 0 w 9"/>
                  <a:gd name="T9" fmla="*/ 8 h 17"/>
                  <a:gd name="T10" fmla="*/ 9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9" y="0"/>
                    </a:moveTo>
                    <a:cubicBezTo>
                      <a:pt x="9" y="0"/>
                      <a:pt x="9" y="0"/>
                      <a:pt x="9" y="0"/>
                    </a:cubicBezTo>
                    <a:cubicBezTo>
                      <a:pt x="9" y="17"/>
                      <a:pt x="9" y="17"/>
                      <a:pt x="9" y="17"/>
                    </a:cubicBezTo>
                    <a:cubicBezTo>
                      <a:pt x="9" y="17"/>
                      <a:pt x="9" y="17"/>
                      <a:pt x="9" y="17"/>
                    </a:cubicBezTo>
                    <a:cubicBezTo>
                      <a:pt x="4" y="17"/>
                      <a:pt x="0" y="13"/>
                      <a:pt x="0" y="8"/>
                    </a:cubicBezTo>
                    <a:cubicBezTo>
                      <a:pt x="0" y="4"/>
                      <a:pt x="4" y="0"/>
                      <a:pt x="9"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1" name="Rectangle 206"/>
              <p:cNvSpPr>
                <a:spLocks noChangeArrowheads="1"/>
              </p:cNvSpPr>
              <p:nvPr/>
            </p:nvSpPr>
            <p:spPr bwMode="auto">
              <a:xfrm>
                <a:off x="1930400"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2" name="Freeform 207"/>
              <p:cNvSpPr>
                <a:spLocks/>
              </p:cNvSpPr>
              <p:nvPr/>
            </p:nvSpPr>
            <p:spPr bwMode="auto">
              <a:xfrm>
                <a:off x="1928813" y="5145088"/>
                <a:ext cx="131763"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3" name="Rectangle 208"/>
              <p:cNvSpPr>
                <a:spLocks noChangeArrowheads="1"/>
              </p:cNvSpPr>
              <p:nvPr/>
            </p:nvSpPr>
            <p:spPr bwMode="auto">
              <a:xfrm>
                <a:off x="1928813" y="5192713"/>
                <a:ext cx="1317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4" name="Freeform 209"/>
              <p:cNvSpPr>
                <a:spLocks/>
              </p:cNvSpPr>
              <p:nvPr/>
            </p:nvSpPr>
            <p:spPr bwMode="auto">
              <a:xfrm>
                <a:off x="2117725" y="5145088"/>
                <a:ext cx="133350"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5" name="Rectangle 210"/>
              <p:cNvSpPr>
                <a:spLocks noChangeArrowheads="1"/>
              </p:cNvSpPr>
              <p:nvPr/>
            </p:nvSpPr>
            <p:spPr bwMode="auto">
              <a:xfrm>
                <a:off x="2117725" y="5192713"/>
                <a:ext cx="133350"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6" name="Freeform 211"/>
              <p:cNvSpPr>
                <a:spLocks/>
              </p:cNvSpPr>
              <p:nvPr/>
            </p:nvSpPr>
            <p:spPr bwMode="auto">
              <a:xfrm>
                <a:off x="1752600" y="4899026"/>
                <a:ext cx="127000" cy="106363"/>
              </a:xfrm>
              <a:custGeom>
                <a:avLst/>
                <a:gdLst>
                  <a:gd name="T0" fmla="*/ 14 w 45"/>
                  <a:gd name="T1" fmla="*/ 30 h 38"/>
                  <a:gd name="T2" fmla="*/ 11 w 45"/>
                  <a:gd name="T3" fmla="*/ 23 h 38"/>
                  <a:gd name="T4" fmla="*/ 22 w 45"/>
                  <a:gd name="T5" fmla="*/ 11 h 38"/>
                  <a:gd name="T6" fmla="*/ 33 w 45"/>
                  <a:gd name="T7" fmla="*/ 23 h 38"/>
                  <a:gd name="T8" fmla="*/ 30 w 45"/>
                  <a:gd name="T9" fmla="*/ 30 h 38"/>
                  <a:gd name="T10" fmla="*/ 38 w 45"/>
                  <a:gd name="T11" fmla="*/ 38 h 38"/>
                  <a:gd name="T12" fmla="*/ 45 w 45"/>
                  <a:gd name="T13" fmla="*/ 23 h 38"/>
                  <a:gd name="T14" fmla="*/ 22 w 45"/>
                  <a:gd name="T15" fmla="*/ 0 h 38"/>
                  <a:gd name="T16" fmla="*/ 0 w 45"/>
                  <a:gd name="T17" fmla="*/ 23 h 38"/>
                  <a:gd name="T18" fmla="*/ 6 w 45"/>
                  <a:gd name="T19" fmla="*/ 38 h 38"/>
                  <a:gd name="T20" fmla="*/ 14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14" y="30"/>
                    </a:moveTo>
                    <a:cubicBezTo>
                      <a:pt x="12" y="28"/>
                      <a:pt x="11" y="26"/>
                      <a:pt x="11" y="23"/>
                    </a:cubicBezTo>
                    <a:cubicBezTo>
                      <a:pt x="11" y="16"/>
                      <a:pt x="16" y="11"/>
                      <a:pt x="22" y="11"/>
                    </a:cubicBezTo>
                    <a:cubicBezTo>
                      <a:pt x="28" y="11"/>
                      <a:pt x="33" y="16"/>
                      <a:pt x="33" y="23"/>
                    </a:cubicBezTo>
                    <a:cubicBezTo>
                      <a:pt x="33" y="26"/>
                      <a:pt x="32" y="28"/>
                      <a:pt x="30" y="30"/>
                    </a:cubicBezTo>
                    <a:cubicBezTo>
                      <a:pt x="38" y="38"/>
                      <a:pt x="38" y="38"/>
                      <a:pt x="38" y="38"/>
                    </a:cubicBezTo>
                    <a:cubicBezTo>
                      <a:pt x="42" y="34"/>
                      <a:pt x="45" y="29"/>
                      <a:pt x="45" y="23"/>
                    </a:cubicBezTo>
                    <a:cubicBezTo>
                      <a:pt x="45" y="10"/>
                      <a:pt x="34" y="0"/>
                      <a:pt x="22" y="0"/>
                    </a:cubicBezTo>
                    <a:cubicBezTo>
                      <a:pt x="10" y="0"/>
                      <a:pt x="0" y="10"/>
                      <a:pt x="0" y="23"/>
                    </a:cubicBezTo>
                    <a:cubicBezTo>
                      <a:pt x="0" y="29"/>
                      <a:pt x="2" y="34"/>
                      <a:pt x="6" y="38"/>
                    </a:cubicBezTo>
                    <a:lnTo>
                      <a:pt x="14"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7" name="Freeform 212"/>
              <p:cNvSpPr>
                <a:spLocks/>
              </p:cNvSpPr>
              <p:nvPr/>
            </p:nvSpPr>
            <p:spPr bwMode="auto">
              <a:xfrm>
                <a:off x="2295525" y="4479926"/>
                <a:ext cx="111125" cy="130175"/>
              </a:xfrm>
              <a:custGeom>
                <a:avLst/>
                <a:gdLst>
                  <a:gd name="T0" fmla="*/ 31 w 39"/>
                  <a:gd name="T1" fmla="*/ 46 h 46"/>
                  <a:gd name="T2" fmla="*/ 0 w 39"/>
                  <a:gd name="T3" fmla="*/ 46 h 46"/>
                  <a:gd name="T4" fmla="*/ 0 w 39"/>
                  <a:gd name="T5" fmla="*/ 0 h 46"/>
                  <a:gd name="T6" fmla="*/ 31 w 39"/>
                  <a:gd name="T7" fmla="*/ 0 h 46"/>
                  <a:gd name="T8" fmla="*/ 39 w 39"/>
                  <a:gd name="T9" fmla="*/ 8 h 46"/>
                  <a:gd name="T10" fmla="*/ 39 w 39"/>
                  <a:gd name="T11" fmla="*/ 38 h 46"/>
                  <a:gd name="T12" fmla="*/ 31 w 39"/>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9" h="46">
                    <a:moveTo>
                      <a:pt x="31" y="46"/>
                    </a:moveTo>
                    <a:cubicBezTo>
                      <a:pt x="0" y="46"/>
                      <a:pt x="0" y="46"/>
                      <a:pt x="0" y="46"/>
                    </a:cubicBezTo>
                    <a:cubicBezTo>
                      <a:pt x="0" y="0"/>
                      <a:pt x="0" y="0"/>
                      <a:pt x="0" y="0"/>
                    </a:cubicBezTo>
                    <a:cubicBezTo>
                      <a:pt x="31" y="0"/>
                      <a:pt x="31" y="0"/>
                      <a:pt x="31" y="0"/>
                    </a:cubicBezTo>
                    <a:cubicBezTo>
                      <a:pt x="36" y="0"/>
                      <a:pt x="39" y="4"/>
                      <a:pt x="39" y="8"/>
                    </a:cubicBezTo>
                    <a:cubicBezTo>
                      <a:pt x="39" y="38"/>
                      <a:pt x="39" y="38"/>
                      <a:pt x="39" y="38"/>
                    </a:cubicBezTo>
                    <a:cubicBezTo>
                      <a:pt x="39" y="42"/>
                      <a:pt x="36" y="46"/>
                      <a:pt x="31"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8" name="Rectangle 213"/>
              <p:cNvSpPr>
                <a:spLocks noChangeArrowheads="1"/>
              </p:cNvSpPr>
              <p:nvPr/>
            </p:nvSpPr>
            <p:spPr bwMode="auto">
              <a:xfrm>
                <a:off x="2324100" y="4610101"/>
                <a:ext cx="42863"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9" name="Rectangle 214"/>
              <p:cNvSpPr>
                <a:spLocks noChangeArrowheads="1"/>
              </p:cNvSpPr>
              <p:nvPr/>
            </p:nvSpPr>
            <p:spPr bwMode="auto">
              <a:xfrm>
                <a:off x="2324100" y="4610101"/>
                <a:ext cx="42863"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0" name="Rectangle 215"/>
              <p:cNvSpPr>
                <a:spLocks noChangeArrowheads="1"/>
              </p:cNvSpPr>
              <p:nvPr/>
            </p:nvSpPr>
            <p:spPr bwMode="auto">
              <a:xfrm>
                <a:off x="2324100" y="4821238"/>
                <a:ext cx="42863"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1" name="Rectangle 216"/>
              <p:cNvSpPr>
                <a:spLocks noChangeArrowheads="1"/>
              </p:cNvSpPr>
              <p:nvPr/>
            </p:nvSpPr>
            <p:spPr bwMode="auto">
              <a:xfrm>
                <a:off x="2324100" y="4821238"/>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2" name="Freeform 217"/>
              <p:cNvSpPr>
                <a:spLocks/>
              </p:cNvSpPr>
              <p:nvPr/>
            </p:nvSpPr>
            <p:spPr bwMode="auto">
              <a:xfrm>
                <a:off x="2298700" y="4686301"/>
                <a:ext cx="93663" cy="134938"/>
              </a:xfrm>
              <a:custGeom>
                <a:avLst/>
                <a:gdLst>
                  <a:gd name="T0" fmla="*/ 0 w 33"/>
                  <a:gd name="T1" fmla="*/ 38 h 48"/>
                  <a:gd name="T2" fmla="*/ 9 w 33"/>
                  <a:gd name="T3" fmla="*/ 48 h 48"/>
                  <a:gd name="T4" fmla="*/ 24 w 33"/>
                  <a:gd name="T5" fmla="*/ 48 h 48"/>
                  <a:gd name="T6" fmla="*/ 33 w 33"/>
                  <a:gd name="T7" fmla="*/ 38 h 48"/>
                  <a:gd name="T8" fmla="*/ 33 w 33"/>
                  <a:gd name="T9" fmla="*/ 10 h 48"/>
                  <a:gd name="T10" fmla="*/ 24 w 33"/>
                  <a:gd name="T11" fmla="*/ 0 h 48"/>
                  <a:gd name="T12" fmla="*/ 9 w 33"/>
                  <a:gd name="T13" fmla="*/ 0 h 48"/>
                  <a:gd name="T14" fmla="*/ 0 w 33"/>
                  <a:gd name="T15" fmla="*/ 10 h 48"/>
                  <a:gd name="T16" fmla="*/ 0 w 33"/>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8">
                    <a:moveTo>
                      <a:pt x="0" y="38"/>
                    </a:moveTo>
                    <a:cubicBezTo>
                      <a:pt x="0" y="43"/>
                      <a:pt x="4" y="48"/>
                      <a:pt x="9" y="48"/>
                    </a:cubicBezTo>
                    <a:cubicBezTo>
                      <a:pt x="24" y="48"/>
                      <a:pt x="24" y="48"/>
                      <a:pt x="24" y="48"/>
                    </a:cubicBezTo>
                    <a:cubicBezTo>
                      <a:pt x="29" y="48"/>
                      <a:pt x="33" y="43"/>
                      <a:pt x="33" y="38"/>
                    </a:cubicBezTo>
                    <a:cubicBezTo>
                      <a:pt x="33" y="10"/>
                      <a:pt x="33" y="10"/>
                      <a:pt x="33" y="10"/>
                    </a:cubicBezTo>
                    <a:cubicBezTo>
                      <a:pt x="33" y="5"/>
                      <a:pt x="29" y="0"/>
                      <a:pt x="24" y="0"/>
                    </a:cubicBezTo>
                    <a:cubicBezTo>
                      <a:pt x="9" y="0"/>
                      <a:pt x="9" y="0"/>
                      <a:pt x="9" y="0"/>
                    </a:cubicBezTo>
                    <a:cubicBezTo>
                      <a:pt x="4" y="0"/>
                      <a:pt x="0" y="5"/>
                      <a:pt x="0" y="10"/>
                    </a:cubicBezTo>
                    <a:lnTo>
                      <a:pt x="0"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3" name="Freeform 218"/>
              <p:cNvSpPr>
                <a:spLocks/>
              </p:cNvSpPr>
              <p:nvPr/>
            </p:nvSpPr>
            <p:spPr bwMode="auto">
              <a:xfrm>
                <a:off x="2282825" y="4899026"/>
                <a:ext cx="127000" cy="106363"/>
              </a:xfrm>
              <a:custGeom>
                <a:avLst/>
                <a:gdLst>
                  <a:gd name="T0" fmla="*/ 30 w 45"/>
                  <a:gd name="T1" fmla="*/ 30 h 38"/>
                  <a:gd name="T2" fmla="*/ 34 w 45"/>
                  <a:gd name="T3" fmla="*/ 23 h 38"/>
                  <a:gd name="T4" fmla="*/ 22 w 45"/>
                  <a:gd name="T5" fmla="*/ 11 h 38"/>
                  <a:gd name="T6" fmla="*/ 11 w 45"/>
                  <a:gd name="T7" fmla="*/ 23 h 38"/>
                  <a:gd name="T8" fmla="*/ 14 w 45"/>
                  <a:gd name="T9" fmla="*/ 30 h 38"/>
                  <a:gd name="T10" fmla="*/ 6 w 45"/>
                  <a:gd name="T11" fmla="*/ 38 h 38"/>
                  <a:gd name="T12" fmla="*/ 0 w 45"/>
                  <a:gd name="T13" fmla="*/ 23 h 38"/>
                  <a:gd name="T14" fmla="*/ 22 w 45"/>
                  <a:gd name="T15" fmla="*/ 0 h 38"/>
                  <a:gd name="T16" fmla="*/ 45 w 45"/>
                  <a:gd name="T17" fmla="*/ 23 h 38"/>
                  <a:gd name="T18" fmla="*/ 38 w 45"/>
                  <a:gd name="T19" fmla="*/ 38 h 38"/>
                  <a:gd name="T20" fmla="*/ 30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30" y="30"/>
                    </a:moveTo>
                    <a:cubicBezTo>
                      <a:pt x="32" y="28"/>
                      <a:pt x="34" y="26"/>
                      <a:pt x="34" y="23"/>
                    </a:cubicBezTo>
                    <a:cubicBezTo>
                      <a:pt x="34" y="16"/>
                      <a:pt x="29" y="11"/>
                      <a:pt x="22" y="11"/>
                    </a:cubicBezTo>
                    <a:cubicBezTo>
                      <a:pt x="16" y="11"/>
                      <a:pt x="11" y="16"/>
                      <a:pt x="11" y="23"/>
                    </a:cubicBezTo>
                    <a:cubicBezTo>
                      <a:pt x="11" y="26"/>
                      <a:pt x="12" y="28"/>
                      <a:pt x="14" y="30"/>
                    </a:cubicBezTo>
                    <a:cubicBezTo>
                      <a:pt x="6" y="38"/>
                      <a:pt x="6" y="38"/>
                      <a:pt x="6" y="38"/>
                    </a:cubicBezTo>
                    <a:cubicBezTo>
                      <a:pt x="2" y="34"/>
                      <a:pt x="0" y="29"/>
                      <a:pt x="0" y="23"/>
                    </a:cubicBezTo>
                    <a:cubicBezTo>
                      <a:pt x="0" y="10"/>
                      <a:pt x="10" y="0"/>
                      <a:pt x="22" y="0"/>
                    </a:cubicBezTo>
                    <a:cubicBezTo>
                      <a:pt x="35" y="0"/>
                      <a:pt x="45" y="10"/>
                      <a:pt x="45" y="23"/>
                    </a:cubicBezTo>
                    <a:cubicBezTo>
                      <a:pt x="45" y="29"/>
                      <a:pt x="42" y="34"/>
                      <a:pt x="38" y="38"/>
                    </a:cubicBezTo>
                    <a:lnTo>
                      <a:pt x="3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9" name="Picture 68"/>
            <p:cNvPicPr>
              <a:picLocks noChangeAspect="1"/>
            </p:cNvPicPr>
            <p:nvPr/>
          </p:nvPicPr>
          <p:blipFill>
            <a:blip r:embed="rId6"/>
            <a:stretch>
              <a:fillRect/>
            </a:stretch>
          </p:blipFill>
          <p:spPr>
            <a:xfrm>
              <a:off x="7934045" y="4240811"/>
              <a:ext cx="1376001" cy="1376001"/>
            </a:xfrm>
            <a:prstGeom prst="rect">
              <a:avLst/>
            </a:prstGeom>
          </p:spPr>
        </p:pic>
      </p:grpSp>
      <p:grpSp>
        <p:nvGrpSpPr>
          <p:cNvPr id="8" name="Group 7"/>
          <p:cNvGrpSpPr/>
          <p:nvPr/>
        </p:nvGrpSpPr>
        <p:grpSpPr>
          <a:xfrm>
            <a:off x="9543859" y="1989798"/>
            <a:ext cx="2637872" cy="3766588"/>
            <a:chOff x="9543859" y="1989798"/>
            <a:chExt cx="2637872" cy="3766588"/>
          </a:xfrm>
        </p:grpSpPr>
        <p:sp>
          <p:nvSpPr>
            <p:cNvPr id="42" name="Rectangle 41"/>
            <p:cNvSpPr/>
            <p:nvPr/>
          </p:nvSpPr>
          <p:spPr bwMode="auto">
            <a:xfrm>
              <a:off x="9543859"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Semibold" panose="020B0702040204020203" pitchFamily="34" charset="0"/>
                </a:rPr>
                <a:t>Enterprise-grade security, auditing and support</a:t>
              </a:r>
            </a:p>
          </p:txBody>
        </p:sp>
        <p:pic>
          <p:nvPicPr>
            <p:cNvPr id="610" name="Picture 609"/>
            <p:cNvPicPr>
              <a:picLocks noChangeAspect="1"/>
            </p:cNvPicPr>
            <p:nvPr/>
          </p:nvPicPr>
          <p:blipFill>
            <a:blip r:embed="rId7"/>
            <a:stretch>
              <a:fillRect/>
            </a:stretch>
          </p:blipFill>
          <p:spPr>
            <a:xfrm>
              <a:off x="10179925" y="3754580"/>
              <a:ext cx="2001806" cy="2001806"/>
            </a:xfrm>
            <a:prstGeom prst="rect">
              <a:avLst/>
            </a:prstGeom>
          </p:spPr>
        </p:pic>
        <p:pic>
          <p:nvPicPr>
            <p:cNvPr id="611" name="Picture 610"/>
            <p:cNvPicPr>
              <a:picLocks noChangeAspect="1"/>
            </p:cNvPicPr>
            <p:nvPr/>
          </p:nvPicPr>
          <p:blipFill>
            <a:blip r:embed="rId8"/>
            <a:stretch>
              <a:fillRect/>
            </a:stretch>
          </p:blipFill>
          <p:spPr>
            <a:xfrm>
              <a:off x="9702960" y="4898805"/>
              <a:ext cx="800927" cy="548003"/>
            </a:xfrm>
            <a:prstGeom prst="rect">
              <a:avLst/>
            </a:prstGeom>
          </p:spPr>
        </p:pic>
      </p:grpSp>
      <p:pic>
        <p:nvPicPr>
          <p:cNvPr id="592" name="Picture 591"/>
          <p:cNvPicPr>
            <a:picLocks noChangeAspect="1"/>
          </p:cNvPicPr>
          <p:nvPr/>
        </p:nvPicPr>
        <p:blipFill>
          <a:blip r:embed="rId9"/>
          <a:stretch>
            <a:fillRect/>
          </a:stretch>
        </p:blipFill>
        <p:spPr>
          <a:xfrm>
            <a:off x="9146254" y="3334672"/>
            <a:ext cx="1747012" cy="1747012"/>
          </a:xfrm>
          <a:prstGeom prst="rect">
            <a:avLst/>
          </a:prstGeom>
        </p:spPr>
      </p:pic>
    </p:spTree>
    <p:extLst>
      <p:ext uri="{BB962C8B-B14F-4D97-AF65-F5344CB8AC3E}">
        <p14:creationId xmlns:p14="http://schemas.microsoft.com/office/powerpoint/2010/main" val="3270526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par>
                                <p:cTn id="7" presetID="6" presetClass="emph" presetSubtype="0" fill="hold" nodeType="withEffect">
                                  <p:stCondLst>
                                    <p:cond delay="0"/>
                                  </p:stCondLst>
                                  <p:childTnLst>
                                    <p:animScale>
                                      <p:cBhvr>
                                        <p:cTn id="8" dur="2000" fill="hold"/>
                                        <p:tgtEl>
                                          <p:spTgt spid="592"/>
                                        </p:tgtEl>
                                      </p:cBhvr>
                                      <p:by x="150000" y="150000"/>
                                    </p:animScale>
                                  </p:childTnLst>
                                </p:cTn>
                              </p:par>
                              <p:par>
                                <p:cTn id="9" presetID="9" presetClass="emph" presetSubtype="0" nodeType="withEffect">
                                  <p:stCondLst>
                                    <p:cond delay="0"/>
                                  </p:stCondLst>
                                  <p:childTnLst>
                                    <p:set>
                                      <p:cBhvr>
                                        <p:cTn id="10" dur="indefinite"/>
                                        <p:tgtEl>
                                          <p:spTgt spid="7"/>
                                        </p:tgtEl>
                                        <p:attrNameLst>
                                          <p:attrName>style.opacity</p:attrName>
                                        </p:attrNameLst>
                                      </p:cBhvr>
                                      <p:to>
                                        <p:strVal val="0.5"/>
                                      </p:to>
                                    </p:set>
                                    <p:animEffect filter="image" prLst="opacity: 0.5">
                                      <p:cBhvr rctx="IE">
                                        <p:cTn id="11" dur="indefinite"/>
                                        <p:tgtEl>
                                          <p:spTgt spid="7"/>
                                        </p:tgtEl>
                                      </p:cBhvr>
                                    </p:animEffect>
                                  </p:childTnLst>
                                </p:cTn>
                              </p:par>
                              <p:par>
                                <p:cTn id="12" presetID="9" presetClass="emph" presetSubtype="0" nodeType="withEffect">
                                  <p:stCondLst>
                                    <p:cond delay="0"/>
                                  </p:stCondLst>
                                  <p:childTnLst>
                                    <p:set>
                                      <p:cBhvr>
                                        <p:cTn id="13" dur="indefinite"/>
                                        <p:tgtEl>
                                          <p:spTgt spid="6"/>
                                        </p:tgtEl>
                                        <p:attrNameLst>
                                          <p:attrName>style.opacity</p:attrName>
                                        </p:attrNameLst>
                                      </p:cBhvr>
                                      <p:to>
                                        <p:strVal val="0.5"/>
                                      </p:to>
                                    </p:set>
                                    <p:animEffect filter="image" prLst="opacity: 0.5">
                                      <p:cBhvr rctx="IE">
                                        <p:cTn id="14" dur="indefinite"/>
                                        <p:tgtEl>
                                          <p:spTgt spid="6"/>
                                        </p:tgtEl>
                                      </p:cBhvr>
                                    </p:animEffect>
                                  </p:childTnLst>
                                </p:cTn>
                              </p:par>
                              <p:par>
                                <p:cTn id="15" presetID="9" presetClass="emph" presetSubtype="0" nodeType="withEffect">
                                  <p:stCondLst>
                                    <p:cond delay="0"/>
                                  </p:stCondLst>
                                  <p:childTnLst>
                                    <p:set>
                                      <p:cBhvr>
                                        <p:cTn id="16" dur="indefinite"/>
                                        <p:tgtEl>
                                          <p:spTgt spid="4"/>
                                        </p:tgtEl>
                                        <p:attrNameLst>
                                          <p:attrName>style.opacity</p:attrName>
                                        </p:attrNameLst>
                                      </p:cBhvr>
                                      <p:to>
                                        <p:strVal val="0.5"/>
                                      </p:to>
                                    </p:set>
                                    <p:animEffect filter="image" prLst="opacity: 0.5">
                                      <p:cBhvr rctx="IE">
                                        <p:cTn id="17" dur="indefinite"/>
                                        <p:tgtEl>
                                          <p:spTgt spid="4"/>
                                        </p:tgtEl>
                                      </p:cBhvr>
                                    </p:animEffect>
                                  </p:childTnLst>
                                </p:cTn>
                              </p:par>
                              <p:par>
                                <p:cTn id="18" presetID="9" presetClass="emph" presetSubtype="0" nodeType="withEffect">
                                  <p:stCondLst>
                                    <p:cond delay="0"/>
                                  </p:stCondLst>
                                  <p:childTnLst>
                                    <p:set>
                                      <p:cBhvr>
                                        <p:cTn id="19" dur="indefinite"/>
                                        <p:tgtEl>
                                          <p:spTgt spid="3"/>
                                        </p:tgtEl>
                                        <p:attrNameLst>
                                          <p:attrName>style.opacity</p:attrName>
                                        </p:attrNameLst>
                                      </p:cBhvr>
                                      <p:to>
                                        <p:strVal val="0.5"/>
                                      </p:to>
                                    </p:set>
                                    <p:animEffect filter="image" prLst="opacity: 0.5">
                                      <p:cBhvr rctx="IE">
                                        <p:cTn id="20"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a:t>
            </a:r>
            <a:r>
              <a:rPr lang="en-US" dirty="0">
                <a:solidFill>
                  <a:schemeClr val="accent2"/>
                </a:solidFill>
              </a:rPr>
              <a:t>enterprise-grade security</a:t>
            </a:r>
          </a:p>
        </p:txBody>
      </p:sp>
      <p:sp>
        <p:nvSpPr>
          <p:cNvPr id="5" name="Rectangle 4"/>
          <p:cNvSpPr/>
          <p:nvPr/>
        </p:nvSpPr>
        <p:spPr bwMode="auto">
          <a:xfrm>
            <a:off x="0" y="1262064"/>
            <a:ext cx="12192000" cy="4893404"/>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200" rIns="5760720" bIns="91440" numCol="1" spcCol="0" rtlCol="0" fromWordArt="0" anchor="t" anchorCtr="0" forceAA="0" compatLnSpc="1">
            <a:prstTxWarp prst="textNoShape">
              <a:avLst/>
            </a:prstTxWarp>
            <a:noAutofit/>
          </a:bodyPr>
          <a:lstStyle/>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Enterprise-grade security permits even sensitive data to be stored securely</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Regulatory compliance can be enforced</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Integrates with Azure Active Directory for authentication</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Data is encrypted at rest</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POSIX-style permissions on files and folders</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Audit logs for all operations</a:t>
            </a:r>
          </a:p>
        </p:txBody>
      </p:sp>
      <p:grpSp>
        <p:nvGrpSpPr>
          <p:cNvPr id="2" name="Group 1"/>
          <p:cNvGrpSpPr/>
          <p:nvPr/>
        </p:nvGrpSpPr>
        <p:grpSpPr>
          <a:xfrm>
            <a:off x="6350085" y="1262063"/>
            <a:ext cx="5406939" cy="4893405"/>
            <a:chOff x="6135139" y="1262063"/>
            <a:chExt cx="5621886" cy="5087937"/>
          </a:xfrm>
        </p:grpSpPr>
        <p:sp>
          <p:nvSpPr>
            <p:cNvPr id="6" name="Rectangle 5"/>
            <p:cNvSpPr/>
            <p:nvPr/>
          </p:nvSpPr>
          <p:spPr bwMode="auto">
            <a:xfrm>
              <a:off x="6135139" y="1262063"/>
              <a:ext cx="5621886" cy="50879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53965" marR="0" lvl="1" indent="0" defTabSz="931954" eaLnBrk="1" fontAlgn="base" latinLnBrk="0" hangingPunct="1">
                <a:lnSpc>
                  <a:spcPct val="100000"/>
                </a:lnSpc>
                <a:spcBef>
                  <a:spcPts val="600"/>
                </a:spcBef>
                <a:spcAft>
                  <a:spcPts val="600"/>
                </a:spcAft>
                <a:buClr>
                  <a:srgbClr val="68217A">
                    <a:lumMod val="50000"/>
                  </a:srgbClr>
                </a:buClr>
                <a:buSzTx/>
                <a:buFontTx/>
                <a:buNone/>
                <a:tabLst>
                  <a:tab pos="658368" algn="l"/>
                </a:tabLst>
                <a:defRPr/>
              </a:pPr>
              <a:endParaRPr kumimoji="0" lang="en-IN" sz="2000" b="0" i="0" u="none" strike="noStrike" kern="0" cap="none" spc="0" normalizeH="0" baseline="0" noProof="0" dirty="0">
                <a:ln>
                  <a:solidFill>
                    <a:srgbClr val="FFFFFF">
                      <a:alpha val="0"/>
                    </a:srgbClr>
                  </a:solidFill>
                </a:ln>
                <a:gradFill>
                  <a:gsLst>
                    <a:gs pos="85321">
                      <a:srgbClr val="505050"/>
                    </a:gs>
                    <a:gs pos="57000">
                      <a:srgbClr val="505050"/>
                    </a:gs>
                  </a:gsLst>
                </a:gradFill>
                <a:effectLst/>
                <a:uLnTx/>
                <a:uFillTx/>
                <a:ea typeface="Segoe UI" pitchFamily="34" charset="0"/>
                <a:cs typeface="Segoe UI" pitchFamily="34" charset="0"/>
              </a:endParaRPr>
            </a:p>
          </p:txBody>
        </p:sp>
        <p:grpSp>
          <p:nvGrpSpPr>
            <p:cNvPr id="141" name="Group 140"/>
            <p:cNvGrpSpPr/>
            <p:nvPr/>
          </p:nvGrpSpPr>
          <p:grpSpPr>
            <a:xfrm>
              <a:off x="7676155" y="1656654"/>
              <a:ext cx="2539854" cy="4693346"/>
              <a:chOff x="7169522" y="1580419"/>
              <a:chExt cx="2539854" cy="4693346"/>
            </a:xfrm>
          </p:grpSpPr>
          <p:sp>
            <p:nvSpPr>
              <p:cNvPr id="70" name="Freeform 8"/>
              <p:cNvSpPr>
                <a:spLocks/>
              </p:cNvSpPr>
              <p:nvPr/>
            </p:nvSpPr>
            <p:spPr bwMode="auto">
              <a:xfrm>
                <a:off x="8739126" y="4020875"/>
                <a:ext cx="102524" cy="105152"/>
              </a:xfrm>
              <a:custGeom>
                <a:avLst/>
                <a:gdLst>
                  <a:gd name="T0" fmla="*/ 82 w 82"/>
                  <a:gd name="T1" fmla="*/ 42 h 85"/>
                  <a:gd name="T2" fmla="*/ 82 w 82"/>
                  <a:gd name="T3" fmla="*/ 41 h 85"/>
                  <a:gd name="T4" fmla="*/ 41 w 82"/>
                  <a:gd name="T5" fmla="*/ 0 h 85"/>
                  <a:gd name="T6" fmla="*/ 0 w 82"/>
                  <a:gd name="T7" fmla="*/ 41 h 85"/>
                  <a:gd name="T8" fmla="*/ 0 w 82"/>
                  <a:gd name="T9" fmla="*/ 42 h 85"/>
                  <a:gd name="T10" fmla="*/ 0 w 82"/>
                  <a:gd name="T11" fmla="*/ 42 h 85"/>
                  <a:gd name="T12" fmla="*/ 0 w 82"/>
                  <a:gd name="T13" fmla="*/ 85 h 85"/>
                  <a:gd name="T14" fmla="*/ 82 w 82"/>
                  <a:gd name="T15" fmla="*/ 85 h 85"/>
                  <a:gd name="T16" fmla="*/ 82 w 82"/>
                  <a:gd name="T17" fmla="*/ 42 h 85"/>
                  <a:gd name="T18" fmla="*/ 82 w 82"/>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5">
                    <a:moveTo>
                      <a:pt x="82" y="42"/>
                    </a:moveTo>
                    <a:cubicBezTo>
                      <a:pt x="82" y="42"/>
                      <a:pt x="82" y="41"/>
                      <a:pt x="82" y="41"/>
                    </a:cubicBezTo>
                    <a:cubicBezTo>
                      <a:pt x="82" y="18"/>
                      <a:pt x="64" y="0"/>
                      <a:pt x="41" y="0"/>
                    </a:cubicBezTo>
                    <a:cubicBezTo>
                      <a:pt x="18" y="0"/>
                      <a:pt x="0" y="18"/>
                      <a:pt x="0" y="41"/>
                    </a:cubicBezTo>
                    <a:cubicBezTo>
                      <a:pt x="0" y="41"/>
                      <a:pt x="0" y="42"/>
                      <a:pt x="0" y="42"/>
                    </a:cubicBezTo>
                    <a:cubicBezTo>
                      <a:pt x="0" y="42"/>
                      <a:pt x="0" y="42"/>
                      <a:pt x="0" y="42"/>
                    </a:cubicBezTo>
                    <a:cubicBezTo>
                      <a:pt x="0" y="85"/>
                      <a:pt x="0" y="85"/>
                      <a:pt x="0" y="85"/>
                    </a:cubicBezTo>
                    <a:cubicBezTo>
                      <a:pt x="82" y="85"/>
                      <a:pt x="82" y="85"/>
                      <a:pt x="82" y="85"/>
                    </a:cubicBezTo>
                    <a:cubicBezTo>
                      <a:pt x="82" y="42"/>
                      <a:pt x="82" y="42"/>
                      <a:pt x="82" y="42"/>
                    </a:cubicBezTo>
                    <a:cubicBezTo>
                      <a:pt x="82" y="42"/>
                      <a:pt x="82" y="42"/>
                      <a:pt x="82" y="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Freeform 9"/>
              <p:cNvSpPr>
                <a:spLocks/>
              </p:cNvSpPr>
              <p:nvPr/>
            </p:nvSpPr>
            <p:spPr bwMode="auto">
              <a:xfrm>
                <a:off x="8160788" y="3078392"/>
                <a:ext cx="728181" cy="1023976"/>
              </a:xfrm>
              <a:custGeom>
                <a:avLst/>
                <a:gdLst>
                  <a:gd name="T0" fmla="*/ 551 w 588"/>
                  <a:gd name="T1" fmla="*/ 365 h 371"/>
                  <a:gd name="T2" fmla="*/ 482 w 588"/>
                  <a:gd name="T3" fmla="*/ 336 h 371"/>
                  <a:gd name="T4" fmla="*/ 472 w 588"/>
                  <a:gd name="T5" fmla="*/ 268 h 371"/>
                  <a:gd name="T6" fmla="*/ 496 w 588"/>
                  <a:gd name="T7" fmla="*/ 242 h 371"/>
                  <a:gd name="T8" fmla="*/ 522 w 588"/>
                  <a:gd name="T9" fmla="*/ 185 h 371"/>
                  <a:gd name="T10" fmla="*/ 499 w 588"/>
                  <a:gd name="T11" fmla="*/ 157 h 371"/>
                  <a:gd name="T12" fmla="*/ 381 w 588"/>
                  <a:gd name="T13" fmla="*/ 169 h 371"/>
                  <a:gd name="T14" fmla="*/ 254 w 588"/>
                  <a:gd name="T15" fmla="*/ 169 h 371"/>
                  <a:gd name="T16" fmla="*/ 238 w 588"/>
                  <a:gd name="T17" fmla="*/ 130 h 371"/>
                  <a:gd name="T18" fmla="*/ 250 w 588"/>
                  <a:gd name="T19" fmla="*/ 102 h 371"/>
                  <a:gd name="T20" fmla="*/ 253 w 588"/>
                  <a:gd name="T21" fmla="*/ 54 h 371"/>
                  <a:gd name="T22" fmla="*/ 144 w 588"/>
                  <a:gd name="T23" fmla="*/ 52 h 371"/>
                  <a:gd name="T24" fmla="*/ 18 w 588"/>
                  <a:gd name="T25" fmla="*/ 50 h 371"/>
                  <a:gd name="T26" fmla="*/ 1 w 588"/>
                  <a:gd name="T27" fmla="*/ 0 h 371"/>
                  <a:gd name="T28" fmla="*/ 5 w 588"/>
                  <a:gd name="T29" fmla="*/ 0 h 371"/>
                  <a:gd name="T30" fmla="*/ 21 w 588"/>
                  <a:gd name="T31" fmla="*/ 47 h 371"/>
                  <a:gd name="T32" fmla="*/ 144 w 588"/>
                  <a:gd name="T33" fmla="*/ 48 h 371"/>
                  <a:gd name="T34" fmla="*/ 256 w 588"/>
                  <a:gd name="T35" fmla="*/ 52 h 371"/>
                  <a:gd name="T36" fmla="*/ 253 w 588"/>
                  <a:gd name="T37" fmla="*/ 104 h 371"/>
                  <a:gd name="T38" fmla="*/ 242 w 588"/>
                  <a:gd name="T39" fmla="*/ 131 h 371"/>
                  <a:gd name="T40" fmla="*/ 257 w 588"/>
                  <a:gd name="T41" fmla="*/ 166 h 371"/>
                  <a:gd name="T42" fmla="*/ 380 w 588"/>
                  <a:gd name="T43" fmla="*/ 165 h 371"/>
                  <a:gd name="T44" fmla="*/ 501 w 588"/>
                  <a:gd name="T45" fmla="*/ 154 h 371"/>
                  <a:gd name="T46" fmla="*/ 526 w 588"/>
                  <a:gd name="T47" fmla="*/ 184 h 371"/>
                  <a:gd name="T48" fmla="*/ 499 w 588"/>
                  <a:gd name="T49" fmla="*/ 245 h 371"/>
                  <a:gd name="T50" fmla="*/ 476 w 588"/>
                  <a:gd name="T51" fmla="*/ 270 h 371"/>
                  <a:gd name="T52" fmla="*/ 485 w 588"/>
                  <a:gd name="T53" fmla="*/ 334 h 371"/>
                  <a:gd name="T54" fmla="*/ 586 w 588"/>
                  <a:gd name="T55" fmla="*/ 352 h 371"/>
                  <a:gd name="T56" fmla="*/ 588 w 588"/>
                  <a:gd name="T57" fmla="*/ 355 h 371"/>
                  <a:gd name="T58" fmla="*/ 551 w 588"/>
                  <a:gd name="T59" fmla="*/ 36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8" h="371">
                    <a:moveTo>
                      <a:pt x="551" y="365"/>
                    </a:moveTo>
                    <a:cubicBezTo>
                      <a:pt x="525" y="365"/>
                      <a:pt x="499" y="353"/>
                      <a:pt x="482" y="336"/>
                    </a:cubicBezTo>
                    <a:cubicBezTo>
                      <a:pt x="462" y="316"/>
                      <a:pt x="458" y="291"/>
                      <a:pt x="472" y="268"/>
                    </a:cubicBezTo>
                    <a:cubicBezTo>
                      <a:pt x="478" y="258"/>
                      <a:pt x="487" y="250"/>
                      <a:pt x="496" y="242"/>
                    </a:cubicBezTo>
                    <a:cubicBezTo>
                      <a:pt x="514" y="226"/>
                      <a:pt x="531" y="211"/>
                      <a:pt x="522" y="185"/>
                    </a:cubicBezTo>
                    <a:cubicBezTo>
                      <a:pt x="518" y="172"/>
                      <a:pt x="510" y="163"/>
                      <a:pt x="499" y="157"/>
                    </a:cubicBezTo>
                    <a:cubicBezTo>
                      <a:pt x="464" y="140"/>
                      <a:pt x="406" y="161"/>
                      <a:pt x="381" y="169"/>
                    </a:cubicBezTo>
                    <a:cubicBezTo>
                      <a:pt x="347" y="181"/>
                      <a:pt x="284" y="191"/>
                      <a:pt x="254" y="169"/>
                    </a:cubicBezTo>
                    <a:cubicBezTo>
                      <a:pt x="243" y="160"/>
                      <a:pt x="237" y="147"/>
                      <a:pt x="238" y="130"/>
                    </a:cubicBezTo>
                    <a:cubicBezTo>
                      <a:pt x="238" y="120"/>
                      <a:pt x="244" y="111"/>
                      <a:pt x="250" y="102"/>
                    </a:cubicBezTo>
                    <a:cubicBezTo>
                      <a:pt x="259" y="87"/>
                      <a:pt x="267" y="73"/>
                      <a:pt x="253" y="54"/>
                    </a:cubicBezTo>
                    <a:cubicBezTo>
                      <a:pt x="237" y="33"/>
                      <a:pt x="192" y="42"/>
                      <a:pt x="144" y="52"/>
                    </a:cubicBezTo>
                    <a:cubicBezTo>
                      <a:pt x="95" y="62"/>
                      <a:pt x="44" y="72"/>
                      <a:pt x="18" y="50"/>
                    </a:cubicBezTo>
                    <a:cubicBezTo>
                      <a:pt x="6" y="39"/>
                      <a:pt x="0" y="23"/>
                      <a:pt x="1" y="0"/>
                    </a:cubicBezTo>
                    <a:cubicBezTo>
                      <a:pt x="5" y="0"/>
                      <a:pt x="5" y="0"/>
                      <a:pt x="5" y="0"/>
                    </a:cubicBezTo>
                    <a:cubicBezTo>
                      <a:pt x="4" y="22"/>
                      <a:pt x="9" y="37"/>
                      <a:pt x="21" y="47"/>
                    </a:cubicBezTo>
                    <a:cubicBezTo>
                      <a:pt x="45" y="67"/>
                      <a:pt x="95" y="58"/>
                      <a:pt x="144" y="48"/>
                    </a:cubicBezTo>
                    <a:cubicBezTo>
                      <a:pt x="192" y="38"/>
                      <a:pt x="238" y="29"/>
                      <a:pt x="256" y="52"/>
                    </a:cubicBezTo>
                    <a:cubicBezTo>
                      <a:pt x="272" y="73"/>
                      <a:pt x="262" y="88"/>
                      <a:pt x="253" y="104"/>
                    </a:cubicBezTo>
                    <a:cubicBezTo>
                      <a:pt x="248" y="112"/>
                      <a:pt x="242" y="121"/>
                      <a:pt x="242" y="131"/>
                    </a:cubicBezTo>
                    <a:cubicBezTo>
                      <a:pt x="241" y="146"/>
                      <a:pt x="246" y="158"/>
                      <a:pt x="257" y="166"/>
                    </a:cubicBezTo>
                    <a:cubicBezTo>
                      <a:pt x="285" y="187"/>
                      <a:pt x="347" y="177"/>
                      <a:pt x="380" y="165"/>
                    </a:cubicBezTo>
                    <a:cubicBezTo>
                      <a:pt x="405" y="157"/>
                      <a:pt x="465" y="136"/>
                      <a:pt x="501" y="154"/>
                    </a:cubicBezTo>
                    <a:cubicBezTo>
                      <a:pt x="513" y="160"/>
                      <a:pt x="522" y="170"/>
                      <a:pt x="526" y="184"/>
                    </a:cubicBezTo>
                    <a:cubicBezTo>
                      <a:pt x="536" y="212"/>
                      <a:pt x="517" y="229"/>
                      <a:pt x="499" y="245"/>
                    </a:cubicBezTo>
                    <a:cubicBezTo>
                      <a:pt x="490" y="253"/>
                      <a:pt x="481" y="261"/>
                      <a:pt x="476" y="270"/>
                    </a:cubicBezTo>
                    <a:cubicBezTo>
                      <a:pt x="463" y="291"/>
                      <a:pt x="466" y="314"/>
                      <a:pt x="485" y="334"/>
                    </a:cubicBezTo>
                    <a:cubicBezTo>
                      <a:pt x="508" y="357"/>
                      <a:pt x="553" y="371"/>
                      <a:pt x="586" y="352"/>
                    </a:cubicBezTo>
                    <a:cubicBezTo>
                      <a:pt x="588" y="355"/>
                      <a:pt x="588" y="355"/>
                      <a:pt x="588" y="355"/>
                    </a:cubicBezTo>
                    <a:cubicBezTo>
                      <a:pt x="577" y="362"/>
                      <a:pt x="564" y="365"/>
                      <a:pt x="551" y="365"/>
                    </a:cubicBezTo>
                    <a:close/>
                  </a:path>
                </a:pathLst>
              </a:custGeom>
              <a:solidFill>
                <a:srgbClr val="002050"/>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Freeform 16"/>
              <p:cNvSpPr>
                <a:spLocks/>
              </p:cNvSpPr>
              <p:nvPr/>
            </p:nvSpPr>
            <p:spPr bwMode="auto">
              <a:xfrm>
                <a:off x="8752271" y="4020875"/>
                <a:ext cx="89380" cy="92009"/>
              </a:xfrm>
              <a:custGeom>
                <a:avLst/>
                <a:gdLst>
                  <a:gd name="T0" fmla="*/ 73 w 73"/>
                  <a:gd name="T1" fmla="*/ 41 h 75"/>
                  <a:gd name="T2" fmla="*/ 32 w 73"/>
                  <a:gd name="T3" fmla="*/ 0 h 75"/>
                  <a:gd name="T4" fmla="*/ 12 w 73"/>
                  <a:gd name="T5" fmla="*/ 5 h 75"/>
                  <a:gd name="T6" fmla="*/ 15 w 73"/>
                  <a:gd name="T7" fmla="*/ 59 h 75"/>
                  <a:gd name="T8" fmla="*/ 73 w 73"/>
                  <a:gd name="T9" fmla="*/ 59 h 75"/>
                  <a:gd name="T10" fmla="*/ 73 w 73"/>
                  <a:gd name="T11" fmla="*/ 42 h 75"/>
                  <a:gd name="T12" fmla="*/ 73 w 73"/>
                  <a:gd name="T13" fmla="*/ 42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8"/>
                      <a:pt x="55" y="0"/>
                      <a:pt x="32" y="0"/>
                    </a:cubicBezTo>
                    <a:cubicBezTo>
                      <a:pt x="25" y="0"/>
                      <a:pt x="18" y="2"/>
                      <a:pt x="12" y="5"/>
                    </a:cubicBezTo>
                    <a:cubicBezTo>
                      <a:pt x="0" y="21"/>
                      <a:pt x="1" y="44"/>
                      <a:pt x="15" y="59"/>
                    </a:cubicBezTo>
                    <a:cubicBezTo>
                      <a:pt x="31" y="74"/>
                      <a:pt x="57" y="75"/>
                      <a:pt x="73" y="59"/>
                    </a:cubicBezTo>
                    <a:cubicBezTo>
                      <a:pt x="73" y="42"/>
                      <a:pt x="73" y="42"/>
                      <a:pt x="73" y="42"/>
                    </a:cubicBezTo>
                    <a:cubicBezTo>
                      <a:pt x="73" y="42"/>
                      <a:pt x="73" y="42"/>
                      <a:pt x="73" y="42"/>
                    </a:cubicBezTo>
                    <a:cubicBezTo>
                      <a:pt x="73" y="42"/>
                      <a:pt x="73" y="41"/>
                      <a:pt x="73" y="41"/>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Freeform 17"/>
              <p:cNvSpPr>
                <a:spLocks/>
              </p:cNvSpPr>
              <p:nvPr/>
            </p:nvSpPr>
            <p:spPr bwMode="auto">
              <a:xfrm>
                <a:off x="8752271" y="4020875"/>
                <a:ext cx="89380" cy="92009"/>
              </a:xfrm>
              <a:custGeom>
                <a:avLst/>
                <a:gdLst>
                  <a:gd name="T0" fmla="*/ 73 w 73"/>
                  <a:gd name="T1" fmla="*/ 41 h 75"/>
                  <a:gd name="T2" fmla="*/ 32 w 73"/>
                  <a:gd name="T3" fmla="*/ 0 h 75"/>
                  <a:gd name="T4" fmla="*/ 12 w 73"/>
                  <a:gd name="T5" fmla="*/ 5 h 75"/>
                  <a:gd name="T6" fmla="*/ 15 w 73"/>
                  <a:gd name="T7" fmla="*/ 59 h 75"/>
                  <a:gd name="T8" fmla="*/ 73 w 73"/>
                  <a:gd name="T9" fmla="*/ 59 h 75"/>
                  <a:gd name="T10" fmla="*/ 73 w 73"/>
                  <a:gd name="T11" fmla="*/ 42 h 75"/>
                  <a:gd name="T12" fmla="*/ 73 w 73"/>
                  <a:gd name="T13" fmla="*/ 42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8"/>
                      <a:pt x="55" y="0"/>
                      <a:pt x="32" y="0"/>
                    </a:cubicBezTo>
                    <a:cubicBezTo>
                      <a:pt x="25" y="0"/>
                      <a:pt x="18" y="2"/>
                      <a:pt x="12" y="5"/>
                    </a:cubicBezTo>
                    <a:cubicBezTo>
                      <a:pt x="0" y="21"/>
                      <a:pt x="1" y="44"/>
                      <a:pt x="15" y="59"/>
                    </a:cubicBezTo>
                    <a:cubicBezTo>
                      <a:pt x="31" y="74"/>
                      <a:pt x="57" y="75"/>
                      <a:pt x="73" y="59"/>
                    </a:cubicBezTo>
                    <a:cubicBezTo>
                      <a:pt x="73" y="42"/>
                      <a:pt x="73" y="42"/>
                      <a:pt x="73" y="42"/>
                    </a:cubicBezTo>
                    <a:cubicBezTo>
                      <a:pt x="73" y="42"/>
                      <a:pt x="73" y="42"/>
                      <a:pt x="73" y="42"/>
                    </a:cubicBezTo>
                    <a:cubicBezTo>
                      <a:pt x="73" y="42"/>
                      <a:pt x="73" y="41"/>
                      <a:pt x="73" y="41"/>
                    </a:cubicBezTo>
                    <a:close/>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Freeform 18"/>
              <p:cNvSpPr>
                <a:spLocks/>
              </p:cNvSpPr>
              <p:nvPr/>
            </p:nvSpPr>
            <p:spPr bwMode="auto">
              <a:xfrm>
                <a:off x="8092439" y="6155468"/>
                <a:ext cx="210305" cy="118297"/>
              </a:xfrm>
              <a:custGeom>
                <a:avLst/>
                <a:gdLst>
                  <a:gd name="T0" fmla="*/ 80 w 80"/>
                  <a:gd name="T1" fmla="*/ 35 h 45"/>
                  <a:gd name="T2" fmla="*/ 45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5" y="0"/>
                    </a:lnTo>
                    <a:lnTo>
                      <a:pt x="0" y="0"/>
                    </a:lnTo>
                    <a:lnTo>
                      <a:pt x="0" y="45"/>
                    </a:lnTo>
                    <a:lnTo>
                      <a:pt x="80" y="45"/>
                    </a:lnTo>
                    <a:lnTo>
                      <a:pt x="80" y="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 name="Freeform 19"/>
              <p:cNvSpPr>
                <a:spLocks/>
              </p:cNvSpPr>
              <p:nvPr/>
            </p:nvSpPr>
            <p:spPr bwMode="auto">
              <a:xfrm>
                <a:off x="8092439" y="6155468"/>
                <a:ext cx="210305" cy="118297"/>
              </a:xfrm>
              <a:custGeom>
                <a:avLst/>
                <a:gdLst>
                  <a:gd name="T0" fmla="*/ 80 w 80"/>
                  <a:gd name="T1" fmla="*/ 35 h 45"/>
                  <a:gd name="T2" fmla="*/ 45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5" y="0"/>
                    </a:lnTo>
                    <a:lnTo>
                      <a:pt x="0" y="0"/>
                    </a:lnTo>
                    <a:lnTo>
                      <a:pt x="0" y="45"/>
                    </a:lnTo>
                    <a:lnTo>
                      <a:pt x="80" y="45"/>
                    </a:lnTo>
                    <a:lnTo>
                      <a:pt x="8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Freeform 20"/>
              <p:cNvSpPr>
                <a:spLocks/>
              </p:cNvSpPr>
              <p:nvPr/>
            </p:nvSpPr>
            <p:spPr bwMode="auto">
              <a:xfrm>
                <a:off x="8428926" y="4123397"/>
                <a:ext cx="412724" cy="517876"/>
              </a:xfrm>
              <a:custGeom>
                <a:avLst/>
                <a:gdLst>
                  <a:gd name="T0" fmla="*/ 10 w 334"/>
                  <a:gd name="T1" fmla="*/ 418 h 418"/>
                  <a:gd name="T2" fmla="*/ 0 w 334"/>
                  <a:gd name="T3" fmla="*/ 418 h 418"/>
                  <a:gd name="T4" fmla="*/ 2 w 334"/>
                  <a:gd name="T5" fmla="*/ 335 h 418"/>
                  <a:gd name="T6" fmla="*/ 10 w 334"/>
                  <a:gd name="T7" fmla="*/ 335 h 418"/>
                  <a:gd name="T8" fmla="*/ 144 w 334"/>
                  <a:gd name="T9" fmla="*/ 292 h 418"/>
                  <a:gd name="T10" fmla="*/ 216 w 334"/>
                  <a:gd name="T11" fmla="*/ 190 h 418"/>
                  <a:gd name="T12" fmla="*/ 252 w 334"/>
                  <a:gd name="T13" fmla="*/ 5 h 418"/>
                  <a:gd name="T14" fmla="*/ 252 w 334"/>
                  <a:gd name="T15" fmla="*/ 1 h 418"/>
                  <a:gd name="T16" fmla="*/ 252 w 334"/>
                  <a:gd name="T17" fmla="*/ 1 h 418"/>
                  <a:gd name="T18" fmla="*/ 334 w 334"/>
                  <a:gd name="T19" fmla="*/ 0 h 418"/>
                  <a:gd name="T20" fmla="*/ 334 w 334"/>
                  <a:gd name="T21" fmla="*/ 5 h 418"/>
                  <a:gd name="T22" fmla="*/ 316 w 334"/>
                  <a:gd name="T23" fmla="*/ 151 h 418"/>
                  <a:gd name="T24" fmla="*/ 196 w 334"/>
                  <a:gd name="T25" fmla="*/ 356 h 418"/>
                  <a:gd name="T26" fmla="*/ 11 w 334"/>
                  <a:gd name="T27" fmla="*/ 418 h 418"/>
                  <a:gd name="T28" fmla="*/ 10 w 334"/>
                  <a:gd name="T29" fmla="*/ 41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4" h="418">
                    <a:moveTo>
                      <a:pt x="10" y="418"/>
                    </a:moveTo>
                    <a:cubicBezTo>
                      <a:pt x="7" y="418"/>
                      <a:pt x="3" y="418"/>
                      <a:pt x="0" y="418"/>
                    </a:cubicBezTo>
                    <a:cubicBezTo>
                      <a:pt x="2" y="335"/>
                      <a:pt x="2" y="335"/>
                      <a:pt x="2" y="335"/>
                    </a:cubicBezTo>
                    <a:cubicBezTo>
                      <a:pt x="5" y="335"/>
                      <a:pt x="8" y="335"/>
                      <a:pt x="10" y="335"/>
                    </a:cubicBezTo>
                    <a:cubicBezTo>
                      <a:pt x="71" y="335"/>
                      <a:pt x="112" y="318"/>
                      <a:pt x="144" y="292"/>
                    </a:cubicBezTo>
                    <a:cubicBezTo>
                      <a:pt x="177" y="266"/>
                      <a:pt x="200" y="230"/>
                      <a:pt x="216" y="190"/>
                    </a:cubicBezTo>
                    <a:cubicBezTo>
                      <a:pt x="249" y="112"/>
                      <a:pt x="252" y="23"/>
                      <a:pt x="252" y="5"/>
                    </a:cubicBezTo>
                    <a:cubicBezTo>
                      <a:pt x="252" y="2"/>
                      <a:pt x="252" y="1"/>
                      <a:pt x="252" y="1"/>
                    </a:cubicBezTo>
                    <a:cubicBezTo>
                      <a:pt x="252" y="1"/>
                      <a:pt x="252" y="1"/>
                      <a:pt x="252" y="1"/>
                    </a:cubicBezTo>
                    <a:cubicBezTo>
                      <a:pt x="334" y="0"/>
                      <a:pt x="334" y="0"/>
                      <a:pt x="334" y="0"/>
                    </a:cubicBezTo>
                    <a:cubicBezTo>
                      <a:pt x="334" y="0"/>
                      <a:pt x="334" y="2"/>
                      <a:pt x="334" y="5"/>
                    </a:cubicBezTo>
                    <a:cubicBezTo>
                      <a:pt x="334" y="23"/>
                      <a:pt x="333" y="82"/>
                      <a:pt x="316" y="151"/>
                    </a:cubicBezTo>
                    <a:cubicBezTo>
                      <a:pt x="298" y="219"/>
                      <a:pt x="266" y="300"/>
                      <a:pt x="196" y="356"/>
                    </a:cubicBezTo>
                    <a:cubicBezTo>
                      <a:pt x="150" y="394"/>
                      <a:pt x="88" y="418"/>
                      <a:pt x="11" y="418"/>
                    </a:cubicBezTo>
                    <a:cubicBezTo>
                      <a:pt x="10" y="418"/>
                      <a:pt x="10" y="418"/>
                      <a:pt x="10" y="418"/>
                    </a:cubicBezTo>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Freeform 21"/>
              <p:cNvSpPr>
                <a:spLocks/>
              </p:cNvSpPr>
              <p:nvPr/>
            </p:nvSpPr>
            <p:spPr bwMode="auto">
              <a:xfrm>
                <a:off x="8444699" y="4123397"/>
                <a:ext cx="396951" cy="517876"/>
              </a:xfrm>
              <a:custGeom>
                <a:avLst/>
                <a:gdLst>
                  <a:gd name="T0" fmla="*/ 321 w 321"/>
                  <a:gd name="T1" fmla="*/ 0 h 418"/>
                  <a:gd name="T2" fmla="*/ 321 w 321"/>
                  <a:gd name="T3" fmla="*/ 0 h 418"/>
                  <a:gd name="T4" fmla="*/ 239 w 321"/>
                  <a:gd name="T5" fmla="*/ 1 h 418"/>
                  <a:gd name="T6" fmla="*/ 239 w 321"/>
                  <a:gd name="T7" fmla="*/ 1 h 418"/>
                  <a:gd name="T8" fmla="*/ 239 w 321"/>
                  <a:gd name="T9" fmla="*/ 1 h 418"/>
                  <a:gd name="T10" fmla="*/ 239 w 321"/>
                  <a:gd name="T11" fmla="*/ 5 h 418"/>
                  <a:gd name="T12" fmla="*/ 239 w 321"/>
                  <a:gd name="T13" fmla="*/ 7 h 418"/>
                  <a:gd name="T14" fmla="*/ 203 w 321"/>
                  <a:gd name="T15" fmla="*/ 190 h 418"/>
                  <a:gd name="T16" fmla="*/ 131 w 321"/>
                  <a:gd name="T17" fmla="*/ 292 h 418"/>
                  <a:gd name="T18" fmla="*/ 3 w 321"/>
                  <a:gd name="T19" fmla="*/ 335 h 418"/>
                  <a:gd name="T20" fmla="*/ 0 w 321"/>
                  <a:gd name="T21" fmla="*/ 418 h 418"/>
                  <a:gd name="T22" fmla="*/ 183 w 321"/>
                  <a:gd name="T23" fmla="*/ 356 h 418"/>
                  <a:gd name="T24" fmla="*/ 303 w 321"/>
                  <a:gd name="T25" fmla="*/ 151 h 418"/>
                  <a:gd name="T26" fmla="*/ 321 w 321"/>
                  <a:gd name="T27" fmla="*/ 5 h 418"/>
                  <a:gd name="T28" fmla="*/ 321 w 321"/>
                  <a:gd name="T29"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418">
                    <a:moveTo>
                      <a:pt x="321" y="0"/>
                    </a:moveTo>
                    <a:cubicBezTo>
                      <a:pt x="321" y="0"/>
                      <a:pt x="321" y="0"/>
                      <a:pt x="321" y="0"/>
                    </a:cubicBezTo>
                    <a:cubicBezTo>
                      <a:pt x="239" y="1"/>
                      <a:pt x="239" y="1"/>
                      <a:pt x="239" y="1"/>
                    </a:cubicBezTo>
                    <a:cubicBezTo>
                      <a:pt x="239" y="1"/>
                      <a:pt x="239" y="1"/>
                      <a:pt x="239" y="1"/>
                    </a:cubicBezTo>
                    <a:cubicBezTo>
                      <a:pt x="239" y="1"/>
                      <a:pt x="239" y="1"/>
                      <a:pt x="239" y="1"/>
                    </a:cubicBezTo>
                    <a:cubicBezTo>
                      <a:pt x="239" y="1"/>
                      <a:pt x="239" y="2"/>
                      <a:pt x="239" y="5"/>
                    </a:cubicBezTo>
                    <a:cubicBezTo>
                      <a:pt x="239" y="5"/>
                      <a:pt x="239" y="6"/>
                      <a:pt x="239" y="7"/>
                    </a:cubicBezTo>
                    <a:cubicBezTo>
                      <a:pt x="239" y="28"/>
                      <a:pt x="235" y="114"/>
                      <a:pt x="203" y="190"/>
                    </a:cubicBezTo>
                    <a:cubicBezTo>
                      <a:pt x="187" y="230"/>
                      <a:pt x="164" y="266"/>
                      <a:pt x="131" y="292"/>
                    </a:cubicBezTo>
                    <a:cubicBezTo>
                      <a:pt x="100" y="317"/>
                      <a:pt x="60" y="334"/>
                      <a:pt x="3" y="335"/>
                    </a:cubicBezTo>
                    <a:cubicBezTo>
                      <a:pt x="3" y="363"/>
                      <a:pt x="2" y="391"/>
                      <a:pt x="0" y="418"/>
                    </a:cubicBezTo>
                    <a:cubicBezTo>
                      <a:pt x="76" y="417"/>
                      <a:pt x="137" y="393"/>
                      <a:pt x="183" y="356"/>
                    </a:cubicBezTo>
                    <a:cubicBezTo>
                      <a:pt x="253" y="300"/>
                      <a:pt x="285" y="219"/>
                      <a:pt x="303" y="151"/>
                    </a:cubicBezTo>
                    <a:cubicBezTo>
                      <a:pt x="320" y="82"/>
                      <a:pt x="321" y="23"/>
                      <a:pt x="321" y="5"/>
                    </a:cubicBezTo>
                    <a:cubicBezTo>
                      <a:pt x="321" y="2"/>
                      <a:pt x="321" y="0"/>
                      <a:pt x="321"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Freeform 22"/>
              <p:cNvSpPr>
                <a:spLocks/>
              </p:cNvSpPr>
              <p:nvPr/>
            </p:nvSpPr>
            <p:spPr bwMode="auto">
              <a:xfrm>
                <a:off x="8276455" y="6155468"/>
                <a:ext cx="210305" cy="118297"/>
              </a:xfrm>
              <a:custGeom>
                <a:avLst/>
                <a:gdLst>
                  <a:gd name="T0" fmla="*/ 80 w 80"/>
                  <a:gd name="T1" fmla="*/ 35 h 45"/>
                  <a:gd name="T2" fmla="*/ 46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6" y="0"/>
                    </a:lnTo>
                    <a:lnTo>
                      <a:pt x="0" y="0"/>
                    </a:lnTo>
                    <a:lnTo>
                      <a:pt x="0" y="45"/>
                    </a:lnTo>
                    <a:lnTo>
                      <a:pt x="80" y="45"/>
                    </a:lnTo>
                    <a:lnTo>
                      <a:pt x="80" y="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Freeform 23"/>
              <p:cNvSpPr>
                <a:spLocks/>
              </p:cNvSpPr>
              <p:nvPr/>
            </p:nvSpPr>
            <p:spPr bwMode="auto">
              <a:xfrm>
                <a:off x="8276455" y="6155468"/>
                <a:ext cx="210305" cy="118297"/>
              </a:xfrm>
              <a:custGeom>
                <a:avLst/>
                <a:gdLst>
                  <a:gd name="T0" fmla="*/ 80 w 80"/>
                  <a:gd name="T1" fmla="*/ 35 h 45"/>
                  <a:gd name="T2" fmla="*/ 46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6" y="0"/>
                    </a:lnTo>
                    <a:lnTo>
                      <a:pt x="0" y="0"/>
                    </a:lnTo>
                    <a:lnTo>
                      <a:pt x="0" y="45"/>
                    </a:lnTo>
                    <a:lnTo>
                      <a:pt x="80" y="45"/>
                    </a:lnTo>
                    <a:lnTo>
                      <a:pt x="8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 name="Rectangle 24"/>
              <p:cNvSpPr>
                <a:spLocks noChangeArrowheads="1"/>
              </p:cNvSpPr>
              <p:nvPr/>
            </p:nvSpPr>
            <p:spPr bwMode="auto">
              <a:xfrm>
                <a:off x="8092439" y="5385226"/>
                <a:ext cx="118297" cy="770242"/>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 name="Rectangle 25"/>
              <p:cNvSpPr>
                <a:spLocks noChangeArrowheads="1"/>
              </p:cNvSpPr>
              <p:nvPr/>
            </p:nvSpPr>
            <p:spPr bwMode="auto">
              <a:xfrm>
                <a:off x="8092439" y="5385226"/>
                <a:ext cx="118297" cy="770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 name="Rectangle 26"/>
              <p:cNvSpPr>
                <a:spLocks noChangeArrowheads="1"/>
              </p:cNvSpPr>
              <p:nvPr/>
            </p:nvSpPr>
            <p:spPr bwMode="auto">
              <a:xfrm>
                <a:off x="8092439" y="6155468"/>
                <a:ext cx="2630" cy="76236"/>
              </a:xfrm>
              <a:prstGeom prst="rect">
                <a:avLst/>
              </a:prstGeom>
              <a:solidFill>
                <a:srgbClr val="0068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 name="Rectangle 27"/>
              <p:cNvSpPr>
                <a:spLocks noChangeArrowheads="1"/>
              </p:cNvSpPr>
              <p:nvPr/>
            </p:nvSpPr>
            <p:spPr bwMode="auto">
              <a:xfrm>
                <a:off x="8092439" y="6155468"/>
                <a:ext cx="2630" cy="7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 name="Freeform 30"/>
              <p:cNvSpPr>
                <a:spLocks/>
              </p:cNvSpPr>
              <p:nvPr/>
            </p:nvSpPr>
            <p:spPr bwMode="auto">
              <a:xfrm>
                <a:off x="8092439" y="6155468"/>
                <a:ext cx="55206" cy="118297"/>
              </a:xfrm>
              <a:custGeom>
                <a:avLst/>
                <a:gdLst>
                  <a:gd name="T0" fmla="*/ 21 w 21"/>
                  <a:gd name="T1" fmla="*/ 0 h 45"/>
                  <a:gd name="T2" fmla="*/ 0 w 21"/>
                  <a:gd name="T3" fmla="*/ 0 h 45"/>
                  <a:gd name="T4" fmla="*/ 0 w 21"/>
                  <a:gd name="T5" fmla="*/ 29 h 45"/>
                  <a:gd name="T6" fmla="*/ 0 w 21"/>
                  <a:gd name="T7" fmla="*/ 45 h 45"/>
                  <a:gd name="T8" fmla="*/ 21 w 21"/>
                  <a:gd name="T9" fmla="*/ 45 h 45"/>
                  <a:gd name="T10" fmla="*/ 21 w 21"/>
                  <a:gd name="T11" fmla="*/ 0 h 45"/>
                </a:gdLst>
                <a:ahLst/>
                <a:cxnLst>
                  <a:cxn ang="0">
                    <a:pos x="T0" y="T1"/>
                  </a:cxn>
                  <a:cxn ang="0">
                    <a:pos x="T2" y="T3"/>
                  </a:cxn>
                  <a:cxn ang="0">
                    <a:pos x="T4" y="T5"/>
                  </a:cxn>
                  <a:cxn ang="0">
                    <a:pos x="T6" y="T7"/>
                  </a:cxn>
                  <a:cxn ang="0">
                    <a:pos x="T8" y="T9"/>
                  </a:cxn>
                  <a:cxn ang="0">
                    <a:pos x="T10" y="T11"/>
                  </a:cxn>
                </a:cxnLst>
                <a:rect l="0" t="0" r="r" b="b"/>
                <a:pathLst>
                  <a:path w="21" h="45">
                    <a:moveTo>
                      <a:pt x="21" y="0"/>
                    </a:moveTo>
                    <a:lnTo>
                      <a:pt x="0" y="0"/>
                    </a:lnTo>
                    <a:lnTo>
                      <a:pt x="0" y="29"/>
                    </a:lnTo>
                    <a:lnTo>
                      <a:pt x="0" y="45"/>
                    </a:lnTo>
                    <a:lnTo>
                      <a:pt x="21" y="45"/>
                    </a:lnTo>
                    <a:lnTo>
                      <a:pt x="21" y="0"/>
                    </a:lnTo>
                    <a:close/>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 name="Freeform 31"/>
              <p:cNvSpPr>
                <a:spLocks/>
              </p:cNvSpPr>
              <p:nvPr/>
            </p:nvSpPr>
            <p:spPr bwMode="auto">
              <a:xfrm>
                <a:off x="8092439" y="6155468"/>
                <a:ext cx="55206" cy="118297"/>
              </a:xfrm>
              <a:custGeom>
                <a:avLst/>
                <a:gdLst>
                  <a:gd name="T0" fmla="*/ 21 w 21"/>
                  <a:gd name="T1" fmla="*/ 0 h 45"/>
                  <a:gd name="T2" fmla="*/ 0 w 21"/>
                  <a:gd name="T3" fmla="*/ 0 h 45"/>
                  <a:gd name="T4" fmla="*/ 0 w 21"/>
                  <a:gd name="T5" fmla="*/ 29 h 45"/>
                  <a:gd name="T6" fmla="*/ 0 w 21"/>
                  <a:gd name="T7" fmla="*/ 45 h 45"/>
                  <a:gd name="T8" fmla="*/ 21 w 21"/>
                  <a:gd name="T9" fmla="*/ 45 h 45"/>
                  <a:gd name="T10" fmla="*/ 21 w 21"/>
                  <a:gd name="T11" fmla="*/ 0 h 45"/>
                </a:gdLst>
                <a:ahLst/>
                <a:cxnLst>
                  <a:cxn ang="0">
                    <a:pos x="T0" y="T1"/>
                  </a:cxn>
                  <a:cxn ang="0">
                    <a:pos x="T2" y="T3"/>
                  </a:cxn>
                  <a:cxn ang="0">
                    <a:pos x="T4" y="T5"/>
                  </a:cxn>
                  <a:cxn ang="0">
                    <a:pos x="T6" y="T7"/>
                  </a:cxn>
                  <a:cxn ang="0">
                    <a:pos x="T8" y="T9"/>
                  </a:cxn>
                  <a:cxn ang="0">
                    <a:pos x="T10" y="T11"/>
                  </a:cxn>
                </a:cxnLst>
                <a:rect l="0" t="0" r="r" b="b"/>
                <a:pathLst>
                  <a:path w="21" h="45">
                    <a:moveTo>
                      <a:pt x="21" y="0"/>
                    </a:moveTo>
                    <a:lnTo>
                      <a:pt x="0" y="0"/>
                    </a:lnTo>
                    <a:lnTo>
                      <a:pt x="0" y="29"/>
                    </a:lnTo>
                    <a:lnTo>
                      <a:pt x="0" y="45"/>
                    </a:lnTo>
                    <a:lnTo>
                      <a:pt x="21" y="45"/>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 name="Freeform 32"/>
              <p:cNvSpPr>
                <a:spLocks/>
              </p:cNvSpPr>
              <p:nvPr/>
            </p:nvSpPr>
            <p:spPr bwMode="auto">
              <a:xfrm>
                <a:off x="8092439" y="5419401"/>
                <a:ext cx="55206" cy="736067"/>
              </a:xfrm>
              <a:custGeom>
                <a:avLst/>
                <a:gdLst>
                  <a:gd name="T0" fmla="*/ 21 w 21"/>
                  <a:gd name="T1" fmla="*/ 0 h 280"/>
                  <a:gd name="T2" fmla="*/ 0 w 21"/>
                  <a:gd name="T3" fmla="*/ 0 h 280"/>
                  <a:gd name="T4" fmla="*/ 0 w 21"/>
                  <a:gd name="T5" fmla="*/ 280 h 280"/>
                  <a:gd name="T6" fmla="*/ 0 w 21"/>
                  <a:gd name="T7" fmla="*/ 280 h 280"/>
                  <a:gd name="T8" fmla="*/ 21 w 21"/>
                  <a:gd name="T9" fmla="*/ 280 h 280"/>
                  <a:gd name="T10" fmla="*/ 21 w 21"/>
                  <a:gd name="T11" fmla="*/ 0 h 280"/>
                </a:gdLst>
                <a:ahLst/>
                <a:cxnLst>
                  <a:cxn ang="0">
                    <a:pos x="T0" y="T1"/>
                  </a:cxn>
                  <a:cxn ang="0">
                    <a:pos x="T2" y="T3"/>
                  </a:cxn>
                  <a:cxn ang="0">
                    <a:pos x="T4" y="T5"/>
                  </a:cxn>
                  <a:cxn ang="0">
                    <a:pos x="T6" y="T7"/>
                  </a:cxn>
                  <a:cxn ang="0">
                    <a:pos x="T8" y="T9"/>
                  </a:cxn>
                  <a:cxn ang="0">
                    <a:pos x="T10" y="T11"/>
                  </a:cxn>
                </a:cxnLst>
                <a:rect l="0" t="0" r="r" b="b"/>
                <a:pathLst>
                  <a:path w="21" h="280">
                    <a:moveTo>
                      <a:pt x="21" y="0"/>
                    </a:moveTo>
                    <a:lnTo>
                      <a:pt x="0" y="0"/>
                    </a:lnTo>
                    <a:lnTo>
                      <a:pt x="0" y="280"/>
                    </a:lnTo>
                    <a:lnTo>
                      <a:pt x="0" y="280"/>
                    </a:lnTo>
                    <a:lnTo>
                      <a:pt x="21" y="280"/>
                    </a:lnTo>
                    <a:lnTo>
                      <a:pt x="21" y="0"/>
                    </a:lnTo>
                    <a:close/>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9" name="Freeform 33"/>
              <p:cNvSpPr>
                <a:spLocks/>
              </p:cNvSpPr>
              <p:nvPr/>
            </p:nvSpPr>
            <p:spPr bwMode="auto">
              <a:xfrm>
                <a:off x="8092439" y="5419401"/>
                <a:ext cx="55206" cy="736067"/>
              </a:xfrm>
              <a:custGeom>
                <a:avLst/>
                <a:gdLst>
                  <a:gd name="T0" fmla="*/ 21 w 21"/>
                  <a:gd name="T1" fmla="*/ 0 h 280"/>
                  <a:gd name="T2" fmla="*/ 0 w 21"/>
                  <a:gd name="T3" fmla="*/ 0 h 280"/>
                  <a:gd name="T4" fmla="*/ 0 w 21"/>
                  <a:gd name="T5" fmla="*/ 280 h 280"/>
                  <a:gd name="T6" fmla="*/ 0 w 21"/>
                  <a:gd name="T7" fmla="*/ 280 h 280"/>
                  <a:gd name="T8" fmla="*/ 21 w 21"/>
                  <a:gd name="T9" fmla="*/ 280 h 280"/>
                  <a:gd name="T10" fmla="*/ 21 w 21"/>
                  <a:gd name="T11" fmla="*/ 0 h 280"/>
                </a:gdLst>
                <a:ahLst/>
                <a:cxnLst>
                  <a:cxn ang="0">
                    <a:pos x="T0" y="T1"/>
                  </a:cxn>
                  <a:cxn ang="0">
                    <a:pos x="T2" y="T3"/>
                  </a:cxn>
                  <a:cxn ang="0">
                    <a:pos x="T4" y="T5"/>
                  </a:cxn>
                  <a:cxn ang="0">
                    <a:pos x="T6" y="T7"/>
                  </a:cxn>
                  <a:cxn ang="0">
                    <a:pos x="T8" y="T9"/>
                  </a:cxn>
                  <a:cxn ang="0">
                    <a:pos x="T10" y="T11"/>
                  </a:cxn>
                </a:cxnLst>
                <a:rect l="0" t="0" r="r" b="b"/>
                <a:pathLst>
                  <a:path w="21" h="280">
                    <a:moveTo>
                      <a:pt x="21" y="0"/>
                    </a:moveTo>
                    <a:lnTo>
                      <a:pt x="0" y="0"/>
                    </a:lnTo>
                    <a:lnTo>
                      <a:pt x="0" y="280"/>
                    </a:lnTo>
                    <a:lnTo>
                      <a:pt x="0" y="280"/>
                    </a:lnTo>
                    <a:lnTo>
                      <a:pt x="21" y="280"/>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34"/>
              <p:cNvSpPr>
                <a:spLocks noChangeArrowheads="1"/>
              </p:cNvSpPr>
              <p:nvPr/>
            </p:nvSpPr>
            <p:spPr bwMode="auto">
              <a:xfrm>
                <a:off x="8276455" y="5385226"/>
                <a:ext cx="118297" cy="770242"/>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1" name="Rectangle 35"/>
              <p:cNvSpPr>
                <a:spLocks noChangeArrowheads="1"/>
              </p:cNvSpPr>
              <p:nvPr/>
            </p:nvSpPr>
            <p:spPr bwMode="auto">
              <a:xfrm>
                <a:off x="8276455" y="5385226"/>
                <a:ext cx="118297" cy="770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Freeform 36"/>
              <p:cNvSpPr>
                <a:spLocks/>
              </p:cNvSpPr>
              <p:nvPr/>
            </p:nvSpPr>
            <p:spPr bwMode="auto">
              <a:xfrm>
                <a:off x="8276455" y="6155468"/>
                <a:ext cx="57834" cy="65721"/>
              </a:xfrm>
              <a:custGeom>
                <a:avLst/>
                <a:gdLst>
                  <a:gd name="T0" fmla="*/ 22 w 22"/>
                  <a:gd name="T1" fmla="*/ 0 h 25"/>
                  <a:gd name="T2" fmla="*/ 0 w 22"/>
                  <a:gd name="T3" fmla="*/ 0 h 25"/>
                  <a:gd name="T4" fmla="*/ 0 w 22"/>
                  <a:gd name="T5" fmla="*/ 25 h 25"/>
                  <a:gd name="T6" fmla="*/ 0 w 22"/>
                  <a:gd name="T7" fmla="*/ 25 h 25"/>
                  <a:gd name="T8" fmla="*/ 0 w 22"/>
                  <a:gd name="T9" fmla="*/ 0 h 25"/>
                  <a:gd name="T10" fmla="*/ 22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22" y="0"/>
                    </a:moveTo>
                    <a:lnTo>
                      <a:pt x="0" y="0"/>
                    </a:lnTo>
                    <a:lnTo>
                      <a:pt x="0" y="25"/>
                    </a:lnTo>
                    <a:lnTo>
                      <a:pt x="0" y="25"/>
                    </a:lnTo>
                    <a:lnTo>
                      <a:pt x="0" y="0"/>
                    </a:lnTo>
                    <a:lnTo>
                      <a:pt x="22" y="0"/>
                    </a:lnTo>
                    <a:close/>
                  </a:path>
                </a:pathLst>
              </a:custGeom>
              <a:solidFill>
                <a:srgbClr val="006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3" name="Freeform 37"/>
              <p:cNvSpPr>
                <a:spLocks/>
              </p:cNvSpPr>
              <p:nvPr/>
            </p:nvSpPr>
            <p:spPr bwMode="auto">
              <a:xfrm>
                <a:off x="8276455" y="6155468"/>
                <a:ext cx="57834" cy="65721"/>
              </a:xfrm>
              <a:custGeom>
                <a:avLst/>
                <a:gdLst>
                  <a:gd name="T0" fmla="*/ 22 w 22"/>
                  <a:gd name="T1" fmla="*/ 0 h 25"/>
                  <a:gd name="T2" fmla="*/ 0 w 22"/>
                  <a:gd name="T3" fmla="*/ 0 h 25"/>
                  <a:gd name="T4" fmla="*/ 0 w 22"/>
                  <a:gd name="T5" fmla="*/ 25 h 25"/>
                  <a:gd name="T6" fmla="*/ 0 w 22"/>
                  <a:gd name="T7" fmla="*/ 25 h 25"/>
                  <a:gd name="T8" fmla="*/ 0 w 22"/>
                  <a:gd name="T9" fmla="*/ 0 h 25"/>
                  <a:gd name="T10" fmla="*/ 22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22" y="0"/>
                    </a:moveTo>
                    <a:lnTo>
                      <a:pt x="0" y="0"/>
                    </a:lnTo>
                    <a:lnTo>
                      <a:pt x="0" y="25"/>
                    </a:lnTo>
                    <a:lnTo>
                      <a:pt x="0" y="25"/>
                    </a:lnTo>
                    <a:lnTo>
                      <a:pt x="0"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6" name="Freeform 40"/>
              <p:cNvSpPr>
                <a:spLocks/>
              </p:cNvSpPr>
              <p:nvPr/>
            </p:nvSpPr>
            <p:spPr bwMode="auto">
              <a:xfrm>
                <a:off x="8276455" y="6155468"/>
                <a:ext cx="57834" cy="118297"/>
              </a:xfrm>
              <a:custGeom>
                <a:avLst/>
                <a:gdLst>
                  <a:gd name="T0" fmla="*/ 22 w 22"/>
                  <a:gd name="T1" fmla="*/ 0 h 45"/>
                  <a:gd name="T2" fmla="*/ 0 w 22"/>
                  <a:gd name="T3" fmla="*/ 0 h 45"/>
                  <a:gd name="T4" fmla="*/ 0 w 22"/>
                  <a:gd name="T5" fmla="*/ 25 h 45"/>
                  <a:gd name="T6" fmla="*/ 0 w 22"/>
                  <a:gd name="T7" fmla="*/ 45 h 45"/>
                  <a:gd name="T8" fmla="*/ 22 w 22"/>
                  <a:gd name="T9" fmla="*/ 45 h 45"/>
                  <a:gd name="T10" fmla="*/ 22 w 22"/>
                  <a:gd name="T11" fmla="*/ 0 h 45"/>
                </a:gdLst>
                <a:ahLst/>
                <a:cxnLst>
                  <a:cxn ang="0">
                    <a:pos x="T0" y="T1"/>
                  </a:cxn>
                  <a:cxn ang="0">
                    <a:pos x="T2" y="T3"/>
                  </a:cxn>
                  <a:cxn ang="0">
                    <a:pos x="T4" y="T5"/>
                  </a:cxn>
                  <a:cxn ang="0">
                    <a:pos x="T6" y="T7"/>
                  </a:cxn>
                  <a:cxn ang="0">
                    <a:pos x="T8" y="T9"/>
                  </a:cxn>
                  <a:cxn ang="0">
                    <a:pos x="T10" y="T11"/>
                  </a:cxn>
                </a:cxnLst>
                <a:rect l="0" t="0" r="r" b="b"/>
                <a:pathLst>
                  <a:path w="22" h="45">
                    <a:moveTo>
                      <a:pt x="22" y="0"/>
                    </a:moveTo>
                    <a:lnTo>
                      <a:pt x="0" y="0"/>
                    </a:lnTo>
                    <a:lnTo>
                      <a:pt x="0" y="25"/>
                    </a:lnTo>
                    <a:lnTo>
                      <a:pt x="0" y="45"/>
                    </a:lnTo>
                    <a:lnTo>
                      <a:pt x="22" y="45"/>
                    </a:lnTo>
                    <a:lnTo>
                      <a:pt x="22" y="0"/>
                    </a:lnTo>
                    <a:close/>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7" name="Freeform 41"/>
              <p:cNvSpPr>
                <a:spLocks/>
              </p:cNvSpPr>
              <p:nvPr/>
            </p:nvSpPr>
            <p:spPr bwMode="auto">
              <a:xfrm>
                <a:off x="8276455" y="6155468"/>
                <a:ext cx="57834" cy="118297"/>
              </a:xfrm>
              <a:custGeom>
                <a:avLst/>
                <a:gdLst>
                  <a:gd name="T0" fmla="*/ 22 w 22"/>
                  <a:gd name="T1" fmla="*/ 0 h 45"/>
                  <a:gd name="T2" fmla="*/ 0 w 22"/>
                  <a:gd name="T3" fmla="*/ 0 h 45"/>
                  <a:gd name="T4" fmla="*/ 0 w 22"/>
                  <a:gd name="T5" fmla="*/ 25 h 45"/>
                  <a:gd name="T6" fmla="*/ 0 w 22"/>
                  <a:gd name="T7" fmla="*/ 45 h 45"/>
                  <a:gd name="T8" fmla="*/ 22 w 22"/>
                  <a:gd name="T9" fmla="*/ 45 h 45"/>
                  <a:gd name="T10" fmla="*/ 22 w 22"/>
                  <a:gd name="T11" fmla="*/ 0 h 45"/>
                </a:gdLst>
                <a:ahLst/>
                <a:cxnLst>
                  <a:cxn ang="0">
                    <a:pos x="T0" y="T1"/>
                  </a:cxn>
                  <a:cxn ang="0">
                    <a:pos x="T2" y="T3"/>
                  </a:cxn>
                  <a:cxn ang="0">
                    <a:pos x="T4" y="T5"/>
                  </a:cxn>
                  <a:cxn ang="0">
                    <a:pos x="T6" y="T7"/>
                  </a:cxn>
                  <a:cxn ang="0">
                    <a:pos x="T8" y="T9"/>
                  </a:cxn>
                  <a:cxn ang="0">
                    <a:pos x="T10" y="T11"/>
                  </a:cxn>
                </a:cxnLst>
                <a:rect l="0" t="0" r="r" b="b"/>
                <a:pathLst>
                  <a:path w="22" h="45">
                    <a:moveTo>
                      <a:pt x="22" y="0"/>
                    </a:moveTo>
                    <a:lnTo>
                      <a:pt x="0" y="0"/>
                    </a:lnTo>
                    <a:lnTo>
                      <a:pt x="0" y="25"/>
                    </a:lnTo>
                    <a:lnTo>
                      <a:pt x="0" y="45"/>
                    </a:lnTo>
                    <a:lnTo>
                      <a:pt x="22" y="45"/>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8" name="Rectangle 42"/>
              <p:cNvSpPr>
                <a:spLocks noChangeArrowheads="1"/>
              </p:cNvSpPr>
              <p:nvPr/>
            </p:nvSpPr>
            <p:spPr bwMode="auto">
              <a:xfrm>
                <a:off x="8276455" y="5419401"/>
                <a:ext cx="57834" cy="736067"/>
              </a:xfrm>
              <a:prstGeom prst="rect">
                <a:avLst/>
              </a:prstGeom>
              <a:solidFill>
                <a:srgbClr val="CAA7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9" name="Rectangle 43"/>
              <p:cNvSpPr>
                <a:spLocks noChangeArrowheads="1"/>
              </p:cNvSpPr>
              <p:nvPr/>
            </p:nvSpPr>
            <p:spPr bwMode="auto">
              <a:xfrm>
                <a:off x="8276455" y="5419401"/>
                <a:ext cx="57834" cy="73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0" name="Freeform 44"/>
              <p:cNvSpPr>
                <a:spLocks/>
              </p:cNvSpPr>
              <p:nvPr/>
            </p:nvSpPr>
            <p:spPr bwMode="auto">
              <a:xfrm>
                <a:off x="8018832" y="5351052"/>
                <a:ext cx="0" cy="68349"/>
              </a:xfrm>
              <a:custGeom>
                <a:avLst/>
                <a:gdLst>
                  <a:gd name="T0" fmla="*/ 56 h 56"/>
                  <a:gd name="T1" fmla="*/ 0 h 56"/>
                  <a:gd name="T2" fmla="*/ 56 h 56"/>
                </a:gdLst>
                <a:ahLst/>
                <a:cxnLst>
                  <a:cxn ang="0">
                    <a:pos x="0" y="T0"/>
                  </a:cxn>
                  <a:cxn ang="0">
                    <a:pos x="0" y="T1"/>
                  </a:cxn>
                  <a:cxn ang="0">
                    <a:pos x="0" y="T2"/>
                  </a:cxn>
                </a:cxnLst>
                <a:rect l="0" t="0" r="r" b="b"/>
                <a:pathLst>
                  <a:path h="56">
                    <a:moveTo>
                      <a:pt x="0" y="56"/>
                    </a:moveTo>
                    <a:cubicBezTo>
                      <a:pt x="0" y="0"/>
                      <a:pt x="0" y="0"/>
                      <a:pt x="0" y="0"/>
                    </a:cubicBezTo>
                    <a:cubicBezTo>
                      <a:pt x="0" y="34"/>
                      <a:pt x="0" y="56"/>
                      <a:pt x="0" y="56"/>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 name="Freeform 45"/>
              <p:cNvSpPr>
                <a:spLocks/>
              </p:cNvSpPr>
              <p:nvPr/>
            </p:nvSpPr>
            <p:spPr bwMode="auto">
              <a:xfrm>
                <a:off x="8010946" y="4538749"/>
                <a:ext cx="436383" cy="880652"/>
              </a:xfrm>
              <a:custGeom>
                <a:avLst/>
                <a:gdLst>
                  <a:gd name="T0" fmla="*/ 353 w 353"/>
                  <a:gd name="T1" fmla="*/ 0 h 713"/>
                  <a:gd name="T2" fmla="*/ 0 w 353"/>
                  <a:gd name="T3" fmla="*/ 0 h 713"/>
                  <a:gd name="T4" fmla="*/ 6 w 353"/>
                  <a:gd name="T5" fmla="*/ 128 h 713"/>
                  <a:gd name="T6" fmla="*/ 43 w 353"/>
                  <a:gd name="T7" fmla="*/ 332 h 713"/>
                  <a:gd name="T8" fmla="*/ 6 w 353"/>
                  <a:gd name="T9" fmla="*/ 657 h 713"/>
                  <a:gd name="T10" fmla="*/ 6 w 353"/>
                  <a:gd name="T11" fmla="*/ 713 h 713"/>
                  <a:gd name="T12" fmla="*/ 353 w 353"/>
                  <a:gd name="T13" fmla="*/ 713 h 713"/>
                  <a:gd name="T14" fmla="*/ 322 w 353"/>
                  <a:gd name="T15" fmla="*/ 342 h 713"/>
                  <a:gd name="T16" fmla="*/ 353 w 353"/>
                  <a:gd name="T17"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713">
                    <a:moveTo>
                      <a:pt x="353" y="0"/>
                    </a:moveTo>
                    <a:cubicBezTo>
                      <a:pt x="339" y="0"/>
                      <a:pt x="0" y="0"/>
                      <a:pt x="0" y="0"/>
                    </a:cubicBezTo>
                    <a:cubicBezTo>
                      <a:pt x="6" y="128"/>
                      <a:pt x="6" y="128"/>
                      <a:pt x="6" y="128"/>
                    </a:cubicBezTo>
                    <a:cubicBezTo>
                      <a:pt x="6" y="220"/>
                      <a:pt x="43" y="332"/>
                      <a:pt x="43" y="332"/>
                    </a:cubicBezTo>
                    <a:cubicBezTo>
                      <a:pt x="7" y="448"/>
                      <a:pt x="7" y="556"/>
                      <a:pt x="6" y="657"/>
                    </a:cubicBezTo>
                    <a:cubicBezTo>
                      <a:pt x="6" y="713"/>
                      <a:pt x="6" y="713"/>
                      <a:pt x="6" y="713"/>
                    </a:cubicBezTo>
                    <a:cubicBezTo>
                      <a:pt x="353" y="713"/>
                      <a:pt x="353" y="713"/>
                      <a:pt x="353" y="713"/>
                    </a:cubicBezTo>
                    <a:cubicBezTo>
                      <a:pt x="353" y="713"/>
                      <a:pt x="350" y="397"/>
                      <a:pt x="322" y="342"/>
                    </a:cubicBezTo>
                    <a:cubicBezTo>
                      <a:pt x="322" y="342"/>
                      <a:pt x="353" y="174"/>
                      <a:pt x="353" y="0"/>
                    </a:cubicBezTo>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 name="Freeform 46"/>
              <p:cNvSpPr>
                <a:spLocks/>
              </p:cNvSpPr>
              <p:nvPr/>
            </p:nvSpPr>
            <p:spPr bwMode="auto">
              <a:xfrm>
                <a:off x="8018832" y="5353680"/>
                <a:ext cx="0" cy="65721"/>
              </a:xfrm>
              <a:custGeom>
                <a:avLst/>
                <a:gdLst>
                  <a:gd name="T0" fmla="*/ 0 h 54"/>
                  <a:gd name="T1" fmla="*/ 0 h 54"/>
                  <a:gd name="T2" fmla="*/ 27 h 54"/>
                  <a:gd name="T3" fmla="*/ 28 h 54"/>
                  <a:gd name="T4" fmla="*/ 28 h 54"/>
                  <a:gd name="T5" fmla="*/ 54 h 54"/>
                  <a:gd name="T6" fmla="*/ 0 h 54"/>
                </a:gdLst>
                <a:ahLst/>
                <a:cxnLst>
                  <a:cxn ang="0">
                    <a:pos x="0" y="T0"/>
                  </a:cxn>
                  <a:cxn ang="0">
                    <a:pos x="0" y="T1"/>
                  </a:cxn>
                  <a:cxn ang="0">
                    <a:pos x="0" y="T2"/>
                  </a:cxn>
                  <a:cxn ang="0">
                    <a:pos x="0" y="T3"/>
                  </a:cxn>
                  <a:cxn ang="0">
                    <a:pos x="0" y="T4"/>
                  </a:cxn>
                  <a:cxn ang="0">
                    <a:pos x="0" y="T5"/>
                  </a:cxn>
                  <a:cxn ang="0">
                    <a:pos x="0" y="T6"/>
                  </a:cxn>
                </a:cxnLst>
                <a:rect l="0" t="0" r="r" b="b"/>
                <a:pathLst>
                  <a:path h="54">
                    <a:moveTo>
                      <a:pt x="0" y="0"/>
                    </a:moveTo>
                    <a:cubicBezTo>
                      <a:pt x="0" y="0"/>
                      <a:pt x="0" y="0"/>
                      <a:pt x="0" y="0"/>
                    </a:cubicBezTo>
                    <a:cubicBezTo>
                      <a:pt x="0" y="10"/>
                      <a:pt x="0" y="20"/>
                      <a:pt x="0" y="27"/>
                    </a:cubicBezTo>
                    <a:cubicBezTo>
                      <a:pt x="0" y="27"/>
                      <a:pt x="0" y="28"/>
                      <a:pt x="0" y="28"/>
                    </a:cubicBezTo>
                    <a:cubicBezTo>
                      <a:pt x="0" y="28"/>
                      <a:pt x="0" y="28"/>
                      <a:pt x="0" y="28"/>
                    </a:cubicBezTo>
                    <a:cubicBezTo>
                      <a:pt x="0" y="44"/>
                      <a:pt x="0" y="54"/>
                      <a:pt x="0" y="54"/>
                    </a:cubicBezTo>
                    <a:cubicBezTo>
                      <a:pt x="0" y="0"/>
                      <a:pt x="0" y="0"/>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3" name="Freeform 47"/>
              <p:cNvSpPr>
                <a:spLocks noEditPoints="1"/>
              </p:cNvSpPr>
              <p:nvPr/>
            </p:nvSpPr>
            <p:spPr bwMode="auto">
              <a:xfrm>
                <a:off x="8447329" y="5414144"/>
                <a:ext cx="0" cy="5258"/>
              </a:xfrm>
              <a:custGeom>
                <a:avLst/>
                <a:gdLst>
                  <a:gd name="T0" fmla="*/ 1 w 1"/>
                  <a:gd name="T1" fmla="*/ 4 h 4"/>
                  <a:gd name="T2" fmla="*/ 1 w 1"/>
                  <a:gd name="T3" fmla="*/ 4 h 4"/>
                  <a:gd name="T4" fmla="*/ 1 w 1"/>
                  <a:gd name="T5" fmla="*/ 4 h 4"/>
                  <a:gd name="T6" fmla="*/ 1 w 1"/>
                  <a:gd name="T7" fmla="*/ 4 h 4"/>
                  <a:gd name="T8" fmla="*/ 1 w 1"/>
                  <a:gd name="T9" fmla="*/ 4 h 4"/>
                  <a:gd name="T10" fmla="*/ 1 w 1"/>
                  <a:gd name="T11" fmla="*/ 4 h 4"/>
                  <a:gd name="T12" fmla="*/ 1 w 1"/>
                  <a:gd name="T13" fmla="*/ 4 h 4"/>
                  <a:gd name="T14" fmla="*/ 1 w 1"/>
                  <a:gd name="T15" fmla="*/ 4 h 4"/>
                  <a:gd name="T16" fmla="*/ 1 w 1"/>
                  <a:gd name="T17" fmla="*/ 4 h 4"/>
                  <a:gd name="T18" fmla="*/ 1 w 1"/>
                  <a:gd name="T19" fmla="*/ 3 h 4"/>
                  <a:gd name="T20" fmla="*/ 1 w 1"/>
                  <a:gd name="T21" fmla="*/ 3 h 4"/>
                  <a:gd name="T22" fmla="*/ 1 w 1"/>
                  <a:gd name="T23" fmla="*/ 3 h 4"/>
                  <a:gd name="T24" fmla="*/ 1 w 1"/>
                  <a:gd name="T25" fmla="*/ 3 h 4"/>
                  <a:gd name="T26" fmla="*/ 1 w 1"/>
                  <a:gd name="T27" fmla="*/ 3 h 4"/>
                  <a:gd name="T28" fmla="*/ 1 w 1"/>
                  <a:gd name="T29" fmla="*/ 3 h 4"/>
                  <a:gd name="T30" fmla="*/ 1 w 1"/>
                  <a:gd name="T31" fmla="*/ 2 h 4"/>
                  <a:gd name="T32" fmla="*/ 1 w 1"/>
                  <a:gd name="T33" fmla="*/ 2 h 4"/>
                  <a:gd name="T34" fmla="*/ 1 w 1"/>
                  <a:gd name="T35" fmla="*/ 2 h 4"/>
                  <a:gd name="T36" fmla="*/ 0 w 1"/>
                  <a:gd name="T37" fmla="*/ 0 h 4"/>
                  <a:gd name="T38" fmla="*/ 0 w 1"/>
                  <a:gd name="T39" fmla="*/ 1 h 4"/>
                  <a:gd name="T40" fmla="*/ 0 w 1"/>
                  <a:gd name="T4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 h="4">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0" y="0"/>
                    </a:moveTo>
                    <a:cubicBezTo>
                      <a:pt x="0" y="1"/>
                      <a:pt x="0" y="1"/>
                      <a:pt x="0" y="1"/>
                    </a:cubicBezTo>
                    <a:cubicBezTo>
                      <a:pt x="0" y="1"/>
                      <a:pt x="0" y="1"/>
                      <a:pt x="0" y="0"/>
                    </a:cubicBezTo>
                  </a:path>
                </a:pathLst>
              </a:custGeom>
              <a:solidFill>
                <a:srgbClr val="007A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4" name="Freeform 48"/>
              <p:cNvSpPr>
                <a:spLocks/>
              </p:cNvSpPr>
              <p:nvPr/>
            </p:nvSpPr>
            <p:spPr bwMode="auto">
              <a:xfrm>
                <a:off x="8018832" y="5001420"/>
                <a:ext cx="428497" cy="417982"/>
              </a:xfrm>
              <a:custGeom>
                <a:avLst/>
                <a:gdLst>
                  <a:gd name="T0" fmla="*/ 326 w 347"/>
                  <a:gd name="T1" fmla="*/ 0 h 337"/>
                  <a:gd name="T2" fmla="*/ 98 w 347"/>
                  <a:gd name="T3" fmla="*/ 156 h 337"/>
                  <a:gd name="T4" fmla="*/ 98 w 347"/>
                  <a:gd name="T5" fmla="*/ 283 h 337"/>
                  <a:gd name="T6" fmla="*/ 0 w 347"/>
                  <a:gd name="T7" fmla="*/ 283 h 337"/>
                  <a:gd name="T8" fmla="*/ 0 w 347"/>
                  <a:gd name="T9" fmla="*/ 337 h 337"/>
                  <a:gd name="T10" fmla="*/ 347 w 347"/>
                  <a:gd name="T11" fmla="*/ 337 h 337"/>
                  <a:gd name="T12" fmla="*/ 347 w 347"/>
                  <a:gd name="T13" fmla="*/ 337 h 337"/>
                  <a:gd name="T14" fmla="*/ 347 w 347"/>
                  <a:gd name="T15" fmla="*/ 337 h 337"/>
                  <a:gd name="T16" fmla="*/ 347 w 347"/>
                  <a:gd name="T17" fmla="*/ 337 h 337"/>
                  <a:gd name="T18" fmla="*/ 347 w 347"/>
                  <a:gd name="T19" fmla="*/ 337 h 337"/>
                  <a:gd name="T20" fmla="*/ 347 w 347"/>
                  <a:gd name="T21" fmla="*/ 337 h 337"/>
                  <a:gd name="T22" fmla="*/ 347 w 347"/>
                  <a:gd name="T23" fmla="*/ 337 h 337"/>
                  <a:gd name="T24" fmla="*/ 347 w 347"/>
                  <a:gd name="T25" fmla="*/ 337 h 337"/>
                  <a:gd name="T26" fmla="*/ 347 w 347"/>
                  <a:gd name="T27" fmla="*/ 336 h 337"/>
                  <a:gd name="T28" fmla="*/ 347 w 347"/>
                  <a:gd name="T29" fmla="*/ 336 h 337"/>
                  <a:gd name="T30" fmla="*/ 347 w 347"/>
                  <a:gd name="T31" fmla="*/ 336 h 337"/>
                  <a:gd name="T32" fmla="*/ 347 w 347"/>
                  <a:gd name="T33" fmla="*/ 336 h 337"/>
                  <a:gd name="T34" fmla="*/ 347 w 347"/>
                  <a:gd name="T35" fmla="*/ 335 h 337"/>
                  <a:gd name="T36" fmla="*/ 347 w 347"/>
                  <a:gd name="T37" fmla="*/ 335 h 337"/>
                  <a:gd name="T38" fmla="*/ 346 w 347"/>
                  <a:gd name="T39" fmla="*/ 334 h 337"/>
                  <a:gd name="T40" fmla="*/ 346 w 347"/>
                  <a:gd name="T41" fmla="*/ 333 h 337"/>
                  <a:gd name="T42" fmla="*/ 326 w 347"/>
                  <a:gd name="T4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7" h="337">
                    <a:moveTo>
                      <a:pt x="326" y="0"/>
                    </a:moveTo>
                    <a:cubicBezTo>
                      <a:pt x="98" y="156"/>
                      <a:pt x="98" y="156"/>
                      <a:pt x="98" y="156"/>
                    </a:cubicBezTo>
                    <a:cubicBezTo>
                      <a:pt x="98" y="283"/>
                      <a:pt x="98" y="283"/>
                      <a:pt x="98" y="283"/>
                    </a:cubicBezTo>
                    <a:cubicBezTo>
                      <a:pt x="0" y="283"/>
                      <a:pt x="0" y="283"/>
                      <a:pt x="0" y="283"/>
                    </a:cubicBezTo>
                    <a:cubicBezTo>
                      <a:pt x="0" y="337"/>
                      <a:pt x="0" y="337"/>
                      <a:pt x="0"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6"/>
                      <a:pt x="347" y="336"/>
                    </a:cubicBezTo>
                    <a:cubicBezTo>
                      <a:pt x="347" y="336"/>
                      <a:pt x="347" y="336"/>
                      <a:pt x="347" y="336"/>
                    </a:cubicBezTo>
                    <a:cubicBezTo>
                      <a:pt x="347" y="336"/>
                      <a:pt x="347" y="336"/>
                      <a:pt x="347" y="336"/>
                    </a:cubicBezTo>
                    <a:cubicBezTo>
                      <a:pt x="347" y="336"/>
                      <a:pt x="347" y="336"/>
                      <a:pt x="347" y="336"/>
                    </a:cubicBezTo>
                    <a:cubicBezTo>
                      <a:pt x="347" y="336"/>
                      <a:pt x="347" y="335"/>
                      <a:pt x="347" y="335"/>
                    </a:cubicBezTo>
                    <a:cubicBezTo>
                      <a:pt x="347" y="335"/>
                      <a:pt x="347" y="335"/>
                      <a:pt x="347" y="335"/>
                    </a:cubicBezTo>
                    <a:cubicBezTo>
                      <a:pt x="346" y="335"/>
                      <a:pt x="346" y="334"/>
                      <a:pt x="346" y="334"/>
                    </a:cubicBezTo>
                    <a:cubicBezTo>
                      <a:pt x="346" y="334"/>
                      <a:pt x="346" y="334"/>
                      <a:pt x="346" y="333"/>
                    </a:cubicBezTo>
                    <a:cubicBezTo>
                      <a:pt x="346" y="303"/>
                      <a:pt x="343" y="93"/>
                      <a:pt x="326" y="0"/>
                    </a:cubicBezTo>
                  </a:path>
                </a:pathLst>
              </a:custGeom>
              <a:solidFill>
                <a:srgbClr val="50C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Freeform 49"/>
              <p:cNvSpPr>
                <a:spLocks/>
              </p:cNvSpPr>
              <p:nvPr/>
            </p:nvSpPr>
            <p:spPr bwMode="auto">
              <a:xfrm>
                <a:off x="8168675" y="4399423"/>
                <a:ext cx="147213" cy="194532"/>
              </a:xfrm>
              <a:custGeom>
                <a:avLst/>
                <a:gdLst>
                  <a:gd name="T0" fmla="*/ 93 w 120"/>
                  <a:gd name="T1" fmla="*/ 112 h 158"/>
                  <a:gd name="T2" fmla="*/ 93 w 120"/>
                  <a:gd name="T3" fmla="*/ 25 h 158"/>
                  <a:gd name="T4" fmla="*/ 39 w 120"/>
                  <a:gd name="T5" fmla="*/ 25 h 158"/>
                  <a:gd name="T6" fmla="*/ 30 w 120"/>
                  <a:gd name="T7" fmla="*/ 0 h 158"/>
                  <a:gd name="T8" fmla="*/ 0 w 120"/>
                  <a:gd name="T9" fmla="*/ 11 h 158"/>
                  <a:gd name="T10" fmla="*/ 29 w 120"/>
                  <a:gd name="T11" fmla="*/ 62 h 158"/>
                  <a:gd name="T12" fmla="*/ 29 w 120"/>
                  <a:gd name="T13" fmla="*/ 112 h 158"/>
                  <a:gd name="T14" fmla="*/ 1 w 120"/>
                  <a:gd name="T15" fmla="*/ 112 h 158"/>
                  <a:gd name="T16" fmla="*/ 61 w 120"/>
                  <a:gd name="T17" fmla="*/ 158 h 158"/>
                  <a:gd name="T18" fmla="*/ 120 w 120"/>
                  <a:gd name="T19" fmla="*/ 112 h 158"/>
                  <a:gd name="T20" fmla="*/ 93 w 120"/>
                  <a:gd name="T21" fmla="*/ 1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58">
                    <a:moveTo>
                      <a:pt x="93" y="112"/>
                    </a:moveTo>
                    <a:cubicBezTo>
                      <a:pt x="93" y="25"/>
                      <a:pt x="93" y="25"/>
                      <a:pt x="93" y="25"/>
                    </a:cubicBezTo>
                    <a:cubicBezTo>
                      <a:pt x="39" y="25"/>
                      <a:pt x="39" y="25"/>
                      <a:pt x="39" y="25"/>
                    </a:cubicBezTo>
                    <a:cubicBezTo>
                      <a:pt x="30" y="0"/>
                      <a:pt x="30" y="0"/>
                      <a:pt x="30" y="0"/>
                    </a:cubicBezTo>
                    <a:cubicBezTo>
                      <a:pt x="0" y="11"/>
                      <a:pt x="0" y="11"/>
                      <a:pt x="0" y="11"/>
                    </a:cubicBezTo>
                    <a:cubicBezTo>
                      <a:pt x="23" y="18"/>
                      <a:pt x="28" y="46"/>
                      <a:pt x="29" y="62"/>
                    </a:cubicBezTo>
                    <a:cubicBezTo>
                      <a:pt x="29" y="112"/>
                      <a:pt x="29" y="112"/>
                      <a:pt x="29" y="112"/>
                    </a:cubicBezTo>
                    <a:cubicBezTo>
                      <a:pt x="1" y="112"/>
                      <a:pt x="1" y="112"/>
                      <a:pt x="1" y="112"/>
                    </a:cubicBezTo>
                    <a:cubicBezTo>
                      <a:pt x="8" y="139"/>
                      <a:pt x="32" y="158"/>
                      <a:pt x="61" y="158"/>
                    </a:cubicBezTo>
                    <a:cubicBezTo>
                      <a:pt x="89" y="158"/>
                      <a:pt x="114" y="139"/>
                      <a:pt x="120" y="112"/>
                    </a:cubicBezTo>
                    <a:cubicBezTo>
                      <a:pt x="93" y="112"/>
                      <a:pt x="93" y="112"/>
                      <a:pt x="93" y="112"/>
                    </a:cubicBezTo>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6" name="Rectangle 50"/>
              <p:cNvSpPr>
                <a:spLocks noChangeArrowheads="1"/>
              </p:cNvSpPr>
              <p:nvPr/>
            </p:nvSpPr>
            <p:spPr bwMode="auto">
              <a:xfrm>
                <a:off x="7779611" y="5075026"/>
                <a:ext cx="360148" cy="27865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7" name="Rectangle 51"/>
              <p:cNvSpPr>
                <a:spLocks noChangeArrowheads="1"/>
              </p:cNvSpPr>
              <p:nvPr/>
            </p:nvSpPr>
            <p:spPr bwMode="auto">
              <a:xfrm>
                <a:off x="7779611" y="5075026"/>
                <a:ext cx="360148" cy="27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8" name="Rectangle 52"/>
              <p:cNvSpPr>
                <a:spLocks noChangeArrowheads="1"/>
              </p:cNvSpPr>
              <p:nvPr/>
            </p:nvSpPr>
            <p:spPr bwMode="auto">
              <a:xfrm>
                <a:off x="7800641" y="5096057"/>
                <a:ext cx="318087" cy="215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9" name="Rectangle 53"/>
              <p:cNvSpPr>
                <a:spLocks noChangeArrowheads="1"/>
              </p:cNvSpPr>
              <p:nvPr/>
            </p:nvSpPr>
            <p:spPr bwMode="auto">
              <a:xfrm>
                <a:off x="7800641" y="5096057"/>
                <a:ext cx="318087" cy="2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0" name="Freeform 54"/>
              <p:cNvSpPr>
                <a:spLocks noEditPoints="1"/>
              </p:cNvSpPr>
              <p:nvPr/>
            </p:nvSpPr>
            <p:spPr bwMode="auto">
              <a:xfrm>
                <a:off x="7779611" y="5075026"/>
                <a:ext cx="260253" cy="278654"/>
              </a:xfrm>
              <a:custGeom>
                <a:avLst/>
                <a:gdLst>
                  <a:gd name="T0" fmla="*/ 70 w 99"/>
                  <a:gd name="T1" fmla="*/ 101 h 106"/>
                  <a:gd name="T2" fmla="*/ 70 w 99"/>
                  <a:gd name="T3" fmla="*/ 92 h 106"/>
                  <a:gd name="T4" fmla="*/ 80 w 99"/>
                  <a:gd name="T5" fmla="*/ 92 h 106"/>
                  <a:gd name="T6" fmla="*/ 80 w 99"/>
                  <a:gd name="T7" fmla="*/ 101 h 106"/>
                  <a:gd name="T8" fmla="*/ 70 w 99"/>
                  <a:gd name="T9" fmla="*/ 101 h 106"/>
                  <a:gd name="T10" fmla="*/ 37 w 99"/>
                  <a:gd name="T11" fmla="*/ 0 h 106"/>
                  <a:gd name="T12" fmla="*/ 0 w 99"/>
                  <a:gd name="T13" fmla="*/ 0 h 106"/>
                  <a:gd name="T14" fmla="*/ 0 w 99"/>
                  <a:gd name="T15" fmla="*/ 106 h 106"/>
                  <a:gd name="T16" fmla="*/ 99 w 99"/>
                  <a:gd name="T17" fmla="*/ 106 h 106"/>
                  <a:gd name="T18" fmla="*/ 90 w 99"/>
                  <a:gd name="T19" fmla="*/ 90 h 106"/>
                  <a:gd name="T20" fmla="*/ 8 w 99"/>
                  <a:gd name="T21" fmla="*/ 90 h 106"/>
                  <a:gd name="T22" fmla="*/ 8 w 99"/>
                  <a:gd name="T23" fmla="*/ 8 h 106"/>
                  <a:gd name="T24" fmla="*/ 42 w 99"/>
                  <a:gd name="T25" fmla="*/ 8 h 106"/>
                  <a:gd name="T26" fmla="*/ 37 w 99"/>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6">
                    <a:moveTo>
                      <a:pt x="70" y="101"/>
                    </a:moveTo>
                    <a:lnTo>
                      <a:pt x="70" y="92"/>
                    </a:lnTo>
                    <a:lnTo>
                      <a:pt x="80" y="92"/>
                    </a:lnTo>
                    <a:lnTo>
                      <a:pt x="80" y="101"/>
                    </a:lnTo>
                    <a:lnTo>
                      <a:pt x="70" y="101"/>
                    </a:lnTo>
                    <a:close/>
                    <a:moveTo>
                      <a:pt x="37" y="0"/>
                    </a:moveTo>
                    <a:lnTo>
                      <a:pt x="0" y="0"/>
                    </a:lnTo>
                    <a:lnTo>
                      <a:pt x="0" y="106"/>
                    </a:lnTo>
                    <a:lnTo>
                      <a:pt x="99" y="106"/>
                    </a:lnTo>
                    <a:lnTo>
                      <a:pt x="90" y="90"/>
                    </a:lnTo>
                    <a:lnTo>
                      <a:pt x="8" y="90"/>
                    </a:lnTo>
                    <a:lnTo>
                      <a:pt x="8" y="8"/>
                    </a:lnTo>
                    <a:lnTo>
                      <a:pt x="42" y="8"/>
                    </a:lnTo>
                    <a:lnTo>
                      <a:pt x="37" y="0"/>
                    </a:lnTo>
                    <a:close/>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1" name="Freeform 55"/>
              <p:cNvSpPr>
                <a:spLocks noEditPoints="1"/>
              </p:cNvSpPr>
              <p:nvPr/>
            </p:nvSpPr>
            <p:spPr bwMode="auto">
              <a:xfrm>
                <a:off x="7779611" y="5075026"/>
                <a:ext cx="260253" cy="278654"/>
              </a:xfrm>
              <a:custGeom>
                <a:avLst/>
                <a:gdLst>
                  <a:gd name="T0" fmla="*/ 70 w 99"/>
                  <a:gd name="T1" fmla="*/ 101 h 106"/>
                  <a:gd name="T2" fmla="*/ 70 w 99"/>
                  <a:gd name="T3" fmla="*/ 92 h 106"/>
                  <a:gd name="T4" fmla="*/ 80 w 99"/>
                  <a:gd name="T5" fmla="*/ 92 h 106"/>
                  <a:gd name="T6" fmla="*/ 80 w 99"/>
                  <a:gd name="T7" fmla="*/ 101 h 106"/>
                  <a:gd name="T8" fmla="*/ 70 w 99"/>
                  <a:gd name="T9" fmla="*/ 101 h 106"/>
                  <a:gd name="T10" fmla="*/ 37 w 99"/>
                  <a:gd name="T11" fmla="*/ 0 h 106"/>
                  <a:gd name="T12" fmla="*/ 0 w 99"/>
                  <a:gd name="T13" fmla="*/ 0 h 106"/>
                  <a:gd name="T14" fmla="*/ 0 w 99"/>
                  <a:gd name="T15" fmla="*/ 106 h 106"/>
                  <a:gd name="T16" fmla="*/ 99 w 99"/>
                  <a:gd name="T17" fmla="*/ 106 h 106"/>
                  <a:gd name="T18" fmla="*/ 90 w 99"/>
                  <a:gd name="T19" fmla="*/ 90 h 106"/>
                  <a:gd name="T20" fmla="*/ 8 w 99"/>
                  <a:gd name="T21" fmla="*/ 90 h 106"/>
                  <a:gd name="T22" fmla="*/ 8 w 99"/>
                  <a:gd name="T23" fmla="*/ 8 h 106"/>
                  <a:gd name="T24" fmla="*/ 42 w 99"/>
                  <a:gd name="T25" fmla="*/ 8 h 106"/>
                  <a:gd name="T26" fmla="*/ 37 w 99"/>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6">
                    <a:moveTo>
                      <a:pt x="70" y="101"/>
                    </a:moveTo>
                    <a:lnTo>
                      <a:pt x="70" y="92"/>
                    </a:lnTo>
                    <a:lnTo>
                      <a:pt x="80" y="92"/>
                    </a:lnTo>
                    <a:lnTo>
                      <a:pt x="80" y="101"/>
                    </a:lnTo>
                    <a:lnTo>
                      <a:pt x="70" y="101"/>
                    </a:lnTo>
                    <a:moveTo>
                      <a:pt x="37" y="0"/>
                    </a:moveTo>
                    <a:lnTo>
                      <a:pt x="0" y="0"/>
                    </a:lnTo>
                    <a:lnTo>
                      <a:pt x="0" y="106"/>
                    </a:lnTo>
                    <a:lnTo>
                      <a:pt x="99" y="106"/>
                    </a:lnTo>
                    <a:lnTo>
                      <a:pt x="90" y="90"/>
                    </a:lnTo>
                    <a:lnTo>
                      <a:pt x="8" y="90"/>
                    </a:lnTo>
                    <a:lnTo>
                      <a:pt x="8" y="8"/>
                    </a:lnTo>
                    <a:lnTo>
                      <a:pt x="42" y="8"/>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2" name="Freeform 56"/>
              <p:cNvSpPr>
                <a:spLocks/>
              </p:cNvSpPr>
              <p:nvPr/>
            </p:nvSpPr>
            <p:spPr bwMode="auto">
              <a:xfrm>
                <a:off x="7800641" y="5096057"/>
                <a:ext cx="215562" cy="215562"/>
              </a:xfrm>
              <a:custGeom>
                <a:avLst/>
                <a:gdLst>
                  <a:gd name="T0" fmla="*/ 34 w 82"/>
                  <a:gd name="T1" fmla="*/ 0 h 82"/>
                  <a:gd name="T2" fmla="*/ 0 w 82"/>
                  <a:gd name="T3" fmla="*/ 0 h 82"/>
                  <a:gd name="T4" fmla="*/ 0 w 82"/>
                  <a:gd name="T5" fmla="*/ 82 h 82"/>
                  <a:gd name="T6" fmla="*/ 82 w 82"/>
                  <a:gd name="T7" fmla="*/ 82 h 82"/>
                  <a:gd name="T8" fmla="*/ 34 w 82"/>
                  <a:gd name="T9" fmla="*/ 0 h 82"/>
                </a:gdLst>
                <a:ahLst/>
                <a:cxnLst>
                  <a:cxn ang="0">
                    <a:pos x="T0" y="T1"/>
                  </a:cxn>
                  <a:cxn ang="0">
                    <a:pos x="T2" y="T3"/>
                  </a:cxn>
                  <a:cxn ang="0">
                    <a:pos x="T4" y="T5"/>
                  </a:cxn>
                  <a:cxn ang="0">
                    <a:pos x="T6" y="T7"/>
                  </a:cxn>
                  <a:cxn ang="0">
                    <a:pos x="T8" y="T9"/>
                  </a:cxn>
                </a:cxnLst>
                <a:rect l="0" t="0" r="r" b="b"/>
                <a:pathLst>
                  <a:path w="82" h="82">
                    <a:moveTo>
                      <a:pt x="34" y="0"/>
                    </a:moveTo>
                    <a:lnTo>
                      <a:pt x="0" y="0"/>
                    </a:lnTo>
                    <a:lnTo>
                      <a:pt x="0" y="82"/>
                    </a:lnTo>
                    <a:lnTo>
                      <a:pt x="82" y="82"/>
                    </a:lnTo>
                    <a:lnTo>
                      <a:pt x="34"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3" name="Freeform 57"/>
              <p:cNvSpPr>
                <a:spLocks/>
              </p:cNvSpPr>
              <p:nvPr/>
            </p:nvSpPr>
            <p:spPr bwMode="auto">
              <a:xfrm>
                <a:off x="7800641" y="5096057"/>
                <a:ext cx="215562" cy="215562"/>
              </a:xfrm>
              <a:custGeom>
                <a:avLst/>
                <a:gdLst>
                  <a:gd name="T0" fmla="*/ 34 w 82"/>
                  <a:gd name="T1" fmla="*/ 0 h 82"/>
                  <a:gd name="T2" fmla="*/ 0 w 82"/>
                  <a:gd name="T3" fmla="*/ 0 h 82"/>
                  <a:gd name="T4" fmla="*/ 0 w 82"/>
                  <a:gd name="T5" fmla="*/ 82 h 82"/>
                  <a:gd name="T6" fmla="*/ 82 w 82"/>
                  <a:gd name="T7" fmla="*/ 82 h 82"/>
                  <a:gd name="T8" fmla="*/ 34 w 82"/>
                  <a:gd name="T9" fmla="*/ 0 h 82"/>
                </a:gdLst>
                <a:ahLst/>
                <a:cxnLst>
                  <a:cxn ang="0">
                    <a:pos x="T0" y="T1"/>
                  </a:cxn>
                  <a:cxn ang="0">
                    <a:pos x="T2" y="T3"/>
                  </a:cxn>
                  <a:cxn ang="0">
                    <a:pos x="T4" y="T5"/>
                  </a:cxn>
                  <a:cxn ang="0">
                    <a:pos x="T6" y="T7"/>
                  </a:cxn>
                  <a:cxn ang="0">
                    <a:pos x="T8" y="T9"/>
                  </a:cxn>
                </a:cxnLst>
                <a:rect l="0" t="0" r="r" b="b"/>
                <a:pathLst>
                  <a:path w="82" h="82">
                    <a:moveTo>
                      <a:pt x="34" y="0"/>
                    </a:moveTo>
                    <a:lnTo>
                      <a:pt x="0" y="0"/>
                    </a:lnTo>
                    <a:lnTo>
                      <a:pt x="0" y="82"/>
                    </a:lnTo>
                    <a:lnTo>
                      <a:pt x="82" y="82"/>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4" name="Rectangle 58"/>
              <p:cNvSpPr>
                <a:spLocks noChangeArrowheads="1"/>
              </p:cNvSpPr>
              <p:nvPr/>
            </p:nvSpPr>
            <p:spPr bwMode="auto">
              <a:xfrm>
                <a:off x="7963628" y="5316877"/>
                <a:ext cx="26288" cy="23660"/>
              </a:xfrm>
              <a:prstGeom prst="rect">
                <a:avLst/>
              </a:prstGeom>
              <a:solidFill>
                <a:srgbClr val="9C0C1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5" name="Rectangle 59"/>
              <p:cNvSpPr>
                <a:spLocks noChangeArrowheads="1"/>
              </p:cNvSpPr>
              <p:nvPr/>
            </p:nvSpPr>
            <p:spPr bwMode="auto">
              <a:xfrm>
                <a:off x="7963628" y="5316877"/>
                <a:ext cx="26288" cy="2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6" name="Freeform 60"/>
              <p:cNvSpPr>
                <a:spLocks/>
              </p:cNvSpPr>
              <p:nvPr/>
            </p:nvSpPr>
            <p:spPr bwMode="auto">
              <a:xfrm>
                <a:off x="7905794" y="4538749"/>
                <a:ext cx="197162" cy="754469"/>
              </a:xfrm>
              <a:custGeom>
                <a:avLst/>
                <a:gdLst>
                  <a:gd name="T0" fmla="*/ 0 w 159"/>
                  <a:gd name="T1" fmla="*/ 612 h 612"/>
                  <a:gd name="T2" fmla="*/ 85 w 159"/>
                  <a:gd name="T3" fmla="*/ 0 h 612"/>
                  <a:gd name="T4" fmla="*/ 85 w 159"/>
                  <a:gd name="T5" fmla="*/ 0 h 612"/>
                  <a:gd name="T6" fmla="*/ 159 w 159"/>
                  <a:gd name="T7" fmla="*/ 26 h 612"/>
                  <a:gd name="T8" fmla="*/ 147 w 159"/>
                  <a:gd name="T9" fmla="*/ 66 h 612"/>
                  <a:gd name="T10" fmla="*/ 119 w 159"/>
                  <a:gd name="T11" fmla="*/ 184 h 612"/>
                  <a:gd name="T12" fmla="*/ 78 w 159"/>
                  <a:gd name="T13" fmla="*/ 612 h 612"/>
                  <a:gd name="T14" fmla="*/ 0 w 159"/>
                  <a:gd name="T15" fmla="*/ 612 h 6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612">
                    <a:moveTo>
                      <a:pt x="0" y="612"/>
                    </a:moveTo>
                    <a:cubicBezTo>
                      <a:pt x="0" y="244"/>
                      <a:pt x="84" y="3"/>
                      <a:pt x="85" y="0"/>
                    </a:cubicBezTo>
                    <a:cubicBezTo>
                      <a:pt x="85" y="0"/>
                      <a:pt x="85" y="0"/>
                      <a:pt x="85" y="0"/>
                    </a:cubicBezTo>
                    <a:cubicBezTo>
                      <a:pt x="159" y="26"/>
                      <a:pt x="159" y="26"/>
                      <a:pt x="159" y="26"/>
                    </a:cubicBezTo>
                    <a:cubicBezTo>
                      <a:pt x="159" y="26"/>
                      <a:pt x="154" y="39"/>
                      <a:pt x="147" y="66"/>
                    </a:cubicBezTo>
                    <a:cubicBezTo>
                      <a:pt x="139" y="93"/>
                      <a:pt x="129" y="133"/>
                      <a:pt x="119" y="184"/>
                    </a:cubicBezTo>
                    <a:cubicBezTo>
                      <a:pt x="98" y="287"/>
                      <a:pt x="78" y="434"/>
                      <a:pt x="78" y="612"/>
                    </a:cubicBezTo>
                    <a:lnTo>
                      <a:pt x="0" y="612"/>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7" name="Freeform 61"/>
              <p:cNvSpPr>
                <a:spLocks/>
              </p:cNvSpPr>
              <p:nvPr/>
            </p:nvSpPr>
            <p:spPr bwMode="auto">
              <a:xfrm>
                <a:off x="7905794" y="5293219"/>
                <a:ext cx="97267" cy="102524"/>
              </a:xfrm>
              <a:custGeom>
                <a:avLst/>
                <a:gdLst>
                  <a:gd name="T0" fmla="*/ 0 w 78"/>
                  <a:gd name="T1" fmla="*/ 41 h 82"/>
                  <a:gd name="T2" fmla="*/ 0 w 78"/>
                  <a:gd name="T3" fmla="*/ 43 h 82"/>
                  <a:gd name="T4" fmla="*/ 39 w 78"/>
                  <a:gd name="T5" fmla="*/ 82 h 82"/>
                  <a:gd name="T6" fmla="*/ 78 w 78"/>
                  <a:gd name="T7" fmla="*/ 43 h 82"/>
                  <a:gd name="T8" fmla="*/ 78 w 78"/>
                  <a:gd name="T9" fmla="*/ 41 h 82"/>
                  <a:gd name="T10" fmla="*/ 78 w 78"/>
                  <a:gd name="T11" fmla="*/ 41 h 82"/>
                  <a:gd name="T12" fmla="*/ 78 w 78"/>
                  <a:gd name="T13" fmla="*/ 0 h 82"/>
                  <a:gd name="T14" fmla="*/ 0 w 78"/>
                  <a:gd name="T15" fmla="*/ 0 h 82"/>
                  <a:gd name="T16" fmla="*/ 0 w 78"/>
                  <a:gd name="T17"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82">
                    <a:moveTo>
                      <a:pt x="0" y="41"/>
                    </a:moveTo>
                    <a:cubicBezTo>
                      <a:pt x="0" y="42"/>
                      <a:pt x="0" y="42"/>
                      <a:pt x="0" y="43"/>
                    </a:cubicBezTo>
                    <a:cubicBezTo>
                      <a:pt x="0" y="65"/>
                      <a:pt x="17" y="82"/>
                      <a:pt x="39" y="82"/>
                    </a:cubicBezTo>
                    <a:cubicBezTo>
                      <a:pt x="61" y="82"/>
                      <a:pt x="78" y="65"/>
                      <a:pt x="78" y="43"/>
                    </a:cubicBezTo>
                    <a:cubicBezTo>
                      <a:pt x="78" y="42"/>
                      <a:pt x="78" y="42"/>
                      <a:pt x="78" y="41"/>
                    </a:cubicBezTo>
                    <a:cubicBezTo>
                      <a:pt x="78" y="41"/>
                      <a:pt x="78" y="41"/>
                      <a:pt x="78" y="41"/>
                    </a:cubicBezTo>
                    <a:cubicBezTo>
                      <a:pt x="78" y="0"/>
                      <a:pt x="78" y="0"/>
                      <a:pt x="78" y="0"/>
                    </a:cubicBezTo>
                    <a:cubicBezTo>
                      <a:pt x="0" y="0"/>
                      <a:pt x="0" y="0"/>
                      <a:pt x="0" y="0"/>
                    </a:cubicBezTo>
                    <a:cubicBezTo>
                      <a:pt x="0" y="41"/>
                      <a:pt x="0" y="41"/>
                      <a:pt x="0" y="41"/>
                    </a:cubicBezTo>
                    <a:close/>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36" name="Group 135"/>
              <p:cNvGrpSpPr/>
              <p:nvPr/>
            </p:nvGrpSpPr>
            <p:grpSpPr>
              <a:xfrm rot="1873458">
                <a:off x="7975656" y="4155181"/>
                <a:ext cx="389066" cy="354890"/>
                <a:chOff x="7971513" y="4181231"/>
                <a:chExt cx="389066" cy="354890"/>
              </a:xfrm>
            </p:grpSpPr>
            <p:sp>
              <p:nvSpPr>
                <p:cNvPr id="118" name="Freeform 62"/>
                <p:cNvSpPr>
                  <a:spLocks/>
                </p:cNvSpPr>
                <p:nvPr/>
              </p:nvSpPr>
              <p:spPr bwMode="auto">
                <a:xfrm>
                  <a:off x="8152902" y="4212777"/>
                  <a:ext cx="115668" cy="65721"/>
                </a:xfrm>
                <a:custGeom>
                  <a:avLst/>
                  <a:gdLst>
                    <a:gd name="T0" fmla="*/ 0 w 44"/>
                    <a:gd name="T1" fmla="*/ 14 h 25"/>
                    <a:gd name="T2" fmla="*/ 44 w 44"/>
                    <a:gd name="T3" fmla="*/ 0 h 25"/>
                    <a:gd name="T4" fmla="*/ 44 w 44"/>
                    <a:gd name="T5" fmla="*/ 25 h 25"/>
                    <a:gd name="T6" fmla="*/ 0 w 44"/>
                    <a:gd name="T7" fmla="*/ 14 h 25"/>
                  </a:gdLst>
                  <a:ahLst/>
                  <a:cxnLst>
                    <a:cxn ang="0">
                      <a:pos x="T0" y="T1"/>
                    </a:cxn>
                    <a:cxn ang="0">
                      <a:pos x="T2" y="T3"/>
                    </a:cxn>
                    <a:cxn ang="0">
                      <a:pos x="T4" y="T5"/>
                    </a:cxn>
                    <a:cxn ang="0">
                      <a:pos x="T6" y="T7"/>
                    </a:cxn>
                  </a:cxnLst>
                  <a:rect l="0" t="0" r="r" b="b"/>
                  <a:pathLst>
                    <a:path w="44" h="25">
                      <a:moveTo>
                        <a:pt x="0" y="14"/>
                      </a:moveTo>
                      <a:lnTo>
                        <a:pt x="44" y="0"/>
                      </a:lnTo>
                      <a:lnTo>
                        <a:pt x="44" y="25"/>
                      </a:lnTo>
                      <a:lnTo>
                        <a:pt x="0" y="1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9" name="Freeform 63"/>
                <p:cNvSpPr>
                  <a:spLocks/>
                </p:cNvSpPr>
                <p:nvPr/>
              </p:nvSpPr>
              <p:spPr bwMode="auto">
                <a:xfrm>
                  <a:off x="8074038" y="4249580"/>
                  <a:ext cx="286541" cy="205047"/>
                </a:xfrm>
                <a:custGeom>
                  <a:avLst/>
                  <a:gdLst>
                    <a:gd name="T0" fmla="*/ 0 w 233"/>
                    <a:gd name="T1" fmla="*/ 167 h 167"/>
                    <a:gd name="T2" fmla="*/ 118 w 233"/>
                    <a:gd name="T3" fmla="*/ 167 h 167"/>
                    <a:gd name="T4" fmla="*/ 119 w 233"/>
                    <a:gd name="T5" fmla="*/ 167 h 167"/>
                    <a:gd name="T6" fmla="*/ 233 w 233"/>
                    <a:gd name="T7" fmla="*/ 0 h 167"/>
                    <a:gd name="T8" fmla="*/ 225 w 233"/>
                    <a:gd name="T9" fmla="*/ 0 h 167"/>
                    <a:gd name="T10" fmla="*/ 158 w 233"/>
                    <a:gd name="T11" fmla="*/ 0 h 167"/>
                    <a:gd name="T12" fmla="*/ 74 w 233"/>
                    <a:gd name="T13" fmla="*/ 0 h 167"/>
                    <a:gd name="T14" fmla="*/ 0 w 233"/>
                    <a:gd name="T15" fmla="*/ 0 h 167"/>
                    <a:gd name="T16" fmla="*/ 0 w 233"/>
                    <a:gd name="T1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7">
                      <a:moveTo>
                        <a:pt x="0" y="167"/>
                      </a:moveTo>
                      <a:cubicBezTo>
                        <a:pt x="118" y="167"/>
                        <a:pt x="118" y="167"/>
                        <a:pt x="118" y="167"/>
                      </a:cubicBezTo>
                      <a:cubicBezTo>
                        <a:pt x="119" y="167"/>
                        <a:pt x="119" y="167"/>
                        <a:pt x="119" y="167"/>
                      </a:cubicBezTo>
                      <a:cubicBezTo>
                        <a:pt x="207" y="162"/>
                        <a:pt x="233" y="89"/>
                        <a:pt x="233" y="0"/>
                      </a:cubicBezTo>
                      <a:cubicBezTo>
                        <a:pt x="225" y="0"/>
                        <a:pt x="225" y="0"/>
                        <a:pt x="225" y="0"/>
                      </a:cubicBezTo>
                      <a:cubicBezTo>
                        <a:pt x="158" y="0"/>
                        <a:pt x="158" y="0"/>
                        <a:pt x="158" y="0"/>
                      </a:cubicBezTo>
                      <a:cubicBezTo>
                        <a:pt x="74" y="0"/>
                        <a:pt x="74" y="0"/>
                        <a:pt x="74" y="0"/>
                      </a:cubicBezTo>
                      <a:cubicBezTo>
                        <a:pt x="0" y="0"/>
                        <a:pt x="0" y="0"/>
                        <a:pt x="0" y="0"/>
                      </a:cubicBezTo>
                      <a:cubicBezTo>
                        <a:pt x="0" y="167"/>
                        <a:pt x="0" y="167"/>
                        <a:pt x="0" y="167"/>
                      </a:cubicBezTo>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0" name="Oval 64"/>
                <p:cNvSpPr>
                  <a:spLocks noChangeArrowheads="1"/>
                </p:cNvSpPr>
                <p:nvPr/>
              </p:nvSpPr>
              <p:spPr bwMode="auto">
                <a:xfrm>
                  <a:off x="8173933" y="4294271"/>
                  <a:ext cx="15773" cy="1840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1" name="Freeform 65"/>
                <p:cNvSpPr>
                  <a:spLocks/>
                </p:cNvSpPr>
                <p:nvPr/>
              </p:nvSpPr>
              <p:spPr bwMode="auto">
                <a:xfrm>
                  <a:off x="7971513" y="4181231"/>
                  <a:ext cx="291799" cy="354890"/>
                </a:xfrm>
                <a:custGeom>
                  <a:avLst/>
                  <a:gdLst>
                    <a:gd name="T0" fmla="*/ 140 w 237"/>
                    <a:gd name="T1" fmla="*/ 172 h 286"/>
                    <a:gd name="T2" fmla="*/ 140 w 237"/>
                    <a:gd name="T3" fmla="*/ 172 h 286"/>
                    <a:gd name="T4" fmla="*/ 136 w 237"/>
                    <a:gd name="T5" fmla="*/ 167 h 286"/>
                    <a:gd name="T6" fmla="*/ 125 w 237"/>
                    <a:gd name="T7" fmla="*/ 123 h 286"/>
                    <a:gd name="T8" fmla="*/ 83 w 237"/>
                    <a:gd name="T9" fmla="*/ 54 h 286"/>
                    <a:gd name="T10" fmla="*/ 83 w 237"/>
                    <a:gd name="T11" fmla="*/ 55 h 286"/>
                    <a:gd name="T12" fmla="*/ 83 w 237"/>
                    <a:gd name="T13" fmla="*/ 54 h 286"/>
                    <a:gd name="T14" fmla="*/ 33 w 237"/>
                    <a:gd name="T15" fmla="*/ 82 h 286"/>
                    <a:gd name="T16" fmla="*/ 26 w 237"/>
                    <a:gd name="T17" fmla="*/ 146 h 286"/>
                    <a:gd name="T18" fmla="*/ 35 w 237"/>
                    <a:gd name="T19" fmla="*/ 178 h 286"/>
                    <a:gd name="T20" fmla="*/ 41 w 237"/>
                    <a:gd name="T21" fmla="*/ 206 h 286"/>
                    <a:gd name="T22" fmla="*/ 68 w 237"/>
                    <a:gd name="T23" fmla="*/ 219 h 286"/>
                    <a:gd name="T24" fmla="*/ 237 w 237"/>
                    <a:gd name="T25" fmla="*/ 215 h 286"/>
                    <a:gd name="T26" fmla="*/ 140 w 237"/>
                    <a:gd name="T27" fmla="*/ 17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286">
                      <a:moveTo>
                        <a:pt x="140" y="172"/>
                      </a:moveTo>
                      <a:cubicBezTo>
                        <a:pt x="140" y="172"/>
                        <a:pt x="140" y="172"/>
                        <a:pt x="140" y="172"/>
                      </a:cubicBezTo>
                      <a:cubicBezTo>
                        <a:pt x="139" y="170"/>
                        <a:pt x="137" y="169"/>
                        <a:pt x="136" y="167"/>
                      </a:cubicBezTo>
                      <a:cubicBezTo>
                        <a:pt x="122" y="153"/>
                        <a:pt x="126" y="143"/>
                        <a:pt x="125" y="123"/>
                      </a:cubicBezTo>
                      <a:cubicBezTo>
                        <a:pt x="124" y="100"/>
                        <a:pt x="108" y="61"/>
                        <a:pt x="83" y="54"/>
                      </a:cubicBezTo>
                      <a:cubicBezTo>
                        <a:pt x="83" y="55"/>
                        <a:pt x="83" y="55"/>
                        <a:pt x="83" y="55"/>
                      </a:cubicBezTo>
                      <a:cubicBezTo>
                        <a:pt x="83" y="54"/>
                        <a:pt x="83" y="54"/>
                        <a:pt x="83" y="54"/>
                      </a:cubicBezTo>
                      <a:cubicBezTo>
                        <a:pt x="83" y="54"/>
                        <a:pt x="0" y="0"/>
                        <a:pt x="33" y="82"/>
                      </a:cubicBezTo>
                      <a:cubicBezTo>
                        <a:pt x="19" y="101"/>
                        <a:pt x="15" y="127"/>
                        <a:pt x="26" y="146"/>
                      </a:cubicBezTo>
                      <a:cubicBezTo>
                        <a:pt x="33" y="157"/>
                        <a:pt x="35" y="165"/>
                        <a:pt x="35" y="178"/>
                      </a:cubicBezTo>
                      <a:cubicBezTo>
                        <a:pt x="35" y="188"/>
                        <a:pt x="36" y="196"/>
                        <a:pt x="41" y="206"/>
                      </a:cubicBezTo>
                      <a:cubicBezTo>
                        <a:pt x="45" y="213"/>
                        <a:pt x="56" y="218"/>
                        <a:pt x="68" y="219"/>
                      </a:cubicBezTo>
                      <a:cubicBezTo>
                        <a:pt x="109" y="286"/>
                        <a:pt x="237" y="215"/>
                        <a:pt x="237" y="215"/>
                      </a:cubicBezTo>
                      <a:cubicBezTo>
                        <a:pt x="209" y="170"/>
                        <a:pt x="140" y="172"/>
                        <a:pt x="140" y="172"/>
                      </a:cubicBezTo>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Freeform 66"/>
                <p:cNvSpPr>
                  <a:spLocks/>
                </p:cNvSpPr>
                <p:nvPr/>
              </p:nvSpPr>
              <p:spPr bwMode="auto">
                <a:xfrm>
                  <a:off x="8145015" y="4375763"/>
                  <a:ext cx="92009" cy="63091"/>
                </a:xfrm>
                <a:custGeom>
                  <a:avLst/>
                  <a:gdLst>
                    <a:gd name="T0" fmla="*/ 0 w 76"/>
                    <a:gd name="T1" fmla="*/ 13 h 50"/>
                    <a:gd name="T2" fmla="*/ 37 w 76"/>
                    <a:gd name="T3" fmla="*/ 50 h 50"/>
                    <a:gd name="T4" fmla="*/ 75 w 76"/>
                    <a:gd name="T5" fmla="*/ 13 h 50"/>
                    <a:gd name="T6" fmla="*/ 76 w 76"/>
                    <a:gd name="T7" fmla="*/ 0 h 50"/>
                    <a:gd name="T8" fmla="*/ 0 w 76"/>
                    <a:gd name="T9" fmla="*/ 0 h 50"/>
                    <a:gd name="T10" fmla="*/ 0 w 76"/>
                    <a:gd name="T11" fmla="*/ 13 h 50"/>
                  </a:gdLst>
                  <a:ahLst/>
                  <a:cxnLst>
                    <a:cxn ang="0">
                      <a:pos x="T0" y="T1"/>
                    </a:cxn>
                    <a:cxn ang="0">
                      <a:pos x="T2" y="T3"/>
                    </a:cxn>
                    <a:cxn ang="0">
                      <a:pos x="T4" y="T5"/>
                    </a:cxn>
                    <a:cxn ang="0">
                      <a:pos x="T6" y="T7"/>
                    </a:cxn>
                    <a:cxn ang="0">
                      <a:pos x="T8" y="T9"/>
                    </a:cxn>
                    <a:cxn ang="0">
                      <a:pos x="T10" y="T11"/>
                    </a:cxn>
                  </a:cxnLst>
                  <a:rect l="0" t="0" r="r" b="b"/>
                  <a:pathLst>
                    <a:path w="76" h="50">
                      <a:moveTo>
                        <a:pt x="0" y="13"/>
                      </a:moveTo>
                      <a:cubicBezTo>
                        <a:pt x="0" y="34"/>
                        <a:pt x="16" y="50"/>
                        <a:pt x="37" y="50"/>
                      </a:cubicBezTo>
                      <a:cubicBezTo>
                        <a:pt x="58" y="50"/>
                        <a:pt x="75" y="34"/>
                        <a:pt x="75" y="13"/>
                      </a:cubicBezTo>
                      <a:cubicBezTo>
                        <a:pt x="76" y="0"/>
                        <a:pt x="76" y="0"/>
                        <a:pt x="76" y="0"/>
                      </a:cubicBezTo>
                      <a:cubicBezTo>
                        <a:pt x="0" y="0"/>
                        <a:pt x="0" y="0"/>
                        <a:pt x="0" y="0"/>
                      </a:cubicBezTo>
                      <a:cubicBezTo>
                        <a:pt x="0" y="13"/>
                        <a:pt x="0" y="13"/>
                        <a:pt x="0" y="13"/>
                      </a:cubicBezTo>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3" name="Freeform 67"/>
                <p:cNvSpPr>
                  <a:spLocks/>
                </p:cNvSpPr>
                <p:nvPr/>
              </p:nvSpPr>
              <p:spPr bwMode="auto">
                <a:xfrm>
                  <a:off x="8166045" y="4394166"/>
                  <a:ext cx="47319" cy="23660"/>
                </a:xfrm>
                <a:custGeom>
                  <a:avLst/>
                  <a:gdLst>
                    <a:gd name="T0" fmla="*/ 38 w 38"/>
                    <a:gd name="T1" fmla="*/ 0 h 19"/>
                    <a:gd name="T2" fmla="*/ 0 w 38"/>
                    <a:gd name="T3" fmla="*/ 0 h 19"/>
                    <a:gd name="T4" fmla="*/ 19 w 38"/>
                    <a:gd name="T5" fmla="*/ 19 h 19"/>
                    <a:gd name="T6" fmla="*/ 38 w 38"/>
                    <a:gd name="T7" fmla="*/ 0 h 19"/>
                  </a:gdLst>
                  <a:ahLst/>
                  <a:cxnLst>
                    <a:cxn ang="0">
                      <a:pos x="T0" y="T1"/>
                    </a:cxn>
                    <a:cxn ang="0">
                      <a:pos x="T2" y="T3"/>
                    </a:cxn>
                    <a:cxn ang="0">
                      <a:pos x="T4" y="T5"/>
                    </a:cxn>
                    <a:cxn ang="0">
                      <a:pos x="T6" y="T7"/>
                    </a:cxn>
                  </a:cxnLst>
                  <a:rect l="0" t="0" r="r" b="b"/>
                  <a:pathLst>
                    <a:path w="38" h="19">
                      <a:moveTo>
                        <a:pt x="38" y="0"/>
                      </a:moveTo>
                      <a:cubicBezTo>
                        <a:pt x="0" y="0"/>
                        <a:pt x="0" y="0"/>
                        <a:pt x="0" y="0"/>
                      </a:cubicBezTo>
                      <a:cubicBezTo>
                        <a:pt x="0" y="10"/>
                        <a:pt x="9" y="19"/>
                        <a:pt x="19" y="19"/>
                      </a:cubicBezTo>
                      <a:cubicBezTo>
                        <a:pt x="30" y="19"/>
                        <a:pt x="38" y="10"/>
                        <a:pt x="38"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40" name="Group 139"/>
              <p:cNvGrpSpPr/>
              <p:nvPr/>
            </p:nvGrpSpPr>
            <p:grpSpPr>
              <a:xfrm>
                <a:off x="7169522" y="1580419"/>
                <a:ext cx="2539854" cy="1479569"/>
                <a:chOff x="7169522" y="1580419"/>
                <a:chExt cx="2539854" cy="1479569"/>
              </a:xfrm>
            </p:grpSpPr>
            <p:sp>
              <p:nvSpPr>
                <p:cNvPr id="62" name="Freeform 61"/>
                <p:cNvSpPr/>
                <p:nvPr/>
              </p:nvSpPr>
              <p:spPr bwMode="auto">
                <a:xfrm rot="20227726">
                  <a:off x="7561925" y="1984169"/>
                  <a:ext cx="332583" cy="291975"/>
                </a:xfrm>
                <a:custGeom>
                  <a:avLst/>
                  <a:gdLst/>
                  <a:ahLst/>
                  <a:cxnLst/>
                  <a:rect l="l" t="t" r="r" b="b"/>
                  <a:pathLst>
                    <a:path w="8350336" h="7330758">
                      <a:moveTo>
                        <a:pt x="8212695" y="5577085"/>
                      </a:moveTo>
                      <a:lnTo>
                        <a:pt x="8212695" y="6739402"/>
                      </a:lnTo>
                      <a:lnTo>
                        <a:pt x="6703720" y="7330758"/>
                      </a:lnTo>
                      <a:lnTo>
                        <a:pt x="5745319" y="7024886"/>
                      </a:lnTo>
                      <a:cubicBezTo>
                        <a:pt x="5738524" y="6610258"/>
                        <a:pt x="5731720" y="6195627"/>
                        <a:pt x="5724925" y="5781001"/>
                      </a:cubicBezTo>
                      <a:lnTo>
                        <a:pt x="6703720" y="6046091"/>
                      </a:lnTo>
                      <a:close/>
                      <a:moveTo>
                        <a:pt x="3339117" y="5128472"/>
                      </a:moveTo>
                      <a:lnTo>
                        <a:pt x="5500620" y="5740216"/>
                      </a:lnTo>
                      <a:cubicBezTo>
                        <a:pt x="5507416" y="6154845"/>
                        <a:pt x="5514216" y="6569476"/>
                        <a:pt x="5521012" y="6984101"/>
                      </a:cubicBezTo>
                      <a:lnTo>
                        <a:pt x="3339117" y="6351963"/>
                      </a:lnTo>
                      <a:close/>
                      <a:moveTo>
                        <a:pt x="1157219" y="4577899"/>
                      </a:moveTo>
                      <a:lnTo>
                        <a:pt x="3094418" y="5128472"/>
                      </a:lnTo>
                      <a:lnTo>
                        <a:pt x="3135200" y="6290790"/>
                      </a:lnTo>
                      <a:lnTo>
                        <a:pt x="1177613" y="5719825"/>
                      </a:lnTo>
                      <a:cubicBezTo>
                        <a:pt x="1170815" y="5339181"/>
                        <a:pt x="1164014" y="4958543"/>
                        <a:pt x="1157219" y="4577899"/>
                      </a:cubicBezTo>
                      <a:close/>
                      <a:moveTo>
                        <a:pt x="76468" y="4292418"/>
                      </a:moveTo>
                      <a:lnTo>
                        <a:pt x="994087" y="4537117"/>
                      </a:lnTo>
                      <a:lnTo>
                        <a:pt x="994087" y="5658652"/>
                      </a:lnTo>
                      <a:lnTo>
                        <a:pt x="96859" y="5413953"/>
                      </a:lnTo>
                      <a:cubicBezTo>
                        <a:pt x="90064" y="5040110"/>
                        <a:pt x="83263" y="4666261"/>
                        <a:pt x="76468" y="4292418"/>
                      </a:cubicBezTo>
                      <a:close/>
                      <a:moveTo>
                        <a:pt x="4379085" y="3925370"/>
                      </a:moveTo>
                      <a:lnTo>
                        <a:pt x="6764896" y="4455549"/>
                      </a:lnTo>
                      <a:lnTo>
                        <a:pt x="8273868" y="4027328"/>
                      </a:lnTo>
                      <a:cubicBezTo>
                        <a:pt x="8267074" y="4448754"/>
                        <a:pt x="8260272" y="4870178"/>
                        <a:pt x="8253477" y="5291604"/>
                      </a:cubicBezTo>
                      <a:lnTo>
                        <a:pt x="6764896" y="5781001"/>
                      </a:lnTo>
                      <a:lnTo>
                        <a:pt x="4399476" y="5169255"/>
                      </a:lnTo>
                      <a:cubicBezTo>
                        <a:pt x="4392681" y="4754629"/>
                        <a:pt x="4385880" y="4339995"/>
                        <a:pt x="4379085" y="3925370"/>
                      </a:cubicBezTo>
                      <a:close/>
                      <a:moveTo>
                        <a:pt x="2095232" y="3415581"/>
                      </a:moveTo>
                      <a:lnTo>
                        <a:pt x="4195559" y="3904979"/>
                      </a:lnTo>
                      <a:lnTo>
                        <a:pt x="4195559" y="5108078"/>
                      </a:lnTo>
                      <a:lnTo>
                        <a:pt x="2115623" y="4577899"/>
                      </a:lnTo>
                      <a:cubicBezTo>
                        <a:pt x="2108828" y="4190459"/>
                        <a:pt x="2102027" y="3803020"/>
                        <a:pt x="2095232" y="3415581"/>
                      </a:cubicBezTo>
                      <a:close/>
                      <a:moveTo>
                        <a:pt x="56077" y="2987360"/>
                      </a:moveTo>
                      <a:lnTo>
                        <a:pt x="1911706" y="3415581"/>
                      </a:lnTo>
                      <a:cubicBezTo>
                        <a:pt x="1918501" y="3789424"/>
                        <a:pt x="1925302" y="4163273"/>
                        <a:pt x="1932097" y="4537117"/>
                      </a:cubicBezTo>
                      <a:lnTo>
                        <a:pt x="76468" y="4088501"/>
                      </a:lnTo>
                      <a:cubicBezTo>
                        <a:pt x="69673" y="3721456"/>
                        <a:pt x="62872" y="3354408"/>
                        <a:pt x="56077" y="2987360"/>
                      </a:cubicBezTo>
                      <a:close/>
                      <a:moveTo>
                        <a:pt x="8314654" y="2477571"/>
                      </a:moveTo>
                      <a:lnTo>
                        <a:pt x="8273868" y="3741847"/>
                      </a:lnTo>
                      <a:lnTo>
                        <a:pt x="6724112" y="4170068"/>
                      </a:lnTo>
                      <a:lnTo>
                        <a:pt x="5765710" y="3945761"/>
                      </a:lnTo>
                      <a:cubicBezTo>
                        <a:pt x="5772506" y="3517539"/>
                        <a:pt x="5779306" y="3089318"/>
                        <a:pt x="5786102" y="2661094"/>
                      </a:cubicBezTo>
                      <a:lnTo>
                        <a:pt x="6764896" y="2824225"/>
                      </a:lnTo>
                      <a:close/>
                      <a:moveTo>
                        <a:pt x="3339117" y="2192087"/>
                      </a:moveTo>
                      <a:lnTo>
                        <a:pt x="5561794" y="2640703"/>
                      </a:lnTo>
                      <a:lnTo>
                        <a:pt x="5561794" y="3904979"/>
                      </a:lnTo>
                      <a:lnTo>
                        <a:pt x="3318723" y="3415581"/>
                      </a:lnTo>
                      <a:cubicBezTo>
                        <a:pt x="3325518" y="3007751"/>
                        <a:pt x="3332322" y="2599921"/>
                        <a:pt x="3339117" y="2192087"/>
                      </a:cubicBezTo>
                      <a:close/>
                      <a:moveTo>
                        <a:pt x="1116437" y="1784257"/>
                      </a:moveTo>
                      <a:lnTo>
                        <a:pt x="3135200" y="2151305"/>
                      </a:lnTo>
                      <a:lnTo>
                        <a:pt x="3135200" y="3354408"/>
                      </a:lnTo>
                      <a:lnTo>
                        <a:pt x="1136828" y="2946575"/>
                      </a:lnTo>
                      <a:cubicBezTo>
                        <a:pt x="1130033" y="2559135"/>
                        <a:pt x="1123232" y="2171696"/>
                        <a:pt x="1116437" y="1784257"/>
                      </a:cubicBezTo>
                      <a:close/>
                      <a:moveTo>
                        <a:pt x="35686" y="1600735"/>
                      </a:moveTo>
                      <a:lnTo>
                        <a:pt x="932914" y="1763866"/>
                      </a:lnTo>
                      <a:cubicBezTo>
                        <a:pt x="939709" y="2144510"/>
                        <a:pt x="946510" y="2525148"/>
                        <a:pt x="953305" y="2905792"/>
                      </a:cubicBezTo>
                      <a:lnTo>
                        <a:pt x="35686" y="2701879"/>
                      </a:lnTo>
                      <a:close/>
                      <a:moveTo>
                        <a:pt x="1605834" y="0"/>
                      </a:moveTo>
                      <a:lnTo>
                        <a:pt x="8350336" y="917619"/>
                      </a:lnTo>
                      <a:lnTo>
                        <a:pt x="8319752" y="2186988"/>
                      </a:lnTo>
                      <a:lnTo>
                        <a:pt x="6790387" y="2538744"/>
                      </a:lnTo>
                      <a:lnTo>
                        <a:pt x="4420762" y="2115216"/>
                      </a:lnTo>
                      <a:lnTo>
                        <a:pt x="4420762" y="2021842"/>
                      </a:lnTo>
                      <a:cubicBezTo>
                        <a:pt x="4425564" y="1628276"/>
                        <a:pt x="4430360" y="1234715"/>
                        <a:pt x="4435159" y="841148"/>
                      </a:cubicBezTo>
                      <a:lnTo>
                        <a:pt x="5964524" y="596449"/>
                      </a:lnTo>
                      <a:lnTo>
                        <a:pt x="5750418" y="581157"/>
                      </a:lnTo>
                      <a:lnTo>
                        <a:pt x="4221053" y="810564"/>
                      </a:lnTo>
                      <a:lnTo>
                        <a:pt x="4237622" y="917619"/>
                      </a:lnTo>
                      <a:lnTo>
                        <a:pt x="4234321" y="917619"/>
                      </a:lnTo>
                      <a:lnTo>
                        <a:pt x="4221053" y="825856"/>
                      </a:lnTo>
                      <a:cubicBezTo>
                        <a:pt x="4215951" y="1238786"/>
                        <a:pt x="4210860" y="1651709"/>
                        <a:pt x="4205758" y="2064639"/>
                      </a:cubicBezTo>
                      <a:lnTo>
                        <a:pt x="4211282" y="2065488"/>
                      </a:lnTo>
                      <a:lnTo>
                        <a:pt x="4211282" y="2077774"/>
                      </a:lnTo>
                      <a:lnTo>
                        <a:pt x="2083414" y="1697453"/>
                      </a:lnTo>
                      <a:lnTo>
                        <a:pt x="2083414" y="1483714"/>
                      </a:lnTo>
                      <a:lnTo>
                        <a:pt x="2079940" y="1483714"/>
                      </a:lnTo>
                      <a:lnTo>
                        <a:pt x="2079940" y="489398"/>
                      </a:lnTo>
                      <a:lnTo>
                        <a:pt x="3594014" y="275282"/>
                      </a:lnTo>
                      <a:lnTo>
                        <a:pt x="3410488" y="259991"/>
                      </a:lnTo>
                      <a:lnTo>
                        <a:pt x="1896414" y="474100"/>
                      </a:lnTo>
                      <a:lnTo>
                        <a:pt x="1901065" y="504689"/>
                      </a:lnTo>
                      <a:lnTo>
                        <a:pt x="1896414" y="504689"/>
                      </a:lnTo>
                      <a:lnTo>
                        <a:pt x="1896414" y="1664034"/>
                      </a:lnTo>
                      <a:lnTo>
                        <a:pt x="30584" y="1330545"/>
                      </a:lnTo>
                      <a:lnTo>
                        <a:pt x="0" y="152933"/>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63" name="Picture 62"/>
                <p:cNvPicPr>
                  <a:picLocks noChangeAspect="1"/>
                </p:cNvPicPr>
                <p:nvPr/>
              </p:nvPicPr>
              <p:blipFill>
                <a:blip r:embed="rId4"/>
                <a:stretch>
                  <a:fillRect/>
                </a:stretch>
              </p:blipFill>
              <p:spPr>
                <a:xfrm rot="19761642">
                  <a:off x="9255916" y="2181057"/>
                  <a:ext cx="453460" cy="466668"/>
                </a:xfrm>
                <a:prstGeom prst="rect">
                  <a:avLst/>
                </a:prstGeom>
              </p:spPr>
            </p:pic>
            <p:pic>
              <p:nvPicPr>
                <p:cNvPr id="64" name="Picture 63"/>
                <p:cNvPicPr>
                  <a:picLocks noChangeAspect="1"/>
                </p:cNvPicPr>
                <p:nvPr/>
              </p:nvPicPr>
              <p:blipFill>
                <a:blip r:embed="rId5"/>
                <a:stretch>
                  <a:fillRect/>
                </a:stretch>
              </p:blipFill>
              <p:spPr>
                <a:xfrm rot="232319">
                  <a:off x="8904295" y="1603611"/>
                  <a:ext cx="365457" cy="466273"/>
                </a:xfrm>
                <a:prstGeom prst="rect">
                  <a:avLst/>
                </a:prstGeom>
              </p:spPr>
            </p:pic>
            <p:pic>
              <p:nvPicPr>
                <p:cNvPr id="65" name="Picture 64"/>
                <p:cNvPicPr>
                  <a:picLocks noChangeAspect="1"/>
                </p:cNvPicPr>
                <p:nvPr/>
              </p:nvPicPr>
              <p:blipFill>
                <a:blip r:embed="rId6"/>
                <a:stretch>
                  <a:fillRect/>
                </a:stretch>
              </p:blipFill>
              <p:spPr>
                <a:xfrm>
                  <a:off x="8393097" y="1580419"/>
                  <a:ext cx="317675" cy="369189"/>
                </a:xfrm>
                <a:prstGeom prst="rect">
                  <a:avLst/>
                </a:prstGeom>
              </p:spPr>
            </p:pic>
            <p:pic>
              <p:nvPicPr>
                <p:cNvPr id="66" name="Picture 65"/>
                <p:cNvPicPr>
                  <a:picLocks noChangeAspect="1"/>
                </p:cNvPicPr>
                <p:nvPr/>
              </p:nvPicPr>
              <p:blipFill>
                <a:blip r:embed="rId7"/>
                <a:stretch>
                  <a:fillRect/>
                </a:stretch>
              </p:blipFill>
              <p:spPr>
                <a:xfrm rot="20612864">
                  <a:off x="7843040" y="1631741"/>
                  <a:ext cx="363729" cy="471500"/>
                </a:xfrm>
                <a:prstGeom prst="rect">
                  <a:avLst/>
                </a:prstGeom>
              </p:spPr>
            </p:pic>
            <p:pic>
              <p:nvPicPr>
                <p:cNvPr id="67" name="Picture 66"/>
                <p:cNvPicPr>
                  <a:picLocks noChangeAspect="1"/>
                </p:cNvPicPr>
                <p:nvPr/>
              </p:nvPicPr>
              <p:blipFill>
                <a:blip r:embed="rId8"/>
                <a:stretch>
                  <a:fillRect/>
                </a:stretch>
              </p:blipFill>
              <p:spPr>
                <a:xfrm rot="20563818">
                  <a:off x="7169522" y="2264048"/>
                  <a:ext cx="406024" cy="250780"/>
                </a:xfrm>
                <a:prstGeom prst="rect">
                  <a:avLst/>
                </a:prstGeom>
              </p:spPr>
            </p:pic>
            <p:sp>
              <p:nvSpPr>
                <p:cNvPr id="134" name="Freeform 5"/>
                <p:cNvSpPr>
                  <a:spLocks/>
                </p:cNvSpPr>
                <p:nvPr/>
              </p:nvSpPr>
              <p:spPr bwMode="auto">
                <a:xfrm>
                  <a:off x="7373501" y="1850779"/>
                  <a:ext cx="2127112" cy="1209209"/>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w="76200">
                  <a:solidFill>
                    <a:srgbClr val="00BCF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29" name="Rounded Rectangle 21"/>
                <p:cNvSpPr/>
                <p:nvPr/>
              </p:nvSpPr>
              <p:spPr>
                <a:xfrm>
                  <a:off x="7342685" y="2599417"/>
                  <a:ext cx="2184696" cy="93204"/>
                </a:xfrm>
                <a:custGeom>
                  <a:avLst/>
                  <a:gdLst/>
                  <a:ahLst/>
                  <a:cxnLst/>
                  <a:rect l="l" t="t" r="r" b="b"/>
                  <a:pathLst>
                    <a:path w="13254419" h="617220">
                      <a:moveTo>
                        <a:pt x="11928619" y="220944"/>
                      </a:moveTo>
                      <a:cubicBezTo>
                        <a:pt x="11964462" y="235580"/>
                        <a:pt x="11989641" y="270822"/>
                        <a:pt x="11989641" y="311944"/>
                      </a:cubicBezTo>
                      <a:cubicBezTo>
                        <a:pt x="11989641" y="351741"/>
                        <a:pt x="11966059" y="386031"/>
                        <a:pt x="11931887" y="401124"/>
                      </a:cubicBezTo>
                      <a:cubicBezTo>
                        <a:pt x="11958027" y="453199"/>
                        <a:pt x="12012332" y="487619"/>
                        <a:pt x="12074676" y="487619"/>
                      </a:cubicBezTo>
                      <a:lnTo>
                        <a:pt x="12248368" y="487619"/>
                      </a:lnTo>
                      <a:cubicBezTo>
                        <a:pt x="12309117" y="487619"/>
                        <a:pt x="12362232" y="454938"/>
                        <a:pt x="12388694" y="404778"/>
                      </a:cubicBezTo>
                      <a:cubicBezTo>
                        <a:pt x="12347918" y="393860"/>
                        <a:pt x="12318588" y="356327"/>
                        <a:pt x="12318588" y="311944"/>
                      </a:cubicBezTo>
                      <a:cubicBezTo>
                        <a:pt x="12318588" y="266129"/>
                        <a:pt x="12349842" y="227613"/>
                        <a:pt x="12392651" y="218311"/>
                      </a:cubicBezTo>
                      <a:cubicBezTo>
                        <a:pt x="12366692" y="165092"/>
                        <a:pt x="12311675" y="129601"/>
                        <a:pt x="12248368" y="129601"/>
                      </a:cubicBezTo>
                      <a:lnTo>
                        <a:pt x="12074676" y="129601"/>
                      </a:lnTo>
                      <a:cubicBezTo>
                        <a:pt x="12010231" y="129601"/>
                        <a:pt x="11954375" y="166381"/>
                        <a:pt x="11928619" y="220944"/>
                      </a:cubicBezTo>
                      <a:close/>
                      <a:moveTo>
                        <a:pt x="10647433" y="246266"/>
                      </a:moveTo>
                      <a:cubicBezTo>
                        <a:pt x="10663914" y="263220"/>
                        <a:pt x="10673589" y="286452"/>
                        <a:pt x="10673589" y="311944"/>
                      </a:cubicBezTo>
                      <a:cubicBezTo>
                        <a:pt x="10673589" y="336769"/>
                        <a:pt x="10664413" y="359451"/>
                        <a:pt x="10648469" y="376085"/>
                      </a:cubicBezTo>
                      <a:cubicBezTo>
                        <a:pt x="10669424" y="441282"/>
                        <a:pt x="10730938" y="487619"/>
                        <a:pt x="10803274" y="487619"/>
                      </a:cubicBezTo>
                      <a:lnTo>
                        <a:pt x="10976966" y="487619"/>
                      </a:lnTo>
                      <a:cubicBezTo>
                        <a:pt x="11038230" y="487619"/>
                        <a:pt x="11091730" y="454382"/>
                        <a:pt x="11118085" y="403601"/>
                      </a:cubicBezTo>
                      <a:cubicBezTo>
                        <a:pt x="11080430" y="390293"/>
                        <a:pt x="11053810" y="354227"/>
                        <a:pt x="11053810" y="311944"/>
                      </a:cubicBezTo>
                      <a:cubicBezTo>
                        <a:pt x="11053810" y="268238"/>
                        <a:pt x="11082252" y="231175"/>
                        <a:pt x="11122042" y="219488"/>
                      </a:cubicBezTo>
                      <a:cubicBezTo>
                        <a:pt x="11096176" y="165666"/>
                        <a:pt x="11040783" y="129601"/>
                        <a:pt x="10976966" y="129601"/>
                      </a:cubicBezTo>
                      <a:lnTo>
                        <a:pt x="10803274" y="129601"/>
                      </a:lnTo>
                      <a:cubicBezTo>
                        <a:pt x="10729088" y="129601"/>
                        <a:pt x="10666284" y="178340"/>
                        <a:pt x="10647433" y="246266"/>
                      </a:cubicBezTo>
                      <a:close/>
                      <a:moveTo>
                        <a:pt x="9320735" y="225367"/>
                      </a:moveTo>
                      <a:cubicBezTo>
                        <a:pt x="9352966" y="240718"/>
                        <a:pt x="9374628" y="273802"/>
                        <a:pt x="9374628" y="311944"/>
                      </a:cubicBezTo>
                      <a:cubicBezTo>
                        <a:pt x="9374628" y="348744"/>
                        <a:pt x="9354464" y="380836"/>
                        <a:pt x="9323825" y="396438"/>
                      </a:cubicBezTo>
                      <a:cubicBezTo>
                        <a:pt x="9349594" y="450919"/>
                        <a:pt x="9405398" y="487619"/>
                        <a:pt x="9469774" y="487619"/>
                      </a:cubicBezTo>
                      <a:lnTo>
                        <a:pt x="9643466" y="487619"/>
                      </a:lnTo>
                      <a:cubicBezTo>
                        <a:pt x="9707671" y="487619"/>
                        <a:pt x="9763350" y="451113"/>
                        <a:pt x="9789148" y="396834"/>
                      </a:cubicBezTo>
                      <a:cubicBezTo>
                        <a:pt x="9758204" y="381282"/>
                        <a:pt x="9737758" y="349000"/>
                        <a:pt x="9737758" y="311944"/>
                      </a:cubicBezTo>
                      <a:cubicBezTo>
                        <a:pt x="9737758" y="273548"/>
                        <a:pt x="9759709" y="240279"/>
                        <a:pt x="9792239" y="224971"/>
                      </a:cubicBezTo>
                      <a:cubicBezTo>
                        <a:pt x="9766757" y="168380"/>
                        <a:pt x="9709640" y="129601"/>
                        <a:pt x="9643466" y="129601"/>
                      </a:cubicBezTo>
                      <a:lnTo>
                        <a:pt x="9469774" y="129601"/>
                      </a:lnTo>
                      <a:cubicBezTo>
                        <a:pt x="9403431" y="129601"/>
                        <a:pt x="9346191" y="168578"/>
                        <a:pt x="9320735" y="225367"/>
                      </a:cubicBezTo>
                      <a:close/>
                      <a:moveTo>
                        <a:pt x="8036049" y="234991"/>
                      </a:moveTo>
                      <a:cubicBezTo>
                        <a:pt x="8060530" y="251708"/>
                        <a:pt x="8075668" y="280058"/>
                        <a:pt x="8075668" y="311944"/>
                      </a:cubicBezTo>
                      <a:cubicBezTo>
                        <a:pt x="8075668" y="343065"/>
                        <a:pt x="8061247" y="370819"/>
                        <a:pt x="8037790" y="387724"/>
                      </a:cubicBezTo>
                      <a:cubicBezTo>
                        <a:pt x="8063016" y="446557"/>
                        <a:pt x="8121520" y="487619"/>
                        <a:pt x="8189614" y="487619"/>
                      </a:cubicBezTo>
                      <a:lnTo>
                        <a:pt x="8363306" y="487619"/>
                      </a:lnTo>
                      <a:cubicBezTo>
                        <a:pt x="8424464" y="487619"/>
                        <a:pt x="8477886" y="454496"/>
                        <a:pt x="8504263" y="403842"/>
                      </a:cubicBezTo>
                      <a:cubicBezTo>
                        <a:pt x="8465958" y="391021"/>
                        <a:pt x="8438797" y="354654"/>
                        <a:pt x="8438797" y="311944"/>
                      </a:cubicBezTo>
                      <a:cubicBezTo>
                        <a:pt x="8438797" y="267808"/>
                        <a:pt x="8467802" y="230446"/>
                        <a:pt x="8508220" y="219248"/>
                      </a:cubicBezTo>
                      <a:cubicBezTo>
                        <a:pt x="8482336" y="165549"/>
                        <a:pt x="8427019" y="129601"/>
                        <a:pt x="8363306" y="129601"/>
                      </a:cubicBezTo>
                      <a:lnTo>
                        <a:pt x="8189614" y="129601"/>
                      </a:lnTo>
                      <a:cubicBezTo>
                        <a:pt x="8119480" y="129601"/>
                        <a:pt x="8059520" y="173160"/>
                        <a:pt x="8036049" y="234991"/>
                      </a:cubicBezTo>
                      <a:close/>
                      <a:moveTo>
                        <a:pt x="6708914" y="241204"/>
                      </a:moveTo>
                      <a:cubicBezTo>
                        <a:pt x="6727748" y="258894"/>
                        <a:pt x="6739318" y="284068"/>
                        <a:pt x="6739318" y="311944"/>
                      </a:cubicBezTo>
                      <a:cubicBezTo>
                        <a:pt x="6739318" y="339314"/>
                        <a:pt x="6728164" y="364079"/>
                        <a:pt x="6710099" y="381885"/>
                      </a:cubicBezTo>
                      <a:cubicBezTo>
                        <a:pt x="6733429" y="443907"/>
                        <a:pt x="6793477" y="487619"/>
                        <a:pt x="6863734" y="487619"/>
                      </a:cubicBezTo>
                      <a:lnTo>
                        <a:pt x="7037426" y="487619"/>
                      </a:lnTo>
                      <a:cubicBezTo>
                        <a:pt x="7103249" y="487619"/>
                        <a:pt x="7160111" y="449250"/>
                        <a:pt x="7185645" y="393070"/>
                      </a:cubicBezTo>
                      <a:cubicBezTo>
                        <a:pt x="7157673" y="377000"/>
                        <a:pt x="7139837" y="346555"/>
                        <a:pt x="7139837" y="311944"/>
                      </a:cubicBezTo>
                      <a:cubicBezTo>
                        <a:pt x="7139837" y="275976"/>
                        <a:pt x="7159100" y="244507"/>
                        <a:pt x="7188736" y="228734"/>
                      </a:cubicBezTo>
                      <a:cubicBezTo>
                        <a:pt x="7163471" y="170276"/>
                        <a:pt x="7105198" y="129601"/>
                        <a:pt x="7037426" y="129601"/>
                      </a:cubicBezTo>
                      <a:lnTo>
                        <a:pt x="6863734" y="129601"/>
                      </a:lnTo>
                      <a:cubicBezTo>
                        <a:pt x="6791373" y="129601"/>
                        <a:pt x="6729842" y="175970"/>
                        <a:pt x="6708914" y="241204"/>
                      </a:cubicBezTo>
                      <a:close/>
                      <a:moveTo>
                        <a:pt x="5413517" y="220944"/>
                      </a:moveTo>
                      <a:cubicBezTo>
                        <a:pt x="5449360" y="235580"/>
                        <a:pt x="5474539" y="270822"/>
                        <a:pt x="5474539" y="311944"/>
                      </a:cubicBezTo>
                      <a:cubicBezTo>
                        <a:pt x="5474539" y="351741"/>
                        <a:pt x="5450957" y="386031"/>
                        <a:pt x="5416785" y="401124"/>
                      </a:cubicBezTo>
                      <a:cubicBezTo>
                        <a:pt x="5442925" y="453199"/>
                        <a:pt x="5497230" y="487619"/>
                        <a:pt x="5559574" y="487619"/>
                      </a:cubicBezTo>
                      <a:lnTo>
                        <a:pt x="5733266" y="487619"/>
                      </a:lnTo>
                      <a:cubicBezTo>
                        <a:pt x="5794015" y="487619"/>
                        <a:pt x="5847130" y="454938"/>
                        <a:pt x="5873592" y="404778"/>
                      </a:cubicBezTo>
                      <a:cubicBezTo>
                        <a:pt x="5832816" y="393860"/>
                        <a:pt x="5803486" y="356327"/>
                        <a:pt x="5803486" y="311944"/>
                      </a:cubicBezTo>
                      <a:cubicBezTo>
                        <a:pt x="5803486" y="266129"/>
                        <a:pt x="5834740" y="227613"/>
                        <a:pt x="5877549" y="218311"/>
                      </a:cubicBezTo>
                      <a:cubicBezTo>
                        <a:pt x="5851590" y="165092"/>
                        <a:pt x="5796573" y="129601"/>
                        <a:pt x="5733266" y="129601"/>
                      </a:cubicBezTo>
                      <a:lnTo>
                        <a:pt x="5559574" y="129601"/>
                      </a:lnTo>
                      <a:cubicBezTo>
                        <a:pt x="5495129" y="129601"/>
                        <a:pt x="5439273" y="166381"/>
                        <a:pt x="5413517" y="220944"/>
                      </a:cubicBezTo>
                      <a:close/>
                      <a:moveTo>
                        <a:pt x="4132331" y="246266"/>
                      </a:moveTo>
                      <a:cubicBezTo>
                        <a:pt x="4148812" y="263220"/>
                        <a:pt x="4158487" y="286452"/>
                        <a:pt x="4158487" y="311944"/>
                      </a:cubicBezTo>
                      <a:cubicBezTo>
                        <a:pt x="4158487" y="336769"/>
                        <a:pt x="4149311" y="359451"/>
                        <a:pt x="4133367" y="376085"/>
                      </a:cubicBezTo>
                      <a:cubicBezTo>
                        <a:pt x="4154322" y="441282"/>
                        <a:pt x="4215836" y="487619"/>
                        <a:pt x="4288172" y="487619"/>
                      </a:cubicBezTo>
                      <a:lnTo>
                        <a:pt x="4461864" y="487619"/>
                      </a:lnTo>
                      <a:cubicBezTo>
                        <a:pt x="4523128" y="487619"/>
                        <a:pt x="4576628" y="454382"/>
                        <a:pt x="4602983" y="403601"/>
                      </a:cubicBezTo>
                      <a:cubicBezTo>
                        <a:pt x="4565328" y="390293"/>
                        <a:pt x="4538708" y="354227"/>
                        <a:pt x="4538708" y="311944"/>
                      </a:cubicBezTo>
                      <a:cubicBezTo>
                        <a:pt x="4538708" y="268238"/>
                        <a:pt x="4567150" y="231175"/>
                        <a:pt x="4606940" y="219488"/>
                      </a:cubicBezTo>
                      <a:cubicBezTo>
                        <a:pt x="4581074" y="165666"/>
                        <a:pt x="4525681" y="129601"/>
                        <a:pt x="4461864" y="129601"/>
                      </a:cubicBezTo>
                      <a:lnTo>
                        <a:pt x="4288172" y="129601"/>
                      </a:lnTo>
                      <a:cubicBezTo>
                        <a:pt x="4213986" y="129601"/>
                        <a:pt x="4151182" y="178340"/>
                        <a:pt x="4132331" y="246266"/>
                      </a:cubicBezTo>
                      <a:close/>
                      <a:moveTo>
                        <a:pt x="2805633" y="225367"/>
                      </a:moveTo>
                      <a:cubicBezTo>
                        <a:pt x="2837864" y="240718"/>
                        <a:pt x="2859526" y="273802"/>
                        <a:pt x="2859526" y="311944"/>
                      </a:cubicBezTo>
                      <a:cubicBezTo>
                        <a:pt x="2859526" y="348744"/>
                        <a:pt x="2839362" y="380836"/>
                        <a:pt x="2808723" y="396438"/>
                      </a:cubicBezTo>
                      <a:cubicBezTo>
                        <a:pt x="2834492" y="450919"/>
                        <a:pt x="2890296" y="487619"/>
                        <a:pt x="2954672" y="487619"/>
                      </a:cubicBezTo>
                      <a:lnTo>
                        <a:pt x="3128364" y="487619"/>
                      </a:lnTo>
                      <a:cubicBezTo>
                        <a:pt x="3192569" y="487619"/>
                        <a:pt x="3248248" y="451113"/>
                        <a:pt x="3274046" y="396834"/>
                      </a:cubicBezTo>
                      <a:cubicBezTo>
                        <a:pt x="3243102" y="381282"/>
                        <a:pt x="3222656" y="349000"/>
                        <a:pt x="3222656" y="311944"/>
                      </a:cubicBezTo>
                      <a:cubicBezTo>
                        <a:pt x="3222656" y="273548"/>
                        <a:pt x="3244607" y="240279"/>
                        <a:pt x="3277137" y="224971"/>
                      </a:cubicBezTo>
                      <a:cubicBezTo>
                        <a:pt x="3251655" y="168380"/>
                        <a:pt x="3194538" y="129601"/>
                        <a:pt x="3128364" y="129601"/>
                      </a:cubicBezTo>
                      <a:lnTo>
                        <a:pt x="2954672" y="129601"/>
                      </a:lnTo>
                      <a:cubicBezTo>
                        <a:pt x="2888329" y="129601"/>
                        <a:pt x="2831089" y="168578"/>
                        <a:pt x="2805633" y="225367"/>
                      </a:cubicBezTo>
                      <a:close/>
                      <a:moveTo>
                        <a:pt x="1520947" y="234991"/>
                      </a:moveTo>
                      <a:cubicBezTo>
                        <a:pt x="1545428" y="251708"/>
                        <a:pt x="1560566" y="280058"/>
                        <a:pt x="1560566" y="311944"/>
                      </a:cubicBezTo>
                      <a:cubicBezTo>
                        <a:pt x="1560566" y="343065"/>
                        <a:pt x="1546145" y="370819"/>
                        <a:pt x="1522688" y="387724"/>
                      </a:cubicBezTo>
                      <a:cubicBezTo>
                        <a:pt x="1547914" y="446557"/>
                        <a:pt x="1606418" y="487619"/>
                        <a:pt x="1674512" y="487619"/>
                      </a:cubicBezTo>
                      <a:lnTo>
                        <a:pt x="1848204" y="487619"/>
                      </a:lnTo>
                      <a:cubicBezTo>
                        <a:pt x="1909362" y="487619"/>
                        <a:pt x="1962784" y="454496"/>
                        <a:pt x="1989161" y="403842"/>
                      </a:cubicBezTo>
                      <a:cubicBezTo>
                        <a:pt x="1950856" y="391021"/>
                        <a:pt x="1923695" y="354654"/>
                        <a:pt x="1923695" y="311944"/>
                      </a:cubicBezTo>
                      <a:cubicBezTo>
                        <a:pt x="1923695" y="267808"/>
                        <a:pt x="1952700" y="230446"/>
                        <a:pt x="1993118" y="219248"/>
                      </a:cubicBezTo>
                      <a:cubicBezTo>
                        <a:pt x="1967234" y="165549"/>
                        <a:pt x="1911917" y="129601"/>
                        <a:pt x="1848204" y="129601"/>
                      </a:cubicBezTo>
                      <a:lnTo>
                        <a:pt x="1674512" y="129601"/>
                      </a:lnTo>
                      <a:cubicBezTo>
                        <a:pt x="1604378" y="129601"/>
                        <a:pt x="1544418" y="173160"/>
                        <a:pt x="1520947" y="234991"/>
                      </a:cubicBezTo>
                      <a:close/>
                      <a:moveTo>
                        <a:pt x="182880" y="321867"/>
                      </a:moveTo>
                      <a:cubicBezTo>
                        <a:pt x="182880" y="413409"/>
                        <a:pt x="257090" y="487619"/>
                        <a:pt x="348632" y="487619"/>
                      </a:cubicBezTo>
                      <a:lnTo>
                        <a:pt x="522324" y="487619"/>
                      </a:lnTo>
                      <a:cubicBezTo>
                        <a:pt x="588147" y="487619"/>
                        <a:pt x="645009" y="449250"/>
                        <a:pt x="670543" y="393070"/>
                      </a:cubicBezTo>
                      <a:cubicBezTo>
                        <a:pt x="642571" y="377000"/>
                        <a:pt x="624735" y="346555"/>
                        <a:pt x="624735" y="311944"/>
                      </a:cubicBezTo>
                      <a:cubicBezTo>
                        <a:pt x="624735" y="275976"/>
                        <a:pt x="643998" y="244507"/>
                        <a:pt x="673634" y="228734"/>
                      </a:cubicBezTo>
                      <a:cubicBezTo>
                        <a:pt x="648369" y="170276"/>
                        <a:pt x="590096" y="129601"/>
                        <a:pt x="522324" y="129601"/>
                      </a:cubicBezTo>
                      <a:lnTo>
                        <a:pt x="348632" y="129601"/>
                      </a:lnTo>
                      <a:cubicBezTo>
                        <a:pt x="257090" y="129601"/>
                        <a:pt x="182880" y="203811"/>
                        <a:pt x="182880" y="295353"/>
                      </a:cubicBezTo>
                      <a:close/>
                      <a:moveTo>
                        <a:pt x="0" y="331466"/>
                      </a:moveTo>
                      <a:lnTo>
                        <a:pt x="0" y="285754"/>
                      </a:lnTo>
                      <a:cubicBezTo>
                        <a:pt x="0" y="127936"/>
                        <a:pt x="127936" y="0"/>
                        <a:pt x="285754" y="0"/>
                      </a:cubicBezTo>
                      <a:lnTo>
                        <a:pt x="585202" y="0"/>
                      </a:lnTo>
                      <a:cubicBezTo>
                        <a:pt x="717906" y="0"/>
                        <a:pt x="829482" y="90458"/>
                        <a:pt x="860555" y="213360"/>
                      </a:cubicBezTo>
                      <a:lnTo>
                        <a:pt x="1336281" y="213360"/>
                      </a:lnTo>
                      <a:cubicBezTo>
                        <a:pt x="1367354" y="90458"/>
                        <a:pt x="1478930" y="0"/>
                        <a:pt x="1611634" y="0"/>
                      </a:cubicBezTo>
                      <a:lnTo>
                        <a:pt x="1911082" y="0"/>
                      </a:lnTo>
                      <a:cubicBezTo>
                        <a:pt x="2043786" y="0"/>
                        <a:pt x="2155362" y="90458"/>
                        <a:pt x="2186435" y="213360"/>
                      </a:cubicBezTo>
                      <a:lnTo>
                        <a:pt x="2616441" y="213360"/>
                      </a:lnTo>
                      <a:cubicBezTo>
                        <a:pt x="2647514" y="90458"/>
                        <a:pt x="2759090" y="0"/>
                        <a:pt x="2891794" y="0"/>
                      </a:cubicBezTo>
                      <a:lnTo>
                        <a:pt x="3191242" y="0"/>
                      </a:lnTo>
                      <a:cubicBezTo>
                        <a:pt x="3323946" y="0"/>
                        <a:pt x="3435522" y="90458"/>
                        <a:pt x="3466595" y="213360"/>
                      </a:cubicBezTo>
                      <a:lnTo>
                        <a:pt x="3949941" y="213360"/>
                      </a:lnTo>
                      <a:cubicBezTo>
                        <a:pt x="3981014" y="90458"/>
                        <a:pt x="4092590" y="0"/>
                        <a:pt x="4225294" y="0"/>
                      </a:cubicBezTo>
                      <a:lnTo>
                        <a:pt x="4524742" y="0"/>
                      </a:lnTo>
                      <a:cubicBezTo>
                        <a:pt x="4657446" y="0"/>
                        <a:pt x="4769022" y="90458"/>
                        <a:pt x="4800095" y="213360"/>
                      </a:cubicBezTo>
                      <a:lnTo>
                        <a:pt x="5221343" y="213360"/>
                      </a:lnTo>
                      <a:cubicBezTo>
                        <a:pt x="5252416" y="90458"/>
                        <a:pt x="5363992" y="0"/>
                        <a:pt x="5496696" y="0"/>
                      </a:cubicBezTo>
                      <a:lnTo>
                        <a:pt x="5796144" y="0"/>
                      </a:lnTo>
                      <a:cubicBezTo>
                        <a:pt x="5928848" y="0"/>
                        <a:pt x="6040424" y="90458"/>
                        <a:pt x="6071497" y="213360"/>
                      </a:cubicBezTo>
                      <a:lnTo>
                        <a:pt x="6525503" y="213360"/>
                      </a:lnTo>
                      <a:cubicBezTo>
                        <a:pt x="6556576" y="90458"/>
                        <a:pt x="6668152" y="0"/>
                        <a:pt x="6800856" y="0"/>
                      </a:cubicBezTo>
                      <a:lnTo>
                        <a:pt x="7100304" y="0"/>
                      </a:lnTo>
                      <a:cubicBezTo>
                        <a:pt x="7233008" y="0"/>
                        <a:pt x="7344584" y="90458"/>
                        <a:pt x="7375657" y="213360"/>
                      </a:cubicBezTo>
                      <a:lnTo>
                        <a:pt x="7851383" y="213360"/>
                      </a:lnTo>
                      <a:cubicBezTo>
                        <a:pt x="7882456" y="90458"/>
                        <a:pt x="7994032" y="0"/>
                        <a:pt x="8126736" y="0"/>
                      </a:cubicBezTo>
                      <a:lnTo>
                        <a:pt x="8426184" y="0"/>
                      </a:lnTo>
                      <a:cubicBezTo>
                        <a:pt x="8558888" y="0"/>
                        <a:pt x="8670464" y="90458"/>
                        <a:pt x="8701537" y="213360"/>
                      </a:cubicBezTo>
                      <a:lnTo>
                        <a:pt x="9131543" y="213360"/>
                      </a:lnTo>
                      <a:cubicBezTo>
                        <a:pt x="9162616" y="90458"/>
                        <a:pt x="9274192" y="0"/>
                        <a:pt x="9406896" y="0"/>
                      </a:cubicBezTo>
                      <a:lnTo>
                        <a:pt x="9706344" y="0"/>
                      </a:lnTo>
                      <a:cubicBezTo>
                        <a:pt x="9839048" y="0"/>
                        <a:pt x="9950624" y="90458"/>
                        <a:pt x="9981697" y="213360"/>
                      </a:cubicBezTo>
                      <a:lnTo>
                        <a:pt x="10465043" y="213360"/>
                      </a:lnTo>
                      <a:cubicBezTo>
                        <a:pt x="10496116" y="90458"/>
                        <a:pt x="10607692" y="0"/>
                        <a:pt x="10740396" y="0"/>
                      </a:cubicBezTo>
                      <a:lnTo>
                        <a:pt x="11039844" y="0"/>
                      </a:lnTo>
                      <a:cubicBezTo>
                        <a:pt x="11172548" y="0"/>
                        <a:pt x="11284124" y="90458"/>
                        <a:pt x="11315197" y="213360"/>
                      </a:cubicBezTo>
                      <a:lnTo>
                        <a:pt x="11736445" y="213360"/>
                      </a:lnTo>
                      <a:cubicBezTo>
                        <a:pt x="11767518" y="90458"/>
                        <a:pt x="11879094" y="0"/>
                        <a:pt x="12011798" y="0"/>
                      </a:cubicBezTo>
                      <a:lnTo>
                        <a:pt x="12311246" y="0"/>
                      </a:lnTo>
                      <a:cubicBezTo>
                        <a:pt x="12443950" y="0"/>
                        <a:pt x="12555526" y="90458"/>
                        <a:pt x="12586599" y="213360"/>
                      </a:cubicBezTo>
                      <a:lnTo>
                        <a:pt x="13155835" y="213360"/>
                      </a:lnTo>
                      <a:cubicBezTo>
                        <a:pt x="13210281" y="213360"/>
                        <a:pt x="13254419" y="257498"/>
                        <a:pt x="13254419" y="311944"/>
                      </a:cubicBezTo>
                      <a:cubicBezTo>
                        <a:pt x="13254419" y="366390"/>
                        <a:pt x="13210281" y="410528"/>
                        <a:pt x="13155835" y="410528"/>
                      </a:cubicBezTo>
                      <a:lnTo>
                        <a:pt x="12584529" y="410528"/>
                      </a:lnTo>
                      <a:cubicBezTo>
                        <a:pt x="12551400" y="530070"/>
                        <a:pt x="12441501" y="617220"/>
                        <a:pt x="12311246" y="617220"/>
                      </a:cubicBezTo>
                      <a:lnTo>
                        <a:pt x="12011798" y="617220"/>
                      </a:lnTo>
                      <a:cubicBezTo>
                        <a:pt x="11881544" y="617220"/>
                        <a:pt x="11771645" y="530070"/>
                        <a:pt x="11738515" y="410528"/>
                      </a:cubicBezTo>
                      <a:lnTo>
                        <a:pt x="11313127" y="410528"/>
                      </a:lnTo>
                      <a:cubicBezTo>
                        <a:pt x="11279998" y="530070"/>
                        <a:pt x="11170099" y="617220"/>
                        <a:pt x="11039844" y="617220"/>
                      </a:cubicBezTo>
                      <a:lnTo>
                        <a:pt x="10740396" y="617220"/>
                      </a:lnTo>
                      <a:cubicBezTo>
                        <a:pt x="10610142" y="617220"/>
                        <a:pt x="10500243" y="530070"/>
                        <a:pt x="10467113" y="410528"/>
                      </a:cubicBezTo>
                      <a:lnTo>
                        <a:pt x="9979627" y="410528"/>
                      </a:lnTo>
                      <a:cubicBezTo>
                        <a:pt x="9946498" y="530070"/>
                        <a:pt x="9836599" y="617220"/>
                        <a:pt x="9706344" y="617220"/>
                      </a:cubicBezTo>
                      <a:lnTo>
                        <a:pt x="9406896" y="617220"/>
                      </a:lnTo>
                      <a:cubicBezTo>
                        <a:pt x="9276642" y="617220"/>
                        <a:pt x="9166742" y="530070"/>
                        <a:pt x="9133613" y="410528"/>
                      </a:cubicBezTo>
                      <a:lnTo>
                        <a:pt x="8699467" y="410528"/>
                      </a:lnTo>
                      <a:cubicBezTo>
                        <a:pt x="8666338" y="530070"/>
                        <a:pt x="8556439" y="617220"/>
                        <a:pt x="8426184" y="617220"/>
                      </a:cubicBezTo>
                      <a:lnTo>
                        <a:pt x="8126736" y="617220"/>
                      </a:lnTo>
                      <a:cubicBezTo>
                        <a:pt x="7996482" y="617220"/>
                        <a:pt x="7886582" y="530070"/>
                        <a:pt x="7853453" y="410528"/>
                      </a:cubicBezTo>
                      <a:lnTo>
                        <a:pt x="7373587" y="410528"/>
                      </a:lnTo>
                      <a:cubicBezTo>
                        <a:pt x="7340458" y="530070"/>
                        <a:pt x="7230559" y="617220"/>
                        <a:pt x="7100304" y="617220"/>
                      </a:cubicBezTo>
                      <a:lnTo>
                        <a:pt x="6800856" y="617220"/>
                      </a:lnTo>
                      <a:cubicBezTo>
                        <a:pt x="6670601" y="617220"/>
                        <a:pt x="6560702" y="530070"/>
                        <a:pt x="6527573" y="410528"/>
                      </a:cubicBezTo>
                      <a:lnTo>
                        <a:pt x="6069427" y="410528"/>
                      </a:lnTo>
                      <a:cubicBezTo>
                        <a:pt x="6036298" y="530070"/>
                        <a:pt x="5926399" y="617220"/>
                        <a:pt x="5796144" y="617220"/>
                      </a:cubicBezTo>
                      <a:lnTo>
                        <a:pt x="5496696" y="617220"/>
                      </a:lnTo>
                      <a:cubicBezTo>
                        <a:pt x="5366442" y="617220"/>
                        <a:pt x="5256543" y="530070"/>
                        <a:pt x="5223413" y="410528"/>
                      </a:cubicBezTo>
                      <a:lnTo>
                        <a:pt x="4798025" y="410528"/>
                      </a:lnTo>
                      <a:cubicBezTo>
                        <a:pt x="4764896" y="530070"/>
                        <a:pt x="4654997" y="617220"/>
                        <a:pt x="4524742" y="617220"/>
                      </a:cubicBezTo>
                      <a:lnTo>
                        <a:pt x="4225294" y="617220"/>
                      </a:lnTo>
                      <a:cubicBezTo>
                        <a:pt x="4095040" y="617220"/>
                        <a:pt x="3985141" y="530070"/>
                        <a:pt x="3952011" y="410528"/>
                      </a:cubicBezTo>
                      <a:lnTo>
                        <a:pt x="3464525" y="410528"/>
                      </a:lnTo>
                      <a:cubicBezTo>
                        <a:pt x="3431396" y="530070"/>
                        <a:pt x="3321497" y="617220"/>
                        <a:pt x="3191242" y="617220"/>
                      </a:cubicBezTo>
                      <a:lnTo>
                        <a:pt x="2891794" y="617220"/>
                      </a:lnTo>
                      <a:cubicBezTo>
                        <a:pt x="2761540" y="617220"/>
                        <a:pt x="2651640" y="530070"/>
                        <a:pt x="2618511" y="410528"/>
                      </a:cubicBezTo>
                      <a:lnTo>
                        <a:pt x="2184365" y="410528"/>
                      </a:lnTo>
                      <a:cubicBezTo>
                        <a:pt x="2151236" y="530070"/>
                        <a:pt x="2041337" y="617220"/>
                        <a:pt x="1911082" y="617220"/>
                      </a:cubicBezTo>
                      <a:lnTo>
                        <a:pt x="1611634" y="617220"/>
                      </a:lnTo>
                      <a:cubicBezTo>
                        <a:pt x="1481380" y="617220"/>
                        <a:pt x="1371480" y="530070"/>
                        <a:pt x="1338351" y="410528"/>
                      </a:cubicBezTo>
                      <a:lnTo>
                        <a:pt x="858485" y="410528"/>
                      </a:lnTo>
                      <a:cubicBezTo>
                        <a:pt x="825356" y="530070"/>
                        <a:pt x="715457" y="617220"/>
                        <a:pt x="585202" y="617220"/>
                      </a:cubicBezTo>
                      <a:lnTo>
                        <a:pt x="285754" y="617220"/>
                      </a:lnTo>
                      <a:cubicBezTo>
                        <a:pt x="127936" y="617220"/>
                        <a:pt x="0" y="489284"/>
                        <a:pt x="0" y="331466"/>
                      </a:cubicBezTo>
                      <a:close/>
                    </a:path>
                  </a:pathLst>
                </a:custGeom>
                <a:gradFill flip="none" rotWithShape="1">
                  <a:gsLst>
                    <a:gs pos="6000">
                      <a:srgbClr val="7F7F7F">
                        <a:lumMod val="60000"/>
                        <a:lumOff val="40000"/>
                      </a:srgbClr>
                    </a:gs>
                    <a:gs pos="50000">
                      <a:srgbClr val="7F7F7F">
                        <a:lumMod val="40000"/>
                        <a:lumOff val="60000"/>
                      </a:srgbClr>
                    </a:gs>
                    <a:gs pos="86000">
                      <a:srgbClr val="7F7F7F">
                        <a:lumMod val="50000"/>
                      </a:srgbClr>
                    </a:gs>
                    <a:gs pos="15000">
                      <a:srgbClr val="7F7F7F">
                        <a:lumMod val="50000"/>
                      </a:srgbClr>
                    </a:gs>
                    <a:gs pos="0">
                      <a:srgbClr val="7F7F7F">
                        <a:lumMod val="75000"/>
                      </a:srgbClr>
                    </a:gs>
                    <a:gs pos="94000">
                      <a:srgbClr val="7F7F7F">
                        <a:lumMod val="60000"/>
                        <a:lumOff val="40000"/>
                      </a:srgbClr>
                    </a:gs>
                    <a:gs pos="100000">
                      <a:srgbClr val="7F7F7F">
                        <a:lumMod val="75000"/>
                      </a:srgbClr>
                    </a:gs>
                  </a:gsLst>
                  <a:lin ang="8100000" scaled="1"/>
                  <a:tileRect/>
                </a:gradFill>
                <a:ln w="19050" cap="flat" cmpd="sng" algn="ctr">
                  <a:noFill/>
                  <a:prstDash val="solid"/>
                </a:ln>
                <a:effectLst>
                  <a:innerShdw blurRad="114300">
                    <a:prstClr val="black"/>
                  </a:innerShdw>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endParaRPr>
                </a:p>
              </p:txBody>
            </p:sp>
            <p:grpSp>
              <p:nvGrpSpPr>
                <p:cNvPr id="139" name="Group 138"/>
                <p:cNvGrpSpPr/>
                <p:nvPr/>
              </p:nvGrpSpPr>
              <p:grpSpPr>
                <a:xfrm>
                  <a:off x="8399090" y="2594812"/>
                  <a:ext cx="168070" cy="274844"/>
                  <a:chOff x="8386390" y="2645612"/>
                  <a:chExt cx="168070" cy="274844"/>
                </a:xfrm>
              </p:grpSpPr>
              <p:sp>
                <p:nvSpPr>
                  <p:cNvPr id="125" name="Rectangle 74"/>
                  <p:cNvSpPr>
                    <a:spLocks noChangeArrowheads="1"/>
                  </p:cNvSpPr>
                  <p:nvPr/>
                </p:nvSpPr>
                <p:spPr bwMode="auto">
                  <a:xfrm>
                    <a:off x="8386390" y="2762382"/>
                    <a:ext cx="168070" cy="1580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Rectangle 75"/>
                  <p:cNvSpPr>
                    <a:spLocks noChangeArrowheads="1"/>
                  </p:cNvSpPr>
                  <p:nvPr/>
                </p:nvSpPr>
                <p:spPr bwMode="auto">
                  <a:xfrm>
                    <a:off x="8386390" y="2762379"/>
                    <a:ext cx="43684" cy="158074"/>
                  </a:xfrm>
                  <a:prstGeom prst="rect">
                    <a:avLst/>
                  </a:prstGeom>
                  <a:solidFill>
                    <a:schemeClr val="accent3">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7" name="Freeform 76"/>
                  <p:cNvSpPr>
                    <a:spLocks/>
                  </p:cNvSpPr>
                  <p:nvPr/>
                </p:nvSpPr>
                <p:spPr bwMode="auto">
                  <a:xfrm>
                    <a:off x="8453396" y="2813094"/>
                    <a:ext cx="34058" cy="60342"/>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127"/>
                  <p:cNvSpPr>
                    <a:spLocks/>
                  </p:cNvSpPr>
                  <p:nvPr/>
                </p:nvSpPr>
                <p:spPr bwMode="auto">
                  <a:xfrm flipH="1">
                    <a:off x="8422734" y="2645620"/>
                    <a:ext cx="51828" cy="118463"/>
                  </a:xfrm>
                  <a:custGeom>
                    <a:avLst/>
                    <a:gdLst>
                      <a:gd name="connsiteX0" fmla="*/ 0 w 59761"/>
                      <a:gd name="connsiteY0" fmla="*/ 0 h 136596"/>
                      <a:gd name="connsiteX1" fmla="*/ 59761 w 59761"/>
                      <a:gd name="connsiteY1" fmla="*/ 59649 h 136596"/>
                      <a:gd name="connsiteX2" fmla="*/ 59761 w 59761"/>
                      <a:gd name="connsiteY2" fmla="*/ 136596 h 136596"/>
                      <a:gd name="connsiteX3" fmla="*/ 33466 w 59761"/>
                      <a:gd name="connsiteY3" fmla="*/ 136596 h 136596"/>
                      <a:gd name="connsiteX4" fmla="*/ 33466 w 59761"/>
                      <a:gd name="connsiteY4" fmla="*/ 59649 h 136596"/>
                      <a:gd name="connsiteX5" fmla="*/ 0 w 59761"/>
                      <a:gd name="connsiteY5" fmla="*/ 26246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61" h="136596">
                        <a:moveTo>
                          <a:pt x="0" y="0"/>
                        </a:moveTo>
                        <a:cubicBezTo>
                          <a:pt x="32869" y="0"/>
                          <a:pt x="59761" y="26842"/>
                          <a:pt x="59761" y="59649"/>
                        </a:cubicBezTo>
                        <a:lnTo>
                          <a:pt x="59761" y="136596"/>
                        </a:lnTo>
                        <a:cubicBezTo>
                          <a:pt x="33466" y="136596"/>
                          <a:pt x="33466" y="136596"/>
                          <a:pt x="33466" y="136596"/>
                        </a:cubicBezTo>
                        <a:cubicBezTo>
                          <a:pt x="33466" y="59649"/>
                          <a:pt x="33466" y="59649"/>
                          <a:pt x="33466" y="59649"/>
                        </a:cubicBezTo>
                        <a:cubicBezTo>
                          <a:pt x="33466" y="41158"/>
                          <a:pt x="18526" y="26246"/>
                          <a:pt x="0" y="2624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0" name="Freeform 129"/>
                  <p:cNvSpPr>
                    <a:spLocks/>
                  </p:cNvSpPr>
                  <p:nvPr/>
                </p:nvSpPr>
                <p:spPr bwMode="auto">
                  <a:xfrm>
                    <a:off x="8468975" y="2645612"/>
                    <a:ext cx="51828" cy="118463"/>
                  </a:xfrm>
                  <a:custGeom>
                    <a:avLst/>
                    <a:gdLst>
                      <a:gd name="connsiteX0" fmla="*/ 0 w 59761"/>
                      <a:gd name="connsiteY0" fmla="*/ 0 h 136596"/>
                      <a:gd name="connsiteX1" fmla="*/ 59761 w 59761"/>
                      <a:gd name="connsiteY1" fmla="*/ 59649 h 136596"/>
                      <a:gd name="connsiteX2" fmla="*/ 59761 w 59761"/>
                      <a:gd name="connsiteY2" fmla="*/ 136596 h 136596"/>
                      <a:gd name="connsiteX3" fmla="*/ 33466 w 59761"/>
                      <a:gd name="connsiteY3" fmla="*/ 136596 h 136596"/>
                      <a:gd name="connsiteX4" fmla="*/ 33466 w 59761"/>
                      <a:gd name="connsiteY4" fmla="*/ 59649 h 136596"/>
                      <a:gd name="connsiteX5" fmla="*/ 0 w 59761"/>
                      <a:gd name="connsiteY5" fmla="*/ 26246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61" h="136596">
                        <a:moveTo>
                          <a:pt x="0" y="0"/>
                        </a:moveTo>
                        <a:cubicBezTo>
                          <a:pt x="32869" y="0"/>
                          <a:pt x="59761" y="26842"/>
                          <a:pt x="59761" y="59649"/>
                        </a:cubicBezTo>
                        <a:lnTo>
                          <a:pt x="59761" y="136596"/>
                        </a:lnTo>
                        <a:cubicBezTo>
                          <a:pt x="33466" y="136596"/>
                          <a:pt x="33466" y="136596"/>
                          <a:pt x="33466" y="136596"/>
                        </a:cubicBezTo>
                        <a:cubicBezTo>
                          <a:pt x="33466" y="59649"/>
                          <a:pt x="33466" y="59649"/>
                          <a:pt x="33466" y="59649"/>
                        </a:cubicBezTo>
                        <a:cubicBezTo>
                          <a:pt x="33466" y="41158"/>
                          <a:pt x="18526" y="26246"/>
                          <a:pt x="0" y="2624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grpSp>
      <p:sp>
        <p:nvSpPr>
          <p:cNvPr id="4" name="Slide Number Placeholder 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819089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1000"/>
                                        <p:tgtEl>
                                          <p:spTgt spid="5">
                                            <p:txEl>
                                              <p:pRg st="0" end="0"/>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1000"/>
                                        <p:tgtEl>
                                          <p:spTgt spid="5">
                                            <p:txEl>
                                              <p:pRg st="1" end="1"/>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1000"/>
                                        <p:tgtEl>
                                          <p:spTgt spid="5">
                                            <p:txEl>
                                              <p:pRg st="2" end="2"/>
                                            </p:txEl>
                                          </p:spTgt>
                                        </p:tgtEl>
                                      </p:cBhvr>
                                    </p:animEffect>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750"/>
                                        <p:tgtEl>
                                          <p:spTgt spid="5">
                                            <p:txEl>
                                              <p:pRg st="3" end="3"/>
                                            </p:txEl>
                                          </p:spTgt>
                                        </p:tgtEl>
                                      </p:cBhvr>
                                    </p:animEffect>
                                  </p:childTnLst>
                                </p:cTn>
                              </p:par>
                            </p:childTnLst>
                          </p:cTn>
                        </p:par>
                        <p:par>
                          <p:cTn id="24" fill="hold">
                            <p:stCondLst>
                              <p:cond delay="425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750"/>
                                        <p:tgtEl>
                                          <p:spTgt spid="5">
                                            <p:txEl>
                                              <p:pRg st="4" end="4"/>
                                            </p:txEl>
                                          </p:spTgt>
                                        </p:tgtEl>
                                      </p:cBhvr>
                                    </p:animEffect>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Security: </a:t>
            </a:r>
            <a:r>
              <a:rPr lang="en-US" dirty="0">
                <a:solidFill>
                  <a:schemeClr val="accent2"/>
                </a:solidFill>
              </a:rPr>
              <a:t>AAD integration</a:t>
            </a:r>
          </a:p>
        </p:txBody>
      </p:sp>
      <p:sp>
        <p:nvSpPr>
          <p:cNvPr id="5" name="Rectangle 4"/>
          <p:cNvSpPr/>
          <p:nvPr/>
        </p:nvSpPr>
        <p:spPr bwMode="auto">
          <a:xfrm>
            <a:off x="-67378" y="1262064"/>
            <a:ext cx="12259377" cy="4917356"/>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200" rIns="3840480" bIns="91440" numCol="1" spcCol="0" rtlCol="0" fromWordArt="0" anchor="t" anchorCtr="0" forceAA="0" compatLnSpc="1">
            <a:prstTxWarp prst="textNoShape">
              <a:avLst/>
            </a:prstTxWarp>
            <a:noAutofit/>
          </a:bodyPr>
          <a:lstStyle/>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4"/>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Multi-factor authentication based on OAuth2.0</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4"/>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Integration with on-premises AD for federated authentication</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4"/>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Self-service password management</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4"/>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Role-based access control</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4"/>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Privileged account management</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4"/>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Device registration</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4"/>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Application usage monitoring and rich auditing</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4"/>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Security monitoring and alerting</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4"/>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Fine-grained ACLs for AD identities</a:t>
            </a:r>
          </a:p>
        </p:txBody>
      </p:sp>
      <p:grpSp>
        <p:nvGrpSpPr>
          <p:cNvPr id="2" name="Group 1"/>
          <p:cNvGrpSpPr/>
          <p:nvPr/>
        </p:nvGrpSpPr>
        <p:grpSpPr>
          <a:xfrm>
            <a:off x="6933486" y="2032084"/>
            <a:ext cx="4988963" cy="4515127"/>
            <a:chOff x="6135139" y="1262063"/>
            <a:chExt cx="5621886" cy="5087937"/>
          </a:xfrm>
        </p:grpSpPr>
        <p:sp>
          <p:nvSpPr>
            <p:cNvPr id="6" name="Rectangle 5"/>
            <p:cNvSpPr/>
            <p:nvPr/>
          </p:nvSpPr>
          <p:spPr bwMode="auto">
            <a:xfrm>
              <a:off x="6135139" y="1262063"/>
              <a:ext cx="5621886" cy="50879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53965" marR="0" lvl="1" indent="0" defTabSz="931954" eaLnBrk="1" fontAlgn="base" latinLnBrk="0" hangingPunct="1">
                <a:lnSpc>
                  <a:spcPct val="100000"/>
                </a:lnSpc>
                <a:spcBef>
                  <a:spcPts val="600"/>
                </a:spcBef>
                <a:spcAft>
                  <a:spcPts val="600"/>
                </a:spcAft>
                <a:buClr>
                  <a:srgbClr val="68217A">
                    <a:lumMod val="50000"/>
                  </a:srgbClr>
                </a:buClr>
                <a:buSzTx/>
                <a:buFontTx/>
                <a:buNone/>
                <a:tabLst>
                  <a:tab pos="658368" algn="l"/>
                </a:tabLst>
                <a:defRPr/>
              </a:pPr>
              <a:endParaRPr kumimoji="0" lang="en-IN" sz="2000" b="0" i="0" u="none" strike="noStrike" kern="0" cap="none" spc="0" normalizeH="0" baseline="0" noProof="0" dirty="0">
                <a:ln>
                  <a:solidFill>
                    <a:srgbClr val="FFFFFF">
                      <a:alpha val="0"/>
                    </a:srgbClr>
                  </a:solidFill>
                </a:ln>
                <a:gradFill>
                  <a:gsLst>
                    <a:gs pos="85321">
                      <a:srgbClr val="505050"/>
                    </a:gs>
                    <a:gs pos="57000">
                      <a:srgbClr val="505050"/>
                    </a:gs>
                  </a:gsLst>
                </a:gradFill>
                <a:effectLst/>
                <a:uLnTx/>
                <a:uFillTx/>
                <a:ea typeface="Segoe UI" pitchFamily="34" charset="0"/>
                <a:cs typeface="Segoe UI" pitchFamily="34" charset="0"/>
              </a:endParaRPr>
            </a:p>
          </p:txBody>
        </p:sp>
        <p:grpSp>
          <p:nvGrpSpPr>
            <p:cNvPr id="18" name="Group 17"/>
            <p:cNvGrpSpPr/>
            <p:nvPr/>
          </p:nvGrpSpPr>
          <p:grpSpPr>
            <a:xfrm>
              <a:off x="6402799" y="2194315"/>
              <a:ext cx="5086567" cy="3223432"/>
              <a:chOff x="6343434" y="2149090"/>
              <a:chExt cx="5086567" cy="3223432"/>
            </a:xfrm>
          </p:grpSpPr>
          <p:sp>
            <p:nvSpPr>
              <p:cNvPr id="84" name="Freeform 5"/>
              <p:cNvSpPr>
                <a:spLocks/>
              </p:cNvSpPr>
              <p:nvPr/>
            </p:nvSpPr>
            <p:spPr bwMode="auto">
              <a:xfrm>
                <a:off x="6343434" y="3320450"/>
                <a:ext cx="1708366" cy="97116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00BCF2"/>
              </a:solidFill>
              <a:ln w="7620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37" name="Freeform 136"/>
              <p:cNvSpPr/>
              <p:nvPr/>
            </p:nvSpPr>
            <p:spPr bwMode="auto">
              <a:xfrm>
                <a:off x="6892353" y="3671350"/>
                <a:ext cx="610528" cy="548763"/>
              </a:xfrm>
              <a:custGeom>
                <a:avLst/>
                <a:gdLst>
                  <a:gd name="connsiteX0" fmla="*/ 1567048 w 3426619"/>
                  <a:gd name="connsiteY0" fmla="*/ 766506 h 3079956"/>
                  <a:gd name="connsiteX1" fmla="*/ 767656 w 3426619"/>
                  <a:gd name="connsiteY1" fmla="*/ 1522967 h 3079956"/>
                  <a:gd name="connsiteX2" fmla="*/ 771270 w 3426619"/>
                  <a:gd name="connsiteY2" fmla="*/ 1527191 h 3079956"/>
                  <a:gd name="connsiteX3" fmla="*/ 843280 w 3426619"/>
                  <a:gd name="connsiteY3" fmla="*/ 1754515 h 3079956"/>
                  <a:gd name="connsiteX4" fmla="*/ 834714 w 3426619"/>
                  <a:gd name="connsiteY4" fmla="*/ 1836456 h 3079956"/>
                  <a:gd name="connsiteX5" fmla="*/ 816545 w 3426619"/>
                  <a:gd name="connsiteY5" fmla="*/ 1892895 h 3079956"/>
                  <a:gd name="connsiteX6" fmla="*/ 1521364 w 3426619"/>
                  <a:gd name="connsiteY6" fmla="*/ 2337950 h 3079956"/>
                  <a:gd name="connsiteX7" fmla="*/ 1523525 w 3426619"/>
                  <a:gd name="connsiteY7" fmla="*/ 2336230 h 3079956"/>
                  <a:gd name="connsiteX8" fmla="*/ 1595147 w 3426619"/>
                  <a:gd name="connsiteY8" fmla="*/ 2298743 h 3079956"/>
                  <a:gd name="connsiteX9" fmla="*/ 1656000 w 3426619"/>
                  <a:gd name="connsiteY9" fmla="*/ 2280528 h 3079956"/>
                  <a:gd name="connsiteX10" fmla="*/ 1656000 w 3426619"/>
                  <a:gd name="connsiteY10" fmla="*/ 799428 h 3079956"/>
                  <a:gd name="connsiteX11" fmla="*/ 1595147 w 3426619"/>
                  <a:gd name="connsiteY11" fmla="*/ 781213 h 3079956"/>
                  <a:gd name="connsiteX12" fmla="*/ 1960533 w 3426619"/>
                  <a:gd name="connsiteY12" fmla="*/ 762620 h 3079956"/>
                  <a:gd name="connsiteX13" fmla="*/ 1913873 w 3426619"/>
                  <a:gd name="connsiteY13" fmla="*/ 784962 h 3079956"/>
                  <a:gd name="connsiteX14" fmla="*/ 1844243 w 3426619"/>
                  <a:gd name="connsiteY14" fmla="*/ 804904 h 3079956"/>
                  <a:gd name="connsiteX15" fmla="*/ 1815702 w 3426619"/>
                  <a:gd name="connsiteY15" fmla="*/ 807678 h 3079956"/>
                  <a:gd name="connsiteX16" fmla="*/ 1815702 w 3426619"/>
                  <a:gd name="connsiteY16" fmla="*/ 2272278 h 3079956"/>
                  <a:gd name="connsiteX17" fmla="*/ 1844243 w 3426619"/>
                  <a:gd name="connsiteY17" fmla="*/ 2275052 h 3079956"/>
                  <a:gd name="connsiteX18" fmla="*/ 1977903 w 3426619"/>
                  <a:gd name="connsiteY18" fmla="*/ 2325654 h 3079956"/>
                  <a:gd name="connsiteX19" fmla="*/ 1985764 w 3426619"/>
                  <a:gd name="connsiteY19" fmla="*/ 2331181 h 3079956"/>
                  <a:gd name="connsiteX20" fmla="*/ 2606465 w 3426619"/>
                  <a:gd name="connsiteY20" fmla="*/ 1881685 h 3079956"/>
                  <a:gd name="connsiteX21" fmla="*/ 2591905 w 3426619"/>
                  <a:gd name="connsiteY21" fmla="*/ 1836456 h 3079956"/>
                  <a:gd name="connsiteX22" fmla="*/ 2583339 w 3426619"/>
                  <a:gd name="connsiteY22" fmla="*/ 1754515 h 3079956"/>
                  <a:gd name="connsiteX23" fmla="*/ 2616474 w 3426619"/>
                  <a:gd name="connsiteY23" fmla="*/ 1596255 h 3079956"/>
                  <a:gd name="connsiteX24" fmla="*/ 2629867 w 3426619"/>
                  <a:gd name="connsiteY24" fmla="*/ 1572461 h 3079956"/>
                  <a:gd name="connsiteX25" fmla="*/ 1759268 w 3426619"/>
                  <a:gd name="connsiteY25" fmla="*/ 0 h 3079956"/>
                  <a:gd name="connsiteX26" fmla="*/ 2180908 w 3426619"/>
                  <a:gd name="connsiteY26" fmla="*/ 406582 h 3079956"/>
                  <a:gd name="connsiteX27" fmla="*/ 2125045 w 3426619"/>
                  <a:gd name="connsiteY27" fmla="*/ 608961 h 3079956"/>
                  <a:gd name="connsiteX28" fmla="*/ 2085827 w 3426619"/>
                  <a:gd name="connsiteY28" fmla="*/ 663534 h 3079956"/>
                  <a:gd name="connsiteX29" fmla="*/ 2732820 w 3426619"/>
                  <a:gd name="connsiteY29" fmla="*/ 1446344 h 3079956"/>
                  <a:gd name="connsiteX30" fmla="*/ 2769236 w 3426619"/>
                  <a:gd name="connsiteY30" fmla="*/ 1417371 h 3079956"/>
                  <a:gd name="connsiteX31" fmla="*/ 3004979 w 3426619"/>
                  <a:gd name="connsiteY31" fmla="*/ 1347933 h 3079956"/>
                  <a:gd name="connsiteX32" fmla="*/ 3426619 w 3426619"/>
                  <a:gd name="connsiteY32" fmla="*/ 1754515 h 3079956"/>
                  <a:gd name="connsiteX33" fmla="*/ 3004979 w 3426619"/>
                  <a:gd name="connsiteY33" fmla="*/ 2161097 h 3079956"/>
                  <a:gd name="connsiteX34" fmla="*/ 2706835 w 3426619"/>
                  <a:gd name="connsiteY34" fmla="*/ 2042012 h 3079956"/>
                  <a:gd name="connsiteX35" fmla="*/ 2687905 w 3426619"/>
                  <a:gd name="connsiteY35" fmla="*/ 2019888 h 3079956"/>
                  <a:gd name="connsiteX36" fmla="*/ 2104486 w 3426619"/>
                  <a:gd name="connsiteY36" fmla="*/ 2442386 h 3079956"/>
                  <a:gd name="connsiteX37" fmla="*/ 2125045 w 3426619"/>
                  <a:gd name="connsiteY37" fmla="*/ 2470995 h 3079956"/>
                  <a:gd name="connsiteX38" fmla="*/ 2180908 w 3426619"/>
                  <a:gd name="connsiteY38" fmla="*/ 2673374 h 3079956"/>
                  <a:gd name="connsiteX39" fmla="*/ 1759268 w 3426619"/>
                  <a:gd name="connsiteY39" fmla="*/ 3079956 h 3079956"/>
                  <a:gd name="connsiteX40" fmla="*/ 1337628 w 3426619"/>
                  <a:gd name="connsiteY40" fmla="*/ 2673374 h 3079956"/>
                  <a:gd name="connsiteX41" fmla="*/ 1370763 w 3426619"/>
                  <a:gd name="connsiteY41" fmla="*/ 2515114 h 3079956"/>
                  <a:gd name="connsiteX42" fmla="*/ 1405391 w 3426619"/>
                  <a:gd name="connsiteY42" fmla="*/ 2453595 h 3079956"/>
                  <a:gd name="connsiteX43" fmla="*/ 731639 w 3426619"/>
                  <a:gd name="connsiteY43" fmla="*/ 2028158 h 3079956"/>
                  <a:gd name="connsiteX44" fmla="*/ 719784 w 3426619"/>
                  <a:gd name="connsiteY44" fmla="*/ 2042012 h 3079956"/>
                  <a:gd name="connsiteX45" fmla="*/ 421640 w 3426619"/>
                  <a:gd name="connsiteY45" fmla="*/ 2161097 h 3079956"/>
                  <a:gd name="connsiteX46" fmla="*/ 0 w 3426619"/>
                  <a:gd name="connsiteY46" fmla="*/ 1754515 h 3079956"/>
                  <a:gd name="connsiteX47" fmla="*/ 421640 w 3426619"/>
                  <a:gd name="connsiteY47" fmla="*/ 1347933 h 3079956"/>
                  <a:gd name="connsiteX48" fmla="*/ 585761 w 3426619"/>
                  <a:gd name="connsiteY48" fmla="*/ 1379884 h 3079956"/>
                  <a:gd name="connsiteX49" fmla="*/ 650630 w 3426619"/>
                  <a:gd name="connsiteY49" fmla="*/ 1413836 h 3079956"/>
                  <a:gd name="connsiteX50" fmla="*/ 1438803 w 3426619"/>
                  <a:gd name="connsiteY50" fmla="*/ 667992 h 3079956"/>
                  <a:gd name="connsiteX51" fmla="*/ 1409638 w 3426619"/>
                  <a:gd name="connsiteY51" fmla="*/ 633906 h 3079956"/>
                  <a:gd name="connsiteX52" fmla="*/ 1337628 w 3426619"/>
                  <a:gd name="connsiteY52" fmla="*/ 406582 h 3079956"/>
                  <a:gd name="connsiteX53" fmla="*/ 1759268 w 3426619"/>
                  <a:gd name="connsiteY53" fmla="*/ 0 h 307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26619" h="3079956">
                    <a:moveTo>
                      <a:pt x="1567048" y="766506"/>
                    </a:moveTo>
                    <a:lnTo>
                      <a:pt x="767656" y="1522967"/>
                    </a:lnTo>
                    <a:lnTo>
                      <a:pt x="771270" y="1527191"/>
                    </a:lnTo>
                    <a:cubicBezTo>
                      <a:pt x="816734" y="1592082"/>
                      <a:pt x="843280" y="1670309"/>
                      <a:pt x="843280" y="1754515"/>
                    </a:cubicBezTo>
                    <a:cubicBezTo>
                      <a:pt x="843280" y="1782584"/>
                      <a:pt x="840330" y="1809988"/>
                      <a:pt x="834714" y="1836456"/>
                    </a:cubicBezTo>
                    <a:lnTo>
                      <a:pt x="816545" y="1892895"/>
                    </a:lnTo>
                    <a:lnTo>
                      <a:pt x="1521364" y="2337950"/>
                    </a:lnTo>
                    <a:lnTo>
                      <a:pt x="1523525" y="2336230"/>
                    </a:lnTo>
                    <a:cubicBezTo>
                      <a:pt x="1545957" y="2321617"/>
                      <a:pt x="1569925" y="2309030"/>
                      <a:pt x="1595147" y="2298743"/>
                    </a:cubicBezTo>
                    <a:lnTo>
                      <a:pt x="1656000" y="2280528"/>
                    </a:lnTo>
                    <a:lnTo>
                      <a:pt x="1656000" y="799428"/>
                    </a:lnTo>
                    <a:lnTo>
                      <a:pt x="1595147" y="781213"/>
                    </a:lnTo>
                    <a:close/>
                    <a:moveTo>
                      <a:pt x="1960533" y="762620"/>
                    </a:moveTo>
                    <a:lnTo>
                      <a:pt x="1913873" y="784962"/>
                    </a:lnTo>
                    <a:cubicBezTo>
                      <a:pt x="1891533" y="793457"/>
                      <a:pt x="1868260" y="800165"/>
                      <a:pt x="1844243" y="804904"/>
                    </a:cubicBezTo>
                    <a:lnTo>
                      <a:pt x="1815702" y="807678"/>
                    </a:lnTo>
                    <a:lnTo>
                      <a:pt x="1815702" y="2272278"/>
                    </a:lnTo>
                    <a:lnTo>
                      <a:pt x="1844243" y="2275052"/>
                    </a:lnTo>
                    <a:cubicBezTo>
                      <a:pt x="1892276" y="2284530"/>
                      <a:pt x="1937335" y="2301885"/>
                      <a:pt x="1977903" y="2325654"/>
                    </a:cubicBezTo>
                    <a:lnTo>
                      <a:pt x="1985764" y="2331181"/>
                    </a:lnTo>
                    <a:lnTo>
                      <a:pt x="2606465" y="1881685"/>
                    </a:lnTo>
                    <a:lnTo>
                      <a:pt x="2591905" y="1836456"/>
                    </a:lnTo>
                    <a:cubicBezTo>
                      <a:pt x="2586289" y="1809988"/>
                      <a:pt x="2583339" y="1782584"/>
                      <a:pt x="2583339" y="1754515"/>
                    </a:cubicBezTo>
                    <a:cubicBezTo>
                      <a:pt x="2583339" y="1698378"/>
                      <a:pt x="2595137" y="1644898"/>
                      <a:pt x="2616474" y="1596255"/>
                    </a:cubicBezTo>
                    <a:lnTo>
                      <a:pt x="2629867" y="1572461"/>
                    </a:lnTo>
                    <a:close/>
                    <a:moveTo>
                      <a:pt x="1759268" y="0"/>
                    </a:moveTo>
                    <a:cubicBezTo>
                      <a:pt x="1992133" y="0"/>
                      <a:pt x="2180908" y="182033"/>
                      <a:pt x="2180908" y="406582"/>
                    </a:cubicBezTo>
                    <a:cubicBezTo>
                      <a:pt x="2180908" y="480262"/>
                      <a:pt x="2160583" y="549365"/>
                      <a:pt x="2125045" y="608961"/>
                    </a:cubicBezTo>
                    <a:lnTo>
                      <a:pt x="2085827" y="663534"/>
                    </a:lnTo>
                    <a:lnTo>
                      <a:pt x="2732820" y="1446344"/>
                    </a:lnTo>
                    <a:lnTo>
                      <a:pt x="2769236" y="1417371"/>
                    </a:lnTo>
                    <a:cubicBezTo>
                      <a:pt x="2836530" y="1373532"/>
                      <a:pt x="2917655" y="1347933"/>
                      <a:pt x="3004979" y="1347933"/>
                    </a:cubicBezTo>
                    <a:cubicBezTo>
                      <a:pt x="3237844" y="1347933"/>
                      <a:pt x="3426619" y="1529966"/>
                      <a:pt x="3426619" y="1754515"/>
                    </a:cubicBezTo>
                    <a:cubicBezTo>
                      <a:pt x="3426619" y="1979064"/>
                      <a:pt x="3237844" y="2161097"/>
                      <a:pt x="3004979" y="2161097"/>
                    </a:cubicBezTo>
                    <a:cubicBezTo>
                      <a:pt x="2888546" y="2161097"/>
                      <a:pt x="2783137" y="2115589"/>
                      <a:pt x="2706835" y="2042012"/>
                    </a:cubicBezTo>
                    <a:lnTo>
                      <a:pt x="2687905" y="2019888"/>
                    </a:lnTo>
                    <a:lnTo>
                      <a:pt x="2104486" y="2442386"/>
                    </a:lnTo>
                    <a:lnTo>
                      <a:pt x="2125045" y="2470995"/>
                    </a:lnTo>
                    <a:cubicBezTo>
                      <a:pt x="2160583" y="2530591"/>
                      <a:pt x="2180908" y="2599694"/>
                      <a:pt x="2180908" y="2673374"/>
                    </a:cubicBezTo>
                    <a:cubicBezTo>
                      <a:pt x="2180908" y="2897923"/>
                      <a:pt x="1992133" y="3079956"/>
                      <a:pt x="1759268" y="3079956"/>
                    </a:cubicBezTo>
                    <a:cubicBezTo>
                      <a:pt x="1526403" y="3079956"/>
                      <a:pt x="1337628" y="2897923"/>
                      <a:pt x="1337628" y="2673374"/>
                    </a:cubicBezTo>
                    <a:cubicBezTo>
                      <a:pt x="1337628" y="2617237"/>
                      <a:pt x="1349426" y="2563757"/>
                      <a:pt x="1370763" y="2515114"/>
                    </a:cubicBezTo>
                    <a:lnTo>
                      <a:pt x="1405391" y="2453595"/>
                    </a:lnTo>
                    <a:lnTo>
                      <a:pt x="731639" y="2028158"/>
                    </a:lnTo>
                    <a:lnTo>
                      <a:pt x="719784" y="2042012"/>
                    </a:lnTo>
                    <a:cubicBezTo>
                      <a:pt x="643483" y="2115589"/>
                      <a:pt x="538073" y="2161097"/>
                      <a:pt x="421640" y="2161097"/>
                    </a:cubicBezTo>
                    <a:cubicBezTo>
                      <a:pt x="188775" y="2161097"/>
                      <a:pt x="0" y="1979064"/>
                      <a:pt x="0" y="1754515"/>
                    </a:cubicBezTo>
                    <a:cubicBezTo>
                      <a:pt x="0" y="1529966"/>
                      <a:pt x="188775" y="1347933"/>
                      <a:pt x="421640" y="1347933"/>
                    </a:cubicBezTo>
                    <a:cubicBezTo>
                      <a:pt x="479856" y="1347933"/>
                      <a:pt x="535317" y="1359310"/>
                      <a:pt x="585761" y="1379884"/>
                    </a:cubicBezTo>
                    <a:lnTo>
                      <a:pt x="650630" y="1413836"/>
                    </a:lnTo>
                    <a:lnTo>
                      <a:pt x="1438803" y="667992"/>
                    </a:lnTo>
                    <a:lnTo>
                      <a:pt x="1409638" y="633906"/>
                    </a:lnTo>
                    <a:cubicBezTo>
                      <a:pt x="1364174" y="569015"/>
                      <a:pt x="1337628" y="490788"/>
                      <a:pt x="1337628" y="406582"/>
                    </a:cubicBezTo>
                    <a:cubicBezTo>
                      <a:pt x="1337628" y="182033"/>
                      <a:pt x="1526403" y="0"/>
                      <a:pt x="175926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14" name="Group 13"/>
              <p:cNvGrpSpPr/>
              <p:nvPr/>
            </p:nvGrpSpPr>
            <p:grpSpPr>
              <a:xfrm>
                <a:off x="10415588" y="3385000"/>
                <a:ext cx="1014413" cy="763049"/>
                <a:chOff x="10415588" y="3385000"/>
                <a:chExt cx="1014413" cy="763049"/>
              </a:xfrm>
            </p:grpSpPr>
            <p:sp>
              <p:nvSpPr>
                <p:cNvPr id="145" name="Freeform 8"/>
                <p:cNvSpPr>
                  <a:spLocks/>
                </p:cNvSpPr>
                <p:nvPr/>
              </p:nvSpPr>
              <p:spPr bwMode="auto">
                <a:xfrm>
                  <a:off x="10474272" y="3385000"/>
                  <a:ext cx="892208" cy="61932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6" name="Rectangle 9"/>
                <p:cNvSpPr>
                  <a:spLocks noChangeArrowheads="1"/>
                </p:cNvSpPr>
                <p:nvPr/>
              </p:nvSpPr>
              <p:spPr bwMode="auto">
                <a:xfrm>
                  <a:off x="10502746" y="3413475"/>
                  <a:ext cx="835259" cy="4733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7" name="Rectangle 10"/>
                <p:cNvSpPr>
                  <a:spLocks noChangeArrowheads="1"/>
                </p:cNvSpPr>
                <p:nvPr/>
              </p:nvSpPr>
              <p:spPr bwMode="auto">
                <a:xfrm>
                  <a:off x="10415588" y="4076225"/>
                  <a:ext cx="1014413" cy="71824"/>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8" name="Freeform 11"/>
                <p:cNvSpPr>
                  <a:spLocks/>
                </p:cNvSpPr>
                <p:nvPr/>
              </p:nvSpPr>
              <p:spPr bwMode="auto">
                <a:xfrm>
                  <a:off x="10415588" y="3990036"/>
                  <a:ext cx="1014413" cy="86189"/>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Round Same Side Corner Rectangle 12"/>
                <p:cNvSpPr/>
                <p:nvPr/>
              </p:nvSpPr>
              <p:spPr bwMode="auto">
                <a:xfrm>
                  <a:off x="10860882" y="4004325"/>
                  <a:ext cx="123825" cy="71900"/>
                </a:xfrm>
                <a:prstGeom prst="round2SameRect">
                  <a:avLst>
                    <a:gd name="adj1" fmla="val 49787"/>
                    <a:gd name="adj2" fmla="val 0"/>
                  </a:avLst>
                </a:prstGeom>
                <a:solidFill>
                  <a:srgbClr val="B482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17" name="Group 16"/>
              <p:cNvGrpSpPr/>
              <p:nvPr/>
            </p:nvGrpSpPr>
            <p:grpSpPr>
              <a:xfrm>
                <a:off x="7773331" y="2149090"/>
                <a:ext cx="2753461" cy="3223432"/>
                <a:chOff x="7773331" y="2149090"/>
                <a:chExt cx="2753461" cy="3223432"/>
              </a:xfrm>
            </p:grpSpPr>
            <p:grpSp>
              <p:nvGrpSpPr>
                <p:cNvPr id="15" name="Group 14"/>
                <p:cNvGrpSpPr/>
                <p:nvPr/>
              </p:nvGrpSpPr>
              <p:grpSpPr>
                <a:xfrm rot="21182625" flipH="1">
                  <a:off x="7773331" y="2149090"/>
                  <a:ext cx="2632868" cy="2229471"/>
                  <a:chOff x="7619070" y="-1306616"/>
                  <a:chExt cx="2632868" cy="2530119"/>
                </a:xfrm>
              </p:grpSpPr>
              <p:sp>
                <p:nvSpPr>
                  <p:cNvPr id="9" name="Block Arc 8"/>
                  <p:cNvSpPr/>
                  <p:nvPr/>
                </p:nvSpPr>
                <p:spPr bwMode="auto">
                  <a:xfrm>
                    <a:off x="7619070" y="-1306616"/>
                    <a:ext cx="2530119" cy="2530119"/>
                  </a:xfrm>
                  <a:prstGeom prst="blockArc">
                    <a:avLst>
                      <a:gd name="adj1" fmla="val 10800000"/>
                      <a:gd name="adj2" fmla="val 20466313"/>
                      <a:gd name="adj3" fmla="val 6599"/>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0" name="Isosceles Triangle 9"/>
                  <p:cNvSpPr/>
                  <p:nvPr/>
                </p:nvSpPr>
                <p:spPr bwMode="auto">
                  <a:xfrm rot="9624675">
                    <a:off x="9827118" y="-497613"/>
                    <a:ext cx="424820" cy="278177"/>
                  </a:xfrm>
                  <a:prstGeom prst="triangl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16" name="Group 15"/>
                <p:cNvGrpSpPr/>
                <p:nvPr/>
              </p:nvGrpSpPr>
              <p:grpSpPr>
                <a:xfrm>
                  <a:off x="7919443" y="3207918"/>
                  <a:ext cx="2607349" cy="2164604"/>
                  <a:chOff x="7919443" y="3207918"/>
                  <a:chExt cx="2607349" cy="2164604"/>
                </a:xfrm>
              </p:grpSpPr>
              <p:sp>
                <p:nvSpPr>
                  <p:cNvPr id="150" name="Block Arc 149"/>
                  <p:cNvSpPr/>
                  <p:nvPr/>
                </p:nvSpPr>
                <p:spPr bwMode="auto">
                  <a:xfrm rot="20990887" flipV="1">
                    <a:off x="7919443" y="3207918"/>
                    <a:ext cx="2530119" cy="2164604"/>
                  </a:xfrm>
                  <a:prstGeom prst="blockArc">
                    <a:avLst>
                      <a:gd name="adj1" fmla="val 10800000"/>
                      <a:gd name="adj2" fmla="val 20466313"/>
                      <a:gd name="adj3" fmla="val 6599"/>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51" name="Isosceles Triangle 150"/>
                  <p:cNvSpPr/>
                  <p:nvPr/>
                </p:nvSpPr>
                <p:spPr bwMode="auto">
                  <a:xfrm rot="11366212" flipV="1">
                    <a:off x="10101972" y="4308324"/>
                    <a:ext cx="424820" cy="278177"/>
                  </a:xfrm>
                  <a:prstGeom prst="triangl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sp>
            <p:nvSpPr>
              <p:cNvPr id="152" name="Oval 69"/>
              <p:cNvSpPr/>
              <p:nvPr>
                <p:custDataLst>
                  <p:tags r:id="rId1"/>
                </p:custDataLst>
              </p:nvPr>
            </p:nvSpPr>
            <p:spPr>
              <a:xfrm>
                <a:off x="8205987" y="2849237"/>
                <a:ext cx="1888149" cy="1888004"/>
              </a:xfrm>
              <a:custGeom>
                <a:avLst/>
                <a:gdLst/>
                <a:ahLst/>
                <a:cxnLst/>
                <a:rect l="l" t="t" r="r" b="b"/>
                <a:pathLst>
                  <a:path w="1376596" h="1376594">
                    <a:moveTo>
                      <a:pt x="1117292" y="959919"/>
                    </a:moveTo>
                    <a:lnTo>
                      <a:pt x="1116376" y="960882"/>
                    </a:lnTo>
                    <a:cubicBezTo>
                      <a:pt x="1115460" y="963767"/>
                      <a:pt x="1118209" y="962805"/>
                      <a:pt x="1119124" y="969540"/>
                    </a:cubicBezTo>
                    <a:cubicBezTo>
                      <a:pt x="1120040" y="973388"/>
                      <a:pt x="1122789" y="974350"/>
                      <a:pt x="1125537" y="974350"/>
                    </a:cubicBezTo>
                    <a:cubicBezTo>
                      <a:pt x="1131950" y="972426"/>
                      <a:pt x="1129202" y="967615"/>
                      <a:pt x="1128286" y="963767"/>
                    </a:cubicBezTo>
                    <a:cubicBezTo>
                      <a:pt x="1128286" y="960882"/>
                      <a:pt x="1127369" y="960882"/>
                      <a:pt x="1125537" y="960882"/>
                    </a:cubicBezTo>
                    <a:cubicBezTo>
                      <a:pt x="1123705" y="960882"/>
                      <a:pt x="1122789" y="960882"/>
                      <a:pt x="1121873" y="960882"/>
                    </a:cubicBezTo>
                    <a:cubicBezTo>
                      <a:pt x="1120956" y="960882"/>
                      <a:pt x="1120956" y="959919"/>
                      <a:pt x="1117292" y="959919"/>
                    </a:cubicBezTo>
                    <a:close/>
                    <a:moveTo>
                      <a:pt x="1022834" y="891395"/>
                    </a:moveTo>
                    <a:cubicBezTo>
                      <a:pt x="1020200" y="890716"/>
                      <a:pt x="1017894" y="890716"/>
                      <a:pt x="1017894" y="892754"/>
                    </a:cubicBezTo>
                    <a:cubicBezTo>
                      <a:pt x="1017894" y="894113"/>
                      <a:pt x="1019212" y="894113"/>
                      <a:pt x="1019212" y="895472"/>
                    </a:cubicBezTo>
                    <a:cubicBezTo>
                      <a:pt x="1015260" y="898190"/>
                      <a:pt x="1013944" y="896831"/>
                      <a:pt x="1012626" y="898190"/>
                    </a:cubicBezTo>
                    <a:cubicBezTo>
                      <a:pt x="1011309" y="899549"/>
                      <a:pt x="1009992" y="900908"/>
                      <a:pt x="1009992" y="902266"/>
                    </a:cubicBezTo>
                    <a:cubicBezTo>
                      <a:pt x="1009992" y="904985"/>
                      <a:pt x="1008675" y="904985"/>
                      <a:pt x="1007358" y="906344"/>
                    </a:cubicBezTo>
                    <a:cubicBezTo>
                      <a:pt x="1006041" y="907702"/>
                      <a:pt x="1006041" y="909062"/>
                      <a:pt x="1006041" y="910421"/>
                    </a:cubicBezTo>
                    <a:cubicBezTo>
                      <a:pt x="1006041" y="913139"/>
                      <a:pt x="1007358" y="913139"/>
                      <a:pt x="1004723" y="914498"/>
                    </a:cubicBezTo>
                    <a:cubicBezTo>
                      <a:pt x="1002089" y="915857"/>
                      <a:pt x="1000773" y="914498"/>
                      <a:pt x="999455" y="913139"/>
                    </a:cubicBezTo>
                    <a:cubicBezTo>
                      <a:pt x="995504" y="910421"/>
                      <a:pt x="992870" y="904985"/>
                      <a:pt x="988918" y="910421"/>
                    </a:cubicBezTo>
                    <a:cubicBezTo>
                      <a:pt x="987602" y="913139"/>
                      <a:pt x="983650" y="914498"/>
                      <a:pt x="981016" y="915857"/>
                    </a:cubicBezTo>
                    <a:cubicBezTo>
                      <a:pt x="978382" y="918575"/>
                      <a:pt x="978382" y="919934"/>
                      <a:pt x="978382" y="922651"/>
                    </a:cubicBezTo>
                    <a:cubicBezTo>
                      <a:pt x="977065" y="926729"/>
                      <a:pt x="974431" y="926729"/>
                      <a:pt x="970479" y="928087"/>
                    </a:cubicBezTo>
                    <a:cubicBezTo>
                      <a:pt x="967845" y="929447"/>
                      <a:pt x="966528" y="930806"/>
                      <a:pt x="967845" y="933523"/>
                    </a:cubicBezTo>
                    <a:cubicBezTo>
                      <a:pt x="967845" y="936242"/>
                      <a:pt x="967845" y="936242"/>
                      <a:pt x="966528" y="937601"/>
                    </a:cubicBezTo>
                    <a:cubicBezTo>
                      <a:pt x="965211" y="938959"/>
                      <a:pt x="963894" y="940319"/>
                      <a:pt x="963894" y="943037"/>
                    </a:cubicBezTo>
                    <a:cubicBezTo>
                      <a:pt x="963894" y="944395"/>
                      <a:pt x="963894" y="944395"/>
                      <a:pt x="962577" y="945755"/>
                    </a:cubicBezTo>
                    <a:cubicBezTo>
                      <a:pt x="961260" y="947114"/>
                      <a:pt x="959942" y="947114"/>
                      <a:pt x="958626" y="947114"/>
                    </a:cubicBezTo>
                    <a:cubicBezTo>
                      <a:pt x="957308" y="947114"/>
                      <a:pt x="954674" y="947114"/>
                      <a:pt x="946772" y="952550"/>
                    </a:cubicBezTo>
                    <a:lnTo>
                      <a:pt x="941503" y="953908"/>
                    </a:lnTo>
                    <a:cubicBezTo>
                      <a:pt x="936235" y="955267"/>
                      <a:pt x="933601" y="960703"/>
                      <a:pt x="928332" y="962063"/>
                    </a:cubicBezTo>
                    <a:cubicBezTo>
                      <a:pt x="925698" y="962063"/>
                      <a:pt x="924381" y="963422"/>
                      <a:pt x="921747" y="966140"/>
                    </a:cubicBezTo>
                    <a:cubicBezTo>
                      <a:pt x="919113" y="971576"/>
                      <a:pt x="919113" y="977012"/>
                      <a:pt x="921747" y="981088"/>
                    </a:cubicBezTo>
                    <a:lnTo>
                      <a:pt x="924381" y="986524"/>
                    </a:lnTo>
                    <a:cubicBezTo>
                      <a:pt x="924381" y="987884"/>
                      <a:pt x="924381" y="989242"/>
                      <a:pt x="923064" y="990601"/>
                    </a:cubicBezTo>
                    <a:cubicBezTo>
                      <a:pt x="921747" y="994678"/>
                      <a:pt x="923064" y="997396"/>
                      <a:pt x="924381" y="1001473"/>
                    </a:cubicBezTo>
                    <a:cubicBezTo>
                      <a:pt x="925698" y="1004192"/>
                      <a:pt x="928332" y="1004192"/>
                      <a:pt x="929650" y="1008268"/>
                    </a:cubicBezTo>
                    <a:cubicBezTo>
                      <a:pt x="930966" y="1010986"/>
                      <a:pt x="929650" y="1013704"/>
                      <a:pt x="929650" y="1016422"/>
                    </a:cubicBezTo>
                    <a:cubicBezTo>
                      <a:pt x="928332" y="1019141"/>
                      <a:pt x="928332" y="1021858"/>
                      <a:pt x="929650" y="1024577"/>
                    </a:cubicBezTo>
                    <a:cubicBezTo>
                      <a:pt x="930966" y="1027294"/>
                      <a:pt x="933601" y="1028653"/>
                      <a:pt x="933601" y="1031371"/>
                    </a:cubicBezTo>
                    <a:cubicBezTo>
                      <a:pt x="934918" y="1034089"/>
                      <a:pt x="934918" y="1038166"/>
                      <a:pt x="934918" y="1040884"/>
                    </a:cubicBezTo>
                    <a:cubicBezTo>
                      <a:pt x="933601" y="1043602"/>
                      <a:pt x="933601" y="1044961"/>
                      <a:pt x="930966" y="1047679"/>
                    </a:cubicBezTo>
                    <a:cubicBezTo>
                      <a:pt x="929650" y="1050397"/>
                      <a:pt x="934918" y="1053115"/>
                      <a:pt x="937552" y="1054474"/>
                    </a:cubicBezTo>
                    <a:cubicBezTo>
                      <a:pt x="941503" y="1055833"/>
                      <a:pt x="945455" y="1055833"/>
                      <a:pt x="950723" y="1050397"/>
                    </a:cubicBezTo>
                    <a:cubicBezTo>
                      <a:pt x="952040" y="1050397"/>
                      <a:pt x="953357" y="1050397"/>
                      <a:pt x="954674" y="1050397"/>
                    </a:cubicBezTo>
                    <a:cubicBezTo>
                      <a:pt x="958626" y="1049038"/>
                      <a:pt x="962577" y="1051756"/>
                      <a:pt x="966528" y="1050397"/>
                    </a:cubicBezTo>
                    <a:cubicBezTo>
                      <a:pt x="969163" y="1049038"/>
                      <a:pt x="970479" y="1047679"/>
                      <a:pt x="973113" y="1046320"/>
                    </a:cubicBezTo>
                    <a:cubicBezTo>
                      <a:pt x="974431" y="1044961"/>
                      <a:pt x="975748" y="1042243"/>
                      <a:pt x="977065" y="1040884"/>
                    </a:cubicBezTo>
                    <a:cubicBezTo>
                      <a:pt x="978382" y="1039525"/>
                      <a:pt x="981016" y="1038166"/>
                      <a:pt x="983650" y="1038166"/>
                    </a:cubicBezTo>
                    <a:cubicBezTo>
                      <a:pt x="988918" y="1036807"/>
                      <a:pt x="994187" y="1035448"/>
                      <a:pt x="999455" y="1034089"/>
                    </a:cubicBezTo>
                    <a:cubicBezTo>
                      <a:pt x="1004723" y="1031371"/>
                      <a:pt x="1009992" y="1028653"/>
                      <a:pt x="1016578" y="1031371"/>
                    </a:cubicBezTo>
                    <a:cubicBezTo>
                      <a:pt x="1017894" y="1032730"/>
                      <a:pt x="1019212" y="1032730"/>
                      <a:pt x="1020529" y="1034089"/>
                    </a:cubicBezTo>
                    <a:cubicBezTo>
                      <a:pt x="1021846" y="1035448"/>
                      <a:pt x="1023163" y="1035448"/>
                      <a:pt x="1024480" y="1035448"/>
                    </a:cubicBezTo>
                    <a:cubicBezTo>
                      <a:pt x="1025797" y="1036807"/>
                      <a:pt x="1027115" y="1035448"/>
                      <a:pt x="1028431" y="1036807"/>
                    </a:cubicBezTo>
                    <a:cubicBezTo>
                      <a:pt x="1028431" y="1038166"/>
                      <a:pt x="1028431" y="1038166"/>
                      <a:pt x="1028431" y="1039525"/>
                    </a:cubicBezTo>
                    <a:cubicBezTo>
                      <a:pt x="1029749" y="1040884"/>
                      <a:pt x="1031065" y="1040884"/>
                      <a:pt x="1032383" y="1042243"/>
                    </a:cubicBezTo>
                    <a:cubicBezTo>
                      <a:pt x="1033699" y="1043602"/>
                      <a:pt x="1033699" y="1044961"/>
                      <a:pt x="1033699" y="1046320"/>
                    </a:cubicBezTo>
                    <a:cubicBezTo>
                      <a:pt x="1033699" y="1049038"/>
                      <a:pt x="1033699" y="1049038"/>
                      <a:pt x="1036334" y="1050397"/>
                    </a:cubicBezTo>
                    <a:cubicBezTo>
                      <a:pt x="1040285" y="1051756"/>
                      <a:pt x="1041602" y="1050397"/>
                      <a:pt x="1042920" y="1047679"/>
                    </a:cubicBezTo>
                    <a:cubicBezTo>
                      <a:pt x="1042920" y="1044961"/>
                      <a:pt x="1044236" y="1043602"/>
                      <a:pt x="1046870" y="1042243"/>
                    </a:cubicBezTo>
                    <a:cubicBezTo>
                      <a:pt x="1048188" y="1040884"/>
                      <a:pt x="1050822" y="1040884"/>
                      <a:pt x="1050822" y="1044961"/>
                    </a:cubicBezTo>
                    <a:cubicBezTo>
                      <a:pt x="1049505" y="1046320"/>
                      <a:pt x="1048188" y="1047679"/>
                      <a:pt x="1046870" y="1047679"/>
                    </a:cubicBezTo>
                    <a:lnTo>
                      <a:pt x="1042920" y="1054474"/>
                    </a:lnTo>
                    <a:cubicBezTo>
                      <a:pt x="1042920" y="1055833"/>
                      <a:pt x="1044236" y="1057192"/>
                      <a:pt x="1045554" y="1057192"/>
                    </a:cubicBezTo>
                    <a:cubicBezTo>
                      <a:pt x="1048188" y="1057192"/>
                      <a:pt x="1048188" y="1055833"/>
                      <a:pt x="1049505" y="1054474"/>
                    </a:cubicBezTo>
                    <a:cubicBezTo>
                      <a:pt x="1050716" y="1055723"/>
                      <a:pt x="1050813" y="1055824"/>
                      <a:pt x="1050822" y="1055833"/>
                    </a:cubicBezTo>
                    <a:cubicBezTo>
                      <a:pt x="1050822" y="1057192"/>
                      <a:pt x="1048188" y="1058551"/>
                      <a:pt x="1049505" y="1059910"/>
                    </a:cubicBezTo>
                    <a:cubicBezTo>
                      <a:pt x="1049505" y="1062628"/>
                      <a:pt x="1054773" y="1061268"/>
                      <a:pt x="1056091" y="1062628"/>
                    </a:cubicBezTo>
                    <a:cubicBezTo>
                      <a:pt x="1060041" y="1063987"/>
                      <a:pt x="1058725" y="1068064"/>
                      <a:pt x="1057407" y="1070782"/>
                    </a:cubicBezTo>
                    <a:cubicBezTo>
                      <a:pt x="1057407" y="1073500"/>
                      <a:pt x="1056091" y="1076218"/>
                      <a:pt x="1057407" y="1077577"/>
                    </a:cubicBezTo>
                    <a:cubicBezTo>
                      <a:pt x="1060041" y="1078936"/>
                      <a:pt x="1062675" y="1078936"/>
                      <a:pt x="1065310" y="1078936"/>
                    </a:cubicBezTo>
                    <a:cubicBezTo>
                      <a:pt x="1070578" y="1078936"/>
                      <a:pt x="1070578" y="1083013"/>
                      <a:pt x="1073212" y="1085731"/>
                    </a:cubicBezTo>
                    <a:cubicBezTo>
                      <a:pt x="1075846" y="1088449"/>
                      <a:pt x="1078481" y="1087089"/>
                      <a:pt x="1081115" y="1084372"/>
                    </a:cubicBezTo>
                    <a:cubicBezTo>
                      <a:pt x="1082432" y="1083013"/>
                      <a:pt x="1085066" y="1081653"/>
                      <a:pt x="1087701" y="1083013"/>
                    </a:cubicBezTo>
                    <a:cubicBezTo>
                      <a:pt x="1089017" y="1084372"/>
                      <a:pt x="1090335" y="1087089"/>
                      <a:pt x="1092969" y="1087089"/>
                    </a:cubicBezTo>
                    <a:cubicBezTo>
                      <a:pt x="1095603" y="1088449"/>
                      <a:pt x="1096920" y="1084372"/>
                      <a:pt x="1098237" y="1083013"/>
                    </a:cubicBezTo>
                    <a:lnTo>
                      <a:pt x="1099554" y="1077577"/>
                    </a:lnTo>
                    <a:lnTo>
                      <a:pt x="1104822" y="1077577"/>
                    </a:lnTo>
                    <a:cubicBezTo>
                      <a:pt x="1107457" y="1077577"/>
                      <a:pt x="1111408" y="1077577"/>
                      <a:pt x="1112725" y="1074859"/>
                    </a:cubicBezTo>
                    <a:cubicBezTo>
                      <a:pt x="1112725" y="1072140"/>
                      <a:pt x="1110091" y="1070782"/>
                      <a:pt x="1112725" y="1063987"/>
                    </a:cubicBezTo>
                    <a:lnTo>
                      <a:pt x="1114042" y="1057192"/>
                    </a:lnTo>
                    <a:cubicBezTo>
                      <a:pt x="1116677" y="1054474"/>
                      <a:pt x="1117993" y="1051756"/>
                      <a:pt x="1116677" y="1047679"/>
                    </a:cubicBezTo>
                    <a:lnTo>
                      <a:pt x="1117993" y="1042243"/>
                    </a:lnTo>
                    <a:cubicBezTo>
                      <a:pt x="1120627" y="1036807"/>
                      <a:pt x="1128530" y="1039525"/>
                      <a:pt x="1128530" y="1032730"/>
                    </a:cubicBezTo>
                    <a:cubicBezTo>
                      <a:pt x="1129848" y="1028653"/>
                      <a:pt x="1128530" y="1024577"/>
                      <a:pt x="1128530" y="1021858"/>
                    </a:cubicBezTo>
                    <a:cubicBezTo>
                      <a:pt x="1127213" y="1017781"/>
                      <a:pt x="1129848" y="1016422"/>
                      <a:pt x="1129848" y="1013704"/>
                    </a:cubicBezTo>
                    <a:cubicBezTo>
                      <a:pt x="1131164" y="1010986"/>
                      <a:pt x="1129848" y="1009628"/>
                      <a:pt x="1128530" y="1006909"/>
                    </a:cubicBezTo>
                    <a:cubicBezTo>
                      <a:pt x="1127213" y="1004192"/>
                      <a:pt x="1127213" y="1001473"/>
                      <a:pt x="1125896" y="998756"/>
                    </a:cubicBezTo>
                    <a:cubicBezTo>
                      <a:pt x="1125896" y="996037"/>
                      <a:pt x="1128530" y="993320"/>
                      <a:pt x="1127213" y="989242"/>
                    </a:cubicBezTo>
                    <a:cubicBezTo>
                      <a:pt x="1125896" y="985165"/>
                      <a:pt x="1124579" y="982448"/>
                      <a:pt x="1120627" y="979729"/>
                    </a:cubicBezTo>
                    <a:cubicBezTo>
                      <a:pt x="1119311" y="978371"/>
                      <a:pt x="1117993" y="977012"/>
                      <a:pt x="1114042" y="972935"/>
                    </a:cubicBezTo>
                    <a:cubicBezTo>
                      <a:pt x="1111408" y="970216"/>
                      <a:pt x="1111408" y="967499"/>
                      <a:pt x="1111408" y="964780"/>
                    </a:cubicBezTo>
                    <a:cubicBezTo>
                      <a:pt x="1110091" y="962063"/>
                      <a:pt x="1110091" y="959344"/>
                      <a:pt x="1108774" y="956627"/>
                    </a:cubicBezTo>
                    <a:cubicBezTo>
                      <a:pt x="1108774" y="955267"/>
                      <a:pt x="1108774" y="953908"/>
                      <a:pt x="1107457" y="951191"/>
                    </a:cubicBezTo>
                    <a:cubicBezTo>
                      <a:pt x="1104822" y="948472"/>
                      <a:pt x="1099554" y="947114"/>
                      <a:pt x="1096920" y="944395"/>
                    </a:cubicBezTo>
                    <a:cubicBezTo>
                      <a:pt x="1094286" y="940319"/>
                      <a:pt x="1094286" y="937601"/>
                      <a:pt x="1091651" y="933523"/>
                    </a:cubicBezTo>
                    <a:cubicBezTo>
                      <a:pt x="1091651" y="932165"/>
                      <a:pt x="1090335" y="930806"/>
                      <a:pt x="1090335" y="929447"/>
                    </a:cubicBezTo>
                    <a:cubicBezTo>
                      <a:pt x="1089017" y="926729"/>
                      <a:pt x="1087701" y="924011"/>
                      <a:pt x="1087701" y="921293"/>
                    </a:cubicBezTo>
                    <a:cubicBezTo>
                      <a:pt x="1087701" y="918575"/>
                      <a:pt x="1087701" y="917216"/>
                      <a:pt x="1087701" y="914498"/>
                    </a:cubicBezTo>
                    <a:cubicBezTo>
                      <a:pt x="1086383" y="911780"/>
                      <a:pt x="1085066" y="910421"/>
                      <a:pt x="1082432" y="910421"/>
                    </a:cubicBezTo>
                    <a:cubicBezTo>
                      <a:pt x="1081115" y="910421"/>
                      <a:pt x="1081115" y="910421"/>
                      <a:pt x="1079798" y="909062"/>
                    </a:cubicBezTo>
                    <a:cubicBezTo>
                      <a:pt x="1077164" y="906344"/>
                      <a:pt x="1077164" y="902266"/>
                      <a:pt x="1075846" y="898190"/>
                    </a:cubicBezTo>
                    <a:cubicBezTo>
                      <a:pt x="1075846" y="896831"/>
                      <a:pt x="1075846" y="894113"/>
                      <a:pt x="1070578" y="892754"/>
                    </a:cubicBezTo>
                    <a:cubicBezTo>
                      <a:pt x="1067944" y="896831"/>
                      <a:pt x="1070578" y="899549"/>
                      <a:pt x="1070578" y="902266"/>
                    </a:cubicBezTo>
                    <a:cubicBezTo>
                      <a:pt x="1070578" y="904985"/>
                      <a:pt x="1067944" y="906344"/>
                      <a:pt x="1066627" y="909062"/>
                    </a:cubicBezTo>
                    <a:cubicBezTo>
                      <a:pt x="1066627" y="913139"/>
                      <a:pt x="1069261" y="914498"/>
                      <a:pt x="1069261" y="918575"/>
                    </a:cubicBezTo>
                    <a:cubicBezTo>
                      <a:pt x="1067944" y="918575"/>
                      <a:pt x="1067944" y="919934"/>
                      <a:pt x="1067944" y="922651"/>
                    </a:cubicBezTo>
                    <a:cubicBezTo>
                      <a:pt x="1066627" y="924011"/>
                      <a:pt x="1066627" y="924011"/>
                      <a:pt x="1066627" y="925370"/>
                    </a:cubicBezTo>
                    <a:cubicBezTo>
                      <a:pt x="1066627" y="926729"/>
                      <a:pt x="1066627" y="928087"/>
                      <a:pt x="1066627" y="929447"/>
                    </a:cubicBezTo>
                    <a:cubicBezTo>
                      <a:pt x="1066627" y="930806"/>
                      <a:pt x="1066627" y="930806"/>
                      <a:pt x="1065310" y="932165"/>
                    </a:cubicBezTo>
                    <a:lnTo>
                      <a:pt x="1056091" y="930806"/>
                    </a:lnTo>
                    <a:cubicBezTo>
                      <a:pt x="1052139" y="929447"/>
                      <a:pt x="1050822" y="925370"/>
                      <a:pt x="1048188" y="922651"/>
                    </a:cubicBezTo>
                    <a:cubicBezTo>
                      <a:pt x="1048188" y="919934"/>
                      <a:pt x="1046870" y="919934"/>
                      <a:pt x="1044236" y="918575"/>
                    </a:cubicBezTo>
                    <a:cubicBezTo>
                      <a:pt x="1041602" y="917216"/>
                      <a:pt x="1038968" y="914498"/>
                      <a:pt x="1037651" y="910421"/>
                    </a:cubicBezTo>
                    <a:cubicBezTo>
                      <a:pt x="1037651" y="904985"/>
                      <a:pt x="1045554" y="904985"/>
                      <a:pt x="1042920" y="899549"/>
                    </a:cubicBezTo>
                    <a:cubicBezTo>
                      <a:pt x="1042920" y="896831"/>
                      <a:pt x="1035017" y="896831"/>
                      <a:pt x="1033699" y="896831"/>
                    </a:cubicBezTo>
                    <a:cubicBezTo>
                      <a:pt x="1031065" y="895472"/>
                      <a:pt x="1029749" y="895472"/>
                      <a:pt x="1029749" y="894113"/>
                    </a:cubicBezTo>
                    <a:close/>
                    <a:moveTo>
                      <a:pt x="667324" y="877390"/>
                    </a:moveTo>
                    <a:cubicBezTo>
                      <a:pt x="664629" y="877390"/>
                      <a:pt x="664629" y="880155"/>
                      <a:pt x="663282" y="881537"/>
                    </a:cubicBezTo>
                    <a:cubicBezTo>
                      <a:pt x="661935" y="882920"/>
                      <a:pt x="661935" y="884303"/>
                      <a:pt x="659241" y="887067"/>
                    </a:cubicBezTo>
                    <a:cubicBezTo>
                      <a:pt x="655198" y="889832"/>
                      <a:pt x="647116" y="891215"/>
                      <a:pt x="645768" y="896745"/>
                    </a:cubicBezTo>
                    <a:cubicBezTo>
                      <a:pt x="643073" y="900893"/>
                      <a:pt x="645768" y="905040"/>
                      <a:pt x="645768" y="909187"/>
                    </a:cubicBezTo>
                    <a:cubicBezTo>
                      <a:pt x="647116" y="914717"/>
                      <a:pt x="647116" y="917483"/>
                      <a:pt x="643073" y="921630"/>
                    </a:cubicBezTo>
                    <a:cubicBezTo>
                      <a:pt x="640379" y="924396"/>
                      <a:pt x="637685" y="929925"/>
                      <a:pt x="637685" y="934073"/>
                    </a:cubicBezTo>
                    <a:cubicBezTo>
                      <a:pt x="637685" y="939603"/>
                      <a:pt x="640379" y="940986"/>
                      <a:pt x="643073" y="945133"/>
                    </a:cubicBezTo>
                    <a:lnTo>
                      <a:pt x="644421" y="950663"/>
                    </a:lnTo>
                    <a:cubicBezTo>
                      <a:pt x="647116" y="954810"/>
                      <a:pt x="652504" y="958958"/>
                      <a:pt x="656546" y="956193"/>
                    </a:cubicBezTo>
                    <a:cubicBezTo>
                      <a:pt x="660588" y="953428"/>
                      <a:pt x="660588" y="947898"/>
                      <a:pt x="661935" y="943751"/>
                    </a:cubicBezTo>
                    <a:cubicBezTo>
                      <a:pt x="661935" y="938220"/>
                      <a:pt x="665977" y="932690"/>
                      <a:pt x="667324" y="927161"/>
                    </a:cubicBezTo>
                    <a:cubicBezTo>
                      <a:pt x="668671" y="920248"/>
                      <a:pt x="671366" y="916100"/>
                      <a:pt x="674061" y="910570"/>
                    </a:cubicBezTo>
                    <a:cubicBezTo>
                      <a:pt x="676754" y="903658"/>
                      <a:pt x="676754" y="899510"/>
                      <a:pt x="675407" y="892597"/>
                    </a:cubicBezTo>
                    <a:cubicBezTo>
                      <a:pt x="675407" y="889832"/>
                      <a:pt x="675407" y="888449"/>
                      <a:pt x="675407" y="885684"/>
                    </a:cubicBezTo>
                    <a:cubicBezTo>
                      <a:pt x="676754" y="882920"/>
                      <a:pt x="676754" y="880155"/>
                      <a:pt x="674061" y="878772"/>
                    </a:cubicBezTo>
                    <a:close/>
                    <a:moveTo>
                      <a:pt x="1087062" y="838622"/>
                    </a:moveTo>
                    <a:cubicBezTo>
                      <a:pt x="1085729" y="838622"/>
                      <a:pt x="1084398" y="838622"/>
                      <a:pt x="1081733" y="841426"/>
                    </a:cubicBezTo>
                    <a:cubicBezTo>
                      <a:pt x="1080400" y="841426"/>
                      <a:pt x="1080400" y="840025"/>
                      <a:pt x="1079068" y="840025"/>
                    </a:cubicBezTo>
                    <a:cubicBezTo>
                      <a:pt x="1076404" y="840025"/>
                      <a:pt x="1077737" y="841426"/>
                      <a:pt x="1076404" y="842829"/>
                    </a:cubicBezTo>
                    <a:cubicBezTo>
                      <a:pt x="1076404" y="844230"/>
                      <a:pt x="1075072" y="842829"/>
                      <a:pt x="1072407" y="844230"/>
                    </a:cubicBezTo>
                    <a:cubicBezTo>
                      <a:pt x="1071074" y="845633"/>
                      <a:pt x="1069743" y="847034"/>
                      <a:pt x="1068410" y="848437"/>
                    </a:cubicBezTo>
                    <a:lnTo>
                      <a:pt x="1068410" y="852642"/>
                    </a:lnTo>
                    <a:lnTo>
                      <a:pt x="1075072" y="849838"/>
                    </a:lnTo>
                    <a:cubicBezTo>
                      <a:pt x="1077737" y="848437"/>
                      <a:pt x="1079068" y="845633"/>
                      <a:pt x="1081733" y="844230"/>
                    </a:cubicBezTo>
                    <a:cubicBezTo>
                      <a:pt x="1083065" y="842829"/>
                      <a:pt x="1085729" y="842829"/>
                      <a:pt x="1087062" y="838622"/>
                    </a:cubicBezTo>
                    <a:close/>
                    <a:moveTo>
                      <a:pt x="988464" y="817008"/>
                    </a:moveTo>
                    <a:cubicBezTo>
                      <a:pt x="987132" y="817008"/>
                      <a:pt x="985801" y="817008"/>
                      <a:pt x="984471" y="818371"/>
                    </a:cubicBezTo>
                    <a:cubicBezTo>
                      <a:pt x="983139" y="818371"/>
                      <a:pt x="981808" y="818371"/>
                      <a:pt x="980476" y="818371"/>
                    </a:cubicBezTo>
                    <a:cubicBezTo>
                      <a:pt x="979145" y="818371"/>
                      <a:pt x="979145" y="818371"/>
                      <a:pt x="977813" y="818371"/>
                    </a:cubicBezTo>
                    <a:cubicBezTo>
                      <a:pt x="976482" y="818371"/>
                      <a:pt x="975150" y="819733"/>
                      <a:pt x="975150" y="821097"/>
                    </a:cubicBezTo>
                    <a:cubicBezTo>
                      <a:pt x="975150" y="823823"/>
                      <a:pt x="977813" y="823823"/>
                      <a:pt x="980476" y="825186"/>
                    </a:cubicBezTo>
                    <a:cubicBezTo>
                      <a:pt x="983139" y="826549"/>
                      <a:pt x="985801" y="827912"/>
                      <a:pt x="988464" y="827912"/>
                    </a:cubicBezTo>
                    <a:cubicBezTo>
                      <a:pt x="992458" y="827912"/>
                      <a:pt x="995121" y="829275"/>
                      <a:pt x="997784" y="830638"/>
                    </a:cubicBezTo>
                    <a:cubicBezTo>
                      <a:pt x="1000447" y="832001"/>
                      <a:pt x="1003109" y="832001"/>
                      <a:pt x="1007104" y="832001"/>
                    </a:cubicBezTo>
                    <a:cubicBezTo>
                      <a:pt x="1009767" y="832001"/>
                      <a:pt x="1012429" y="832001"/>
                      <a:pt x="1015092" y="833364"/>
                    </a:cubicBezTo>
                    <a:lnTo>
                      <a:pt x="1023080" y="836090"/>
                    </a:lnTo>
                    <a:cubicBezTo>
                      <a:pt x="1024412" y="834728"/>
                      <a:pt x="1023080" y="833364"/>
                      <a:pt x="1023080" y="829275"/>
                    </a:cubicBezTo>
                    <a:lnTo>
                      <a:pt x="1015092" y="825186"/>
                    </a:lnTo>
                    <a:cubicBezTo>
                      <a:pt x="1013761" y="822460"/>
                      <a:pt x="1013761" y="821097"/>
                      <a:pt x="1011098" y="821097"/>
                    </a:cubicBezTo>
                    <a:lnTo>
                      <a:pt x="1005772" y="821097"/>
                    </a:lnTo>
                    <a:cubicBezTo>
                      <a:pt x="1003109" y="819733"/>
                      <a:pt x="1003109" y="822460"/>
                      <a:pt x="1001779" y="822460"/>
                    </a:cubicBezTo>
                    <a:cubicBezTo>
                      <a:pt x="999116" y="822460"/>
                      <a:pt x="996453" y="821097"/>
                      <a:pt x="995121" y="819733"/>
                    </a:cubicBezTo>
                    <a:cubicBezTo>
                      <a:pt x="993790" y="819733"/>
                      <a:pt x="992458" y="819733"/>
                      <a:pt x="992458" y="818371"/>
                    </a:cubicBezTo>
                    <a:cubicBezTo>
                      <a:pt x="991127" y="818371"/>
                      <a:pt x="989795" y="817008"/>
                      <a:pt x="988464" y="817008"/>
                    </a:cubicBezTo>
                    <a:close/>
                    <a:moveTo>
                      <a:pt x="1117734" y="784879"/>
                    </a:moveTo>
                    <a:cubicBezTo>
                      <a:pt x="1115058" y="784879"/>
                      <a:pt x="1111042" y="784879"/>
                      <a:pt x="1111042" y="787644"/>
                    </a:cubicBezTo>
                    <a:cubicBezTo>
                      <a:pt x="1111042" y="791793"/>
                      <a:pt x="1113719" y="794559"/>
                      <a:pt x="1116396" y="794559"/>
                    </a:cubicBezTo>
                    <a:cubicBezTo>
                      <a:pt x="1117734" y="794559"/>
                      <a:pt x="1124426" y="793176"/>
                      <a:pt x="1123087" y="797325"/>
                    </a:cubicBezTo>
                    <a:cubicBezTo>
                      <a:pt x="1121749" y="797325"/>
                      <a:pt x="1119072" y="795942"/>
                      <a:pt x="1117734" y="798708"/>
                    </a:cubicBezTo>
                    <a:cubicBezTo>
                      <a:pt x="1116396" y="801474"/>
                      <a:pt x="1120411" y="804240"/>
                      <a:pt x="1123087" y="804240"/>
                    </a:cubicBezTo>
                    <a:cubicBezTo>
                      <a:pt x="1124426" y="804240"/>
                      <a:pt x="1124426" y="804240"/>
                      <a:pt x="1125764" y="804240"/>
                    </a:cubicBezTo>
                    <a:lnTo>
                      <a:pt x="1129779" y="808388"/>
                    </a:lnTo>
                    <a:cubicBezTo>
                      <a:pt x="1133794" y="812536"/>
                      <a:pt x="1137810" y="811154"/>
                      <a:pt x="1144501" y="818068"/>
                    </a:cubicBezTo>
                    <a:cubicBezTo>
                      <a:pt x="1145839" y="819451"/>
                      <a:pt x="1147178" y="820834"/>
                      <a:pt x="1148515" y="823600"/>
                    </a:cubicBezTo>
                    <a:cubicBezTo>
                      <a:pt x="1148515" y="824983"/>
                      <a:pt x="1148515" y="824983"/>
                      <a:pt x="1148515" y="826366"/>
                    </a:cubicBezTo>
                    <a:cubicBezTo>
                      <a:pt x="1148515" y="829132"/>
                      <a:pt x="1145839" y="830515"/>
                      <a:pt x="1144501" y="831898"/>
                    </a:cubicBezTo>
                    <a:cubicBezTo>
                      <a:pt x="1143162" y="833281"/>
                      <a:pt x="1141824" y="836047"/>
                      <a:pt x="1144501" y="837430"/>
                    </a:cubicBezTo>
                    <a:lnTo>
                      <a:pt x="1151192" y="836047"/>
                    </a:lnTo>
                    <a:cubicBezTo>
                      <a:pt x="1153869" y="836047"/>
                      <a:pt x="1155207" y="837430"/>
                      <a:pt x="1157884" y="838813"/>
                    </a:cubicBezTo>
                    <a:cubicBezTo>
                      <a:pt x="1159222" y="842960"/>
                      <a:pt x="1163237" y="842960"/>
                      <a:pt x="1167253" y="842960"/>
                    </a:cubicBezTo>
                    <a:cubicBezTo>
                      <a:pt x="1171267" y="841577"/>
                      <a:pt x="1171267" y="840194"/>
                      <a:pt x="1173944" y="837430"/>
                    </a:cubicBezTo>
                    <a:lnTo>
                      <a:pt x="1183312" y="834664"/>
                    </a:lnTo>
                    <a:cubicBezTo>
                      <a:pt x="1185989" y="836047"/>
                      <a:pt x="1188666" y="837430"/>
                      <a:pt x="1191342" y="840194"/>
                    </a:cubicBezTo>
                    <a:cubicBezTo>
                      <a:pt x="1194019" y="845726"/>
                      <a:pt x="1198034" y="848492"/>
                      <a:pt x="1203387" y="851258"/>
                    </a:cubicBezTo>
                    <a:lnTo>
                      <a:pt x="1210079" y="851258"/>
                    </a:lnTo>
                    <a:cubicBezTo>
                      <a:pt x="1214094" y="849875"/>
                      <a:pt x="1207403" y="847109"/>
                      <a:pt x="1207403" y="845726"/>
                    </a:cubicBezTo>
                    <a:cubicBezTo>
                      <a:pt x="1206064" y="844343"/>
                      <a:pt x="1207403" y="844343"/>
                      <a:pt x="1206064" y="842960"/>
                    </a:cubicBezTo>
                    <a:cubicBezTo>
                      <a:pt x="1204726" y="842960"/>
                      <a:pt x="1203387" y="842960"/>
                      <a:pt x="1202049" y="842960"/>
                    </a:cubicBezTo>
                    <a:cubicBezTo>
                      <a:pt x="1200711" y="841577"/>
                      <a:pt x="1203387" y="840194"/>
                      <a:pt x="1200711" y="838813"/>
                    </a:cubicBezTo>
                    <a:cubicBezTo>
                      <a:pt x="1199373" y="837430"/>
                      <a:pt x="1200711" y="836047"/>
                      <a:pt x="1195357" y="831898"/>
                    </a:cubicBezTo>
                    <a:cubicBezTo>
                      <a:pt x="1194019" y="830515"/>
                      <a:pt x="1194019" y="829132"/>
                      <a:pt x="1195357" y="827749"/>
                    </a:cubicBezTo>
                    <a:cubicBezTo>
                      <a:pt x="1196696" y="826366"/>
                      <a:pt x="1199373" y="824983"/>
                      <a:pt x="1199373" y="822217"/>
                    </a:cubicBezTo>
                    <a:cubicBezTo>
                      <a:pt x="1198034" y="818068"/>
                      <a:pt x="1191342" y="818068"/>
                      <a:pt x="1188666" y="815302"/>
                    </a:cubicBezTo>
                    <a:cubicBezTo>
                      <a:pt x="1187328" y="813919"/>
                      <a:pt x="1185989" y="811154"/>
                      <a:pt x="1183312" y="809771"/>
                    </a:cubicBezTo>
                    <a:lnTo>
                      <a:pt x="1177959" y="807005"/>
                    </a:lnTo>
                    <a:cubicBezTo>
                      <a:pt x="1176621" y="807005"/>
                      <a:pt x="1176621" y="804240"/>
                      <a:pt x="1175283" y="804240"/>
                    </a:cubicBezTo>
                    <a:cubicBezTo>
                      <a:pt x="1172606" y="801474"/>
                      <a:pt x="1168591" y="800091"/>
                      <a:pt x="1164576" y="800091"/>
                    </a:cubicBezTo>
                    <a:cubicBezTo>
                      <a:pt x="1163237" y="800091"/>
                      <a:pt x="1161899" y="798708"/>
                      <a:pt x="1160560" y="798708"/>
                    </a:cubicBezTo>
                    <a:cubicBezTo>
                      <a:pt x="1157884" y="798708"/>
                      <a:pt x="1155207" y="797325"/>
                      <a:pt x="1152531" y="795942"/>
                    </a:cubicBezTo>
                    <a:cubicBezTo>
                      <a:pt x="1149854" y="794559"/>
                      <a:pt x="1148515" y="793176"/>
                      <a:pt x="1145839" y="791793"/>
                    </a:cubicBezTo>
                    <a:lnTo>
                      <a:pt x="1139147" y="793176"/>
                    </a:lnTo>
                    <a:cubicBezTo>
                      <a:pt x="1137810" y="793176"/>
                      <a:pt x="1137810" y="795942"/>
                      <a:pt x="1136471" y="795942"/>
                    </a:cubicBezTo>
                    <a:cubicBezTo>
                      <a:pt x="1132456" y="798708"/>
                      <a:pt x="1127103" y="797325"/>
                      <a:pt x="1127103" y="791793"/>
                    </a:cubicBezTo>
                    <a:cubicBezTo>
                      <a:pt x="1128440" y="786262"/>
                      <a:pt x="1123087" y="784879"/>
                      <a:pt x="1117734" y="784879"/>
                    </a:cubicBezTo>
                    <a:close/>
                    <a:moveTo>
                      <a:pt x="1054988" y="771442"/>
                    </a:moveTo>
                    <a:lnTo>
                      <a:pt x="1048263" y="776917"/>
                    </a:lnTo>
                    <a:cubicBezTo>
                      <a:pt x="1048263" y="779655"/>
                      <a:pt x="1050953" y="781023"/>
                      <a:pt x="1048263" y="783760"/>
                    </a:cubicBezTo>
                    <a:cubicBezTo>
                      <a:pt x="1048263" y="785129"/>
                      <a:pt x="1046919" y="786497"/>
                      <a:pt x="1046919" y="789234"/>
                    </a:cubicBezTo>
                    <a:cubicBezTo>
                      <a:pt x="1046919" y="790603"/>
                      <a:pt x="1046919" y="791971"/>
                      <a:pt x="1046919" y="793340"/>
                    </a:cubicBezTo>
                    <a:cubicBezTo>
                      <a:pt x="1046919" y="796078"/>
                      <a:pt x="1044229" y="797447"/>
                      <a:pt x="1045574" y="800184"/>
                    </a:cubicBezTo>
                    <a:cubicBezTo>
                      <a:pt x="1046919" y="801552"/>
                      <a:pt x="1046919" y="801552"/>
                      <a:pt x="1046919" y="804289"/>
                    </a:cubicBezTo>
                    <a:lnTo>
                      <a:pt x="1046919" y="815239"/>
                    </a:lnTo>
                    <a:cubicBezTo>
                      <a:pt x="1049608" y="819344"/>
                      <a:pt x="1054988" y="812501"/>
                      <a:pt x="1054988" y="809764"/>
                    </a:cubicBezTo>
                    <a:cubicBezTo>
                      <a:pt x="1054988" y="807026"/>
                      <a:pt x="1053642" y="805658"/>
                      <a:pt x="1054988" y="802921"/>
                    </a:cubicBezTo>
                    <a:cubicBezTo>
                      <a:pt x="1054988" y="801552"/>
                      <a:pt x="1056332" y="800184"/>
                      <a:pt x="1057677" y="801552"/>
                    </a:cubicBezTo>
                    <a:cubicBezTo>
                      <a:pt x="1059022" y="804289"/>
                      <a:pt x="1059022" y="805658"/>
                      <a:pt x="1063056" y="808395"/>
                    </a:cubicBezTo>
                    <a:cubicBezTo>
                      <a:pt x="1064401" y="807026"/>
                      <a:pt x="1065745" y="807026"/>
                      <a:pt x="1067091" y="805658"/>
                    </a:cubicBezTo>
                    <a:lnTo>
                      <a:pt x="1064401" y="800184"/>
                    </a:lnTo>
                    <a:cubicBezTo>
                      <a:pt x="1061711" y="798815"/>
                      <a:pt x="1060367" y="798815"/>
                      <a:pt x="1059022" y="797447"/>
                    </a:cubicBezTo>
                    <a:lnTo>
                      <a:pt x="1060367" y="791971"/>
                    </a:lnTo>
                    <a:cubicBezTo>
                      <a:pt x="1061711" y="790603"/>
                      <a:pt x="1064401" y="790603"/>
                      <a:pt x="1065745" y="789234"/>
                    </a:cubicBezTo>
                    <a:lnTo>
                      <a:pt x="1067091" y="783760"/>
                    </a:lnTo>
                    <a:lnTo>
                      <a:pt x="1059022" y="782392"/>
                    </a:lnTo>
                    <a:lnTo>
                      <a:pt x="1053642" y="781023"/>
                    </a:lnTo>
                    <a:cubicBezTo>
                      <a:pt x="1054988" y="778286"/>
                      <a:pt x="1059022" y="778286"/>
                      <a:pt x="1061711" y="778286"/>
                    </a:cubicBezTo>
                    <a:lnTo>
                      <a:pt x="1067091" y="778286"/>
                    </a:lnTo>
                    <a:cubicBezTo>
                      <a:pt x="1071125" y="778286"/>
                      <a:pt x="1076504" y="776917"/>
                      <a:pt x="1072470" y="771442"/>
                    </a:cubicBezTo>
                    <a:cubicBezTo>
                      <a:pt x="1071125" y="772811"/>
                      <a:pt x="1069780" y="774180"/>
                      <a:pt x="1068435" y="774180"/>
                    </a:cubicBezTo>
                    <a:cubicBezTo>
                      <a:pt x="1065745" y="774180"/>
                      <a:pt x="1063056" y="774180"/>
                      <a:pt x="1061711" y="772811"/>
                    </a:cubicBezTo>
                    <a:cubicBezTo>
                      <a:pt x="1060367" y="772811"/>
                      <a:pt x="1059022" y="774180"/>
                      <a:pt x="1057677" y="772811"/>
                    </a:cubicBezTo>
                    <a:cubicBezTo>
                      <a:pt x="1056332" y="772811"/>
                      <a:pt x="1056332" y="771442"/>
                      <a:pt x="1054988" y="771442"/>
                    </a:cubicBezTo>
                    <a:close/>
                    <a:moveTo>
                      <a:pt x="1092680" y="765601"/>
                    </a:moveTo>
                    <a:cubicBezTo>
                      <a:pt x="1090092" y="765601"/>
                      <a:pt x="1090092" y="772416"/>
                      <a:pt x="1090092" y="773779"/>
                    </a:cubicBezTo>
                    <a:lnTo>
                      <a:pt x="1096563" y="776505"/>
                    </a:lnTo>
                    <a:lnTo>
                      <a:pt x="1097857" y="771053"/>
                    </a:lnTo>
                    <a:cubicBezTo>
                      <a:pt x="1096563" y="771053"/>
                      <a:pt x="1095268" y="772416"/>
                      <a:pt x="1093975" y="771053"/>
                    </a:cubicBezTo>
                    <a:close/>
                    <a:moveTo>
                      <a:pt x="919867" y="739522"/>
                    </a:moveTo>
                    <a:cubicBezTo>
                      <a:pt x="918529" y="742277"/>
                      <a:pt x="922544" y="746407"/>
                      <a:pt x="923882" y="749162"/>
                    </a:cubicBezTo>
                    <a:cubicBezTo>
                      <a:pt x="927897" y="754669"/>
                      <a:pt x="933251" y="760177"/>
                      <a:pt x="935928" y="767062"/>
                    </a:cubicBezTo>
                    <a:cubicBezTo>
                      <a:pt x="938604" y="771192"/>
                      <a:pt x="942619" y="778077"/>
                      <a:pt x="945296" y="782208"/>
                    </a:cubicBezTo>
                    <a:cubicBezTo>
                      <a:pt x="950649" y="789093"/>
                      <a:pt x="953326" y="797355"/>
                      <a:pt x="957341" y="804240"/>
                    </a:cubicBezTo>
                    <a:cubicBezTo>
                      <a:pt x="960018" y="806993"/>
                      <a:pt x="961355" y="809747"/>
                      <a:pt x="965371" y="811125"/>
                    </a:cubicBezTo>
                    <a:cubicBezTo>
                      <a:pt x="968048" y="812501"/>
                      <a:pt x="972063" y="815255"/>
                      <a:pt x="974739" y="812501"/>
                    </a:cubicBezTo>
                    <a:lnTo>
                      <a:pt x="976077" y="802863"/>
                    </a:lnTo>
                    <a:cubicBezTo>
                      <a:pt x="976077" y="798732"/>
                      <a:pt x="974739" y="794600"/>
                      <a:pt x="970725" y="793224"/>
                    </a:cubicBezTo>
                    <a:cubicBezTo>
                      <a:pt x="966709" y="790470"/>
                      <a:pt x="964032" y="789093"/>
                      <a:pt x="962694" y="783585"/>
                    </a:cubicBezTo>
                    <a:cubicBezTo>
                      <a:pt x="961355" y="779454"/>
                      <a:pt x="962694" y="778077"/>
                      <a:pt x="958679" y="773947"/>
                    </a:cubicBezTo>
                    <a:cubicBezTo>
                      <a:pt x="954664" y="769815"/>
                      <a:pt x="949311" y="769815"/>
                      <a:pt x="945296" y="764308"/>
                    </a:cubicBezTo>
                    <a:cubicBezTo>
                      <a:pt x="942619" y="761554"/>
                      <a:pt x="942619" y="757423"/>
                      <a:pt x="941280" y="753292"/>
                    </a:cubicBezTo>
                    <a:cubicBezTo>
                      <a:pt x="938604" y="745031"/>
                      <a:pt x="934589" y="742277"/>
                      <a:pt x="927897" y="740899"/>
                    </a:cubicBezTo>
                    <a:close/>
                    <a:moveTo>
                      <a:pt x="1037552" y="732888"/>
                    </a:moveTo>
                    <a:lnTo>
                      <a:pt x="1032233" y="734267"/>
                    </a:lnTo>
                    <a:cubicBezTo>
                      <a:pt x="1030902" y="735645"/>
                      <a:pt x="1029573" y="738402"/>
                      <a:pt x="1028242" y="741160"/>
                    </a:cubicBezTo>
                    <a:lnTo>
                      <a:pt x="1026913" y="746674"/>
                    </a:lnTo>
                    <a:cubicBezTo>
                      <a:pt x="1025583" y="749431"/>
                      <a:pt x="1022923" y="749431"/>
                      <a:pt x="1021593" y="750809"/>
                    </a:cubicBezTo>
                    <a:cubicBezTo>
                      <a:pt x="1017603" y="750809"/>
                      <a:pt x="1014943" y="752188"/>
                      <a:pt x="1014943" y="757703"/>
                    </a:cubicBezTo>
                    <a:cubicBezTo>
                      <a:pt x="1014943" y="760460"/>
                      <a:pt x="1013613" y="763217"/>
                      <a:pt x="1010953" y="764596"/>
                    </a:cubicBezTo>
                    <a:cubicBezTo>
                      <a:pt x="1009624" y="764596"/>
                      <a:pt x="1008293" y="764596"/>
                      <a:pt x="1006964" y="765974"/>
                    </a:cubicBezTo>
                    <a:cubicBezTo>
                      <a:pt x="1005633" y="765974"/>
                      <a:pt x="1004304" y="767353"/>
                      <a:pt x="1002973" y="767353"/>
                    </a:cubicBezTo>
                    <a:cubicBezTo>
                      <a:pt x="998984" y="767353"/>
                      <a:pt x="994995" y="765974"/>
                      <a:pt x="993664" y="770110"/>
                    </a:cubicBezTo>
                    <a:cubicBezTo>
                      <a:pt x="991004" y="772868"/>
                      <a:pt x="992335" y="777003"/>
                      <a:pt x="993664" y="779761"/>
                    </a:cubicBezTo>
                    <a:cubicBezTo>
                      <a:pt x="994995" y="783896"/>
                      <a:pt x="996324" y="785275"/>
                      <a:pt x="997654" y="788032"/>
                    </a:cubicBezTo>
                    <a:cubicBezTo>
                      <a:pt x="1000313" y="790789"/>
                      <a:pt x="1000313" y="796304"/>
                      <a:pt x="1002973" y="797682"/>
                    </a:cubicBezTo>
                    <a:cubicBezTo>
                      <a:pt x="1005633" y="801818"/>
                      <a:pt x="1013613" y="801818"/>
                      <a:pt x="1017603" y="800439"/>
                    </a:cubicBezTo>
                    <a:cubicBezTo>
                      <a:pt x="1018933" y="800439"/>
                      <a:pt x="1020263" y="800439"/>
                      <a:pt x="1021593" y="800439"/>
                    </a:cubicBezTo>
                    <a:cubicBezTo>
                      <a:pt x="1022923" y="800439"/>
                      <a:pt x="1022923" y="800439"/>
                      <a:pt x="1024253" y="801818"/>
                    </a:cubicBezTo>
                    <a:cubicBezTo>
                      <a:pt x="1026913" y="801818"/>
                      <a:pt x="1029573" y="801818"/>
                      <a:pt x="1032233" y="800439"/>
                    </a:cubicBezTo>
                    <a:cubicBezTo>
                      <a:pt x="1033562" y="799061"/>
                      <a:pt x="1034892" y="797682"/>
                      <a:pt x="1034892" y="794925"/>
                    </a:cubicBezTo>
                    <a:cubicBezTo>
                      <a:pt x="1037552" y="790789"/>
                      <a:pt x="1037552" y="786654"/>
                      <a:pt x="1037552" y="782517"/>
                    </a:cubicBezTo>
                    <a:lnTo>
                      <a:pt x="1036222" y="777003"/>
                    </a:lnTo>
                    <a:cubicBezTo>
                      <a:pt x="1037552" y="775624"/>
                      <a:pt x="1038882" y="774246"/>
                      <a:pt x="1044202" y="772868"/>
                    </a:cubicBezTo>
                    <a:cubicBezTo>
                      <a:pt x="1044202" y="770110"/>
                      <a:pt x="1042872" y="770110"/>
                      <a:pt x="1041542" y="768731"/>
                    </a:cubicBezTo>
                    <a:cubicBezTo>
                      <a:pt x="1040212" y="767353"/>
                      <a:pt x="1038882" y="765974"/>
                      <a:pt x="1038882" y="763217"/>
                    </a:cubicBezTo>
                    <a:cubicBezTo>
                      <a:pt x="1037552" y="761839"/>
                      <a:pt x="1037552" y="760460"/>
                      <a:pt x="1037552" y="757703"/>
                    </a:cubicBezTo>
                    <a:cubicBezTo>
                      <a:pt x="1037552" y="754946"/>
                      <a:pt x="1037552" y="752188"/>
                      <a:pt x="1040212" y="750809"/>
                    </a:cubicBezTo>
                    <a:cubicBezTo>
                      <a:pt x="1041542" y="748053"/>
                      <a:pt x="1045532" y="746674"/>
                      <a:pt x="1046862" y="743916"/>
                    </a:cubicBezTo>
                    <a:cubicBezTo>
                      <a:pt x="1048192" y="741160"/>
                      <a:pt x="1044202" y="741160"/>
                      <a:pt x="1041542" y="739781"/>
                    </a:cubicBezTo>
                    <a:cubicBezTo>
                      <a:pt x="1038882" y="738402"/>
                      <a:pt x="1040212" y="734267"/>
                      <a:pt x="1037552" y="732888"/>
                    </a:cubicBezTo>
                    <a:close/>
                    <a:moveTo>
                      <a:pt x="1082032" y="718868"/>
                    </a:moveTo>
                    <a:cubicBezTo>
                      <a:pt x="1080666" y="718868"/>
                      <a:pt x="1080666" y="721643"/>
                      <a:pt x="1079301" y="721643"/>
                    </a:cubicBezTo>
                    <a:cubicBezTo>
                      <a:pt x="1076570" y="725805"/>
                      <a:pt x="1071107" y="724417"/>
                      <a:pt x="1067011" y="724417"/>
                    </a:cubicBezTo>
                    <a:cubicBezTo>
                      <a:pt x="1065644" y="724417"/>
                      <a:pt x="1062914" y="724417"/>
                      <a:pt x="1062914" y="727192"/>
                    </a:cubicBezTo>
                    <a:cubicBezTo>
                      <a:pt x="1062914" y="731354"/>
                      <a:pt x="1065644" y="729967"/>
                      <a:pt x="1068376" y="729967"/>
                    </a:cubicBezTo>
                    <a:lnTo>
                      <a:pt x="1073839" y="731354"/>
                    </a:lnTo>
                    <a:cubicBezTo>
                      <a:pt x="1076570" y="732742"/>
                      <a:pt x="1073839" y="735517"/>
                      <a:pt x="1075204" y="736904"/>
                    </a:cubicBezTo>
                    <a:lnTo>
                      <a:pt x="1080666" y="739679"/>
                    </a:lnTo>
                    <a:lnTo>
                      <a:pt x="1082032" y="732742"/>
                    </a:lnTo>
                    <a:cubicBezTo>
                      <a:pt x="1080666" y="729967"/>
                      <a:pt x="1082032" y="729967"/>
                      <a:pt x="1084763" y="727192"/>
                    </a:cubicBezTo>
                    <a:cubicBezTo>
                      <a:pt x="1086129" y="725805"/>
                      <a:pt x="1086129" y="725805"/>
                      <a:pt x="1086129" y="724417"/>
                    </a:cubicBezTo>
                    <a:close/>
                    <a:moveTo>
                      <a:pt x="837334" y="713026"/>
                    </a:moveTo>
                    <a:lnTo>
                      <a:pt x="837334" y="717233"/>
                    </a:lnTo>
                    <a:cubicBezTo>
                      <a:pt x="837334" y="718630"/>
                      <a:pt x="834744" y="724211"/>
                      <a:pt x="834729" y="724242"/>
                    </a:cubicBezTo>
                    <a:lnTo>
                      <a:pt x="836031" y="731253"/>
                    </a:lnTo>
                    <a:lnTo>
                      <a:pt x="837822" y="738437"/>
                    </a:lnTo>
                    <a:cubicBezTo>
                      <a:pt x="838635" y="739665"/>
                      <a:pt x="839938" y="739665"/>
                      <a:pt x="842543" y="738262"/>
                    </a:cubicBezTo>
                    <a:cubicBezTo>
                      <a:pt x="843845" y="736861"/>
                      <a:pt x="845148" y="736861"/>
                      <a:pt x="846449" y="735458"/>
                    </a:cubicBezTo>
                    <a:cubicBezTo>
                      <a:pt x="847752" y="732654"/>
                      <a:pt x="847752" y="729850"/>
                      <a:pt x="846449" y="727046"/>
                    </a:cubicBezTo>
                    <a:cubicBezTo>
                      <a:pt x="843851" y="721450"/>
                      <a:pt x="837361" y="713062"/>
                      <a:pt x="837334" y="713026"/>
                    </a:cubicBezTo>
                    <a:close/>
                    <a:moveTo>
                      <a:pt x="1048346" y="706600"/>
                    </a:moveTo>
                    <a:cubicBezTo>
                      <a:pt x="1047009" y="706600"/>
                      <a:pt x="1045670" y="706600"/>
                      <a:pt x="1044332" y="707981"/>
                    </a:cubicBezTo>
                    <a:cubicBezTo>
                      <a:pt x="1042993" y="709362"/>
                      <a:pt x="1042993" y="710743"/>
                      <a:pt x="1040318" y="716266"/>
                    </a:cubicBezTo>
                    <a:cubicBezTo>
                      <a:pt x="1038979" y="717646"/>
                      <a:pt x="1036302" y="719026"/>
                      <a:pt x="1037641" y="720407"/>
                    </a:cubicBezTo>
                    <a:cubicBezTo>
                      <a:pt x="1041655" y="721788"/>
                      <a:pt x="1044332" y="719026"/>
                      <a:pt x="1045670" y="716266"/>
                    </a:cubicBezTo>
                    <a:cubicBezTo>
                      <a:pt x="1047009" y="713504"/>
                      <a:pt x="1051023" y="712123"/>
                      <a:pt x="1048346" y="706600"/>
                    </a:cubicBezTo>
                    <a:close/>
                    <a:moveTo>
                      <a:pt x="990214" y="661405"/>
                    </a:moveTo>
                    <a:cubicBezTo>
                      <a:pt x="986550" y="662383"/>
                      <a:pt x="984717" y="666299"/>
                      <a:pt x="987466" y="669236"/>
                    </a:cubicBezTo>
                    <a:lnTo>
                      <a:pt x="993878" y="669236"/>
                    </a:lnTo>
                    <a:cubicBezTo>
                      <a:pt x="993878" y="667279"/>
                      <a:pt x="993878" y="666299"/>
                      <a:pt x="994794" y="663362"/>
                    </a:cubicBezTo>
                    <a:cubicBezTo>
                      <a:pt x="994794" y="663117"/>
                      <a:pt x="994852" y="662934"/>
                      <a:pt x="990214" y="661405"/>
                    </a:cubicBezTo>
                    <a:close/>
                    <a:moveTo>
                      <a:pt x="1030989" y="635714"/>
                    </a:moveTo>
                    <a:lnTo>
                      <a:pt x="1029138" y="637620"/>
                    </a:lnTo>
                    <a:cubicBezTo>
                      <a:pt x="1026362" y="640479"/>
                      <a:pt x="1023585" y="647150"/>
                      <a:pt x="1027287" y="650010"/>
                    </a:cubicBezTo>
                    <a:cubicBezTo>
                      <a:pt x="1030989" y="651916"/>
                      <a:pt x="1035616" y="645244"/>
                      <a:pt x="1035616" y="643338"/>
                    </a:cubicBezTo>
                    <a:cubicBezTo>
                      <a:pt x="1036542" y="641432"/>
                      <a:pt x="1034691" y="638573"/>
                      <a:pt x="1033765" y="636667"/>
                    </a:cubicBezTo>
                    <a:cubicBezTo>
                      <a:pt x="1032840" y="635714"/>
                      <a:pt x="1031914" y="635714"/>
                      <a:pt x="1030989" y="635714"/>
                    </a:cubicBezTo>
                    <a:close/>
                    <a:moveTo>
                      <a:pt x="1065440" y="591560"/>
                    </a:moveTo>
                    <a:lnTo>
                      <a:pt x="1063554" y="592532"/>
                    </a:lnTo>
                    <a:cubicBezTo>
                      <a:pt x="1061670" y="592532"/>
                      <a:pt x="1061670" y="593504"/>
                      <a:pt x="1061670" y="595449"/>
                    </a:cubicBezTo>
                    <a:cubicBezTo>
                      <a:pt x="1065204" y="598123"/>
                      <a:pt x="1066382" y="597394"/>
                      <a:pt x="1066382" y="599338"/>
                    </a:cubicBezTo>
                    <a:cubicBezTo>
                      <a:pt x="1066382" y="601282"/>
                      <a:pt x="1065440" y="602254"/>
                      <a:pt x="1068267" y="605170"/>
                    </a:cubicBezTo>
                    <a:lnTo>
                      <a:pt x="1070151" y="595449"/>
                    </a:lnTo>
                    <a:cubicBezTo>
                      <a:pt x="1069680" y="594477"/>
                      <a:pt x="1069680" y="593991"/>
                      <a:pt x="1065440" y="591560"/>
                    </a:cubicBezTo>
                    <a:close/>
                    <a:moveTo>
                      <a:pt x="1078318" y="589536"/>
                    </a:moveTo>
                    <a:cubicBezTo>
                      <a:pt x="1075609" y="589536"/>
                      <a:pt x="1071093" y="593384"/>
                      <a:pt x="1073803" y="595309"/>
                    </a:cubicBezTo>
                    <a:cubicBezTo>
                      <a:pt x="1075609" y="597232"/>
                      <a:pt x="1078318" y="595309"/>
                      <a:pt x="1079221" y="593384"/>
                    </a:cubicBezTo>
                    <a:cubicBezTo>
                      <a:pt x="1080124" y="592422"/>
                      <a:pt x="1080124" y="592422"/>
                      <a:pt x="1080124" y="591460"/>
                    </a:cubicBezTo>
                    <a:cubicBezTo>
                      <a:pt x="1080124" y="590498"/>
                      <a:pt x="1079221" y="589536"/>
                      <a:pt x="1078318" y="589536"/>
                    </a:cubicBezTo>
                    <a:close/>
                    <a:moveTo>
                      <a:pt x="1102432" y="554296"/>
                    </a:moveTo>
                    <a:cubicBezTo>
                      <a:pt x="1101504" y="555250"/>
                      <a:pt x="1100576" y="555250"/>
                      <a:pt x="1099648" y="556206"/>
                    </a:cubicBezTo>
                    <a:cubicBezTo>
                      <a:pt x="1098720" y="558115"/>
                      <a:pt x="1099648" y="560980"/>
                      <a:pt x="1099648" y="562889"/>
                    </a:cubicBezTo>
                    <a:cubicBezTo>
                      <a:pt x="1099648" y="566708"/>
                      <a:pt x="1097791" y="568619"/>
                      <a:pt x="1095936" y="572438"/>
                    </a:cubicBezTo>
                    <a:lnTo>
                      <a:pt x="1095008" y="572438"/>
                    </a:lnTo>
                    <a:lnTo>
                      <a:pt x="1091296" y="577212"/>
                    </a:lnTo>
                    <a:cubicBezTo>
                      <a:pt x="1089439" y="577212"/>
                      <a:pt x="1090368" y="575302"/>
                      <a:pt x="1086656" y="577212"/>
                    </a:cubicBezTo>
                    <a:cubicBezTo>
                      <a:pt x="1086656" y="579121"/>
                      <a:pt x="1085727" y="581031"/>
                      <a:pt x="1083871" y="582940"/>
                    </a:cubicBezTo>
                    <a:cubicBezTo>
                      <a:pt x="1082944" y="583896"/>
                      <a:pt x="1082015" y="584850"/>
                      <a:pt x="1080159" y="584850"/>
                    </a:cubicBezTo>
                    <a:lnTo>
                      <a:pt x="1071807" y="590579"/>
                    </a:lnTo>
                    <a:cubicBezTo>
                      <a:pt x="1075519" y="590579"/>
                      <a:pt x="1078303" y="585805"/>
                      <a:pt x="1081087" y="589624"/>
                    </a:cubicBezTo>
                    <a:lnTo>
                      <a:pt x="1084799" y="593444"/>
                    </a:lnTo>
                    <a:cubicBezTo>
                      <a:pt x="1086656" y="593444"/>
                      <a:pt x="1086656" y="591534"/>
                      <a:pt x="1087584" y="590579"/>
                    </a:cubicBezTo>
                    <a:cubicBezTo>
                      <a:pt x="1087584" y="589624"/>
                      <a:pt x="1087351" y="589147"/>
                      <a:pt x="1088280" y="589027"/>
                    </a:cubicBezTo>
                    <a:lnTo>
                      <a:pt x="1095936" y="589624"/>
                    </a:lnTo>
                    <a:cubicBezTo>
                      <a:pt x="1097791" y="588670"/>
                      <a:pt x="1096864" y="586760"/>
                      <a:pt x="1099648" y="583896"/>
                    </a:cubicBezTo>
                    <a:cubicBezTo>
                      <a:pt x="1100576" y="583896"/>
                      <a:pt x="1101504" y="584850"/>
                      <a:pt x="1101504" y="585805"/>
                    </a:cubicBezTo>
                    <a:cubicBezTo>
                      <a:pt x="1104288" y="586760"/>
                      <a:pt x="1104288" y="581986"/>
                      <a:pt x="1104288" y="580077"/>
                    </a:cubicBezTo>
                    <a:cubicBezTo>
                      <a:pt x="1103360" y="578166"/>
                      <a:pt x="1103360" y="576257"/>
                      <a:pt x="1103360" y="573393"/>
                    </a:cubicBezTo>
                    <a:cubicBezTo>
                      <a:pt x="1104288" y="571482"/>
                      <a:pt x="1106145" y="570528"/>
                      <a:pt x="1106145" y="567663"/>
                    </a:cubicBezTo>
                    <a:cubicBezTo>
                      <a:pt x="1107072" y="564799"/>
                      <a:pt x="1108000" y="556206"/>
                      <a:pt x="1102432" y="554296"/>
                    </a:cubicBezTo>
                    <a:close/>
                    <a:moveTo>
                      <a:pt x="1106929" y="528371"/>
                    </a:moveTo>
                    <a:cubicBezTo>
                      <a:pt x="1104145" y="529340"/>
                      <a:pt x="1106929" y="533214"/>
                      <a:pt x="1106929" y="534183"/>
                    </a:cubicBezTo>
                    <a:cubicBezTo>
                      <a:pt x="1107857" y="536120"/>
                      <a:pt x="1106929" y="539026"/>
                      <a:pt x="1105074" y="540964"/>
                    </a:cubicBezTo>
                    <a:lnTo>
                      <a:pt x="1101361" y="542901"/>
                    </a:lnTo>
                    <a:lnTo>
                      <a:pt x="1100433" y="549681"/>
                    </a:lnTo>
                    <a:cubicBezTo>
                      <a:pt x="1101361" y="550650"/>
                      <a:pt x="1102289" y="550650"/>
                      <a:pt x="1103217" y="549681"/>
                    </a:cubicBezTo>
                    <a:cubicBezTo>
                      <a:pt x="1104145" y="548713"/>
                      <a:pt x="1103217" y="547744"/>
                      <a:pt x="1104145" y="546776"/>
                    </a:cubicBezTo>
                    <a:cubicBezTo>
                      <a:pt x="1105074" y="542901"/>
                      <a:pt x="1107857" y="545807"/>
                      <a:pt x="1110641" y="546776"/>
                    </a:cubicBezTo>
                    <a:cubicBezTo>
                      <a:pt x="1112498" y="546776"/>
                      <a:pt x="1115281" y="545807"/>
                      <a:pt x="1117138" y="543870"/>
                    </a:cubicBezTo>
                    <a:cubicBezTo>
                      <a:pt x="1118065" y="541932"/>
                      <a:pt x="1118993" y="539026"/>
                      <a:pt x="1117138" y="538058"/>
                    </a:cubicBezTo>
                    <a:cubicBezTo>
                      <a:pt x="1115281" y="536120"/>
                      <a:pt x="1113425" y="537089"/>
                      <a:pt x="1111569" y="536120"/>
                    </a:cubicBezTo>
                    <a:cubicBezTo>
                      <a:pt x="1110641" y="535152"/>
                      <a:pt x="1110641" y="533214"/>
                      <a:pt x="1106929" y="528371"/>
                    </a:cubicBezTo>
                    <a:close/>
                    <a:moveTo>
                      <a:pt x="376705" y="500356"/>
                    </a:moveTo>
                    <a:lnTo>
                      <a:pt x="376213" y="503023"/>
                    </a:lnTo>
                    <a:cubicBezTo>
                      <a:pt x="376144" y="502591"/>
                      <a:pt x="376213" y="502142"/>
                      <a:pt x="376213" y="501622"/>
                    </a:cubicBezTo>
                    <a:close/>
                    <a:moveTo>
                      <a:pt x="1111796" y="480573"/>
                    </a:moveTo>
                    <a:cubicBezTo>
                      <a:pt x="1109964" y="480573"/>
                      <a:pt x="1109964" y="481533"/>
                      <a:pt x="1109964" y="483452"/>
                    </a:cubicBezTo>
                    <a:cubicBezTo>
                      <a:pt x="1109964" y="486333"/>
                      <a:pt x="1108132" y="488252"/>
                      <a:pt x="1108132" y="490172"/>
                    </a:cubicBezTo>
                    <a:cubicBezTo>
                      <a:pt x="1107216" y="493052"/>
                      <a:pt x="1108132" y="494971"/>
                      <a:pt x="1108132" y="497850"/>
                    </a:cubicBezTo>
                    <a:cubicBezTo>
                      <a:pt x="1109048" y="500730"/>
                      <a:pt x="1109048" y="503610"/>
                      <a:pt x="1108132" y="507449"/>
                    </a:cubicBezTo>
                    <a:cubicBezTo>
                      <a:pt x="1108132" y="509368"/>
                      <a:pt x="1107216" y="511289"/>
                      <a:pt x="1108132" y="513208"/>
                    </a:cubicBezTo>
                    <a:cubicBezTo>
                      <a:pt x="1108132" y="516087"/>
                      <a:pt x="1109048" y="518007"/>
                      <a:pt x="1108132" y="519927"/>
                    </a:cubicBezTo>
                    <a:lnTo>
                      <a:pt x="1107216" y="522806"/>
                    </a:lnTo>
                    <a:cubicBezTo>
                      <a:pt x="1107216" y="523766"/>
                      <a:pt x="1108132" y="524726"/>
                      <a:pt x="1109048" y="524726"/>
                    </a:cubicBezTo>
                    <a:cubicBezTo>
                      <a:pt x="1110880" y="524726"/>
                      <a:pt x="1110880" y="523766"/>
                      <a:pt x="1110880" y="522806"/>
                    </a:cubicBezTo>
                    <a:cubicBezTo>
                      <a:pt x="1111796" y="519927"/>
                      <a:pt x="1109964" y="518007"/>
                      <a:pt x="1109964" y="516087"/>
                    </a:cubicBezTo>
                    <a:cubicBezTo>
                      <a:pt x="1109964" y="514168"/>
                      <a:pt x="1110880" y="513208"/>
                      <a:pt x="1110880" y="509368"/>
                    </a:cubicBezTo>
                    <a:cubicBezTo>
                      <a:pt x="1111796" y="508408"/>
                      <a:pt x="1112712" y="509368"/>
                      <a:pt x="1113628" y="509368"/>
                    </a:cubicBezTo>
                    <a:cubicBezTo>
                      <a:pt x="1115461" y="509368"/>
                      <a:pt x="1118209" y="511289"/>
                      <a:pt x="1118209" y="507449"/>
                    </a:cubicBezTo>
                    <a:cubicBezTo>
                      <a:pt x="1117292" y="505529"/>
                      <a:pt x="1116376" y="505529"/>
                      <a:pt x="1114545" y="504569"/>
                    </a:cubicBezTo>
                    <a:lnTo>
                      <a:pt x="1114545" y="491131"/>
                    </a:lnTo>
                    <a:cubicBezTo>
                      <a:pt x="1114545" y="489212"/>
                      <a:pt x="1113628" y="489212"/>
                      <a:pt x="1112712" y="487292"/>
                    </a:cubicBezTo>
                    <a:cubicBezTo>
                      <a:pt x="1111796" y="485373"/>
                      <a:pt x="1112712" y="482493"/>
                      <a:pt x="1111796" y="480573"/>
                    </a:cubicBezTo>
                    <a:close/>
                    <a:moveTo>
                      <a:pt x="565541" y="471289"/>
                    </a:moveTo>
                    <a:lnTo>
                      <a:pt x="570988" y="474063"/>
                    </a:lnTo>
                    <a:cubicBezTo>
                      <a:pt x="571211" y="474290"/>
                      <a:pt x="571170" y="474570"/>
                      <a:pt x="570711" y="474709"/>
                    </a:cubicBezTo>
                    <a:close/>
                    <a:moveTo>
                      <a:pt x="629389" y="469232"/>
                    </a:moveTo>
                    <a:cubicBezTo>
                      <a:pt x="627505" y="466396"/>
                      <a:pt x="624677" y="468286"/>
                      <a:pt x="624677" y="471122"/>
                    </a:cubicBezTo>
                    <a:cubicBezTo>
                      <a:pt x="624677" y="473012"/>
                      <a:pt x="625619" y="474903"/>
                      <a:pt x="627505" y="473957"/>
                    </a:cubicBezTo>
                    <a:cubicBezTo>
                      <a:pt x="629389" y="473957"/>
                      <a:pt x="629389" y="471122"/>
                      <a:pt x="629389" y="469232"/>
                    </a:cubicBezTo>
                    <a:close/>
                    <a:moveTo>
                      <a:pt x="562696" y="464952"/>
                    </a:moveTo>
                    <a:lnTo>
                      <a:pt x="563490" y="467380"/>
                    </a:lnTo>
                    <a:cubicBezTo>
                      <a:pt x="564424" y="468331"/>
                      <a:pt x="565356" y="468335"/>
                      <a:pt x="565346" y="471159"/>
                    </a:cubicBezTo>
                    <a:cubicBezTo>
                      <a:pt x="563633" y="471257"/>
                      <a:pt x="562824" y="470279"/>
                      <a:pt x="562268" y="469124"/>
                    </a:cubicBezTo>
                    <a:close/>
                    <a:moveTo>
                      <a:pt x="283424" y="450229"/>
                    </a:moveTo>
                    <a:cubicBezTo>
                      <a:pt x="282496" y="450229"/>
                      <a:pt x="282496" y="451174"/>
                      <a:pt x="281567" y="451174"/>
                    </a:cubicBezTo>
                    <a:cubicBezTo>
                      <a:pt x="280639" y="453065"/>
                      <a:pt x="282496" y="454009"/>
                      <a:pt x="282496" y="454954"/>
                    </a:cubicBezTo>
                    <a:lnTo>
                      <a:pt x="280639" y="457790"/>
                    </a:lnTo>
                    <a:cubicBezTo>
                      <a:pt x="276927" y="459681"/>
                      <a:pt x="283424" y="463461"/>
                      <a:pt x="285279" y="461570"/>
                    </a:cubicBezTo>
                    <a:cubicBezTo>
                      <a:pt x="288063" y="459681"/>
                      <a:pt x="285279" y="454954"/>
                      <a:pt x="294560" y="456845"/>
                    </a:cubicBezTo>
                    <a:cubicBezTo>
                      <a:pt x="293631" y="456845"/>
                      <a:pt x="292703" y="455900"/>
                      <a:pt x="291775" y="454954"/>
                    </a:cubicBezTo>
                    <a:close/>
                    <a:moveTo>
                      <a:pt x="230745" y="433214"/>
                    </a:moveTo>
                    <a:lnTo>
                      <a:pt x="224255" y="442718"/>
                    </a:lnTo>
                    <a:cubicBezTo>
                      <a:pt x="223328" y="444619"/>
                      <a:pt x="222402" y="446519"/>
                      <a:pt x="222402" y="448420"/>
                    </a:cubicBezTo>
                    <a:lnTo>
                      <a:pt x="227037" y="456022"/>
                    </a:lnTo>
                    <a:cubicBezTo>
                      <a:pt x="228890" y="456973"/>
                      <a:pt x="230745" y="456022"/>
                      <a:pt x="237234" y="451271"/>
                    </a:cubicBezTo>
                    <a:cubicBezTo>
                      <a:pt x="237234" y="449370"/>
                      <a:pt x="238162" y="448420"/>
                      <a:pt x="240015" y="447469"/>
                    </a:cubicBezTo>
                    <a:lnTo>
                      <a:pt x="244650" y="443668"/>
                    </a:lnTo>
                    <a:cubicBezTo>
                      <a:pt x="248358" y="442718"/>
                      <a:pt x="252067" y="441767"/>
                      <a:pt x="252995" y="438916"/>
                    </a:cubicBezTo>
                    <a:cubicBezTo>
                      <a:pt x="254848" y="436066"/>
                      <a:pt x="251140" y="434165"/>
                      <a:pt x="249286" y="435115"/>
                    </a:cubicBezTo>
                    <a:cubicBezTo>
                      <a:pt x="248823" y="435590"/>
                      <a:pt x="248358" y="436066"/>
                      <a:pt x="247200" y="436302"/>
                    </a:cubicBezTo>
                    <a:lnTo>
                      <a:pt x="240942" y="436066"/>
                    </a:lnTo>
                    <a:cubicBezTo>
                      <a:pt x="239088" y="435115"/>
                      <a:pt x="236307" y="434165"/>
                      <a:pt x="234453" y="433214"/>
                    </a:cubicBezTo>
                    <a:cubicBezTo>
                      <a:pt x="232599" y="433214"/>
                      <a:pt x="231672" y="432264"/>
                      <a:pt x="230745" y="433214"/>
                    </a:cubicBezTo>
                    <a:close/>
                    <a:moveTo>
                      <a:pt x="517068" y="416742"/>
                    </a:moveTo>
                    <a:lnTo>
                      <a:pt x="519609" y="417397"/>
                    </a:lnTo>
                    <a:lnTo>
                      <a:pt x="519505" y="418048"/>
                    </a:lnTo>
                    <a:cubicBezTo>
                      <a:pt x="518285" y="419949"/>
                      <a:pt x="515840" y="420576"/>
                      <a:pt x="513465" y="419932"/>
                    </a:cubicBezTo>
                    <a:cubicBezTo>
                      <a:pt x="513472" y="419899"/>
                      <a:pt x="513459" y="419885"/>
                      <a:pt x="513446" y="419873"/>
                    </a:cubicBezTo>
                    <a:cubicBezTo>
                      <a:pt x="513446" y="419052"/>
                      <a:pt x="512081" y="418936"/>
                      <a:pt x="514009" y="417551"/>
                    </a:cubicBezTo>
                    <a:cubicBezTo>
                      <a:pt x="514240" y="417762"/>
                      <a:pt x="514380" y="417700"/>
                      <a:pt x="514519" y="417627"/>
                    </a:cubicBezTo>
                    <a:close/>
                    <a:moveTo>
                      <a:pt x="303061" y="387002"/>
                    </a:moveTo>
                    <a:lnTo>
                      <a:pt x="302162" y="392774"/>
                    </a:lnTo>
                    <a:cubicBezTo>
                      <a:pt x="305752" y="394699"/>
                      <a:pt x="306650" y="387002"/>
                      <a:pt x="303061" y="387002"/>
                    </a:cubicBezTo>
                    <a:close/>
                    <a:moveTo>
                      <a:pt x="235434" y="377228"/>
                    </a:moveTo>
                    <a:cubicBezTo>
                      <a:pt x="234508" y="378179"/>
                      <a:pt x="233581" y="378179"/>
                      <a:pt x="232654" y="379130"/>
                    </a:cubicBezTo>
                    <a:cubicBezTo>
                      <a:pt x="231728" y="380081"/>
                      <a:pt x="230801" y="380081"/>
                      <a:pt x="228947" y="380081"/>
                    </a:cubicBezTo>
                    <a:lnTo>
                      <a:pt x="226167" y="384836"/>
                    </a:lnTo>
                    <a:cubicBezTo>
                      <a:pt x="227095" y="385787"/>
                      <a:pt x="228947" y="387689"/>
                      <a:pt x="226167" y="388641"/>
                    </a:cubicBezTo>
                    <a:cubicBezTo>
                      <a:pt x="224315" y="388641"/>
                      <a:pt x="223388" y="386739"/>
                      <a:pt x="221535" y="386739"/>
                    </a:cubicBezTo>
                    <a:cubicBezTo>
                      <a:pt x="220608" y="387689"/>
                      <a:pt x="219682" y="388641"/>
                      <a:pt x="219682" y="390543"/>
                    </a:cubicBezTo>
                    <a:cubicBezTo>
                      <a:pt x="219682" y="393395"/>
                      <a:pt x="221535" y="391493"/>
                      <a:pt x="223388" y="392445"/>
                    </a:cubicBezTo>
                    <a:cubicBezTo>
                      <a:pt x="225241" y="392445"/>
                      <a:pt x="227095" y="394347"/>
                      <a:pt x="228947" y="396248"/>
                    </a:cubicBezTo>
                    <a:cubicBezTo>
                      <a:pt x="229094" y="396549"/>
                      <a:pt x="229241" y="396826"/>
                      <a:pt x="229835" y="396794"/>
                    </a:cubicBezTo>
                    <a:lnTo>
                      <a:pt x="227591" y="398524"/>
                    </a:lnTo>
                    <a:cubicBezTo>
                      <a:pt x="228521" y="399481"/>
                      <a:pt x="229451" y="400437"/>
                      <a:pt x="228521" y="403306"/>
                    </a:cubicBezTo>
                    <a:cubicBezTo>
                      <a:pt x="227591" y="403306"/>
                      <a:pt x="227126" y="404024"/>
                      <a:pt x="223869" y="402350"/>
                    </a:cubicBezTo>
                    <a:cubicBezTo>
                      <a:pt x="224799" y="401393"/>
                      <a:pt x="225729" y="401393"/>
                      <a:pt x="224799" y="397568"/>
                    </a:cubicBezTo>
                    <a:cubicBezTo>
                      <a:pt x="221077" y="394699"/>
                      <a:pt x="217355" y="404263"/>
                      <a:pt x="214565" y="397568"/>
                    </a:cubicBezTo>
                    <a:cubicBezTo>
                      <a:pt x="214565" y="396611"/>
                      <a:pt x="214565" y="396611"/>
                      <a:pt x="214565" y="395655"/>
                    </a:cubicBezTo>
                    <a:cubicBezTo>
                      <a:pt x="213633" y="395655"/>
                      <a:pt x="212703" y="394699"/>
                      <a:pt x="211773" y="394699"/>
                    </a:cubicBezTo>
                    <a:cubicBezTo>
                      <a:pt x="208051" y="394699"/>
                      <a:pt x="210843" y="399481"/>
                      <a:pt x="208981" y="400437"/>
                    </a:cubicBezTo>
                    <a:lnTo>
                      <a:pt x="204329" y="398524"/>
                    </a:lnTo>
                    <a:cubicBezTo>
                      <a:pt x="203399" y="396611"/>
                      <a:pt x="203399" y="394699"/>
                      <a:pt x="200607" y="394699"/>
                    </a:cubicBezTo>
                    <a:cubicBezTo>
                      <a:pt x="198746" y="395655"/>
                      <a:pt x="197815" y="396611"/>
                      <a:pt x="195955" y="397568"/>
                    </a:cubicBezTo>
                    <a:lnTo>
                      <a:pt x="189441" y="400437"/>
                    </a:lnTo>
                    <a:cubicBezTo>
                      <a:pt x="188511" y="401393"/>
                      <a:pt x="188511" y="401393"/>
                      <a:pt x="187580" y="402350"/>
                    </a:cubicBezTo>
                    <a:cubicBezTo>
                      <a:pt x="186649" y="403306"/>
                      <a:pt x="185719" y="403306"/>
                      <a:pt x="185719" y="405219"/>
                    </a:cubicBezTo>
                    <a:lnTo>
                      <a:pt x="190371" y="408088"/>
                    </a:lnTo>
                    <a:cubicBezTo>
                      <a:pt x="192233" y="407132"/>
                      <a:pt x="193163" y="407132"/>
                      <a:pt x="195024" y="407132"/>
                    </a:cubicBezTo>
                    <a:cubicBezTo>
                      <a:pt x="196885" y="406175"/>
                      <a:pt x="198746" y="407132"/>
                      <a:pt x="200607" y="407132"/>
                    </a:cubicBezTo>
                    <a:cubicBezTo>
                      <a:pt x="201537" y="411914"/>
                      <a:pt x="189441" y="409045"/>
                      <a:pt x="189441" y="412871"/>
                    </a:cubicBezTo>
                    <a:cubicBezTo>
                      <a:pt x="190371" y="415740"/>
                      <a:pt x="198746" y="413827"/>
                      <a:pt x="200607" y="412871"/>
                    </a:cubicBezTo>
                    <a:cubicBezTo>
                      <a:pt x="204329" y="411914"/>
                      <a:pt x="208981" y="410001"/>
                      <a:pt x="207121" y="416696"/>
                    </a:cubicBezTo>
                    <a:cubicBezTo>
                      <a:pt x="204329" y="416696"/>
                      <a:pt x="190371" y="415740"/>
                      <a:pt x="194093" y="421478"/>
                    </a:cubicBezTo>
                    <a:cubicBezTo>
                      <a:pt x="195024" y="423391"/>
                      <a:pt x="195955" y="424347"/>
                      <a:pt x="197815" y="424347"/>
                    </a:cubicBezTo>
                    <a:cubicBezTo>
                      <a:pt x="199677" y="426260"/>
                      <a:pt x="202467" y="427217"/>
                      <a:pt x="204329" y="428173"/>
                    </a:cubicBezTo>
                    <a:cubicBezTo>
                      <a:pt x="208051" y="429129"/>
                      <a:pt x="211773" y="428173"/>
                      <a:pt x="214565" y="427217"/>
                    </a:cubicBezTo>
                    <a:cubicBezTo>
                      <a:pt x="215495" y="426260"/>
                      <a:pt x="217355" y="426260"/>
                      <a:pt x="218286" y="425304"/>
                    </a:cubicBezTo>
                    <a:cubicBezTo>
                      <a:pt x="220147" y="424347"/>
                      <a:pt x="222007" y="424347"/>
                      <a:pt x="223869" y="423391"/>
                    </a:cubicBezTo>
                    <a:cubicBezTo>
                      <a:pt x="225729" y="422435"/>
                      <a:pt x="227591" y="423391"/>
                      <a:pt x="229451" y="422435"/>
                    </a:cubicBezTo>
                    <a:cubicBezTo>
                      <a:pt x="231313" y="422435"/>
                      <a:pt x="231313" y="421478"/>
                      <a:pt x="233174" y="421478"/>
                    </a:cubicBezTo>
                    <a:cubicBezTo>
                      <a:pt x="235035" y="421478"/>
                      <a:pt x="235965" y="423391"/>
                      <a:pt x="236896" y="424347"/>
                    </a:cubicBezTo>
                    <a:cubicBezTo>
                      <a:pt x="238757" y="426260"/>
                      <a:pt x="242479" y="428173"/>
                      <a:pt x="247131" y="424347"/>
                    </a:cubicBezTo>
                    <a:cubicBezTo>
                      <a:pt x="246215" y="424347"/>
                      <a:pt x="242594" y="423420"/>
                      <a:pt x="244372" y="421677"/>
                    </a:cubicBezTo>
                    <a:lnTo>
                      <a:pt x="244400" y="421473"/>
                    </a:lnTo>
                    <a:cubicBezTo>
                      <a:pt x="245360" y="419606"/>
                      <a:pt x="253634" y="423365"/>
                      <a:pt x="251784" y="418609"/>
                    </a:cubicBezTo>
                    <a:cubicBezTo>
                      <a:pt x="249922" y="415740"/>
                      <a:pt x="247131" y="416696"/>
                      <a:pt x="245270" y="415740"/>
                    </a:cubicBezTo>
                    <a:cubicBezTo>
                      <a:pt x="242479" y="413827"/>
                      <a:pt x="240618" y="412871"/>
                      <a:pt x="238757" y="410957"/>
                    </a:cubicBezTo>
                    <a:cubicBezTo>
                      <a:pt x="237826" y="410001"/>
                      <a:pt x="236896" y="409045"/>
                      <a:pt x="236896" y="407132"/>
                    </a:cubicBezTo>
                    <a:cubicBezTo>
                      <a:pt x="236896" y="406175"/>
                      <a:pt x="236896" y="405219"/>
                      <a:pt x="235965" y="404263"/>
                    </a:cubicBezTo>
                    <a:cubicBezTo>
                      <a:pt x="235035" y="403306"/>
                      <a:pt x="234104" y="403306"/>
                      <a:pt x="234104" y="402350"/>
                    </a:cubicBezTo>
                    <a:lnTo>
                      <a:pt x="234104" y="398887"/>
                    </a:lnTo>
                    <a:lnTo>
                      <a:pt x="238214" y="397200"/>
                    </a:lnTo>
                    <a:cubicBezTo>
                      <a:pt x="241921" y="397200"/>
                      <a:pt x="242847" y="393395"/>
                      <a:pt x="242847" y="390543"/>
                    </a:cubicBezTo>
                    <a:cubicBezTo>
                      <a:pt x="242847" y="387689"/>
                      <a:pt x="241921" y="388641"/>
                      <a:pt x="240067" y="387689"/>
                    </a:cubicBezTo>
                    <a:cubicBezTo>
                      <a:pt x="238214" y="387689"/>
                      <a:pt x="234508" y="386739"/>
                      <a:pt x="238214" y="382934"/>
                    </a:cubicBezTo>
                    <a:cubicBezTo>
                      <a:pt x="239141" y="381032"/>
                      <a:pt x="239141" y="379130"/>
                      <a:pt x="238214" y="378179"/>
                    </a:cubicBezTo>
                    <a:cubicBezTo>
                      <a:pt x="237287" y="377228"/>
                      <a:pt x="236361" y="377228"/>
                      <a:pt x="235434" y="377228"/>
                    </a:cubicBezTo>
                    <a:close/>
                    <a:moveTo>
                      <a:pt x="1208120" y="373635"/>
                    </a:moveTo>
                    <a:cubicBezTo>
                      <a:pt x="1207139" y="373635"/>
                      <a:pt x="1206157" y="374526"/>
                      <a:pt x="1206157" y="375418"/>
                    </a:cubicBezTo>
                    <a:lnTo>
                      <a:pt x="1210083" y="375418"/>
                    </a:lnTo>
                    <a:cubicBezTo>
                      <a:pt x="1210083" y="374526"/>
                      <a:pt x="1209102" y="373635"/>
                      <a:pt x="1208120" y="373635"/>
                    </a:cubicBezTo>
                    <a:close/>
                    <a:moveTo>
                      <a:pt x="1250698" y="365939"/>
                    </a:moveTo>
                    <a:cubicBezTo>
                      <a:pt x="1249738" y="365939"/>
                      <a:pt x="1249738" y="366911"/>
                      <a:pt x="1249738" y="367883"/>
                    </a:cubicBezTo>
                    <a:lnTo>
                      <a:pt x="1257417" y="368855"/>
                    </a:lnTo>
                    <a:close/>
                    <a:moveTo>
                      <a:pt x="1145222" y="365939"/>
                    </a:moveTo>
                    <a:lnTo>
                      <a:pt x="1144279" y="370664"/>
                    </a:lnTo>
                    <a:cubicBezTo>
                      <a:pt x="1147107" y="371610"/>
                      <a:pt x="1148049" y="366884"/>
                      <a:pt x="1145222" y="365939"/>
                    </a:cubicBezTo>
                    <a:close/>
                    <a:moveTo>
                      <a:pt x="207673" y="351729"/>
                    </a:moveTo>
                    <a:cubicBezTo>
                      <a:pt x="206744" y="351729"/>
                      <a:pt x="205816" y="351729"/>
                      <a:pt x="205816" y="353653"/>
                    </a:cubicBezTo>
                    <a:cubicBezTo>
                      <a:pt x="204888" y="355578"/>
                      <a:pt x="209528" y="357501"/>
                      <a:pt x="209528" y="359426"/>
                    </a:cubicBezTo>
                    <a:lnTo>
                      <a:pt x="203961" y="362312"/>
                    </a:lnTo>
                    <a:cubicBezTo>
                      <a:pt x="201176" y="362312"/>
                      <a:pt x="200248" y="360388"/>
                      <a:pt x="198392" y="359426"/>
                    </a:cubicBezTo>
                    <a:cubicBezTo>
                      <a:pt x="197464" y="358464"/>
                      <a:pt x="196536" y="359426"/>
                      <a:pt x="195607" y="359426"/>
                    </a:cubicBezTo>
                    <a:cubicBezTo>
                      <a:pt x="193752" y="358464"/>
                      <a:pt x="192824" y="357501"/>
                      <a:pt x="191896" y="357501"/>
                    </a:cubicBezTo>
                    <a:cubicBezTo>
                      <a:pt x="190040" y="356539"/>
                      <a:pt x="188184" y="356539"/>
                      <a:pt x="186327" y="357501"/>
                    </a:cubicBezTo>
                    <a:lnTo>
                      <a:pt x="181687" y="360388"/>
                    </a:lnTo>
                    <a:cubicBezTo>
                      <a:pt x="179831" y="364236"/>
                      <a:pt x="184472" y="367122"/>
                      <a:pt x="187255" y="364236"/>
                    </a:cubicBezTo>
                    <a:cubicBezTo>
                      <a:pt x="188184" y="363274"/>
                      <a:pt x="188184" y="362312"/>
                      <a:pt x="189112" y="361349"/>
                    </a:cubicBezTo>
                    <a:cubicBezTo>
                      <a:pt x="190967" y="361349"/>
                      <a:pt x="190967" y="363274"/>
                      <a:pt x="191896" y="364236"/>
                    </a:cubicBezTo>
                    <a:cubicBezTo>
                      <a:pt x="193752" y="365198"/>
                      <a:pt x="195607" y="364236"/>
                      <a:pt x="201176" y="364236"/>
                    </a:cubicBezTo>
                    <a:cubicBezTo>
                      <a:pt x="202104" y="364236"/>
                      <a:pt x="203032" y="364236"/>
                      <a:pt x="203032" y="365198"/>
                    </a:cubicBezTo>
                    <a:lnTo>
                      <a:pt x="197464" y="367122"/>
                    </a:lnTo>
                    <a:cubicBezTo>
                      <a:pt x="196536" y="367122"/>
                      <a:pt x="188184" y="369046"/>
                      <a:pt x="191896" y="371932"/>
                    </a:cubicBezTo>
                    <a:cubicBezTo>
                      <a:pt x="193752" y="374818"/>
                      <a:pt x="198392" y="370009"/>
                      <a:pt x="201176" y="369046"/>
                    </a:cubicBezTo>
                    <a:cubicBezTo>
                      <a:pt x="203032" y="368084"/>
                      <a:pt x="204888" y="367122"/>
                      <a:pt x="207673" y="367122"/>
                    </a:cubicBezTo>
                    <a:cubicBezTo>
                      <a:pt x="209528" y="367122"/>
                      <a:pt x="211385" y="368084"/>
                      <a:pt x="212313" y="367122"/>
                    </a:cubicBezTo>
                    <a:cubicBezTo>
                      <a:pt x="215097" y="366160"/>
                      <a:pt x="219737" y="364236"/>
                      <a:pt x="220665" y="361349"/>
                    </a:cubicBezTo>
                    <a:cubicBezTo>
                      <a:pt x="220665" y="359426"/>
                      <a:pt x="219737" y="355578"/>
                      <a:pt x="217880" y="358464"/>
                    </a:cubicBezTo>
                    <a:cubicBezTo>
                      <a:pt x="217649" y="358704"/>
                      <a:pt x="217475" y="359005"/>
                      <a:pt x="216634" y="358734"/>
                    </a:cubicBezTo>
                    <a:lnTo>
                      <a:pt x="211385" y="355578"/>
                    </a:lnTo>
                    <a:close/>
                    <a:moveTo>
                      <a:pt x="215843" y="349710"/>
                    </a:moveTo>
                    <a:lnTo>
                      <a:pt x="216802" y="354166"/>
                    </a:lnTo>
                    <a:cubicBezTo>
                      <a:pt x="219682" y="353274"/>
                      <a:pt x="219682" y="350601"/>
                      <a:pt x="217762" y="349710"/>
                    </a:cubicBezTo>
                    <a:cubicBezTo>
                      <a:pt x="216802" y="349710"/>
                      <a:pt x="216802" y="349710"/>
                      <a:pt x="215843" y="349710"/>
                    </a:cubicBezTo>
                    <a:close/>
                    <a:moveTo>
                      <a:pt x="547745" y="347199"/>
                    </a:moveTo>
                    <a:lnTo>
                      <a:pt x="554569" y="348079"/>
                    </a:lnTo>
                    <a:lnTo>
                      <a:pt x="555899" y="349001"/>
                    </a:lnTo>
                    <a:cubicBezTo>
                      <a:pt x="555899" y="350892"/>
                      <a:pt x="554989" y="350892"/>
                      <a:pt x="554989" y="351838"/>
                    </a:cubicBezTo>
                    <a:cubicBezTo>
                      <a:pt x="554079" y="354676"/>
                      <a:pt x="557718" y="356567"/>
                      <a:pt x="558629" y="358459"/>
                    </a:cubicBezTo>
                    <a:cubicBezTo>
                      <a:pt x="559538" y="363189"/>
                      <a:pt x="555899" y="362242"/>
                      <a:pt x="551349" y="364134"/>
                    </a:cubicBezTo>
                    <a:cubicBezTo>
                      <a:pt x="550440" y="365080"/>
                      <a:pt x="549530" y="364134"/>
                      <a:pt x="548620" y="364134"/>
                    </a:cubicBezTo>
                    <a:cubicBezTo>
                      <a:pt x="545891" y="364134"/>
                      <a:pt x="544070" y="365080"/>
                      <a:pt x="542251" y="366972"/>
                    </a:cubicBezTo>
                    <a:cubicBezTo>
                      <a:pt x="541341" y="369809"/>
                      <a:pt x="542251" y="371700"/>
                      <a:pt x="541341" y="373592"/>
                    </a:cubicBezTo>
                    <a:cubicBezTo>
                      <a:pt x="541079" y="374002"/>
                      <a:pt x="540778" y="374351"/>
                      <a:pt x="539848" y="373937"/>
                    </a:cubicBezTo>
                    <a:cubicBezTo>
                      <a:pt x="539864" y="373709"/>
                      <a:pt x="539842" y="373472"/>
                      <a:pt x="539402" y="373017"/>
                    </a:cubicBezTo>
                    <a:cubicBezTo>
                      <a:pt x="539402" y="371104"/>
                      <a:pt x="536621" y="371104"/>
                      <a:pt x="539402" y="366323"/>
                    </a:cubicBezTo>
                    <a:cubicBezTo>
                      <a:pt x="540329" y="365367"/>
                      <a:pt x="541256" y="364411"/>
                      <a:pt x="541256" y="362499"/>
                    </a:cubicBezTo>
                    <a:cubicBezTo>
                      <a:pt x="542183" y="359630"/>
                      <a:pt x="542183" y="360586"/>
                      <a:pt x="544037" y="359630"/>
                    </a:cubicBezTo>
                    <a:lnTo>
                      <a:pt x="543110" y="352936"/>
                    </a:lnTo>
                    <a:cubicBezTo>
                      <a:pt x="544964" y="353892"/>
                      <a:pt x="545891" y="353892"/>
                      <a:pt x="547745" y="354849"/>
                    </a:cubicBezTo>
                    <a:cubicBezTo>
                      <a:pt x="549599" y="354849"/>
                      <a:pt x="552379" y="353892"/>
                      <a:pt x="552379" y="351024"/>
                    </a:cubicBezTo>
                    <a:cubicBezTo>
                      <a:pt x="551453" y="349111"/>
                      <a:pt x="549599" y="351024"/>
                      <a:pt x="548672" y="350067"/>
                    </a:cubicBezTo>
                    <a:cubicBezTo>
                      <a:pt x="546818" y="350067"/>
                      <a:pt x="545891" y="348155"/>
                      <a:pt x="547745" y="347199"/>
                    </a:cubicBezTo>
                    <a:close/>
                    <a:moveTo>
                      <a:pt x="229873" y="331508"/>
                    </a:moveTo>
                    <a:lnTo>
                      <a:pt x="228018" y="333399"/>
                    </a:lnTo>
                    <a:cubicBezTo>
                      <a:pt x="227090" y="334344"/>
                      <a:pt x="226162" y="335289"/>
                      <a:pt x="226162" y="337179"/>
                    </a:cubicBezTo>
                    <a:lnTo>
                      <a:pt x="232658" y="339070"/>
                    </a:lnTo>
                    <a:cubicBezTo>
                      <a:pt x="234514" y="340015"/>
                      <a:pt x="236370" y="340015"/>
                      <a:pt x="236370" y="337179"/>
                    </a:cubicBezTo>
                    <a:cubicBezTo>
                      <a:pt x="236370" y="334344"/>
                      <a:pt x="235442" y="331508"/>
                      <a:pt x="232658" y="331508"/>
                    </a:cubicBezTo>
                    <a:cubicBezTo>
                      <a:pt x="231730" y="331508"/>
                      <a:pt x="230802" y="331508"/>
                      <a:pt x="229873" y="331508"/>
                    </a:cubicBezTo>
                    <a:close/>
                    <a:moveTo>
                      <a:pt x="213008" y="322740"/>
                    </a:moveTo>
                    <a:cubicBezTo>
                      <a:pt x="209279" y="324646"/>
                      <a:pt x="213008" y="326553"/>
                      <a:pt x="213008" y="328459"/>
                    </a:cubicBezTo>
                    <a:cubicBezTo>
                      <a:pt x="212079" y="332254"/>
                      <a:pt x="209302" y="326603"/>
                      <a:pt x="209279" y="326553"/>
                    </a:cubicBezTo>
                    <a:cubicBezTo>
                      <a:pt x="208812" y="326076"/>
                      <a:pt x="208113" y="325362"/>
                      <a:pt x="207181" y="326076"/>
                    </a:cubicBezTo>
                    <a:lnTo>
                      <a:pt x="203683" y="334177"/>
                    </a:lnTo>
                    <a:cubicBezTo>
                      <a:pt x="204616" y="336084"/>
                      <a:pt x="206481" y="334177"/>
                      <a:pt x="212076" y="333224"/>
                    </a:cubicBezTo>
                    <a:cubicBezTo>
                      <a:pt x="212212" y="333587"/>
                      <a:pt x="212076" y="333813"/>
                      <a:pt x="212076" y="334177"/>
                    </a:cubicBezTo>
                    <a:cubicBezTo>
                      <a:pt x="211143" y="336084"/>
                      <a:pt x="212076" y="337036"/>
                      <a:pt x="213941" y="337990"/>
                    </a:cubicBezTo>
                    <a:lnTo>
                      <a:pt x="219536" y="337036"/>
                    </a:lnTo>
                    <a:cubicBezTo>
                      <a:pt x="221401" y="337036"/>
                      <a:pt x="222333" y="336084"/>
                      <a:pt x="223266" y="335130"/>
                    </a:cubicBezTo>
                    <a:cubicBezTo>
                      <a:pt x="224198" y="333224"/>
                      <a:pt x="222333" y="332271"/>
                      <a:pt x="221401" y="330365"/>
                    </a:cubicBezTo>
                    <a:cubicBezTo>
                      <a:pt x="220468" y="329412"/>
                      <a:pt x="222333" y="327506"/>
                      <a:pt x="221401" y="325600"/>
                    </a:cubicBezTo>
                    <a:cubicBezTo>
                      <a:pt x="220468" y="324646"/>
                      <a:pt x="219536" y="322740"/>
                      <a:pt x="217671" y="322740"/>
                    </a:cubicBezTo>
                    <a:cubicBezTo>
                      <a:pt x="216738" y="321788"/>
                      <a:pt x="214873" y="321788"/>
                      <a:pt x="213008" y="322740"/>
                    </a:cubicBezTo>
                    <a:close/>
                    <a:moveTo>
                      <a:pt x="229593" y="321922"/>
                    </a:moveTo>
                    <a:lnTo>
                      <a:pt x="228663" y="322868"/>
                    </a:lnTo>
                    <a:cubicBezTo>
                      <a:pt x="227733" y="325703"/>
                      <a:pt x="230523" y="325703"/>
                      <a:pt x="232384" y="325703"/>
                    </a:cubicBezTo>
                    <a:lnTo>
                      <a:pt x="241686" y="327593"/>
                    </a:lnTo>
                    <a:lnTo>
                      <a:pt x="242616" y="333264"/>
                    </a:lnTo>
                    <a:lnTo>
                      <a:pt x="249128" y="338935"/>
                    </a:lnTo>
                    <a:cubicBezTo>
                      <a:pt x="250058" y="338935"/>
                      <a:pt x="250988" y="337990"/>
                      <a:pt x="251919" y="338935"/>
                    </a:cubicBezTo>
                    <a:cubicBezTo>
                      <a:pt x="252849" y="338935"/>
                      <a:pt x="252849" y="339880"/>
                      <a:pt x="253779" y="339880"/>
                    </a:cubicBezTo>
                    <a:lnTo>
                      <a:pt x="259361" y="336100"/>
                    </a:lnTo>
                    <a:cubicBezTo>
                      <a:pt x="262151" y="335155"/>
                      <a:pt x="264012" y="335155"/>
                      <a:pt x="265871" y="337044"/>
                    </a:cubicBezTo>
                    <a:cubicBezTo>
                      <a:pt x="267732" y="337990"/>
                      <a:pt x="268662" y="339880"/>
                      <a:pt x="272383" y="338935"/>
                    </a:cubicBezTo>
                    <a:cubicBezTo>
                      <a:pt x="273313" y="337990"/>
                      <a:pt x="274243" y="337044"/>
                      <a:pt x="277964" y="338935"/>
                    </a:cubicBezTo>
                    <a:lnTo>
                      <a:pt x="287267" y="337044"/>
                    </a:lnTo>
                    <a:lnTo>
                      <a:pt x="284476" y="331373"/>
                    </a:lnTo>
                    <a:cubicBezTo>
                      <a:pt x="282615" y="331373"/>
                      <a:pt x="281685" y="331373"/>
                      <a:pt x="279825" y="331373"/>
                    </a:cubicBezTo>
                    <a:cubicBezTo>
                      <a:pt x="278894" y="331373"/>
                      <a:pt x="277964" y="330428"/>
                      <a:pt x="276104" y="330428"/>
                    </a:cubicBezTo>
                    <a:cubicBezTo>
                      <a:pt x="275173" y="329484"/>
                      <a:pt x="274243" y="330428"/>
                      <a:pt x="272383" y="330428"/>
                    </a:cubicBezTo>
                    <a:cubicBezTo>
                      <a:pt x="270522" y="331373"/>
                      <a:pt x="268662" y="330428"/>
                      <a:pt x="266801" y="330428"/>
                    </a:cubicBezTo>
                    <a:cubicBezTo>
                      <a:pt x="264942" y="330428"/>
                      <a:pt x="263081" y="331373"/>
                      <a:pt x="261221" y="332319"/>
                    </a:cubicBezTo>
                    <a:cubicBezTo>
                      <a:pt x="259361" y="333264"/>
                      <a:pt x="256570" y="334209"/>
                      <a:pt x="252849" y="331373"/>
                    </a:cubicBezTo>
                    <a:cubicBezTo>
                      <a:pt x="251919" y="331373"/>
                      <a:pt x="250988" y="331373"/>
                      <a:pt x="250988" y="330428"/>
                    </a:cubicBezTo>
                    <a:cubicBezTo>
                      <a:pt x="250058" y="329484"/>
                      <a:pt x="250058" y="328539"/>
                      <a:pt x="250058" y="327593"/>
                    </a:cubicBezTo>
                    <a:lnTo>
                      <a:pt x="245407" y="324757"/>
                    </a:lnTo>
                    <a:cubicBezTo>
                      <a:pt x="243547" y="324757"/>
                      <a:pt x="243547" y="322868"/>
                      <a:pt x="242616" y="322868"/>
                    </a:cubicBezTo>
                    <a:cubicBezTo>
                      <a:pt x="240756" y="322868"/>
                      <a:pt x="239826" y="323812"/>
                      <a:pt x="238895" y="323812"/>
                    </a:cubicBezTo>
                    <a:cubicBezTo>
                      <a:pt x="237035" y="323812"/>
                      <a:pt x="237965" y="322868"/>
                      <a:pt x="237035" y="321922"/>
                    </a:cubicBezTo>
                    <a:close/>
                    <a:moveTo>
                      <a:pt x="235313" y="315037"/>
                    </a:moveTo>
                    <a:lnTo>
                      <a:pt x="235313" y="319762"/>
                    </a:lnTo>
                    <a:lnTo>
                      <a:pt x="240228" y="317045"/>
                    </a:lnTo>
                    <a:close/>
                    <a:moveTo>
                      <a:pt x="193378" y="312065"/>
                    </a:moveTo>
                    <a:cubicBezTo>
                      <a:pt x="190777" y="312065"/>
                      <a:pt x="190777" y="316196"/>
                      <a:pt x="185575" y="316196"/>
                    </a:cubicBezTo>
                    <a:cubicBezTo>
                      <a:pt x="182973" y="320328"/>
                      <a:pt x="180372" y="328591"/>
                      <a:pt x="175169" y="328591"/>
                    </a:cubicBezTo>
                    <a:cubicBezTo>
                      <a:pt x="172568" y="328591"/>
                      <a:pt x="169967" y="328591"/>
                      <a:pt x="169967" y="332723"/>
                    </a:cubicBezTo>
                    <a:cubicBezTo>
                      <a:pt x="165081" y="343070"/>
                      <a:pt x="170392" y="348559"/>
                      <a:pt x="176637" y="350470"/>
                    </a:cubicBezTo>
                    <a:cubicBezTo>
                      <a:pt x="176304" y="350680"/>
                      <a:pt x="176087" y="351034"/>
                      <a:pt x="175740" y="351390"/>
                    </a:cubicBezTo>
                    <a:cubicBezTo>
                      <a:pt x="174813" y="353294"/>
                      <a:pt x="172028" y="351390"/>
                      <a:pt x="170173" y="351390"/>
                    </a:cubicBezTo>
                    <a:lnTo>
                      <a:pt x="163676" y="353294"/>
                    </a:lnTo>
                    <a:cubicBezTo>
                      <a:pt x="162748" y="354245"/>
                      <a:pt x="162748" y="355198"/>
                      <a:pt x="161821" y="355198"/>
                    </a:cubicBezTo>
                    <a:cubicBezTo>
                      <a:pt x="160892" y="356149"/>
                      <a:pt x="159964" y="356149"/>
                      <a:pt x="159036" y="356149"/>
                    </a:cubicBezTo>
                    <a:lnTo>
                      <a:pt x="153467" y="365668"/>
                    </a:lnTo>
                    <a:lnTo>
                      <a:pt x="157180" y="365668"/>
                    </a:lnTo>
                    <a:cubicBezTo>
                      <a:pt x="159036" y="364717"/>
                      <a:pt x="159036" y="365668"/>
                      <a:pt x="160892" y="365668"/>
                    </a:cubicBezTo>
                    <a:cubicBezTo>
                      <a:pt x="161821" y="365668"/>
                      <a:pt x="162748" y="364717"/>
                      <a:pt x="163676" y="364717"/>
                    </a:cubicBezTo>
                    <a:cubicBezTo>
                      <a:pt x="164604" y="364717"/>
                      <a:pt x="164604" y="364717"/>
                      <a:pt x="165533" y="364717"/>
                    </a:cubicBezTo>
                    <a:cubicBezTo>
                      <a:pt x="167388" y="364717"/>
                      <a:pt x="168316" y="363764"/>
                      <a:pt x="170173" y="359005"/>
                    </a:cubicBezTo>
                    <a:cubicBezTo>
                      <a:pt x="170734" y="358629"/>
                      <a:pt x="170894" y="358794"/>
                      <a:pt x="172956" y="358053"/>
                    </a:cubicBezTo>
                    <a:cubicBezTo>
                      <a:pt x="173885" y="359005"/>
                      <a:pt x="171100" y="359957"/>
                      <a:pt x="172956" y="360909"/>
                    </a:cubicBezTo>
                    <a:lnTo>
                      <a:pt x="177597" y="357101"/>
                    </a:lnTo>
                    <a:cubicBezTo>
                      <a:pt x="179453" y="356149"/>
                      <a:pt x="182237" y="356149"/>
                      <a:pt x="182237" y="353294"/>
                    </a:cubicBezTo>
                    <a:lnTo>
                      <a:pt x="181874" y="352176"/>
                    </a:lnTo>
                    <a:lnTo>
                      <a:pt x="185575" y="353382"/>
                    </a:lnTo>
                    <a:cubicBezTo>
                      <a:pt x="190777" y="353382"/>
                      <a:pt x="193378" y="353382"/>
                      <a:pt x="195979" y="349250"/>
                    </a:cubicBezTo>
                    <a:cubicBezTo>
                      <a:pt x="198581" y="340987"/>
                      <a:pt x="195979" y="332723"/>
                      <a:pt x="198581" y="328591"/>
                    </a:cubicBezTo>
                    <a:cubicBezTo>
                      <a:pt x="201182" y="324460"/>
                      <a:pt x="203783" y="324460"/>
                      <a:pt x="203783" y="320328"/>
                    </a:cubicBezTo>
                    <a:cubicBezTo>
                      <a:pt x="203783" y="316196"/>
                      <a:pt x="195979" y="312065"/>
                      <a:pt x="193378" y="312065"/>
                    </a:cubicBezTo>
                    <a:close/>
                    <a:moveTo>
                      <a:pt x="220364" y="307475"/>
                    </a:moveTo>
                    <a:lnTo>
                      <a:pt x="222258" y="311255"/>
                    </a:lnTo>
                    <a:cubicBezTo>
                      <a:pt x="223204" y="312201"/>
                      <a:pt x="222258" y="313146"/>
                      <a:pt x="223204" y="315036"/>
                    </a:cubicBezTo>
                    <a:lnTo>
                      <a:pt x="231728" y="315036"/>
                    </a:lnTo>
                    <a:cubicBezTo>
                      <a:pt x="233621" y="313146"/>
                      <a:pt x="228886" y="310310"/>
                      <a:pt x="226993" y="309365"/>
                    </a:cubicBezTo>
                    <a:close/>
                    <a:moveTo>
                      <a:pt x="192547" y="304514"/>
                    </a:moveTo>
                    <a:cubicBezTo>
                      <a:pt x="191611" y="305468"/>
                      <a:pt x="191611" y="305468"/>
                      <a:pt x="191611" y="306424"/>
                    </a:cubicBezTo>
                    <a:lnTo>
                      <a:pt x="193484" y="307378"/>
                    </a:lnTo>
                    <a:cubicBezTo>
                      <a:pt x="194420" y="308333"/>
                      <a:pt x="194420" y="309288"/>
                      <a:pt x="195356" y="309288"/>
                    </a:cubicBezTo>
                    <a:cubicBezTo>
                      <a:pt x="197228" y="312152"/>
                      <a:pt x="199101" y="311198"/>
                      <a:pt x="201910" y="310242"/>
                    </a:cubicBezTo>
                    <a:cubicBezTo>
                      <a:pt x="203782" y="310242"/>
                      <a:pt x="204718" y="310242"/>
                      <a:pt x="206591" y="312152"/>
                    </a:cubicBezTo>
                    <a:lnTo>
                      <a:pt x="213145" y="316926"/>
                    </a:lnTo>
                    <a:cubicBezTo>
                      <a:pt x="215018" y="316926"/>
                      <a:pt x="215954" y="315016"/>
                      <a:pt x="215018" y="313107"/>
                    </a:cubicBezTo>
                    <a:cubicBezTo>
                      <a:pt x="213145" y="311198"/>
                      <a:pt x="211273" y="311198"/>
                      <a:pt x="209400" y="310242"/>
                    </a:cubicBezTo>
                    <a:cubicBezTo>
                      <a:pt x="207528" y="309288"/>
                      <a:pt x="206591" y="308333"/>
                      <a:pt x="205654" y="307378"/>
                    </a:cubicBezTo>
                    <a:cubicBezTo>
                      <a:pt x="203782" y="306424"/>
                      <a:pt x="194420" y="303559"/>
                      <a:pt x="192547" y="304514"/>
                    </a:cubicBezTo>
                    <a:close/>
                    <a:moveTo>
                      <a:pt x="318704" y="271299"/>
                    </a:moveTo>
                    <a:cubicBezTo>
                      <a:pt x="315919" y="271299"/>
                      <a:pt x="315919" y="275125"/>
                      <a:pt x="314063" y="276081"/>
                    </a:cubicBezTo>
                    <a:cubicBezTo>
                      <a:pt x="311278" y="276081"/>
                      <a:pt x="310350" y="274168"/>
                      <a:pt x="308493" y="273212"/>
                    </a:cubicBezTo>
                    <a:cubicBezTo>
                      <a:pt x="305709" y="273212"/>
                      <a:pt x="303852" y="274168"/>
                      <a:pt x="301996" y="275125"/>
                    </a:cubicBezTo>
                    <a:cubicBezTo>
                      <a:pt x="301067" y="275125"/>
                      <a:pt x="297353" y="274168"/>
                      <a:pt x="298282" y="278949"/>
                    </a:cubicBezTo>
                    <a:cubicBezTo>
                      <a:pt x="297353" y="278949"/>
                      <a:pt x="297353" y="277994"/>
                      <a:pt x="296425" y="277037"/>
                    </a:cubicBezTo>
                    <a:cubicBezTo>
                      <a:pt x="295497" y="277037"/>
                      <a:pt x="295497" y="277037"/>
                      <a:pt x="294569" y="277037"/>
                    </a:cubicBezTo>
                    <a:cubicBezTo>
                      <a:pt x="292712" y="277037"/>
                      <a:pt x="291784" y="277037"/>
                      <a:pt x="290856" y="277994"/>
                    </a:cubicBezTo>
                    <a:cubicBezTo>
                      <a:pt x="289928" y="278949"/>
                      <a:pt x="288999" y="277994"/>
                      <a:pt x="288071" y="277994"/>
                    </a:cubicBezTo>
                    <a:cubicBezTo>
                      <a:pt x="286215" y="277994"/>
                      <a:pt x="285286" y="279906"/>
                      <a:pt x="284358" y="278949"/>
                    </a:cubicBezTo>
                    <a:cubicBezTo>
                      <a:pt x="282502" y="278949"/>
                      <a:pt x="281573" y="277994"/>
                      <a:pt x="280645" y="278949"/>
                    </a:cubicBezTo>
                    <a:cubicBezTo>
                      <a:pt x="279717" y="280862"/>
                      <a:pt x="281573" y="281818"/>
                      <a:pt x="278788" y="281818"/>
                    </a:cubicBezTo>
                    <a:cubicBezTo>
                      <a:pt x="276931" y="282775"/>
                      <a:pt x="276931" y="280862"/>
                      <a:pt x="275075" y="279906"/>
                    </a:cubicBezTo>
                    <a:cubicBezTo>
                      <a:pt x="273218" y="279906"/>
                      <a:pt x="272290" y="279906"/>
                      <a:pt x="266721" y="277994"/>
                    </a:cubicBezTo>
                    <a:cubicBezTo>
                      <a:pt x="265792" y="278949"/>
                      <a:pt x="265792" y="278949"/>
                      <a:pt x="263936" y="281818"/>
                    </a:cubicBezTo>
                    <a:cubicBezTo>
                      <a:pt x="265792" y="281818"/>
                      <a:pt x="267649" y="280862"/>
                      <a:pt x="269505" y="281818"/>
                    </a:cubicBezTo>
                    <a:cubicBezTo>
                      <a:pt x="269969" y="282296"/>
                      <a:pt x="270433" y="282775"/>
                      <a:pt x="269969" y="283133"/>
                    </a:cubicBezTo>
                    <a:lnTo>
                      <a:pt x="264864" y="283730"/>
                    </a:lnTo>
                    <a:cubicBezTo>
                      <a:pt x="263008" y="283730"/>
                      <a:pt x="261151" y="284687"/>
                      <a:pt x="260223" y="283730"/>
                    </a:cubicBezTo>
                    <a:cubicBezTo>
                      <a:pt x="259295" y="283730"/>
                      <a:pt x="259295" y="282775"/>
                      <a:pt x="258366" y="281818"/>
                    </a:cubicBezTo>
                    <a:cubicBezTo>
                      <a:pt x="254652" y="279906"/>
                      <a:pt x="253724" y="284687"/>
                      <a:pt x="251868" y="284687"/>
                    </a:cubicBezTo>
                    <a:cubicBezTo>
                      <a:pt x="250939" y="285165"/>
                      <a:pt x="250244" y="284926"/>
                      <a:pt x="248155" y="288511"/>
                    </a:cubicBezTo>
                    <a:cubicBezTo>
                      <a:pt x="249083" y="288511"/>
                      <a:pt x="256509" y="286599"/>
                      <a:pt x="255581" y="289468"/>
                    </a:cubicBezTo>
                    <a:cubicBezTo>
                      <a:pt x="255581" y="290425"/>
                      <a:pt x="253957" y="290425"/>
                      <a:pt x="253724" y="291380"/>
                    </a:cubicBezTo>
                    <a:cubicBezTo>
                      <a:pt x="255581" y="291380"/>
                      <a:pt x="256509" y="291380"/>
                      <a:pt x="257437" y="291380"/>
                    </a:cubicBezTo>
                    <a:cubicBezTo>
                      <a:pt x="259295" y="292337"/>
                      <a:pt x="260223" y="293292"/>
                      <a:pt x="261151" y="292337"/>
                    </a:cubicBezTo>
                    <a:cubicBezTo>
                      <a:pt x="262079" y="291380"/>
                      <a:pt x="263008" y="290425"/>
                      <a:pt x="263936" y="292337"/>
                    </a:cubicBezTo>
                    <a:cubicBezTo>
                      <a:pt x="263936" y="292337"/>
                      <a:pt x="263936" y="292337"/>
                      <a:pt x="269505" y="293292"/>
                    </a:cubicBezTo>
                    <a:cubicBezTo>
                      <a:pt x="269969" y="293054"/>
                      <a:pt x="270260" y="292755"/>
                      <a:pt x="271101" y="292426"/>
                    </a:cubicBezTo>
                    <a:lnTo>
                      <a:pt x="276003" y="291380"/>
                    </a:lnTo>
                    <a:cubicBezTo>
                      <a:pt x="278788" y="291380"/>
                      <a:pt x="281573" y="291380"/>
                      <a:pt x="284358" y="291380"/>
                    </a:cubicBezTo>
                    <a:cubicBezTo>
                      <a:pt x="286215" y="291380"/>
                      <a:pt x="288071" y="291380"/>
                      <a:pt x="293640" y="288511"/>
                    </a:cubicBezTo>
                    <a:cubicBezTo>
                      <a:pt x="295497" y="287556"/>
                      <a:pt x="298282" y="287556"/>
                      <a:pt x="300138" y="288511"/>
                    </a:cubicBezTo>
                    <a:cubicBezTo>
                      <a:pt x="297586" y="291619"/>
                      <a:pt x="295033" y="291858"/>
                      <a:pt x="292712" y="294249"/>
                    </a:cubicBezTo>
                    <a:cubicBezTo>
                      <a:pt x="290856" y="294249"/>
                      <a:pt x="279717" y="293292"/>
                      <a:pt x="281573" y="297118"/>
                    </a:cubicBezTo>
                    <a:lnTo>
                      <a:pt x="286215" y="299987"/>
                    </a:lnTo>
                    <a:cubicBezTo>
                      <a:pt x="286215" y="301899"/>
                      <a:pt x="284358" y="300942"/>
                      <a:pt x="283430" y="300942"/>
                    </a:cubicBezTo>
                    <a:cubicBezTo>
                      <a:pt x="279717" y="299987"/>
                      <a:pt x="277859" y="297118"/>
                      <a:pt x="274146" y="295206"/>
                    </a:cubicBezTo>
                    <a:lnTo>
                      <a:pt x="266721" y="295206"/>
                    </a:lnTo>
                    <a:cubicBezTo>
                      <a:pt x="265792" y="295206"/>
                      <a:pt x="265792" y="296161"/>
                      <a:pt x="263936" y="299987"/>
                    </a:cubicBezTo>
                    <a:cubicBezTo>
                      <a:pt x="261151" y="299987"/>
                      <a:pt x="260223" y="297118"/>
                      <a:pt x="258366" y="296161"/>
                    </a:cubicBezTo>
                    <a:cubicBezTo>
                      <a:pt x="257437" y="295206"/>
                      <a:pt x="256509" y="295206"/>
                      <a:pt x="254652" y="295206"/>
                    </a:cubicBezTo>
                    <a:cubicBezTo>
                      <a:pt x="252796" y="295206"/>
                      <a:pt x="250939" y="296161"/>
                      <a:pt x="249083" y="295206"/>
                    </a:cubicBezTo>
                    <a:cubicBezTo>
                      <a:pt x="245370" y="293292"/>
                      <a:pt x="244442" y="290425"/>
                      <a:pt x="241657" y="288511"/>
                    </a:cubicBezTo>
                    <a:cubicBezTo>
                      <a:pt x="239801" y="286599"/>
                      <a:pt x="237016" y="285644"/>
                      <a:pt x="235158" y="285644"/>
                    </a:cubicBezTo>
                    <a:lnTo>
                      <a:pt x="228661" y="290425"/>
                    </a:lnTo>
                    <a:lnTo>
                      <a:pt x="233302" y="291380"/>
                    </a:lnTo>
                    <a:cubicBezTo>
                      <a:pt x="234230" y="291380"/>
                      <a:pt x="239801" y="293292"/>
                      <a:pt x="237016" y="294249"/>
                    </a:cubicBezTo>
                    <a:cubicBezTo>
                      <a:pt x="235158" y="295206"/>
                      <a:pt x="232374" y="293292"/>
                      <a:pt x="231445" y="296161"/>
                    </a:cubicBezTo>
                    <a:lnTo>
                      <a:pt x="234230" y="300942"/>
                    </a:lnTo>
                    <a:cubicBezTo>
                      <a:pt x="230517" y="304768"/>
                      <a:pt x="240729" y="303811"/>
                      <a:pt x="240729" y="307637"/>
                    </a:cubicBezTo>
                    <a:cubicBezTo>
                      <a:pt x="236088" y="314330"/>
                      <a:pt x="248155" y="316242"/>
                      <a:pt x="250939" y="311461"/>
                    </a:cubicBezTo>
                    <a:cubicBezTo>
                      <a:pt x="252796" y="310505"/>
                      <a:pt x="252796" y="309549"/>
                      <a:pt x="254652" y="308592"/>
                    </a:cubicBezTo>
                    <a:cubicBezTo>
                      <a:pt x="255581" y="307637"/>
                      <a:pt x="256509" y="307637"/>
                      <a:pt x="257437" y="307637"/>
                    </a:cubicBezTo>
                    <a:lnTo>
                      <a:pt x="263008" y="306680"/>
                    </a:lnTo>
                    <a:cubicBezTo>
                      <a:pt x="263936" y="307636"/>
                      <a:pt x="262775" y="308592"/>
                      <a:pt x="263936" y="312418"/>
                    </a:cubicBezTo>
                    <a:lnTo>
                      <a:pt x="269505" y="311461"/>
                    </a:lnTo>
                    <a:cubicBezTo>
                      <a:pt x="271362" y="311461"/>
                      <a:pt x="269505" y="314330"/>
                      <a:pt x="270433" y="315286"/>
                    </a:cubicBezTo>
                    <a:cubicBezTo>
                      <a:pt x="271362" y="316242"/>
                      <a:pt x="273218" y="315286"/>
                      <a:pt x="274146" y="319111"/>
                    </a:cubicBezTo>
                    <a:cubicBezTo>
                      <a:pt x="270433" y="321980"/>
                      <a:pt x="266721" y="316242"/>
                      <a:pt x="259295" y="320067"/>
                    </a:cubicBezTo>
                    <a:lnTo>
                      <a:pt x="254652" y="321980"/>
                    </a:lnTo>
                    <a:cubicBezTo>
                      <a:pt x="252796" y="321980"/>
                      <a:pt x="250939" y="322936"/>
                      <a:pt x="251868" y="324848"/>
                    </a:cubicBezTo>
                    <a:lnTo>
                      <a:pt x="257437" y="327717"/>
                    </a:lnTo>
                    <a:cubicBezTo>
                      <a:pt x="257902" y="327717"/>
                      <a:pt x="258134" y="327478"/>
                      <a:pt x="258946" y="327359"/>
                    </a:cubicBezTo>
                    <a:lnTo>
                      <a:pt x="263936" y="327717"/>
                    </a:lnTo>
                    <a:cubicBezTo>
                      <a:pt x="266721" y="326761"/>
                      <a:pt x="267649" y="323892"/>
                      <a:pt x="270433" y="323892"/>
                    </a:cubicBezTo>
                    <a:cubicBezTo>
                      <a:pt x="272290" y="323892"/>
                      <a:pt x="273218" y="325805"/>
                      <a:pt x="275075" y="325805"/>
                    </a:cubicBezTo>
                    <a:cubicBezTo>
                      <a:pt x="277859" y="326761"/>
                      <a:pt x="278788" y="323892"/>
                      <a:pt x="281573" y="323892"/>
                    </a:cubicBezTo>
                    <a:cubicBezTo>
                      <a:pt x="282502" y="324848"/>
                      <a:pt x="282502" y="325805"/>
                      <a:pt x="283430" y="325805"/>
                    </a:cubicBezTo>
                    <a:cubicBezTo>
                      <a:pt x="284358" y="326761"/>
                      <a:pt x="286215" y="327717"/>
                      <a:pt x="288071" y="328673"/>
                    </a:cubicBezTo>
                    <a:lnTo>
                      <a:pt x="292712" y="323892"/>
                    </a:lnTo>
                    <a:cubicBezTo>
                      <a:pt x="292712" y="321980"/>
                      <a:pt x="292712" y="321980"/>
                      <a:pt x="292712" y="318155"/>
                    </a:cubicBezTo>
                    <a:cubicBezTo>
                      <a:pt x="294569" y="317199"/>
                      <a:pt x="294569" y="316242"/>
                      <a:pt x="296425" y="315286"/>
                    </a:cubicBezTo>
                    <a:cubicBezTo>
                      <a:pt x="297353" y="315286"/>
                      <a:pt x="298282" y="315286"/>
                      <a:pt x="299210" y="315286"/>
                    </a:cubicBezTo>
                    <a:cubicBezTo>
                      <a:pt x="301067" y="314330"/>
                      <a:pt x="301067" y="314330"/>
                      <a:pt x="301996" y="313374"/>
                    </a:cubicBezTo>
                    <a:cubicBezTo>
                      <a:pt x="302924" y="313374"/>
                      <a:pt x="303852" y="312418"/>
                      <a:pt x="304780" y="312418"/>
                    </a:cubicBezTo>
                    <a:lnTo>
                      <a:pt x="305709" y="305724"/>
                    </a:lnTo>
                    <a:cubicBezTo>
                      <a:pt x="303852" y="305724"/>
                      <a:pt x="302924" y="307637"/>
                      <a:pt x="301067" y="307637"/>
                    </a:cubicBezTo>
                    <a:cubicBezTo>
                      <a:pt x="299210" y="309549"/>
                      <a:pt x="296425" y="309549"/>
                      <a:pt x="294569" y="307637"/>
                    </a:cubicBezTo>
                    <a:cubicBezTo>
                      <a:pt x="295316" y="305724"/>
                      <a:pt x="298612" y="305724"/>
                      <a:pt x="299210" y="305724"/>
                    </a:cubicBezTo>
                    <a:cubicBezTo>
                      <a:pt x="300138" y="304768"/>
                      <a:pt x="300138" y="302855"/>
                      <a:pt x="301067" y="301899"/>
                    </a:cubicBezTo>
                    <a:cubicBezTo>
                      <a:pt x="302924" y="300942"/>
                      <a:pt x="304780" y="301899"/>
                      <a:pt x="306637" y="301899"/>
                    </a:cubicBezTo>
                    <a:cubicBezTo>
                      <a:pt x="308493" y="302855"/>
                      <a:pt x="311278" y="302855"/>
                      <a:pt x="313134" y="301899"/>
                    </a:cubicBezTo>
                    <a:cubicBezTo>
                      <a:pt x="315919" y="300942"/>
                      <a:pt x="317776" y="299030"/>
                      <a:pt x="320560" y="297118"/>
                    </a:cubicBezTo>
                    <a:cubicBezTo>
                      <a:pt x="322417" y="295206"/>
                      <a:pt x="323346" y="295206"/>
                      <a:pt x="325203" y="294249"/>
                    </a:cubicBezTo>
                    <a:cubicBezTo>
                      <a:pt x="327059" y="294249"/>
                      <a:pt x="328916" y="293292"/>
                      <a:pt x="329844" y="292337"/>
                    </a:cubicBezTo>
                    <a:cubicBezTo>
                      <a:pt x="331700" y="291380"/>
                      <a:pt x="333557" y="290425"/>
                      <a:pt x="335413" y="289468"/>
                    </a:cubicBezTo>
                    <a:cubicBezTo>
                      <a:pt x="337270" y="289468"/>
                      <a:pt x="339126" y="289468"/>
                      <a:pt x="344697" y="287556"/>
                    </a:cubicBezTo>
                    <a:cubicBezTo>
                      <a:pt x="345625" y="285644"/>
                      <a:pt x="345625" y="283730"/>
                      <a:pt x="352122" y="282775"/>
                    </a:cubicBezTo>
                    <a:cubicBezTo>
                      <a:pt x="353051" y="281818"/>
                      <a:pt x="353051" y="281818"/>
                      <a:pt x="353979" y="281818"/>
                    </a:cubicBezTo>
                    <a:cubicBezTo>
                      <a:pt x="354907" y="281818"/>
                      <a:pt x="355835" y="281818"/>
                      <a:pt x="356764" y="277994"/>
                    </a:cubicBezTo>
                    <a:cubicBezTo>
                      <a:pt x="354907" y="277037"/>
                      <a:pt x="353051" y="277994"/>
                      <a:pt x="352122" y="277037"/>
                    </a:cubicBezTo>
                    <a:cubicBezTo>
                      <a:pt x="351194" y="276081"/>
                      <a:pt x="351194" y="275125"/>
                      <a:pt x="350266" y="274168"/>
                    </a:cubicBezTo>
                    <a:lnTo>
                      <a:pt x="341911" y="273212"/>
                    </a:lnTo>
                    <a:cubicBezTo>
                      <a:pt x="339126" y="273212"/>
                      <a:pt x="338198" y="274168"/>
                      <a:pt x="336341" y="276081"/>
                    </a:cubicBezTo>
                    <a:cubicBezTo>
                      <a:pt x="335413" y="277037"/>
                      <a:pt x="334485" y="277037"/>
                      <a:pt x="332628" y="276081"/>
                    </a:cubicBezTo>
                    <a:cubicBezTo>
                      <a:pt x="333557" y="275125"/>
                      <a:pt x="335413" y="275125"/>
                      <a:pt x="334485" y="273212"/>
                    </a:cubicBezTo>
                    <a:lnTo>
                      <a:pt x="327987" y="273212"/>
                    </a:lnTo>
                    <a:cubicBezTo>
                      <a:pt x="327059" y="273212"/>
                      <a:pt x="327059" y="273212"/>
                      <a:pt x="326131" y="273212"/>
                    </a:cubicBezTo>
                    <a:cubicBezTo>
                      <a:pt x="323346" y="273212"/>
                      <a:pt x="321489" y="270344"/>
                      <a:pt x="318704" y="271299"/>
                    </a:cubicBezTo>
                    <a:close/>
                    <a:moveTo>
                      <a:pt x="906193" y="197664"/>
                    </a:moveTo>
                    <a:cubicBezTo>
                      <a:pt x="903463" y="197664"/>
                      <a:pt x="901644" y="197664"/>
                      <a:pt x="898914" y="198609"/>
                    </a:cubicBezTo>
                    <a:cubicBezTo>
                      <a:pt x="895275" y="199556"/>
                      <a:pt x="892545" y="199556"/>
                      <a:pt x="892545" y="203339"/>
                    </a:cubicBezTo>
                    <a:cubicBezTo>
                      <a:pt x="892545" y="204285"/>
                      <a:pt x="892545" y="204285"/>
                      <a:pt x="893455" y="208069"/>
                    </a:cubicBezTo>
                    <a:cubicBezTo>
                      <a:pt x="890725" y="209014"/>
                      <a:pt x="887996" y="205231"/>
                      <a:pt x="885266" y="206177"/>
                    </a:cubicBezTo>
                    <a:cubicBezTo>
                      <a:pt x="882537" y="207122"/>
                      <a:pt x="884357" y="209960"/>
                      <a:pt x="881627" y="210906"/>
                    </a:cubicBezTo>
                    <a:cubicBezTo>
                      <a:pt x="877988" y="211852"/>
                      <a:pt x="878897" y="209014"/>
                      <a:pt x="877077" y="208069"/>
                    </a:cubicBezTo>
                    <a:cubicBezTo>
                      <a:pt x="875258" y="207122"/>
                      <a:pt x="874347" y="208069"/>
                      <a:pt x="873438" y="209960"/>
                    </a:cubicBezTo>
                    <a:cubicBezTo>
                      <a:pt x="870708" y="211852"/>
                      <a:pt x="867979" y="209014"/>
                      <a:pt x="865250" y="210906"/>
                    </a:cubicBezTo>
                    <a:cubicBezTo>
                      <a:pt x="865022" y="210906"/>
                      <a:pt x="864838" y="210921"/>
                      <a:pt x="864005" y="210928"/>
                    </a:cubicBezTo>
                    <a:lnTo>
                      <a:pt x="858881" y="210906"/>
                    </a:lnTo>
                    <a:cubicBezTo>
                      <a:pt x="853421" y="209960"/>
                      <a:pt x="847052" y="210906"/>
                      <a:pt x="842503" y="213744"/>
                    </a:cubicBezTo>
                    <a:cubicBezTo>
                      <a:pt x="838864" y="217527"/>
                      <a:pt x="841594" y="222257"/>
                      <a:pt x="844322" y="225093"/>
                    </a:cubicBezTo>
                    <a:cubicBezTo>
                      <a:pt x="845233" y="226985"/>
                      <a:pt x="846142" y="229823"/>
                      <a:pt x="842503" y="228877"/>
                    </a:cubicBezTo>
                    <a:cubicBezTo>
                      <a:pt x="840683" y="228877"/>
                      <a:pt x="840683" y="225093"/>
                      <a:pt x="837954" y="225093"/>
                    </a:cubicBezTo>
                    <a:cubicBezTo>
                      <a:pt x="837044" y="225093"/>
                      <a:pt x="836134" y="226040"/>
                      <a:pt x="835224" y="226040"/>
                    </a:cubicBezTo>
                    <a:cubicBezTo>
                      <a:pt x="834314" y="226985"/>
                      <a:pt x="832495" y="226985"/>
                      <a:pt x="830675" y="226985"/>
                    </a:cubicBezTo>
                    <a:cubicBezTo>
                      <a:pt x="828855" y="226985"/>
                      <a:pt x="827035" y="226040"/>
                      <a:pt x="825216" y="226985"/>
                    </a:cubicBezTo>
                    <a:cubicBezTo>
                      <a:pt x="821577" y="227931"/>
                      <a:pt x="819757" y="233606"/>
                      <a:pt x="822486" y="236444"/>
                    </a:cubicBezTo>
                    <a:cubicBezTo>
                      <a:pt x="823396" y="239281"/>
                      <a:pt x="827946" y="240228"/>
                      <a:pt x="828855" y="243065"/>
                    </a:cubicBezTo>
                    <a:cubicBezTo>
                      <a:pt x="830675" y="247794"/>
                      <a:pt x="827946" y="254415"/>
                      <a:pt x="833404" y="255361"/>
                    </a:cubicBezTo>
                    <a:cubicBezTo>
                      <a:pt x="835224" y="256307"/>
                      <a:pt x="836134" y="256307"/>
                      <a:pt x="837044" y="258199"/>
                    </a:cubicBezTo>
                    <a:cubicBezTo>
                      <a:pt x="837954" y="259144"/>
                      <a:pt x="837954" y="261036"/>
                      <a:pt x="836134" y="261036"/>
                    </a:cubicBezTo>
                    <a:lnTo>
                      <a:pt x="830675" y="257252"/>
                    </a:lnTo>
                    <a:cubicBezTo>
                      <a:pt x="826126" y="256307"/>
                      <a:pt x="824305" y="253469"/>
                      <a:pt x="825216" y="249686"/>
                    </a:cubicBezTo>
                    <a:lnTo>
                      <a:pt x="824305" y="243065"/>
                    </a:lnTo>
                    <a:cubicBezTo>
                      <a:pt x="823396" y="242119"/>
                      <a:pt x="822486" y="243065"/>
                      <a:pt x="821577" y="242119"/>
                    </a:cubicBezTo>
                    <a:cubicBezTo>
                      <a:pt x="820666" y="242119"/>
                      <a:pt x="820666" y="241173"/>
                      <a:pt x="819757" y="240228"/>
                    </a:cubicBezTo>
                    <a:cubicBezTo>
                      <a:pt x="817937" y="238336"/>
                      <a:pt x="816117" y="238336"/>
                      <a:pt x="814297" y="238336"/>
                    </a:cubicBezTo>
                    <a:lnTo>
                      <a:pt x="811568" y="243065"/>
                    </a:lnTo>
                    <a:cubicBezTo>
                      <a:pt x="811113" y="243065"/>
                      <a:pt x="810658" y="243301"/>
                      <a:pt x="809563" y="243479"/>
                    </a:cubicBezTo>
                    <a:lnTo>
                      <a:pt x="803721" y="243538"/>
                    </a:lnTo>
                    <a:lnTo>
                      <a:pt x="807018" y="247794"/>
                    </a:lnTo>
                    <a:cubicBezTo>
                      <a:pt x="807246" y="250395"/>
                      <a:pt x="806109" y="250158"/>
                      <a:pt x="805199" y="249686"/>
                    </a:cubicBezTo>
                    <a:lnTo>
                      <a:pt x="799740" y="249686"/>
                    </a:lnTo>
                    <a:cubicBezTo>
                      <a:pt x="796100" y="247794"/>
                      <a:pt x="803379" y="236444"/>
                      <a:pt x="797921" y="235498"/>
                    </a:cubicBezTo>
                    <a:cubicBezTo>
                      <a:pt x="795191" y="235498"/>
                      <a:pt x="796100" y="239281"/>
                      <a:pt x="796100" y="241173"/>
                    </a:cubicBezTo>
                    <a:cubicBezTo>
                      <a:pt x="796100" y="244956"/>
                      <a:pt x="794280" y="244956"/>
                      <a:pt x="793371" y="247794"/>
                    </a:cubicBezTo>
                    <a:cubicBezTo>
                      <a:pt x="792461" y="250632"/>
                      <a:pt x="794280" y="251577"/>
                      <a:pt x="795191" y="253469"/>
                    </a:cubicBezTo>
                    <a:cubicBezTo>
                      <a:pt x="795191" y="255361"/>
                      <a:pt x="794280" y="257252"/>
                      <a:pt x="795191" y="259144"/>
                    </a:cubicBezTo>
                    <a:cubicBezTo>
                      <a:pt x="797010" y="261036"/>
                      <a:pt x="799740" y="260090"/>
                      <a:pt x="801560" y="260090"/>
                    </a:cubicBezTo>
                    <a:cubicBezTo>
                      <a:pt x="804289" y="261036"/>
                      <a:pt x="817027" y="271440"/>
                      <a:pt x="811568" y="274278"/>
                    </a:cubicBezTo>
                    <a:cubicBezTo>
                      <a:pt x="808839" y="276170"/>
                      <a:pt x="807929" y="272387"/>
                      <a:pt x="807018" y="271440"/>
                    </a:cubicBezTo>
                    <a:cubicBezTo>
                      <a:pt x="806109" y="268603"/>
                      <a:pt x="805199" y="265765"/>
                      <a:pt x="802470" y="265765"/>
                    </a:cubicBezTo>
                    <a:cubicBezTo>
                      <a:pt x="800649" y="264820"/>
                      <a:pt x="798830" y="264820"/>
                      <a:pt x="797921" y="266712"/>
                    </a:cubicBezTo>
                    <a:cubicBezTo>
                      <a:pt x="797010" y="268603"/>
                      <a:pt x="797921" y="270495"/>
                      <a:pt x="797921" y="273332"/>
                    </a:cubicBezTo>
                    <a:cubicBezTo>
                      <a:pt x="797010" y="276170"/>
                      <a:pt x="794280" y="278062"/>
                      <a:pt x="792461" y="280899"/>
                    </a:cubicBezTo>
                    <a:cubicBezTo>
                      <a:pt x="792461" y="281845"/>
                      <a:pt x="792461" y="282791"/>
                      <a:pt x="787912" y="284683"/>
                    </a:cubicBezTo>
                    <a:lnTo>
                      <a:pt x="782453" y="282791"/>
                    </a:lnTo>
                    <a:cubicBezTo>
                      <a:pt x="782453" y="280899"/>
                      <a:pt x="784272" y="279953"/>
                      <a:pt x="786092" y="279007"/>
                    </a:cubicBezTo>
                    <a:cubicBezTo>
                      <a:pt x="787912" y="276170"/>
                      <a:pt x="790641" y="273332"/>
                      <a:pt x="790641" y="269549"/>
                    </a:cubicBezTo>
                    <a:cubicBezTo>
                      <a:pt x="789731" y="267657"/>
                      <a:pt x="788822" y="264820"/>
                      <a:pt x="788822" y="262927"/>
                    </a:cubicBezTo>
                    <a:cubicBezTo>
                      <a:pt x="788822" y="259144"/>
                      <a:pt x="790641" y="255361"/>
                      <a:pt x="789731" y="252524"/>
                    </a:cubicBezTo>
                    <a:cubicBezTo>
                      <a:pt x="789731" y="250632"/>
                      <a:pt x="787912" y="249686"/>
                      <a:pt x="789731" y="243065"/>
                    </a:cubicBezTo>
                    <a:cubicBezTo>
                      <a:pt x="790641" y="240228"/>
                      <a:pt x="790641" y="238336"/>
                      <a:pt x="789731" y="236444"/>
                    </a:cubicBezTo>
                    <a:cubicBezTo>
                      <a:pt x="787912" y="232660"/>
                      <a:pt x="780633" y="231715"/>
                      <a:pt x="776993" y="233606"/>
                    </a:cubicBezTo>
                    <a:cubicBezTo>
                      <a:pt x="773354" y="236444"/>
                      <a:pt x="774264" y="240228"/>
                      <a:pt x="774264" y="244011"/>
                    </a:cubicBezTo>
                    <a:cubicBezTo>
                      <a:pt x="772444" y="244956"/>
                      <a:pt x="771535" y="243065"/>
                      <a:pt x="769715" y="244956"/>
                    </a:cubicBezTo>
                    <a:cubicBezTo>
                      <a:pt x="767895" y="246848"/>
                      <a:pt x="768805" y="248740"/>
                      <a:pt x="769715" y="250632"/>
                    </a:cubicBezTo>
                    <a:cubicBezTo>
                      <a:pt x="770624" y="252524"/>
                      <a:pt x="770624" y="253469"/>
                      <a:pt x="770624" y="255361"/>
                    </a:cubicBezTo>
                    <a:cubicBezTo>
                      <a:pt x="771535" y="258199"/>
                      <a:pt x="773354" y="258199"/>
                      <a:pt x="774264" y="260090"/>
                    </a:cubicBezTo>
                    <a:cubicBezTo>
                      <a:pt x="775174" y="261982"/>
                      <a:pt x="775174" y="264820"/>
                      <a:pt x="769715" y="266712"/>
                    </a:cubicBezTo>
                    <a:cubicBezTo>
                      <a:pt x="765166" y="264820"/>
                      <a:pt x="763346" y="259144"/>
                      <a:pt x="758797" y="258199"/>
                    </a:cubicBezTo>
                    <a:cubicBezTo>
                      <a:pt x="756976" y="257252"/>
                      <a:pt x="754247" y="258199"/>
                      <a:pt x="751518" y="258199"/>
                    </a:cubicBezTo>
                    <a:lnTo>
                      <a:pt x="746059" y="259144"/>
                    </a:lnTo>
                    <a:cubicBezTo>
                      <a:pt x="744238" y="261982"/>
                      <a:pt x="748788" y="263874"/>
                      <a:pt x="746059" y="266712"/>
                    </a:cubicBezTo>
                    <a:cubicBezTo>
                      <a:pt x="743329" y="268603"/>
                      <a:pt x="740599" y="264820"/>
                      <a:pt x="737869" y="264820"/>
                    </a:cubicBezTo>
                    <a:cubicBezTo>
                      <a:pt x="734230" y="263874"/>
                      <a:pt x="735141" y="268603"/>
                      <a:pt x="727861" y="266712"/>
                    </a:cubicBezTo>
                    <a:cubicBezTo>
                      <a:pt x="726042" y="266712"/>
                      <a:pt x="726042" y="267657"/>
                      <a:pt x="724222" y="268603"/>
                    </a:cubicBezTo>
                    <a:cubicBezTo>
                      <a:pt x="721493" y="270495"/>
                      <a:pt x="721493" y="265765"/>
                      <a:pt x="719673" y="265765"/>
                    </a:cubicBezTo>
                    <a:lnTo>
                      <a:pt x="708755" y="269549"/>
                    </a:lnTo>
                    <a:cubicBezTo>
                      <a:pt x="706935" y="270495"/>
                      <a:pt x="705115" y="268603"/>
                      <a:pt x="703295" y="270495"/>
                    </a:cubicBezTo>
                    <a:cubicBezTo>
                      <a:pt x="701476" y="272387"/>
                      <a:pt x="701476" y="275224"/>
                      <a:pt x="700565" y="277115"/>
                    </a:cubicBezTo>
                    <a:cubicBezTo>
                      <a:pt x="698746" y="279007"/>
                      <a:pt x="693287" y="281845"/>
                      <a:pt x="691468" y="278062"/>
                    </a:cubicBezTo>
                    <a:cubicBezTo>
                      <a:pt x="689647" y="274278"/>
                      <a:pt x="697836" y="270495"/>
                      <a:pt x="693287" y="265765"/>
                    </a:cubicBezTo>
                    <a:lnTo>
                      <a:pt x="685099" y="263874"/>
                    </a:lnTo>
                    <a:cubicBezTo>
                      <a:pt x="683278" y="265765"/>
                      <a:pt x="684188" y="267657"/>
                      <a:pt x="685099" y="269549"/>
                    </a:cubicBezTo>
                    <a:cubicBezTo>
                      <a:pt x="686008" y="272387"/>
                      <a:pt x="685099" y="272387"/>
                      <a:pt x="683278" y="275224"/>
                    </a:cubicBezTo>
                    <a:cubicBezTo>
                      <a:pt x="682369" y="277115"/>
                      <a:pt x="685099" y="279953"/>
                      <a:pt x="683278" y="280899"/>
                    </a:cubicBezTo>
                    <a:cubicBezTo>
                      <a:pt x="682369" y="281845"/>
                      <a:pt x="680549" y="280899"/>
                      <a:pt x="678729" y="281845"/>
                    </a:cubicBezTo>
                    <a:cubicBezTo>
                      <a:pt x="676909" y="281845"/>
                      <a:pt x="674180" y="282791"/>
                      <a:pt x="673270" y="284683"/>
                    </a:cubicBezTo>
                    <a:cubicBezTo>
                      <a:pt x="673270" y="287520"/>
                      <a:pt x="676000" y="292249"/>
                      <a:pt x="668721" y="293195"/>
                    </a:cubicBezTo>
                    <a:cubicBezTo>
                      <a:pt x="666901" y="293195"/>
                      <a:pt x="666901" y="292249"/>
                      <a:pt x="665991" y="293195"/>
                    </a:cubicBezTo>
                    <a:cubicBezTo>
                      <a:pt x="665082" y="296033"/>
                      <a:pt x="666901" y="300762"/>
                      <a:pt x="662352" y="299816"/>
                    </a:cubicBezTo>
                    <a:lnTo>
                      <a:pt x="655073" y="294141"/>
                    </a:lnTo>
                    <a:lnTo>
                      <a:pt x="654163" y="285628"/>
                    </a:lnTo>
                    <a:cubicBezTo>
                      <a:pt x="652344" y="283736"/>
                      <a:pt x="648704" y="284683"/>
                      <a:pt x="646884" y="282791"/>
                    </a:cubicBezTo>
                    <a:cubicBezTo>
                      <a:pt x="645065" y="281845"/>
                      <a:pt x="645065" y="279953"/>
                      <a:pt x="646884" y="279007"/>
                    </a:cubicBezTo>
                    <a:lnTo>
                      <a:pt x="652344" y="279007"/>
                    </a:lnTo>
                    <a:cubicBezTo>
                      <a:pt x="656893" y="281845"/>
                      <a:pt x="663262" y="285628"/>
                      <a:pt x="667811" y="281845"/>
                    </a:cubicBezTo>
                    <a:cubicBezTo>
                      <a:pt x="672360" y="278062"/>
                      <a:pt x="676909" y="270495"/>
                      <a:pt x="669631" y="267657"/>
                    </a:cubicBezTo>
                    <a:cubicBezTo>
                      <a:pt x="667811" y="267657"/>
                      <a:pt x="665991" y="267657"/>
                      <a:pt x="664171" y="266712"/>
                    </a:cubicBezTo>
                    <a:cubicBezTo>
                      <a:pt x="660532" y="265765"/>
                      <a:pt x="657802" y="264820"/>
                      <a:pt x="655073" y="262927"/>
                    </a:cubicBezTo>
                    <a:cubicBezTo>
                      <a:pt x="653253" y="261982"/>
                      <a:pt x="652344" y="260090"/>
                      <a:pt x="649614" y="259144"/>
                    </a:cubicBezTo>
                    <a:cubicBezTo>
                      <a:pt x="647794" y="258199"/>
                      <a:pt x="645975" y="257252"/>
                      <a:pt x="644154" y="256307"/>
                    </a:cubicBezTo>
                    <a:cubicBezTo>
                      <a:pt x="643245" y="255361"/>
                      <a:pt x="642335" y="255361"/>
                      <a:pt x="641426" y="255361"/>
                    </a:cubicBezTo>
                    <a:cubicBezTo>
                      <a:pt x="639605" y="255361"/>
                      <a:pt x="638696" y="255361"/>
                      <a:pt x="636876" y="255361"/>
                    </a:cubicBezTo>
                    <a:cubicBezTo>
                      <a:pt x="635057" y="256307"/>
                      <a:pt x="633236" y="256307"/>
                      <a:pt x="633236" y="254415"/>
                    </a:cubicBezTo>
                    <a:cubicBezTo>
                      <a:pt x="633236" y="252524"/>
                      <a:pt x="635966" y="252524"/>
                      <a:pt x="635966" y="249686"/>
                    </a:cubicBezTo>
                    <a:cubicBezTo>
                      <a:pt x="635057" y="246848"/>
                      <a:pt x="633236" y="249686"/>
                      <a:pt x="631416" y="249686"/>
                    </a:cubicBezTo>
                    <a:cubicBezTo>
                      <a:pt x="628005" y="248504"/>
                      <a:pt x="628233" y="246848"/>
                      <a:pt x="626867" y="246848"/>
                    </a:cubicBezTo>
                    <a:cubicBezTo>
                      <a:pt x="624138" y="246848"/>
                      <a:pt x="625958" y="249686"/>
                      <a:pt x="624138" y="250632"/>
                    </a:cubicBezTo>
                    <a:cubicBezTo>
                      <a:pt x="623082" y="251180"/>
                      <a:pt x="622946" y="249820"/>
                      <a:pt x="621408" y="249686"/>
                    </a:cubicBezTo>
                    <a:cubicBezTo>
                      <a:pt x="620498" y="250632"/>
                      <a:pt x="621408" y="252524"/>
                      <a:pt x="617769" y="253469"/>
                    </a:cubicBezTo>
                    <a:cubicBezTo>
                      <a:pt x="615949" y="251577"/>
                      <a:pt x="619589" y="245903"/>
                      <a:pt x="615040" y="247794"/>
                    </a:cubicBezTo>
                    <a:cubicBezTo>
                      <a:pt x="613220" y="247794"/>
                      <a:pt x="614129" y="249686"/>
                      <a:pt x="608671" y="250632"/>
                    </a:cubicBezTo>
                    <a:cubicBezTo>
                      <a:pt x="603211" y="249686"/>
                      <a:pt x="605941" y="255361"/>
                      <a:pt x="601391" y="257252"/>
                    </a:cubicBezTo>
                    <a:cubicBezTo>
                      <a:pt x="598662" y="258199"/>
                      <a:pt x="592293" y="257252"/>
                      <a:pt x="590473" y="265765"/>
                    </a:cubicBezTo>
                    <a:cubicBezTo>
                      <a:pt x="589564" y="267657"/>
                      <a:pt x="587743" y="266712"/>
                      <a:pt x="585924" y="266712"/>
                    </a:cubicBezTo>
                    <a:cubicBezTo>
                      <a:pt x="585015" y="268603"/>
                      <a:pt x="586834" y="268603"/>
                      <a:pt x="587743" y="269549"/>
                    </a:cubicBezTo>
                    <a:cubicBezTo>
                      <a:pt x="588654" y="273332"/>
                      <a:pt x="585924" y="271440"/>
                      <a:pt x="584104" y="272387"/>
                    </a:cubicBezTo>
                    <a:cubicBezTo>
                      <a:pt x="582285" y="273332"/>
                      <a:pt x="584104" y="274278"/>
                      <a:pt x="584104" y="275224"/>
                    </a:cubicBezTo>
                    <a:cubicBezTo>
                      <a:pt x="584104" y="279007"/>
                      <a:pt x="580465" y="276170"/>
                      <a:pt x="578646" y="276170"/>
                    </a:cubicBezTo>
                    <a:cubicBezTo>
                      <a:pt x="573186" y="276170"/>
                      <a:pt x="580465" y="282791"/>
                      <a:pt x="579555" y="283736"/>
                    </a:cubicBezTo>
                    <a:cubicBezTo>
                      <a:pt x="576825" y="286574"/>
                      <a:pt x="574096" y="280899"/>
                      <a:pt x="571366" y="284683"/>
                    </a:cubicBezTo>
                    <a:cubicBezTo>
                      <a:pt x="570456" y="286574"/>
                      <a:pt x="569547" y="289411"/>
                      <a:pt x="567727" y="291303"/>
                    </a:cubicBezTo>
                    <a:cubicBezTo>
                      <a:pt x="567272" y="292249"/>
                      <a:pt x="566134" y="292722"/>
                      <a:pt x="567727" y="297924"/>
                    </a:cubicBezTo>
                    <a:cubicBezTo>
                      <a:pt x="565907" y="297924"/>
                      <a:pt x="563178" y="296979"/>
                      <a:pt x="561357" y="296979"/>
                    </a:cubicBezTo>
                    <a:cubicBezTo>
                      <a:pt x="560448" y="296033"/>
                      <a:pt x="558629" y="296033"/>
                      <a:pt x="557718" y="296979"/>
                    </a:cubicBezTo>
                    <a:cubicBezTo>
                      <a:pt x="556809" y="298871"/>
                      <a:pt x="558629" y="299816"/>
                      <a:pt x="557718" y="300762"/>
                    </a:cubicBezTo>
                    <a:cubicBezTo>
                      <a:pt x="557718" y="304546"/>
                      <a:pt x="551349" y="300762"/>
                      <a:pt x="550440" y="308329"/>
                    </a:cubicBezTo>
                    <a:cubicBezTo>
                      <a:pt x="549530" y="310220"/>
                      <a:pt x="546800" y="309274"/>
                      <a:pt x="544981" y="313058"/>
                    </a:cubicBezTo>
                    <a:cubicBezTo>
                      <a:pt x="544070" y="314004"/>
                      <a:pt x="544070" y="313058"/>
                      <a:pt x="543161" y="314004"/>
                    </a:cubicBezTo>
                    <a:cubicBezTo>
                      <a:pt x="543161" y="314950"/>
                      <a:pt x="542251" y="314004"/>
                      <a:pt x="544981" y="316842"/>
                    </a:cubicBezTo>
                    <a:cubicBezTo>
                      <a:pt x="545891" y="318733"/>
                      <a:pt x="544981" y="317787"/>
                      <a:pt x="544070" y="319679"/>
                    </a:cubicBezTo>
                    <a:cubicBezTo>
                      <a:pt x="542251" y="321570"/>
                      <a:pt x="546800" y="320625"/>
                      <a:pt x="547710" y="321570"/>
                    </a:cubicBezTo>
                    <a:cubicBezTo>
                      <a:pt x="550440" y="324408"/>
                      <a:pt x="543161" y="324408"/>
                      <a:pt x="544070" y="327245"/>
                    </a:cubicBezTo>
                    <a:cubicBezTo>
                      <a:pt x="544981" y="329138"/>
                      <a:pt x="549530" y="326300"/>
                      <a:pt x="547710" y="330083"/>
                    </a:cubicBezTo>
                    <a:cubicBezTo>
                      <a:pt x="546800" y="331030"/>
                      <a:pt x="545891" y="331030"/>
                      <a:pt x="545891" y="331975"/>
                    </a:cubicBezTo>
                    <a:cubicBezTo>
                      <a:pt x="545891" y="334813"/>
                      <a:pt x="547710" y="332921"/>
                      <a:pt x="551349" y="336704"/>
                    </a:cubicBezTo>
                    <a:cubicBezTo>
                      <a:pt x="554079" y="336704"/>
                      <a:pt x="553169" y="332921"/>
                      <a:pt x="555899" y="332921"/>
                    </a:cubicBezTo>
                    <a:cubicBezTo>
                      <a:pt x="556809" y="332921"/>
                      <a:pt x="557718" y="333867"/>
                      <a:pt x="560448" y="330083"/>
                    </a:cubicBezTo>
                    <a:cubicBezTo>
                      <a:pt x="562268" y="329138"/>
                      <a:pt x="563178" y="331030"/>
                      <a:pt x="564087" y="331030"/>
                    </a:cubicBezTo>
                    <a:cubicBezTo>
                      <a:pt x="565907" y="331030"/>
                      <a:pt x="566817" y="329138"/>
                      <a:pt x="567727" y="331030"/>
                    </a:cubicBezTo>
                    <a:cubicBezTo>
                      <a:pt x="567727" y="333867"/>
                      <a:pt x="564998" y="335758"/>
                      <a:pt x="566817" y="337650"/>
                    </a:cubicBezTo>
                    <a:lnTo>
                      <a:pt x="574096" y="341433"/>
                    </a:lnTo>
                    <a:cubicBezTo>
                      <a:pt x="574096" y="344271"/>
                      <a:pt x="573186" y="344744"/>
                      <a:pt x="573186" y="346163"/>
                    </a:cubicBezTo>
                    <a:cubicBezTo>
                      <a:pt x="572276" y="349946"/>
                      <a:pt x="576825" y="351838"/>
                      <a:pt x="578646" y="348054"/>
                    </a:cubicBezTo>
                    <a:cubicBezTo>
                      <a:pt x="579555" y="345217"/>
                      <a:pt x="578646" y="343325"/>
                      <a:pt x="583194" y="344271"/>
                    </a:cubicBezTo>
                    <a:cubicBezTo>
                      <a:pt x="585924" y="345217"/>
                      <a:pt x="586834" y="343325"/>
                      <a:pt x="585924" y="340488"/>
                    </a:cubicBezTo>
                    <a:cubicBezTo>
                      <a:pt x="585015" y="336704"/>
                      <a:pt x="583194" y="333867"/>
                      <a:pt x="586834" y="331975"/>
                    </a:cubicBezTo>
                    <a:cubicBezTo>
                      <a:pt x="588654" y="331030"/>
                      <a:pt x="591383" y="331030"/>
                      <a:pt x="592293" y="329138"/>
                    </a:cubicBezTo>
                    <a:cubicBezTo>
                      <a:pt x="594112" y="326300"/>
                      <a:pt x="593203" y="323462"/>
                      <a:pt x="591383" y="321570"/>
                    </a:cubicBezTo>
                    <a:cubicBezTo>
                      <a:pt x="589564" y="319679"/>
                      <a:pt x="587743" y="317787"/>
                      <a:pt x="587743" y="315895"/>
                    </a:cubicBezTo>
                    <a:cubicBezTo>
                      <a:pt x="587743" y="314004"/>
                      <a:pt x="589564" y="312112"/>
                      <a:pt x="589564" y="310220"/>
                    </a:cubicBezTo>
                    <a:cubicBezTo>
                      <a:pt x="589564" y="308329"/>
                      <a:pt x="588654" y="305491"/>
                      <a:pt x="590473" y="303599"/>
                    </a:cubicBezTo>
                    <a:cubicBezTo>
                      <a:pt x="591383" y="302654"/>
                      <a:pt x="593203" y="303599"/>
                      <a:pt x="593203" y="300762"/>
                    </a:cubicBezTo>
                    <a:cubicBezTo>
                      <a:pt x="594112" y="299816"/>
                      <a:pt x="593203" y="298871"/>
                      <a:pt x="595023" y="297924"/>
                    </a:cubicBezTo>
                    <a:cubicBezTo>
                      <a:pt x="597752" y="296033"/>
                      <a:pt x="599572" y="297924"/>
                      <a:pt x="601391" y="294141"/>
                    </a:cubicBezTo>
                    <a:cubicBezTo>
                      <a:pt x="602302" y="292249"/>
                      <a:pt x="604121" y="289411"/>
                      <a:pt x="604121" y="286574"/>
                    </a:cubicBezTo>
                    <a:cubicBezTo>
                      <a:pt x="605031" y="283736"/>
                      <a:pt x="608671" y="281845"/>
                      <a:pt x="611399" y="282791"/>
                    </a:cubicBezTo>
                    <a:cubicBezTo>
                      <a:pt x="613220" y="282791"/>
                      <a:pt x="613220" y="284683"/>
                      <a:pt x="613220" y="288466"/>
                    </a:cubicBezTo>
                    <a:cubicBezTo>
                      <a:pt x="614129" y="289411"/>
                      <a:pt x="614129" y="290358"/>
                      <a:pt x="610490" y="294141"/>
                    </a:cubicBezTo>
                    <a:cubicBezTo>
                      <a:pt x="607760" y="296033"/>
                      <a:pt x="605941" y="296979"/>
                      <a:pt x="605031" y="298871"/>
                    </a:cubicBezTo>
                    <a:cubicBezTo>
                      <a:pt x="604121" y="299816"/>
                      <a:pt x="604121" y="300762"/>
                      <a:pt x="604121" y="301708"/>
                    </a:cubicBezTo>
                    <a:cubicBezTo>
                      <a:pt x="603211" y="304546"/>
                      <a:pt x="605031" y="306437"/>
                      <a:pt x="605031" y="309274"/>
                    </a:cubicBezTo>
                    <a:cubicBezTo>
                      <a:pt x="605941" y="311166"/>
                      <a:pt x="606851" y="312112"/>
                      <a:pt x="606851" y="314004"/>
                    </a:cubicBezTo>
                    <a:cubicBezTo>
                      <a:pt x="608671" y="315895"/>
                      <a:pt x="607760" y="318733"/>
                      <a:pt x="609580" y="320625"/>
                    </a:cubicBezTo>
                    <a:cubicBezTo>
                      <a:pt x="611399" y="321570"/>
                      <a:pt x="613220" y="321570"/>
                      <a:pt x="615040" y="320625"/>
                    </a:cubicBezTo>
                    <a:cubicBezTo>
                      <a:pt x="616859" y="318733"/>
                      <a:pt x="618679" y="316842"/>
                      <a:pt x="625048" y="318733"/>
                    </a:cubicBezTo>
                    <a:cubicBezTo>
                      <a:pt x="626867" y="319679"/>
                      <a:pt x="627777" y="318733"/>
                      <a:pt x="629597" y="318733"/>
                    </a:cubicBezTo>
                    <a:cubicBezTo>
                      <a:pt x="631416" y="319679"/>
                      <a:pt x="634146" y="322517"/>
                      <a:pt x="630507" y="323462"/>
                    </a:cubicBezTo>
                    <a:cubicBezTo>
                      <a:pt x="628688" y="324408"/>
                      <a:pt x="626867" y="323462"/>
                      <a:pt x="625048" y="323462"/>
                    </a:cubicBezTo>
                    <a:cubicBezTo>
                      <a:pt x="622318" y="323462"/>
                      <a:pt x="622318" y="325354"/>
                      <a:pt x="620498" y="325354"/>
                    </a:cubicBezTo>
                    <a:cubicBezTo>
                      <a:pt x="617769" y="326300"/>
                      <a:pt x="615949" y="323462"/>
                      <a:pt x="613220" y="325354"/>
                    </a:cubicBezTo>
                    <a:cubicBezTo>
                      <a:pt x="607760" y="329138"/>
                      <a:pt x="615949" y="333867"/>
                      <a:pt x="612310" y="337650"/>
                    </a:cubicBezTo>
                    <a:cubicBezTo>
                      <a:pt x="610490" y="340488"/>
                      <a:pt x="608671" y="336704"/>
                      <a:pt x="607760" y="335758"/>
                    </a:cubicBezTo>
                    <a:lnTo>
                      <a:pt x="602302" y="338596"/>
                    </a:lnTo>
                    <a:cubicBezTo>
                      <a:pt x="601391" y="341433"/>
                      <a:pt x="603211" y="343325"/>
                      <a:pt x="602302" y="346163"/>
                    </a:cubicBezTo>
                    <a:cubicBezTo>
                      <a:pt x="602302" y="347109"/>
                      <a:pt x="601391" y="347109"/>
                      <a:pt x="600481" y="348054"/>
                    </a:cubicBezTo>
                    <a:cubicBezTo>
                      <a:pt x="600481" y="349946"/>
                      <a:pt x="601391" y="349946"/>
                      <a:pt x="601391" y="350892"/>
                    </a:cubicBezTo>
                    <a:cubicBezTo>
                      <a:pt x="600481" y="352784"/>
                      <a:pt x="599572" y="351838"/>
                      <a:pt x="598662" y="352784"/>
                    </a:cubicBezTo>
                    <a:cubicBezTo>
                      <a:pt x="595933" y="352784"/>
                      <a:pt x="596842" y="354676"/>
                      <a:pt x="595933" y="355621"/>
                    </a:cubicBezTo>
                    <a:cubicBezTo>
                      <a:pt x="594112" y="358459"/>
                      <a:pt x="591383" y="357513"/>
                      <a:pt x="588654" y="357513"/>
                    </a:cubicBezTo>
                    <a:cubicBezTo>
                      <a:pt x="585015" y="357513"/>
                      <a:pt x="583194" y="358459"/>
                      <a:pt x="579555" y="360351"/>
                    </a:cubicBezTo>
                    <a:cubicBezTo>
                      <a:pt x="575916" y="361297"/>
                      <a:pt x="574096" y="358459"/>
                      <a:pt x="571366" y="358459"/>
                    </a:cubicBezTo>
                    <a:cubicBezTo>
                      <a:pt x="568637" y="357513"/>
                      <a:pt x="570456" y="359404"/>
                      <a:pt x="568637" y="360351"/>
                    </a:cubicBezTo>
                    <a:cubicBezTo>
                      <a:pt x="566817" y="361297"/>
                      <a:pt x="565907" y="360351"/>
                      <a:pt x="564998" y="359404"/>
                    </a:cubicBezTo>
                    <a:cubicBezTo>
                      <a:pt x="564087" y="359404"/>
                      <a:pt x="563178" y="358459"/>
                      <a:pt x="562268" y="357513"/>
                    </a:cubicBezTo>
                    <a:cubicBezTo>
                      <a:pt x="559538" y="354676"/>
                      <a:pt x="563178" y="353729"/>
                      <a:pt x="562268" y="351838"/>
                    </a:cubicBezTo>
                    <a:cubicBezTo>
                      <a:pt x="562268" y="349001"/>
                      <a:pt x="561357" y="349001"/>
                      <a:pt x="562268" y="347109"/>
                    </a:cubicBezTo>
                    <a:cubicBezTo>
                      <a:pt x="562268" y="346163"/>
                      <a:pt x="562268" y="345217"/>
                      <a:pt x="562268" y="344271"/>
                    </a:cubicBezTo>
                    <a:cubicBezTo>
                      <a:pt x="562268" y="343325"/>
                      <a:pt x="562268" y="342379"/>
                      <a:pt x="562268" y="340488"/>
                    </a:cubicBezTo>
                    <a:cubicBezTo>
                      <a:pt x="563178" y="339541"/>
                      <a:pt x="564087" y="334813"/>
                      <a:pt x="561357" y="336704"/>
                    </a:cubicBezTo>
                    <a:cubicBezTo>
                      <a:pt x="559538" y="336704"/>
                      <a:pt x="560448" y="338596"/>
                      <a:pt x="559538" y="338596"/>
                    </a:cubicBezTo>
                    <a:cubicBezTo>
                      <a:pt x="558629" y="339541"/>
                      <a:pt x="557718" y="338596"/>
                      <a:pt x="556809" y="338596"/>
                    </a:cubicBezTo>
                    <a:cubicBezTo>
                      <a:pt x="556262" y="339165"/>
                      <a:pt x="556290" y="339647"/>
                      <a:pt x="557131" y="339658"/>
                    </a:cubicBezTo>
                    <a:cubicBezTo>
                      <a:pt x="555166" y="338593"/>
                      <a:pt x="553016" y="338593"/>
                      <a:pt x="551453" y="338593"/>
                    </a:cubicBezTo>
                    <a:cubicBezTo>
                      <a:pt x="548672" y="339549"/>
                      <a:pt x="546818" y="341462"/>
                      <a:pt x="544037" y="342418"/>
                    </a:cubicBezTo>
                    <a:cubicBezTo>
                      <a:pt x="541256" y="342418"/>
                      <a:pt x="537548" y="340505"/>
                      <a:pt x="535694" y="342418"/>
                    </a:cubicBezTo>
                    <a:cubicBezTo>
                      <a:pt x="533840" y="343374"/>
                      <a:pt x="532913" y="344330"/>
                      <a:pt x="530133" y="345286"/>
                    </a:cubicBezTo>
                    <a:lnTo>
                      <a:pt x="524570" y="345286"/>
                    </a:lnTo>
                    <a:cubicBezTo>
                      <a:pt x="524802" y="343613"/>
                      <a:pt x="525961" y="343374"/>
                      <a:pt x="529205" y="339549"/>
                    </a:cubicBezTo>
                    <a:lnTo>
                      <a:pt x="522717" y="339549"/>
                    </a:lnTo>
                    <a:cubicBezTo>
                      <a:pt x="521790" y="340505"/>
                      <a:pt x="519935" y="341462"/>
                      <a:pt x="518082" y="340505"/>
                    </a:cubicBezTo>
                    <a:cubicBezTo>
                      <a:pt x="517154" y="340505"/>
                      <a:pt x="516227" y="340505"/>
                      <a:pt x="515301" y="337636"/>
                    </a:cubicBezTo>
                    <a:cubicBezTo>
                      <a:pt x="513446" y="337636"/>
                      <a:pt x="510666" y="337636"/>
                      <a:pt x="508811" y="337636"/>
                    </a:cubicBezTo>
                    <a:cubicBezTo>
                      <a:pt x="507885" y="337636"/>
                      <a:pt x="507885" y="338593"/>
                      <a:pt x="506958" y="338593"/>
                    </a:cubicBezTo>
                    <a:cubicBezTo>
                      <a:pt x="505103" y="338593"/>
                      <a:pt x="504177" y="338593"/>
                      <a:pt x="505103" y="335724"/>
                    </a:cubicBezTo>
                    <a:cubicBezTo>
                      <a:pt x="507885" y="335724"/>
                      <a:pt x="510666" y="335724"/>
                      <a:pt x="512519" y="335724"/>
                    </a:cubicBezTo>
                    <a:cubicBezTo>
                      <a:pt x="514374" y="335724"/>
                      <a:pt x="517154" y="334768"/>
                      <a:pt x="519009" y="334768"/>
                    </a:cubicBezTo>
                    <a:cubicBezTo>
                      <a:pt x="521790" y="334768"/>
                      <a:pt x="524570" y="335724"/>
                      <a:pt x="532913" y="334768"/>
                    </a:cubicBezTo>
                    <a:cubicBezTo>
                      <a:pt x="532913" y="332855"/>
                      <a:pt x="532913" y="331900"/>
                      <a:pt x="531059" y="331900"/>
                    </a:cubicBezTo>
                    <a:cubicBezTo>
                      <a:pt x="530133" y="330943"/>
                      <a:pt x="530133" y="331900"/>
                      <a:pt x="529205" y="330943"/>
                    </a:cubicBezTo>
                    <a:cubicBezTo>
                      <a:pt x="528278" y="330943"/>
                      <a:pt x="528278" y="329986"/>
                      <a:pt x="527351" y="329986"/>
                    </a:cubicBezTo>
                    <a:cubicBezTo>
                      <a:pt x="525497" y="329031"/>
                      <a:pt x="522717" y="330943"/>
                      <a:pt x="520862" y="329986"/>
                    </a:cubicBezTo>
                    <a:cubicBezTo>
                      <a:pt x="520862" y="329031"/>
                      <a:pt x="521790" y="329031"/>
                      <a:pt x="521790" y="328074"/>
                    </a:cubicBezTo>
                    <a:lnTo>
                      <a:pt x="517154" y="326162"/>
                    </a:lnTo>
                    <a:cubicBezTo>
                      <a:pt x="516227" y="327119"/>
                      <a:pt x="515301" y="329031"/>
                      <a:pt x="513446" y="328074"/>
                    </a:cubicBezTo>
                    <a:cubicBezTo>
                      <a:pt x="512519" y="327119"/>
                      <a:pt x="516227" y="325205"/>
                      <a:pt x="513446" y="323293"/>
                    </a:cubicBezTo>
                    <a:cubicBezTo>
                      <a:pt x="512519" y="323293"/>
                      <a:pt x="512519" y="324250"/>
                      <a:pt x="507885" y="323293"/>
                    </a:cubicBezTo>
                    <a:cubicBezTo>
                      <a:pt x="506030" y="323293"/>
                      <a:pt x="505103" y="323293"/>
                      <a:pt x="503250" y="324250"/>
                    </a:cubicBezTo>
                    <a:cubicBezTo>
                      <a:pt x="501395" y="324250"/>
                      <a:pt x="498614" y="325205"/>
                      <a:pt x="496761" y="324250"/>
                    </a:cubicBezTo>
                    <a:cubicBezTo>
                      <a:pt x="494907" y="323293"/>
                      <a:pt x="493979" y="322336"/>
                      <a:pt x="492126" y="322336"/>
                    </a:cubicBezTo>
                    <a:cubicBezTo>
                      <a:pt x="489345" y="322336"/>
                      <a:pt x="487491" y="321381"/>
                      <a:pt x="480075" y="322336"/>
                    </a:cubicBezTo>
                    <a:cubicBezTo>
                      <a:pt x="478221" y="322336"/>
                      <a:pt x="477294" y="323293"/>
                      <a:pt x="476367" y="323293"/>
                    </a:cubicBezTo>
                    <a:cubicBezTo>
                      <a:pt x="474513" y="324250"/>
                      <a:pt x="473586" y="323293"/>
                      <a:pt x="472659" y="323293"/>
                    </a:cubicBezTo>
                    <a:cubicBezTo>
                      <a:pt x="470805" y="323293"/>
                      <a:pt x="470805" y="324250"/>
                      <a:pt x="470805" y="325205"/>
                    </a:cubicBezTo>
                    <a:cubicBezTo>
                      <a:pt x="468951" y="326162"/>
                      <a:pt x="468024" y="325205"/>
                      <a:pt x="466170" y="325205"/>
                    </a:cubicBezTo>
                    <a:cubicBezTo>
                      <a:pt x="464316" y="325205"/>
                      <a:pt x="465243" y="327119"/>
                      <a:pt x="464316" y="328074"/>
                    </a:cubicBezTo>
                    <a:cubicBezTo>
                      <a:pt x="463389" y="329031"/>
                      <a:pt x="462462" y="328074"/>
                      <a:pt x="461535" y="328074"/>
                    </a:cubicBezTo>
                    <a:cubicBezTo>
                      <a:pt x="460608" y="328074"/>
                      <a:pt x="459681" y="329031"/>
                      <a:pt x="458754" y="329031"/>
                    </a:cubicBezTo>
                    <a:cubicBezTo>
                      <a:pt x="457827" y="329031"/>
                      <a:pt x="457827" y="328074"/>
                      <a:pt x="456901" y="328074"/>
                    </a:cubicBezTo>
                    <a:cubicBezTo>
                      <a:pt x="455973" y="327119"/>
                      <a:pt x="455046" y="327119"/>
                      <a:pt x="454119" y="326162"/>
                    </a:cubicBezTo>
                    <a:cubicBezTo>
                      <a:pt x="452265" y="326162"/>
                      <a:pt x="450411" y="326162"/>
                      <a:pt x="449485" y="327119"/>
                    </a:cubicBezTo>
                    <a:cubicBezTo>
                      <a:pt x="447630" y="327119"/>
                      <a:pt x="447630" y="328074"/>
                      <a:pt x="447630" y="329031"/>
                    </a:cubicBezTo>
                    <a:cubicBezTo>
                      <a:pt x="447630" y="329986"/>
                      <a:pt x="448557" y="330943"/>
                      <a:pt x="447630" y="331900"/>
                    </a:cubicBezTo>
                    <a:cubicBezTo>
                      <a:pt x="445777" y="331900"/>
                      <a:pt x="442995" y="330943"/>
                      <a:pt x="441142" y="330943"/>
                    </a:cubicBezTo>
                    <a:cubicBezTo>
                      <a:pt x="440214" y="331900"/>
                      <a:pt x="440214" y="332855"/>
                      <a:pt x="439287" y="332855"/>
                    </a:cubicBezTo>
                    <a:cubicBezTo>
                      <a:pt x="438361" y="332855"/>
                      <a:pt x="437434" y="332855"/>
                      <a:pt x="436506" y="333812"/>
                    </a:cubicBezTo>
                    <a:cubicBezTo>
                      <a:pt x="435579" y="334768"/>
                      <a:pt x="436506" y="335724"/>
                      <a:pt x="435579" y="339549"/>
                    </a:cubicBezTo>
                    <a:cubicBezTo>
                      <a:pt x="433726" y="337636"/>
                      <a:pt x="432798" y="335724"/>
                      <a:pt x="430945" y="334768"/>
                    </a:cubicBezTo>
                    <a:lnTo>
                      <a:pt x="425382" y="335724"/>
                    </a:lnTo>
                    <a:cubicBezTo>
                      <a:pt x="424455" y="337636"/>
                      <a:pt x="425382" y="338593"/>
                      <a:pt x="425382" y="339549"/>
                    </a:cubicBezTo>
                    <a:lnTo>
                      <a:pt x="419821" y="342418"/>
                    </a:lnTo>
                    <a:cubicBezTo>
                      <a:pt x="418894" y="342418"/>
                      <a:pt x="417967" y="341462"/>
                      <a:pt x="417967" y="340505"/>
                    </a:cubicBezTo>
                    <a:cubicBezTo>
                      <a:pt x="417039" y="340505"/>
                      <a:pt x="417039" y="339549"/>
                      <a:pt x="415186" y="340505"/>
                    </a:cubicBezTo>
                    <a:cubicBezTo>
                      <a:pt x="412405" y="342418"/>
                      <a:pt x="411478" y="337636"/>
                      <a:pt x="410551" y="336681"/>
                    </a:cubicBezTo>
                    <a:cubicBezTo>
                      <a:pt x="408697" y="335724"/>
                      <a:pt x="407770" y="336681"/>
                      <a:pt x="403135" y="337636"/>
                    </a:cubicBezTo>
                    <a:cubicBezTo>
                      <a:pt x="402672" y="337636"/>
                      <a:pt x="402207" y="337875"/>
                      <a:pt x="401049" y="337995"/>
                    </a:cubicBezTo>
                    <a:lnTo>
                      <a:pt x="394792" y="337636"/>
                    </a:lnTo>
                    <a:lnTo>
                      <a:pt x="389230" y="343374"/>
                    </a:lnTo>
                    <a:cubicBezTo>
                      <a:pt x="388308" y="345277"/>
                      <a:pt x="387386" y="341500"/>
                      <a:pt x="387376" y="341462"/>
                    </a:cubicBezTo>
                    <a:cubicBezTo>
                      <a:pt x="386449" y="339549"/>
                      <a:pt x="383668" y="339549"/>
                      <a:pt x="382741" y="341462"/>
                    </a:cubicBezTo>
                    <a:cubicBezTo>
                      <a:pt x="380887" y="342418"/>
                      <a:pt x="382741" y="343374"/>
                      <a:pt x="379961" y="346243"/>
                    </a:cubicBezTo>
                    <a:cubicBezTo>
                      <a:pt x="375325" y="346243"/>
                      <a:pt x="371617" y="348155"/>
                      <a:pt x="367910" y="349111"/>
                    </a:cubicBezTo>
                    <a:cubicBezTo>
                      <a:pt x="366055" y="349111"/>
                      <a:pt x="364202" y="349111"/>
                      <a:pt x="361421" y="352936"/>
                    </a:cubicBezTo>
                    <a:cubicBezTo>
                      <a:pt x="364202" y="354849"/>
                      <a:pt x="366982" y="353892"/>
                      <a:pt x="373471" y="353892"/>
                    </a:cubicBezTo>
                    <a:lnTo>
                      <a:pt x="371617" y="360586"/>
                    </a:lnTo>
                    <a:cubicBezTo>
                      <a:pt x="369763" y="361542"/>
                      <a:pt x="367910" y="361542"/>
                      <a:pt x="366055" y="361542"/>
                    </a:cubicBezTo>
                    <a:cubicBezTo>
                      <a:pt x="365129" y="361542"/>
                      <a:pt x="364202" y="361542"/>
                      <a:pt x="362347" y="362499"/>
                    </a:cubicBezTo>
                    <a:cubicBezTo>
                      <a:pt x="358639" y="364411"/>
                      <a:pt x="354931" y="364411"/>
                      <a:pt x="351223" y="364411"/>
                    </a:cubicBezTo>
                    <a:cubicBezTo>
                      <a:pt x="350297" y="364411"/>
                      <a:pt x="349370" y="364411"/>
                      <a:pt x="347515" y="365367"/>
                    </a:cubicBezTo>
                    <a:cubicBezTo>
                      <a:pt x="344735" y="367280"/>
                      <a:pt x="345662" y="372061"/>
                      <a:pt x="348442" y="373017"/>
                    </a:cubicBezTo>
                    <a:cubicBezTo>
                      <a:pt x="351223" y="374930"/>
                      <a:pt x="354005" y="373973"/>
                      <a:pt x="355858" y="373017"/>
                    </a:cubicBezTo>
                    <a:cubicBezTo>
                      <a:pt x="356323" y="372539"/>
                      <a:pt x="356786" y="372300"/>
                      <a:pt x="357944" y="372419"/>
                    </a:cubicBezTo>
                    <a:lnTo>
                      <a:pt x="364202" y="373973"/>
                    </a:lnTo>
                    <a:cubicBezTo>
                      <a:pt x="364202" y="376842"/>
                      <a:pt x="358639" y="374930"/>
                      <a:pt x="356786" y="375885"/>
                    </a:cubicBezTo>
                    <a:cubicBezTo>
                      <a:pt x="354005" y="375885"/>
                      <a:pt x="350297" y="375885"/>
                      <a:pt x="348442" y="378754"/>
                    </a:cubicBezTo>
                    <a:cubicBezTo>
                      <a:pt x="347515" y="380666"/>
                      <a:pt x="349370" y="382580"/>
                      <a:pt x="351223" y="383535"/>
                    </a:cubicBezTo>
                    <a:cubicBezTo>
                      <a:pt x="353078" y="384492"/>
                      <a:pt x="354931" y="385449"/>
                      <a:pt x="357713" y="385449"/>
                    </a:cubicBezTo>
                    <a:cubicBezTo>
                      <a:pt x="359566" y="384492"/>
                      <a:pt x="361421" y="382580"/>
                      <a:pt x="363274" y="381623"/>
                    </a:cubicBezTo>
                    <a:cubicBezTo>
                      <a:pt x="369763" y="379711"/>
                      <a:pt x="377179" y="381623"/>
                      <a:pt x="382741" y="383535"/>
                    </a:cubicBezTo>
                    <a:cubicBezTo>
                      <a:pt x="385522" y="384492"/>
                      <a:pt x="388303" y="385449"/>
                      <a:pt x="390157" y="387361"/>
                    </a:cubicBezTo>
                    <a:cubicBezTo>
                      <a:pt x="392938" y="388316"/>
                      <a:pt x="394792" y="390230"/>
                      <a:pt x="396646" y="391185"/>
                    </a:cubicBezTo>
                    <a:cubicBezTo>
                      <a:pt x="399427" y="393097"/>
                      <a:pt x="401281" y="395966"/>
                      <a:pt x="403135" y="398835"/>
                    </a:cubicBezTo>
                    <a:cubicBezTo>
                      <a:pt x="404989" y="402660"/>
                      <a:pt x="408697" y="406485"/>
                      <a:pt x="406843" y="411266"/>
                    </a:cubicBezTo>
                    <a:cubicBezTo>
                      <a:pt x="405915" y="412222"/>
                      <a:pt x="404989" y="412222"/>
                      <a:pt x="404989" y="413179"/>
                    </a:cubicBezTo>
                    <a:cubicBezTo>
                      <a:pt x="404989" y="416047"/>
                      <a:pt x="406843" y="416047"/>
                      <a:pt x="408697" y="416047"/>
                    </a:cubicBezTo>
                    <a:cubicBezTo>
                      <a:pt x="412405" y="416047"/>
                      <a:pt x="417967" y="416047"/>
                      <a:pt x="414259" y="422741"/>
                    </a:cubicBezTo>
                    <a:lnTo>
                      <a:pt x="407770" y="423697"/>
                    </a:lnTo>
                    <a:cubicBezTo>
                      <a:pt x="406843" y="425610"/>
                      <a:pt x="408697" y="425610"/>
                      <a:pt x="409623" y="426566"/>
                    </a:cubicBezTo>
                    <a:cubicBezTo>
                      <a:pt x="410551" y="426566"/>
                      <a:pt x="410551" y="427522"/>
                      <a:pt x="407770" y="430391"/>
                    </a:cubicBezTo>
                    <a:cubicBezTo>
                      <a:pt x="407770" y="432303"/>
                      <a:pt x="409623" y="432303"/>
                      <a:pt x="409623" y="434216"/>
                    </a:cubicBezTo>
                    <a:cubicBezTo>
                      <a:pt x="410087" y="434694"/>
                      <a:pt x="409856" y="434933"/>
                      <a:pt x="412405" y="438997"/>
                    </a:cubicBezTo>
                    <a:cubicBezTo>
                      <a:pt x="417967" y="438041"/>
                      <a:pt x="412405" y="431347"/>
                      <a:pt x="414259" y="429435"/>
                    </a:cubicBezTo>
                    <a:cubicBezTo>
                      <a:pt x="417039" y="426566"/>
                      <a:pt x="425382" y="430391"/>
                      <a:pt x="427237" y="431347"/>
                    </a:cubicBezTo>
                    <a:cubicBezTo>
                      <a:pt x="430018" y="432303"/>
                      <a:pt x="430018" y="435172"/>
                      <a:pt x="428163" y="437085"/>
                    </a:cubicBezTo>
                    <a:cubicBezTo>
                      <a:pt x="426310" y="438997"/>
                      <a:pt x="424455" y="438997"/>
                      <a:pt x="423529" y="441866"/>
                    </a:cubicBezTo>
                    <a:cubicBezTo>
                      <a:pt x="423529" y="443778"/>
                      <a:pt x="422602" y="444734"/>
                      <a:pt x="421674" y="445691"/>
                    </a:cubicBezTo>
                    <a:cubicBezTo>
                      <a:pt x="418894" y="446647"/>
                      <a:pt x="417039" y="445691"/>
                      <a:pt x="415186" y="446647"/>
                    </a:cubicBezTo>
                    <a:cubicBezTo>
                      <a:pt x="414259" y="446647"/>
                      <a:pt x="413331" y="447603"/>
                      <a:pt x="412405" y="448560"/>
                    </a:cubicBezTo>
                    <a:cubicBezTo>
                      <a:pt x="412405" y="450472"/>
                      <a:pt x="413331" y="450472"/>
                      <a:pt x="414259" y="456210"/>
                    </a:cubicBezTo>
                    <a:cubicBezTo>
                      <a:pt x="413331" y="457165"/>
                      <a:pt x="413331" y="457165"/>
                      <a:pt x="413331" y="458122"/>
                    </a:cubicBezTo>
                    <a:cubicBezTo>
                      <a:pt x="413331" y="460991"/>
                      <a:pt x="416113" y="461946"/>
                      <a:pt x="417039" y="463860"/>
                    </a:cubicBezTo>
                    <a:cubicBezTo>
                      <a:pt x="417039" y="464815"/>
                      <a:pt x="417039" y="465772"/>
                      <a:pt x="417967" y="466727"/>
                    </a:cubicBezTo>
                    <a:cubicBezTo>
                      <a:pt x="418894" y="468641"/>
                      <a:pt x="418894" y="467684"/>
                      <a:pt x="420747" y="468641"/>
                    </a:cubicBezTo>
                    <a:cubicBezTo>
                      <a:pt x="421674" y="468641"/>
                      <a:pt x="422602" y="468641"/>
                      <a:pt x="421674" y="470553"/>
                    </a:cubicBezTo>
                    <a:cubicBezTo>
                      <a:pt x="421674" y="471031"/>
                      <a:pt x="421211" y="471031"/>
                      <a:pt x="421327" y="471987"/>
                    </a:cubicBezTo>
                    <a:lnTo>
                      <a:pt x="424455" y="479158"/>
                    </a:lnTo>
                    <a:cubicBezTo>
                      <a:pt x="425382" y="482027"/>
                      <a:pt x="427237" y="481071"/>
                      <a:pt x="429090" y="482027"/>
                    </a:cubicBezTo>
                    <a:cubicBezTo>
                      <a:pt x="430945" y="482027"/>
                      <a:pt x="430945" y="484896"/>
                      <a:pt x="431871" y="485852"/>
                    </a:cubicBezTo>
                    <a:cubicBezTo>
                      <a:pt x="432798" y="488721"/>
                      <a:pt x="434653" y="490633"/>
                      <a:pt x="437434" y="490633"/>
                    </a:cubicBezTo>
                    <a:cubicBezTo>
                      <a:pt x="439287" y="490633"/>
                      <a:pt x="439287" y="489677"/>
                      <a:pt x="441142" y="490633"/>
                    </a:cubicBezTo>
                    <a:cubicBezTo>
                      <a:pt x="442995" y="491590"/>
                      <a:pt x="443922" y="492546"/>
                      <a:pt x="449485" y="496371"/>
                    </a:cubicBezTo>
                    <a:cubicBezTo>
                      <a:pt x="450411" y="495415"/>
                      <a:pt x="450411" y="494458"/>
                      <a:pt x="450411" y="493502"/>
                    </a:cubicBezTo>
                    <a:cubicBezTo>
                      <a:pt x="451338" y="492546"/>
                      <a:pt x="452265" y="491590"/>
                      <a:pt x="453193" y="486808"/>
                    </a:cubicBezTo>
                    <a:cubicBezTo>
                      <a:pt x="454119" y="484896"/>
                      <a:pt x="455046" y="483940"/>
                      <a:pt x="455046" y="482984"/>
                    </a:cubicBezTo>
                    <a:cubicBezTo>
                      <a:pt x="455973" y="481071"/>
                      <a:pt x="455973" y="480115"/>
                      <a:pt x="456901" y="478203"/>
                    </a:cubicBezTo>
                    <a:cubicBezTo>
                      <a:pt x="457827" y="477246"/>
                      <a:pt x="457827" y="477246"/>
                      <a:pt x="458754" y="475334"/>
                    </a:cubicBezTo>
                    <a:cubicBezTo>
                      <a:pt x="458754" y="473422"/>
                      <a:pt x="456901" y="470553"/>
                      <a:pt x="457827" y="468641"/>
                    </a:cubicBezTo>
                    <a:lnTo>
                      <a:pt x="463389" y="465772"/>
                    </a:lnTo>
                    <a:cubicBezTo>
                      <a:pt x="465243" y="464815"/>
                      <a:pt x="466170" y="463860"/>
                      <a:pt x="466170" y="462903"/>
                    </a:cubicBezTo>
                    <a:cubicBezTo>
                      <a:pt x="468024" y="460034"/>
                      <a:pt x="468024" y="459077"/>
                      <a:pt x="470805" y="459077"/>
                    </a:cubicBezTo>
                    <a:cubicBezTo>
                      <a:pt x="473586" y="459077"/>
                      <a:pt x="475439" y="460034"/>
                      <a:pt x="478221" y="458122"/>
                    </a:cubicBezTo>
                    <a:cubicBezTo>
                      <a:pt x="481002" y="457165"/>
                      <a:pt x="481929" y="455253"/>
                      <a:pt x="483783" y="453341"/>
                    </a:cubicBezTo>
                    <a:cubicBezTo>
                      <a:pt x="483783" y="452384"/>
                      <a:pt x="484710" y="451428"/>
                      <a:pt x="485637" y="450472"/>
                    </a:cubicBezTo>
                    <a:cubicBezTo>
                      <a:pt x="486563" y="449515"/>
                      <a:pt x="488418" y="449515"/>
                      <a:pt x="490271" y="448560"/>
                    </a:cubicBezTo>
                    <a:cubicBezTo>
                      <a:pt x="491199" y="447603"/>
                      <a:pt x="491199" y="446647"/>
                      <a:pt x="492126" y="445691"/>
                    </a:cubicBezTo>
                    <a:lnTo>
                      <a:pt x="492164" y="445682"/>
                    </a:lnTo>
                    <a:cubicBezTo>
                      <a:pt x="493481" y="447765"/>
                      <a:pt x="495774" y="449705"/>
                      <a:pt x="499488" y="451152"/>
                    </a:cubicBezTo>
                    <a:cubicBezTo>
                      <a:pt x="501307" y="453044"/>
                      <a:pt x="503127" y="453990"/>
                      <a:pt x="505857" y="453990"/>
                    </a:cubicBezTo>
                    <a:cubicBezTo>
                      <a:pt x="507676" y="453990"/>
                      <a:pt x="508587" y="453044"/>
                      <a:pt x="510406" y="453044"/>
                    </a:cubicBezTo>
                    <a:cubicBezTo>
                      <a:pt x="512226" y="453044"/>
                      <a:pt x="513136" y="454936"/>
                      <a:pt x="514955" y="453990"/>
                    </a:cubicBezTo>
                    <a:cubicBezTo>
                      <a:pt x="516775" y="453990"/>
                      <a:pt x="517685" y="453044"/>
                      <a:pt x="518595" y="451152"/>
                    </a:cubicBezTo>
                    <a:cubicBezTo>
                      <a:pt x="518595" y="449261"/>
                      <a:pt x="519505" y="449261"/>
                      <a:pt x="521324" y="448316"/>
                    </a:cubicBezTo>
                    <a:cubicBezTo>
                      <a:pt x="523144" y="447369"/>
                      <a:pt x="524963" y="445478"/>
                      <a:pt x="524963" y="443586"/>
                    </a:cubicBezTo>
                    <a:cubicBezTo>
                      <a:pt x="525874" y="441694"/>
                      <a:pt x="524963" y="439803"/>
                      <a:pt x="525874" y="436965"/>
                    </a:cubicBezTo>
                    <a:cubicBezTo>
                      <a:pt x="527693" y="435073"/>
                      <a:pt x="528604" y="431290"/>
                      <a:pt x="531332" y="430344"/>
                    </a:cubicBezTo>
                    <a:lnTo>
                      <a:pt x="536792" y="427506"/>
                    </a:lnTo>
                    <a:cubicBezTo>
                      <a:pt x="537701" y="424668"/>
                      <a:pt x="535882" y="421831"/>
                      <a:pt x="537701" y="419940"/>
                    </a:cubicBezTo>
                    <a:lnTo>
                      <a:pt x="546800" y="419940"/>
                    </a:lnTo>
                    <a:cubicBezTo>
                      <a:pt x="547710" y="420885"/>
                      <a:pt x="548620" y="419940"/>
                      <a:pt x="550440" y="418994"/>
                    </a:cubicBezTo>
                    <a:lnTo>
                      <a:pt x="554079" y="415210"/>
                    </a:lnTo>
                    <a:cubicBezTo>
                      <a:pt x="554989" y="414264"/>
                      <a:pt x="555899" y="414264"/>
                      <a:pt x="557718" y="414264"/>
                    </a:cubicBezTo>
                    <a:cubicBezTo>
                      <a:pt x="560448" y="414264"/>
                      <a:pt x="562268" y="417102"/>
                      <a:pt x="563178" y="418994"/>
                    </a:cubicBezTo>
                    <a:cubicBezTo>
                      <a:pt x="563178" y="420885"/>
                      <a:pt x="564087" y="421831"/>
                      <a:pt x="564998" y="423723"/>
                    </a:cubicBezTo>
                    <a:cubicBezTo>
                      <a:pt x="564998" y="424668"/>
                      <a:pt x="565907" y="425615"/>
                      <a:pt x="566817" y="426560"/>
                    </a:cubicBezTo>
                    <a:cubicBezTo>
                      <a:pt x="568637" y="428452"/>
                      <a:pt x="571366" y="430344"/>
                      <a:pt x="573186" y="431290"/>
                    </a:cubicBezTo>
                    <a:cubicBezTo>
                      <a:pt x="576825" y="432236"/>
                      <a:pt x="578646" y="433181"/>
                      <a:pt x="580465" y="436965"/>
                    </a:cubicBezTo>
                    <a:cubicBezTo>
                      <a:pt x="581374" y="438856"/>
                      <a:pt x="582285" y="440748"/>
                      <a:pt x="581374" y="447369"/>
                    </a:cubicBezTo>
                    <a:cubicBezTo>
                      <a:pt x="580465" y="448316"/>
                      <a:pt x="579555" y="448316"/>
                      <a:pt x="578646" y="448316"/>
                    </a:cubicBezTo>
                    <a:cubicBezTo>
                      <a:pt x="576825" y="448316"/>
                      <a:pt x="575916" y="447369"/>
                      <a:pt x="574096" y="447369"/>
                    </a:cubicBezTo>
                    <a:cubicBezTo>
                      <a:pt x="571366" y="448316"/>
                      <a:pt x="571366" y="450207"/>
                      <a:pt x="573186" y="452099"/>
                    </a:cubicBezTo>
                    <a:cubicBezTo>
                      <a:pt x="574096" y="453044"/>
                      <a:pt x="575006" y="453044"/>
                      <a:pt x="575916" y="453044"/>
                    </a:cubicBezTo>
                    <a:cubicBezTo>
                      <a:pt x="576825" y="453990"/>
                      <a:pt x="577735" y="453990"/>
                      <a:pt x="578646" y="453044"/>
                    </a:cubicBezTo>
                    <a:cubicBezTo>
                      <a:pt x="579555" y="452099"/>
                      <a:pt x="579555" y="451152"/>
                      <a:pt x="580465" y="450207"/>
                    </a:cubicBezTo>
                    <a:cubicBezTo>
                      <a:pt x="581374" y="449261"/>
                      <a:pt x="582285" y="449261"/>
                      <a:pt x="583194" y="447369"/>
                    </a:cubicBezTo>
                    <a:cubicBezTo>
                      <a:pt x="584104" y="446424"/>
                      <a:pt x="584104" y="446424"/>
                      <a:pt x="585924" y="443586"/>
                    </a:cubicBezTo>
                    <a:cubicBezTo>
                      <a:pt x="586834" y="441694"/>
                      <a:pt x="586834" y="441694"/>
                      <a:pt x="585924" y="439803"/>
                    </a:cubicBezTo>
                    <a:cubicBezTo>
                      <a:pt x="585015" y="438856"/>
                      <a:pt x="585015" y="436965"/>
                      <a:pt x="585924" y="436019"/>
                    </a:cubicBezTo>
                    <a:cubicBezTo>
                      <a:pt x="586834" y="434128"/>
                      <a:pt x="589564" y="437911"/>
                      <a:pt x="590473" y="436965"/>
                    </a:cubicBezTo>
                    <a:cubicBezTo>
                      <a:pt x="592293" y="436019"/>
                      <a:pt x="588654" y="433181"/>
                      <a:pt x="587743" y="432236"/>
                    </a:cubicBezTo>
                    <a:cubicBezTo>
                      <a:pt x="586834" y="432236"/>
                      <a:pt x="585924" y="432236"/>
                      <a:pt x="584104" y="431290"/>
                    </a:cubicBezTo>
                    <a:cubicBezTo>
                      <a:pt x="583194" y="430344"/>
                      <a:pt x="583194" y="429398"/>
                      <a:pt x="582285" y="428452"/>
                    </a:cubicBezTo>
                    <a:cubicBezTo>
                      <a:pt x="579555" y="426560"/>
                      <a:pt x="576825" y="425615"/>
                      <a:pt x="575006" y="423723"/>
                    </a:cubicBezTo>
                    <a:cubicBezTo>
                      <a:pt x="574096" y="421831"/>
                      <a:pt x="573186" y="420885"/>
                      <a:pt x="572276" y="418994"/>
                    </a:cubicBezTo>
                    <a:cubicBezTo>
                      <a:pt x="571366" y="417102"/>
                      <a:pt x="570456" y="416157"/>
                      <a:pt x="569547" y="415210"/>
                    </a:cubicBezTo>
                    <a:cubicBezTo>
                      <a:pt x="568637" y="412372"/>
                      <a:pt x="568637" y="409535"/>
                      <a:pt x="571366" y="409535"/>
                    </a:cubicBezTo>
                    <a:cubicBezTo>
                      <a:pt x="573186" y="410481"/>
                      <a:pt x="574096" y="411427"/>
                      <a:pt x="575006" y="412372"/>
                    </a:cubicBezTo>
                    <a:cubicBezTo>
                      <a:pt x="575916" y="414264"/>
                      <a:pt x="576825" y="416157"/>
                      <a:pt x="578646" y="417102"/>
                    </a:cubicBezTo>
                    <a:cubicBezTo>
                      <a:pt x="580465" y="419940"/>
                      <a:pt x="583194" y="421831"/>
                      <a:pt x="585924" y="422777"/>
                    </a:cubicBezTo>
                    <a:cubicBezTo>
                      <a:pt x="587743" y="423723"/>
                      <a:pt x="590473" y="424668"/>
                      <a:pt x="592293" y="425615"/>
                    </a:cubicBezTo>
                    <a:cubicBezTo>
                      <a:pt x="593203" y="426560"/>
                      <a:pt x="594112" y="427506"/>
                      <a:pt x="595023" y="429398"/>
                    </a:cubicBezTo>
                    <a:cubicBezTo>
                      <a:pt x="595023" y="431290"/>
                      <a:pt x="595023" y="433181"/>
                      <a:pt x="595023" y="436019"/>
                    </a:cubicBezTo>
                    <a:cubicBezTo>
                      <a:pt x="595933" y="437911"/>
                      <a:pt x="596842" y="439803"/>
                      <a:pt x="598662" y="441694"/>
                    </a:cubicBezTo>
                    <a:cubicBezTo>
                      <a:pt x="599572" y="442640"/>
                      <a:pt x="599572" y="442640"/>
                      <a:pt x="600481" y="443586"/>
                    </a:cubicBezTo>
                    <a:cubicBezTo>
                      <a:pt x="601391" y="444531"/>
                      <a:pt x="601391" y="444531"/>
                      <a:pt x="604121" y="448316"/>
                    </a:cubicBezTo>
                    <a:cubicBezTo>
                      <a:pt x="602302" y="448316"/>
                      <a:pt x="602302" y="450207"/>
                      <a:pt x="603211" y="451152"/>
                    </a:cubicBezTo>
                    <a:cubicBezTo>
                      <a:pt x="603211" y="453044"/>
                      <a:pt x="605031" y="453990"/>
                      <a:pt x="606851" y="453990"/>
                    </a:cubicBezTo>
                    <a:cubicBezTo>
                      <a:pt x="608671" y="453990"/>
                      <a:pt x="608671" y="453044"/>
                      <a:pt x="608671" y="452099"/>
                    </a:cubicBezTo>
                    <a:cubicBezTo>
                      <a:pt x="608671" y="449261"/>
                      <a:pt x="609580" y="449261"/>
                      <a:pt x="612310" y="445478"/>
                    </a:cubicBezTo>
                    <a:cubicBezTo>
                      <a:pt x="612310" y="444531"/>
                      <a:pt x="611399" y="443586"/>
                      <a:pt x="612310" y="437911"/>
                    </a:cubicBezTo>
                    <a:cubicBezTo>
                      <a:pt x="613220" y="436965"/>
                      <a:pt x="613220" y="436965"/>
                      <a:pt x="614129" y="436965"/>
                    </a:cubicBezTo>
                    <a:cubicBezTo>
                      <a:pt x="614129" y="436019"/>
                      <a:pt x="614129" y="435073"/>
                      <a:pt x="614129" y="434128"/>
                    </a:cubicBezTo>
                    <a:cubicBezTo>
                      <a:pt x="615040" y="433181"/>
                      <a:pt x="615949" y="433181"/>
                      <a:pt x="616859" y="433181"/>
                    </a:cubicBezTo>
                    <a:cubicBezTo>
                      <a:pt x="617769" y="433181"/>
                      <a:pt x="617769" y="433181"/>
                      <a:pt x="618679" y="433181"/>
                    </a:cubicBezTo>
                    <a:cubicBezTo>
                      <a:pt x="620498" y="434128"/>
                      <a:pt x="620498" y="434128"/>
                      <a:pt x="621408" y="436019"/>
                    </a:cubicBezTo>
                    <a:cubicBezTo>
                      <a:pt x="622318" y="437911"/>
                      <a:pt x="623228" y="439803"/>
                      <a:pt x="623228" y="441694"/>
                    </a:cubicBezTo>
                    <a:cubicBezTo>
                      <a:pt x="623228" y="445478"/>
                      <a:pt x="622318" y="448316"/>
                      <a:pt x="625048" y="452099"/>
                    </a:cubicBezTo>
                    <a:cubicBezTo>
                      <a:pt x="625958" y="453044"/>
                      <a:pt x="627777" y="453044"/>
                      <a:pt x="628688" y="453990"/>
                    </a:cubicBezTo>
                    <a:lnTo>
                      <a:pt x="632327" y="458719"/>
                    </a:lnTo>
                    <a:cubicBezTo>
                      <a:pt x="635057" y="460611"/>
                      <a:pt x="635966" y="456827"/>
                      <a:pt x="638696" y="456827"/>
                    </a:cubicBezTo>
                    <a:cubicBezTo>
                      <a:pt x="641426" y="454936"/>
                      <a:pt x="642335" y="457774"/>
                      <a:pt x="644154" y="458719"/>
                    </a:cubicBezTo>
                    <a:lnTo>
                      <a:pt x="652344" y="457774"/>
                    </a:lnTo>
                    <a:cubicBezTo>
                      <a:pt x="653253" y="456827"/>
                      <a:pt x="655073" y="453044"/>
                      <a:pt x="656893" y="455882"/>
                    </a:cubicBezTo>
                    <a:cubicBezTo>
                      <a:pt x="660532" y="459665"/>
                      <a:pt x="652344" y="467232"/>
                      <a:pt x="653253" y="471962"/>
                    </a:cubicBezTo>
                    <a:cubicBezTo>
                      <a:pt x="653253" y="473853"/>
                      <a:pt x="655073" y="476690"/>
                      <a:pt x="652344" y="478583"/>
                    </a:cubicBezTo>
                    <a:cubicBezTo>
                      <a:pt x="649614" y="479528"/>
                      <a:pt x="645975" y="478583"/>
                      <a:pt x="643245" y="479528"/>
                    </a:cubicBezTo>
                    <a:cubicBezTo>
                      <a:pt x="641426" y="479528"/>
                      <a:pt x="639605" y="480474"/>
                      <a:pt x="637785" y="481420"/>
                    </a:cubicBezTo>
                    <a:cubicBezTo>
                      <a:pt x="635057" y="483311"/>
                      <a:pt x="633236" y="482366"/>
                      <a:pt x="630507" y="481420"/>
                    </a:cubicBezTo>
                    <a:cubicBezTo>
                      <a:pt x="629597" y="480474"/>
                      <a:pt x="628688" y="480474"/>
                      <a:pt x="627777" y="480474"/>
                    </a:cubicBezTo>
                    <a:cubicBezTo>
                      <a:pt x="626867" y="480474"/>
                      <a:pt x="626867" y="481420"/>
                      <a:pt x="625958" y="481420"/>
                    </a:cubicBezTo>
                    <a:cubicBezTo>
                      <a:pt x="625048" y="482366"/>
                      <a:pt x="625048" y="481420"/>
                      <a:pt x="623228" y="481420"/>
                    </a:cubicBezTo>
                    <a:cubicBezTo>
                      <a:pt x="619589" y="481420"/>
                      <a:pt x="615949" y="482366"/>
                      <a:pt x="612310" y="479528"/>
                    </a:cubicBezTo>
                    <a:cubicBezTo>
                      <a:pt x="609580" y="476690"/>
                      <a:pt x="606851" y="473853"/>
                      <a:pt x="603211" y="473853"/>
                    </a:cubicBezTo>
                    <a:cubicBezTo>
                      <a:pt x="600481" y="474799"/>
                      <a:pt x="597752" y="475745"/>
                      <a:pt x="596842" y="479528"/>
                    </a:cubicBezTo>
                    <a:cubicBezTo>
                      <a:pt x="596842" y="481420"/>
                      <a:pt x="597752" y="484258"/>
                      <a:pt x="595023" y="485203"/>
                    </a:cubicBezTo>
                    <a:lnTo>
                      <a:pt x="583353" y="482070"/>
                    </a:lnTo>
                    <a:lnTo>
                      <a:pt x="582235" y="479793"/>
                    </a:lnTo>
                    <a:cubicBezTo>
                      <a:pt x="582235" y="478838"/>
                      <a:pt x="581298" y="478838"/>
                      <a:pt x="579423" y="475973"/>
                    </a:cubicBezTo>
                    <a:cubicBezTo>
                      <a:pt x="578486" y="475019"/>
                      <a:pt x="578486" y="474063"/>
                      <a:pt x="577549" y="473109"/>
                    </a:cubicBezTo>
                    <a:cubicBezTo>
                      <a:pt x="577549" y="472154"/>
                      <a:pt x="576611" y="471200"/>
                      <a:pt x="575674" y="471200"/>
                    </a:cubicBezTo>
                    <a:cubicBezTo>
                      <a:pt x="575674" y="470245"/>
                      <a:pt x="575674" y="469289"/>
                      <a:pt x="574737" y="469289"/>
                    </a:cubicBezTo>
                    <a:cubicBezTo>
                      <a:pt x="574737" y="468335"/>
                      <a:pt x="573800" y="468335"/>
                      <a:pt x="572863" y="467380"/>
                    </a:cubicBezTo>
                    <a:cubicBezTo>
                      <a:pt x="572863" y="466426"/>
                      <a:pt x="572863" y="466426"/>
                      <a:pt x="573800" y="465471"/>
                    </a:cubicBezTo>
                    <a:cubicBezTo>
                      <a:pt x="573800" y="464515"/>
                      <a:pt x="573800" y="464515"/>
                      <a:pt x="573800" y="463561"/>
                    </a:cubicBezTo>
                    <a:cubicBezTo>
                      <a:pt x="573800" y="462606"/>
                      <a:pt x="574737" y="462606"/>
                      <a:pt x="576611" y="459742"/>
                    </a:cubicBezTo>
                    <a:cubicBezTo>
                      <a:pt x="577549" y="458787"/>
                      <a:pt x="577549" y="456878"/>
                      <a:pt x="576611" y="455922"/>
                    </a:cubicBezTo>
                    <a:cubicBezTo>
                      <a:pt x="575674" y="455922"/>
                      <a:pt x="575674" y="455922"/>
                      <a:pt x="570988" y="452104"/>
                    </a:cubicBezTo>
                    <a:cubicBezTo>
                      <a:pt x="570988" y="450194"/>
                      <a:pt x="570051" y="450194"/>
                      <a:pt x="569114" y="450194"/>
                    </a:cubicBezTo>
                    <a:cubicBezTo>
                      <a:pt x="568176" y="451148"/>
                      <a:pt x="567239" y="451148"/>
                      <a:pt x="566302" y="451148"/>
                    </a:cubicBezTo>
                    <a:cubicBezTo>
                      <a:pt x="565365" y="451148"/>
                      <a:pt x="565365" y="452104"/>
                      <a:pt x="565365" y="453059"/>
                    </a:cubicBezTo>
                    <a:cubicBezTo>
                      <a:pt x="565365" y="454013"/>
                      <a:pt x="564428" y="453059"/>
                      <a:pt x="564428" y="454013"/>
                    </a:cubicBezTo>
                    <a:cubicBezTo>
                      <a:pt x="563490" y="454968"/>
                      <a:pt x="564428" y="454968"/>
                      <a:pt x="562553" y="456878"/>
                    </a:cubicBezTo>
                    <a:cubicBezTo>
                      <a:pt x="562477" y="456955"/>
                      <a:pt x="562413" y="457033"/>
                      <a:pt x="562498" y="457213"/>
                    </a:cubicBezTo>
                    <a:cubicBezTo>
                      <a:pt x="563703" y="455219"/>
                      <a:pt x="563215" y="453385"/>
                      <a:pt x="561357" y="452099"/>
                    </a:cubicBezTo>
                    <a:cubicBezTo>
                      <a:pt x="557718" y="451152"/>
                      <a:pt x="553169" y="451152"/>
                      <a:pt x="550440" y="453044"/>
                    </a:cubicBezTo>
                    <a:cubicBezTo>
                      <a:pt x="545891" y="453990"/>
                      <a:pt x="541341" y="454936"/>
                      <a:pt x="536792" y="453990"/>
                    </a:cubicBezTo>
                    <a:cubicBezTo>
                      <a:pt x="532243" y="453990"/>
                      <a:pt x="529513" y="454936"/>
                      <a:pt x="525874" y="457774"/>
                    </a:cubicBezTo>
                    <a:cubicBezTo>
                      <a:pt x="521324" y="460611"/>
                      <a:pt x="518595" y="463449"/>
                      <a:pt x="514045" y="461557"/>
                    </a:cubicBezTo>
                    <a:cubicBezTo>
                      <a:pt x="511316" y="460611"/>
                      <a:pt x="511316" y="461557"/>
                      <a:pt x="508587" y="461557"/>
                    </a:cubicBezTo>
                    <a:cubicBezTo>
                      <a:pt x="506767" y="461557"/>
                      <a:pt x="505857" y="458719"/>
                      <a:pt x="504037" y="458719"/>
                    </a:cubicBezTo>
                    <a:cubicBezTo>
                      <a:pt x="498578" y="459665"/>
                      <a:pt x="501307" y="464395"/>
                      <a:pt x="500398" y="467232"/>
                    </a:cubicBezTo>
                    <a:cubicBezTo>
                      <a:pt x="499488" y="470070"/>
                      <a:pt x="494938" y="470070"/>
                      <a:pt x="493119" y="471962"/>
                    </a:cubicBezTo>
                    <a:cubicBezTo>
                      <a:pt x="489480" y="475745"/>
                      <a:pt x="488570" y="482366"/>
                      <a:pt x="488570" y="487095"/>
                    </a:cubicBezTo>
                    <a:cubicBezTo>
                      <a:pt x="488570" y="491824"/>
                      <a:pt x="486750" y="495608"/>
                      <a:pt x="484020" y="498446"/>
                    </a:cubicBezTo>
                    <a:cubicBezTo>
                      <a:pt x="479471" y="502229"/>
                      <a:pt x="475832" y="503174"/>
                      <a:pt x="474012" y="507904"/>
                    </a:cubicBezTo>
                    <a:cubicBezTo>
                      <a:pt x="472193" y="511687"/>
                      <a:pt x="472193" y="514525"/>
                      <a:pt x="468553" y="517362"/>
                    </a:cubicBezTo>
                    <a:cubicBezTo>
                      <a:pt x="466733" y="519254"/>
                      <a:pt x="465823" y="520200"/>
                      <a:pt x="464913" y="522092"/>
                    </a:cubicBezTo>
                    <a:cubicBezTo>
                      <a:pt x="464913" y="526821"/>
                      <a:pt x="462184" y="529658"/>
                      <a:pt x="464003" y="533441"/>
                    </a:cubicBezTo>
                    <a:cubicBezTo>
                      <a:pt x="465823" y="535333"/>
                      <a:pt x="464913" y="538171"/>
                      <a:pt x="465823" y="540063"/>
                    </a:cubicBezTo>
                    <a:cubicBezTo>
                      <a:pt x="465823" y="541954"/>
                      <a:pt x="466733" y="543846"/>
                      <a:pt x="466733" y="546684"/>
                    </a:cubicBezTo>
                    <a:cubicBezTo>
                      <a:pt x="466733" y="549521"/>
                      <a:pt x="464913" y="551413"/>
                      <a:pt x="464003" y="554251"/>
                    </a:cubicBezTo>
                    <a:lnTo>
                      <a:pt x="463879" y="555799"/>
                    </a:lnTo>
                    <a:lnTo>
                      <a:pt x="462589" y="554469"/>
                    </a:lnTo>
                    <a:cubicBezTo>
                      <a:pt x="459382" y="554469"/>
                      <a:pt x="456174" y="555572"/>
                      <a:pt x="454035" y="557777"/>
                    </a:cubicBezTo>
                    <a:cubicBezTo>
                      <a:pt x="451897" y="558880"/>
                      <a:pt x="448689" y="557777"/>
                      <a:pt x="446550" y="558880"/>
                    </a:cubicBezTo>
                    <a:cubicBezTo>
                      <a:pt x="442273" y="559983"/>
                      <a:pt x="445481" y="565498"/>
                      <a:pt x="444412" y="568807"/>
                    </a:cubicBezTo>
                    <a:cubicBezTo>
                      <a:pt x="444412" y="569910"/>
                      <a:pt x="443343" y="569910"/>
                      <a:pt x="443343" y="571013"/>
                    </a:cubicBezTo>
                    <a:cubicBezTo>
                      <a:pt x="443610" y="571288"/>
                      <a:pt x="443810" y="571495"/>
                      <a:pt x="443844" y="572357"/>
                    </a:cubicBezTo>
                    <a:lnTo>
                      <a:pt x="443343" y="577630"/>
                    </a:lnTo>
                    <a:lnTo>
                      <a:pt x="439066" y="582041"/>
                    </a:lnTo>
                    <a:cubicBezTo>
                      <a:pt x="439066" y="585350"/>
                      <a:pt x="443343" y="585350"/>
                      <a:pt x="444412" y="587556"/>
                    </a:cubicBezTo>
                    <a:cubicBezTo>
                      <a:pt x="445481" y="588658"/>
                      <a:pt x="445481" y="589761"/>
                      <a:pt x="446550" y="591967"/>
                    </a:cubicBezTo>
                    <a:lnTo>
                      <a:pt x="448689" y="597482"/>
                    </a:lnTo>
                    <a:lnTo>
                      <a:pt x="448689" y="604100"/>
                    </a:lnTo>
                    <a:lnTo>
                      <a:pt x="445481" y="609614"/>
                    </a:lnTo>
                    <a:cubicBezTo>
                      <a:pt x="443343" y="610717"/>
                      <a:pt x="441204" y="611820"/>
                      <a:pt x="440135" y="614025"/>
                    </a:cubicBezTo>
                    <a:cubicBezTo>
                      <a:pt x="437997" y="616231"/>
                      <a:pt x="439066" y="619540"/>
                      <a:pt x="440135" y="621745"/>
                    </a:cubicBezTo>
                    <a:lnTo>
                      <a:pt x="439066" y="628363"/>
                    </a:lnTo>
                    <a:cubicBezTo>
                      <a:pt x="436928" y="630569"/>
                      <a:pt x="433720" y="631672"/>
                      <a:pt x="431582" y="630569"/>
                    </a:cubicBezTo>
                    <a:lnTo>
                      <a:pt x="427305" y="622848"/>
                    </a:lnTo>
                    <a:lnTo>
                      <a:pt x="425166" y="611820"/>
                    </a:lnTo>
                    <a:cubicBezTo>
                      <a:pt x="423028" y="609614"/>
                      <a:pt x="418751" y="609614"/>
                      <a:pt x="415543" y="608511"/>
                    </a:cubicBezTo>
                    <a:cubicBezTo>
                      <a:pt x="411266" y="608511"/>
                      <a:pt x="408058" y="605202"/>
                      <a:pt x="404851" y="602997"/>
                    </a:cubicBezTo>
                    <a:cubicBezTo>
                      <a:pt x="402712" y="601894"/>
                      <a:pt x="401644" y="599688"/>
                      <a:pt x="399505" y="599688"/>
                    </a:cubicBezTo>
                    <a:cubicBezTo>
                      <a:pt x="397367" y="598585"/>
                      <a:pt x="394159" y="597482"/>
                      <a:pt x="392020" y="597482"/>
                    </a:cubicBezTo>
                    <a:cubicBezTo>
                      <a:pt x="386674" y="596380"/>
                      <a:pt x="380259" y="591967"/>
                      <a:pt x="379189" y="586453"/>
                    </a:cubicBezTo>
                    <a:cubicBezTo>
                      <a:pt x="378120" y="583144"/>
                      <a:pt x="375982" y="580938"/>
                      <a:pt x="373843" y="577630"/>
                    </a:cubicBezTo>
                    <a:cubicBezTo>
                      <a:pt x="372774" y="573218"/>
                      <a:pt x="373843" y="569910"/>
                      <a:pt x="375982" y="566601"/>
                    </a:cubicBezTo>
                    <a:cubicBezTo>
                      <a:pt x="378120" y="563292"/>
                      <a:pt x="379189" y="562189"/>
                      <a:pt x="381328" y="561086"/>
                    </a:cubicBezTo>
                    <a:cubicBezTo>
                      <a:pt x="383466" y="559983"/>
                      <a:pt x="384536" y="557777"/>
                      <a:pt x="386674" y="556675"/>
                    </a:cubicBezTo>
                    <a:cubicBezTo>
                      <a:pt x="387743" y="554469"/>
                      <a:pt x="387743" y="552263"/>
                      <a:pt x="388813" y="551160"/>
                    </a:cubicBezTo>
                    <a:cubicBezTo>
                      <a:pt x="389882" y="550057"/>
                      <a:pt x="390951" y="550057"/>
                      <a:pt x="392020" y="548955"/>
                    </a:cubicBezTo>
                    <a:cubicBezTo>
                      <a:pt x="394159" y="547852"/>
                      <a:pt x="397367" y="546749"/>
                      <a:pt x="400575" y="545646"/>
                    </a:cubicBezTo>
                    <a:cubicBezTo>
                      <a:pt x="400841" y="545370"/>
                      <a:pt x="401109" y="545163"/>
                      <a:pt x="401309" y="544302"/>
                    </a:cubicBezTo>
                    <a:lnTo>
                      <a:pt x="401644" y="539029"/>
                    </a:lnTo>
                    <a:cubicBezTo>
                      <a:pt x="399505" y="537926"/>
                      <a:pt x="398436" y="537926"/>
                      <a:pt x="396298" y="537926"/>
                    </a:cubicBezTo>
                    <a:cubicBezTo>
                      <a:pt x="395228" y="537926"/>
                      <a:pt x="390951" y="537926"/>
                      <a:pt x="392020" y="534617"/>
                    </a:cubicBezTo>
                    <a:lnTo>
                      <a:pt x="399505" y="533514"/>
                    </a:lnTo>
                    <a:cubicBezTo>
                      <a:pt x="400575" y="534617"/>
                      <a:pt x="402712" y="535720"/>
                      <a:pt x="404851" y="535720"/>
                    </a:cubicBezTo>
                    <a:cubicBezTo>
                      <a:pt x="408058" y="534617"/>
                      <a:pt x="406989" y="530205"/>
                      <a:pt x="410197" y="529102"/>
                    </a:cubicBezTo>
                    <a:cubicBezTo>
                      <a:pt x="412335" y="529102"/>
                      <a:pt x="412335" y="529102"/>
                      <a:pt x="414474" y="530205"/>
                    </a:cubicBezTo>
                    <a:lnTo>
                      <a:pt x="423028" y="526896"/>
                    </a:lnTo>
                    <a:cubicBezTo>
                      <a:pt x="426236" y="525794"/>
                      <a:pt x="428374" y="524691"/>
                      <a:pt x="431582" y="524691"/>
                    </a:cubicBezTo>
                    <a:cubicBezTo>
                      <a:pt x="433720" y="523588"/>
                      <a:pt x="434790" y="522485"/>
                      <a:pt x="433720" y="520279"/>
                    </a:cubicBezTo>
                    <a:cubicBezTo>
                      <a:pt x="433720" y="516971"/>
                      <a:pt x="431582" y="516971"/>
                      <a:pt x="429443" y="512559"/>
                    </a:cubicBezTo>
                    <a:cubicBezTo>
                      <a:pt x="429443" y="510354"/>
                      <a:pt x="428374" y="509251"/>
                      <a:pt x="429443" y="508148"/>
                    </a:cubicBezTo>
                    <a:cubicBezTo>
                      <a:pt x="429443" y="507596"/>
                      <a:pt x="429710" y="507045"/>
                      <a:pt x="426236" y="502633"/>
                    </a:cubicBezTo>
                    <a:cubicBezTo>
                      <a:pt x="425166" y="501530"/>
                      <a:pt x="425166" y="500427"/>
                      <a:pt x="423028" y="500427"/>
                    </a:cubicBezTo>
                    <a:cubicBezTo>
                      <a:pt x="420889" y="499324"/>
                      <a:pt x="418751" y="499324"/>
                      <a:pt x="416612" y="500427"/>
                    </a:cubicBezTo>
                    <a:cubicBezTo>
                      <a:pt x="414474" y="500427"/>
                      <a:pt x="413405" y="501530"/>
                      <a:pt x="414474" y="503736"/>
                    </a:cubicBezTo>
                    <a:cubicBezTo>
                      <a:pt x="414474" y="504839"/>
                      <a:pt x="417682" y="505942"/>
                      <a:pt x="414474" y="508148"/>
                    </a:cubicBezTo>
                    <a:cubicBezTo>
                      <a:pt x="413405" y="508148"/>
                      <a:pt x="413405" y="509251"/>
                      <a:pt x="412335" y="510354"/>
                    </a:cubicBezTo>
                    <a:cubicBezTo>
                      <a:pt x="412335" y="511456"/>
                      <a:pt x="413405" y="512559"/>
                      <a:pt x="412335" y="513662"/>
                    </a:cubicBezTo>
                    <a:cubicBezTo>
                      <a:pt x="412335" y="514765"/>
                      <a:pt x="412335" y="515868"/>
                      <a:pt x="411266" y="515868"/>
                    </a:cubicBezTo>
                    <a:lnTo>
                      <a:pt x="405920" y="521382"/>
                    </a:lnTo>
                    <a:cubicBezTo>
                      <a:pt x="403781" y="521382"/>
                      <a:pt x="402712" y="520279"/>
                      <a:pt x="402712" y="518074"/>
                    </a:cubicBezTo>
                    <a:cubicBezTo>
                      <a:pt x="400575" y="514765"/>
                      <a:pt x="401644" y="511456"/>
                      <a:pt x="401644" y="508148"/>
                    </a:cubicBezTo>
                    <a:cubicBezTo>
                      <a:pt x="401644" y="505942"/>
                      <a:pt x="399505" y="502633"/>
                      <a:pt x="397367" y="504839"/>
                    </a:cubicBezTo>
                    <a:cubicBezTo>
                      <a:pt x="395228" y="505942"/>
                      <a:pt x="397367" y="513662"/>
                      <a:pt x="393090" y="511456"/>
                    </a:cubicBezTo>
                    <a:cubicBezTo>
                      <a:pt x="392020" y="510354"/>
                      <a:pt x="392020" y="509251"/>
                      <a:pt x="390951" y="508148"/>
                    </a:cubicBezTo>
                    <a:cubicBezTo>
                      <a:pt x="390951" y="507045"/>
                      <a:pt x="390951" y="506217"/>
                      <a:pt x="390283" y="504563"/>
                    </a:cubicBezTo>
                    <a:lnTo>
                      <a:pt x="386674" y="493810"/>
                    </a:lnTo>
                    <a:cubicBezTo>
                      <a:pt x="387743" y="492707"/>
                      <a:pt x="387743" y="491604"/>
                      <a:pt x="386674" y="490501"/>
                    </a:cubicBezTo>
                    <a:cubicBezTo>
                      <a:pt x="385605" y="489398"/>
                      <a:pt x="383466" y="489398"/>
                      <a:pt x="381328" y="488295"/>
                    </a:cubicBezTo>
                    <a:cubicBezTo>
                      <a:pt x="380259" y="487193"/>
                      <a:pt x="379189" y="486090"/>
                      <a:pt x="377051" y="484987"/>
                    </a:cubicBezTo>
                    <a:lnTo>
                      <a:pt x="375982" y="477267"/>
                    </a:lnTo>
                    <a:lnTo>
                      <a:pt x="383466" y="472855"/>
                    </a:lnTo>
                    <a:cubicBezTo>
                      <a:pt x="384536" y="472855"/>
                      <a:pt x="385605" y="473958"/>
                      <a:pt x="387743" y="472855"/>
                    </a:cubicBezTo>
                    <a:cubicBezTo>
                      <a:pt x="389882" y="471751"/>
                      <a:pt x="392020" y="468443"/>
                      <a:pt x="389882" y="466237"/>
                    </a:cubicBezTo>
                    <a:cubicBezTo>
                      <a:pt x="388813" y="464031"/>
                      <a:pt x="385605" y="462929"/>
                      <a:pt x="383466" y="461826"/>
                    </a:cubicBezTo>
                    <a:lnTo>
                      <a:pt x="374912" y="461826"/>
                    </a:lnTo>
                    <a:cubicBezTo>
                      <a:pt x="373843" y="461826"/>
                      <a:pt x="372774" y="462929"/>
                      <a:pt x="371705" y="462929"/>
                    </a:cubicBezTo>
                    <a:lnTo>
                      <a:pt x="371238" y="463089"/>
                    </a:lnTo>
                    <a:cubicBezTo>
                      <a:pt x="368709" y="461707"/>
                      <a:pt x="366579" y="458899"/>
                      <a:pt x="367938" y="456091"/>
                    </a:cubicBezTo>
                    <a:lnTo>
                      <a:pt x="376286" y="457049"/>
                    </a:lnTo>
                    <a:cubicBezTo>
                      <a:pt x="378140" y="458964"/>
                      <a:pt x="380923" y="461836"/>
                      <a:pt x="383705" y="461836"/>
                    </a:cubicBezTo>
                    <a:cubicBezTo>
                      <a:pt x="387415" y="461836"/>
                      <a:pt x="390197" y="458006"/>
                      <a:pt x="391124" y="454177"/>
                    </a:cubicBezTo>
                    <a:cubicBezTo>
                      <a:pt x="392979" y="450347"/>
                      <a:pt x="390197" y="448432"/>
                      <a:pt x="386487" y="448432"/>
                    </a:cubicBezTo>
                    <a:cubicBezTo>
                      <a:pt x="383705" y="448432"/>
                      <a:pt x="380923" y="448432"/>
                      <a:pt x="377213" y="446518"/>
                    </a:cubicBezTo>
                    <a:cubicBezTo>
                      <a:pt x="374431" y="445560"/>
                      <a:pt x="371648" y="444602"/>
                      <a:pt x="368867" y="442688"/>
                    </a:cubicBezTo>
                    <a:cubicBezTo>
                      <a:pt x="366084" y="438858"/>
                      <a:pt x="365157" y="434071"/>
                      <a:pt x="363302" y="430241"/>
                    </a:cubicBezTo>
                    <a:cubicBezTo>
                      <a:pt x="362374" y="427368"/>
                      <a:pt x="360520" y="424496"/>
                      <a:pt x="358665" y="422581"/>
                    </a:cubicBezTo>
                    <a:cubicBezTo>
                      <a:pt x="356810" y="421625"/>
                      <a:pt x="354955" y="420667"/>
                      <a:pt x="353101" y="420667"/>
                    </a:cubicBezTo>
                    <a:cubicBezTo>
                      <a:pt x="352173" y="419709"/>
                      <a:pt x="351245" y="419709"/>
                      <a:pt x="349391" y="418752"/>
                    </a:cubicBezTo>
                    <a:cubicBezTo>
                      <a:pt x="347536" y="417795"/>
                      <a:pt x="346609" y="415880"/>
                      <a:pt x="344753" y="413008"/>
                    </a:cubicBezTo>
                    <a:cubicBezTo>
                      <a:pt x="342899" y="411092"/>
                      <a:pt x="340116" y="411092"/>
                      <a:pt x="338262" y="411092"/>
                    </a:cubicBezTo>
                    <a:cubicBezTo>
                      <a:pt x="334552" y="410135"/>
                      <a:pt x="324350" y="410135"/>
                      <a:pt x="328060" y="404391"/>
                    </a:cubicBezTo>
                    <a:cubicBezTo>
                      <a:pt x="328987" y="403433"/>
                      <a:pt x="329915" y="402475"/>
                      <a:pt x="329915" y="401518"/>
                    </a:cubicBezTo>
                    <a:cubicBezTo>
                      <a:pt x="329915" y="398646"/>
                      <a:pt x="326206" y="399603"/>
                      <a:pt x="324350" y="399603"/>
                    </a:cubicBezTo>
                    <a:cubicBezTo>
                      <a:pt x="322496" y="400560"/>
                      <a:pt x="320641" y="401518"/>
                      <a:pt x="318786" y="401518"/>
                    </a:cubicBezTo>
                    <a:cubicBezTo>
                      <a:pt x="316931" y="401518"/>
                      <a:pt x="316004" y="401518"/>
                      <a:pt x="314149" y="401518"/>
                    </a:cubicBezTo>
                    <a:cubicBezTo>
                      <a:pt x="310440" y="401518"/>
                      <a:pt x="305802" y="401518"/>
                      <a:pt x="303948" y="405347"/>
                    </a:cubicBezTo>
                    <a:lnTo>
                      <a:pt x="304875" y="412050"/>
                    </a:lnTo>
                    <a:lnTo>
                      <a:pt x="304875" y="417795"/>
                    </a:lnTo>
                    <a:lnTo>
                      <a:pt x="300238" y="415880"/>
                    </a:lnTo>
                    <a:lnTo>
                      <a:pt x="299311" y="410135"/>
                    </a:lnTo>
                    <a:cubicBezTo>
                      <a:pt x="299311" y="407263"/>
                      <a:pt x="301165" y="402475"/>
                      <a:pt x="298383" y="400560"/>
                    </a:cubicBezTo>
                    <a:cubicBezTo>
                      <a:pt x="295601" y="398646"/>
                      <a:pt x="292819" y="401518"/>
                      <a:pt x="291891" y="404391"/>
                    </a:cubicBezTo>
                    <a:cubicBezTo>
                      <a:pt x="290036" y="406305"/>
                      <a:pt x="289109" y="407263"/>
                      <a:pt x="288182" y="410135"/>
                    </a:cubicBezTo>
                    <a:cubicBezTo>
                      <a:pt x="287254" y="412050"/>
                      <a:pt x="285399" y="414922"/>
                      <a:pt x="288182" y="416837"/>
                    </a:cubicBezTo>
                    <a:cubicBezTo>
                      <a:pt x="289109" y="417795"/>
                      <a:pt x="290036" y="417795"/>
                      <a:pt x="290964" y="419709"/>
                    </a:cubicBezTo>
                    <a:cubicBezTo>
                      <a:pt x="291891" y="421625"/>
                      <a:pt x="291891" y="423539"/>
                      <a:pt x="293746" y="425454"/>
                    </a:cubicBezTo>
                    <a:cubicBezTo>
                      <a:pt x="296528" y="427368"/>
                      <a:pt x="298383" y="425454"/>
                      <a:pt x="302092" y="425454"/>
                    </a:cubicBezTo>
                    <a:cubicBezTo>
                      <a:pt x="303020" y="426412"/>
                      <a:pt x="303948" y="426412"/>
                      <a:pt x="304875" y="427368"/>
                    </a:cubicBezTo>
                    <a:cubicBezTo>
                      <a:pt x="305802" y="427368"/>
                      <a:pt x="306730" y="427368"/>
                      <a:pt x="308584" y="428326"/>
                    </a:cubicBezTo>
                    <a:cubicBezTo>
                      <a:pt x="309512" y="428326"/>
                      <a:pt x="310440" y="428326"/>
                      <a:pt x="311367" y="428326"/>
                    </a:cubicBezTo>
                    <a:cubicBezTo>
                      <a:pt x="313221" y="428326"/>
                      <a:pt x="314149" y="429284"/>
                      <a:pt x="316004" y="429284"/>
                    </a:cubicBezTo>
                    <a:cubicBezTo>
                      <a:pt x="317858" y="429284"/>
                      <a:pt x="318786" y="427368"/>
                      <a:pt x="320641" y="426412"/>
                    </a:cubicBezTo>
                    <a:cubicBezTo>
                      <a:pt x="325278" y="425454"/>
                      <a:pt x="329915" y="427368"/>
                      <a:pt x="333625" y="428326"/>
                    </a:cubicBezTo>
                    <a:cubicBezTo>
                      <a:pt x="340116" y="431198"/>
                      <a:pt x="346609" y="437901"/>
                      <a:pt x="347536" y="445560"/>
                    </a:cubicBezTo>
                    <a:cubicBezTo>
                      <a:pt x="348463" y="449390"/>
                      <a:pt x="346609" y="453219"/>
                      <a:pt x="345681" y="461836"/>
                    </a:cubicBezTo>
                    <a:cubicBezTo>
                      <a:pt x="345681" y="463751"/>
                      <a:pt x="343826" y="465666"/>
                      <a:pt x="341972" y="466623"/>
                    </a:cubicBezTo>
                    <a:lnTo>
                      <a:pt x="334552" y="467581"/>
                    </a:lnTo>
                    <a:cubicBezTo>
                      <a:pt x="332697" y="467581"/>
                      <a:pt x="329915" y="466623"/>
                      <a:pt x="328060" y="467581"/>
                    </a:cubicBezTo>
                    <a:lnTo>
                      <a:pt x="329915" y="474283"/>
                    </a:lnTo>
                    <a:cubicBezTo>
                      <a:pt x="333625" y="477155"/>
                      <a:pt x="340116" y="471411"/>
                      <a:pt x="343826" y="474283"/>
                    </a:cubicBezTo>
                    <a:cubicBezTo>
                      <a:pt x="345681" y="475240"/>
                      <a:pt x="346609" y="477155"/>
                      <a:pt x="348463" y="478112"/>
                    </a:cubicBezTo>
                    <a:cubicBezTo>
                      <a:pt x="350318" y="479070"/>
                      <a:pt x="351245" y="480028"/>
                      <a:pt x="352173" y="480028"/>
                    </a:cubicBezTo>
                    <a:cubicBezTo>
                      <a:pt x="354955" y="480985"/>
                      <a:pt x="356810" y="480028"/>
                      <a:pt x="359592" y="480028"/>
                    </a:cubicBezTo>
                    <a:cubicBezTo>
                      <a:pt x="361447" y="480028"/>
                      <a:pt x="364230" y="480028"/>
                      <a:pt x="366084" y="480985"/>
                    </a:cubicBezTo>
                    <a:cubicBezTo>
                      <a:pt x="367011" y="481942"/>
                      <a:pt x="368867" y="481942"/>
                      <a:pt x="369794" y="479070"/>
                    </a:cubicBezTo>
                    <a:cubicBezTo>
                      <a:pt x="367938" y="478112"/>
                      <a:pt x="362374" y="477155"/>
                      <a:pt x="363302" y="474283"/>
                    </a:cubicBezTo>
                    <a:cubicBezTo>
                      <a:pt x="364230" y="472368"/>
                      <a:pt x="366084" y="473325"/>
                      <a:pt x="367938" y="473325"/>
                    </a:cubicBezTo>
                    <a:cubicBezTo>
                      <a:pt x="370635" y="477267"/>
                      <a:pt x="371705" y="477267"/>
                      <a:pt x="371705" y="478370"/>
                    </a:cubicBezTo>
                    <a:cubicBezTo>
                      <a:pt x="372774" y="480575"/>
                      <a:pt x="370635" y="481678"/>
                      <a:pt x="368497" y="487193"/>
                    </a:cubicBezTo>
                    <a:cubicBezTo>
                      <a:pt x="367428" y="488295"/>
                      <a:pt x="367428" y="488295"/>
                      <a:pt x="366358" y="489398"/>
                    </a:cubicBezTo>
                    <a:cubicBezTo>
                      <a:pt x="365289" y="490501"/>
                      <a:pt x="365289" y="491604"/>
                      <a:pt x="365289" y="493810"/>
                    </a:cubicBezTo>
                    <a:cubicBezTo>
                      <a:pt x="364221" y="496015"/>
                      <a:pt x="365289" y="497118"/>
                      <a:pt x="366358" y="498221"/>
                    </a:cubicBezTo>
                    <a:cubicBezTo>
                      <a:pt x="368039" y="499088"/>
                      <a:pt x="369719" y="498593"/>
                      <a:pt x="373418" y="499678"/>
                    </a:cubicBezTo>
                    <a:cubicBezTo>
                      <a:pt x="373410" y="499685"/>
                      <a:pt x="373410" y="499694"/>
                      <a:pt x="373410" y="499702"/>
                    </a:cubicBezTo>
                    <a:cubicBezTo>
                      <a:pt x="372476" y="504503"/>
                      <a:pt x="365936" y="507383"/>
                      <a:pt x="365936" y="511224"/>
                    </a:cubicBezTo>
                    <a:lnTo>
                      <a:pt x="370609" y="514586"/>
                    </a:lnTo>
                    <a:lnTo>
                      <a:pt x="368497" y="515868"/>
                    </a:lnTo>
                    <a:lnTo>
                      <a:pt x="365289" y="521382"/>
                    </a:lnTo>
                    <a:cubicBezTo>
                      <a:pt x="362082" y="518074"/>
                      <a:pt x="364221" y="512559"/>
                      <a:pt x="359944" y="511456"/>
                    </a:cubicBezTo>
                    <a:cubicBezTo>
                      <a:pt x="357805" y="511456"/>
                      <a:pt x="356736" y="512559"/>
                      <a:pt x="356736" y="514765"/>
                    </a:cubicBezTo>
                    <a:cubicBezTo>
                      <a:pt x="355667" y="516971"/>
                      <a:pt x="353528" y="519176"/>
                      <a:pt x="350321" y="518074"/>
                    </a:cubicBezTo>
                    <a:cubicBezTo>
                      <a:pt x="348182" y="518074"/>
                      <a:pt x="347113" y="516971"/>
                      <a:pt x="341766" y="516971"/>
                    </a:cubicBezTo>
                    <a:lnTo>
                      <a:pt x="337489" y="513662"/>
                    </a:lnTo>
                    <a:cubicBezTo>
                      <a:pt x="336420" y="512559"/>
                      <a:pt x="335351" y="512559"/>
                      <a:pt x="333212" y="513662"/>
                    </a:cubicBezTo>
                    <a:cubicBezTo>
                      <a:pt x="330005" y="513662"/>
                      <a:pt x="328935" y="511456"/>
                      <a:pt x="325729" y="509251"/>
                    </a:cubicBezTo>
                    <a:cubicBezTo>
                      <a:pt x="324659" y="508148"/>
                      <a:pt x="322521" y="508148"/>
                      <a:pt x="320382" y="508148"/>
                    </a:cubicBezTo>
                    <a:cubicBezTo>
                      <a:pt x="318244" y="508148"/>
                      <a:pt x="310759" y="507045"/>
                      <a:pt x="312898" y="511456"/>
                    </a:cubicBezTo>
                    <a:cubicBezTo>
                      <a:pt x="312898" y="513662"/>
                      <a:pt x="315036" y="512559"/>
                      <a:pt x="318244" y="514765"/>
                    </a:cubicBezTo>
                    <a:cubicBezTo>
                      <a:pt x="317175" y="515868"/>
                      <a:pt x="315036" y="515868"/>
                      <a:pt x="313967" y="516971"/>
                    </a:cubicBezTo>
                    <a:lnTo>
                      <a:pt x="310759" y="524691"/>
                    </a:lnTo>
                    <a:cubicBezTo>
                      <a:pt x="308621" y="522485"/>
                      <a:pt x="309690" y="520279"/>
                      <a:pt x="308621" y="518074"/>
                    </a:cubicBezTo>
                    <a:cubicBezTo>
                      <a:pt x="307551" y="515868"/>
                      <a:pt x="305413" y="515868"/>
                      <a:pt x="303274" y="514765"/>
                    </a:cubicBezTo>
                    <a:cubicBezTo>
                      <a:pt x="301136" y="514765"/>
                      <a:pt x="298997" y="515868"/>
                      <a:pt x="296859" y="515868"/>
                    </a:cubicBezTo>
                    <a:cubicBezTo>
                      <a:pt x="295790" y="516971"/>
                      <a:pt x="294720" y="516971"/>
                      <a:pt x="292582" y="516971"/>
                    </a:cubicBezTo>
                    <a:cubicBezTo>
                      <a:pt x="292047" y="516971"/>
                      <a:pt x="291512" y="516971"/>
                      <a:pt x="290845" y="516282"/>
                    </a:cubicBezTo>
                    <a:lnTo>
                      <a:pt x="288306" y="511456"/>
                    </a:lnTo>
                    <a:cubicBezTo>
                      <a:pt x="287236" y="509251"/>
                      <a:pt x="286167" y="508148"/>
                      <a:pt x="285098" y="508148"/>
                    </a:cubicBezTo>
                    <a:cubicBezTo>
                      <a:pt x="282959" y="508148"/>
                      <a:pt x="279752" y="509251"/>
                      <a:pt x="277613" y="508148"/>
                    </a:cubicBezTo>
                    <a:cubicBezTo>
                      <a:pt x="275475" y="508148"/>
                      <a:pt x="273336" y="507045"/>
                      <a:pt x="271198" y="505942"/>
                    </a:cubicBezTo>
                    <a:cubicBezTo>
                      <a:pt x="267990" y="502633"/>
                      <a:pt x="262644" y="499324"/>
                      <a:pt x="258367" y="499324"/>
                    </a:cubicBezTo>
                    <a:cubicBezTo>
                      <a:pt x="255159" y="499324"/>
                      <a:pt x="254091" y="500427"/>
                      <a:pt x="251952" y="501530"/>
                    </a:cubicBezTo>
                    <a:cubicBezTo>
                      <a:pt x="249814" y="501530"/>
                      <a:pt x="249814" y="500427"/>
                      <a:pt x="249814" y="498221"/>
                    </a:cubicBezTo>
                    <a:cubicBezTo>
                      <a:pt x="248744" y="497118"/>
                      <a:pt x="248744" y="496015"/>
                      <a:pt x="247675" y="497118"/>
                    </a:cubicBezTo>
                    <a:cubicBezTo>
                      <a:pt x="246606" y="497118"/>
                      <a:pt x="246606" y="498221"/>
                      <a:pt x="246606" y="499324"/>
                    </a:cubicBezTo>
                    <a:cubicBezTo>
                      <a:pt x="246606" y="500427"/>
                      <a:pt x="246606" y="501255"/>
                      <a:pt x="245803" y="501806"/>
                    </a:cubicBezTo>
                    <a:lnTo>
                      <a:pt x="240190" y="502633"/>
                    </a:lnTo>
                    <a:cubicBezTo>
                      <a:pt x="238052" y="501530"/>
                      <a:pt x="238052" y="498221"/>
                      <a:pt x="236982" y="496015"/>
                    </a:cubicBezTo>
                    <a:cubicBezTo>
                      <a:pt x="236982" y="494913"/>
                      <a:pt x="236982" y="493810"/>
                      <a:pt x="236982" y="492707"/>
                    </a:cubicBezTo>
                    <a:cubicBezTo>
                      <a:pt x="235913" y="491604"/>
                      <a:pt x="235913" y="490501"/>
                      <a:pt x="233775" y="489398"/>
                    </a:cubicBezTo>
                    <a:cubicBezTo>
                      <a:pt x="231636" y="488295"/>
                      <a:pt x="229497" y="488295"/>
                      <a:pt x="228428" y="490501"/>
                    </a:cubicBezTo>
                    <a:lnTo>
                      <a:pt x="226290" y="498221"/>
                    </a:lnTo>
                    <a:cubicBezTo>
                      <a:pt x="225220" y="498221"/>
                      <a:pt x="224151" y="498221"/>
                      <a:pt x="223082" y="498221"/>
                    </a:cubicBezTo>
                    <a:cubicBezTo>
                      <a:pt x="222013" y="499324"/>
                      <a:pt x="219874" y="499324"/>
                      <a:pt x="218805" y="501530"/>
                    </a:cubicBezTo>
                    <a:cubicBezTo>
                      <a:pt x="217736" y="502633"/>
                      <a:pt x="217736" y="503736"/>
                      <a:pt x="217736" y="504839"/>
                    </a:cubicBezTo>
                    <a:cubicBezTo>
                      <a:pt x="216667" y="505942"/>
                      <a:pt x="214529" y="505942"/>
                      <a:pt x="213460" y="507045"/>
                    </a:cubicBezTo>
                    <a:cubicBezTo>
                      <a:pt x="212390" y="507045"/>
                      <a:pt x="210252" y="508148"/>
                      <a:pt x="210252" y="504839"/>
                    </a:cubicBezTo>
                    <a:cubicBezTo>
                      <a:pt x="210252" y="502633"/>
                      <a:pt x="212390" y="500427"/>
                      <a:pt x="214529" y="499324"/>
                    </a:cubicBezTo>
                    <a:lnTo>
                      <a:pt x="216667" y="493810"/>
                    </a:lnTo>
                    <a:cubicBezTo>
                      <a:pt x="213460" y="494913"/>
                      <a:pt x="212390" y="498221"/>
                      <a:pt x="209183" y="498221"/>
                    </a:cubicBezTo>
                    <a:cubicBezTo>
                      <a:pt x="207044" y="499324"/>
                      <a:pt x="205975" y="498221"/>
                      <a:pt x="203836" y="498221"/>
                    </a:cubicBezTo>
                    <a:cubicBezTo>
                      <a:pt x="201698" y="498221"/>
                      <a:pt x="200629" y="499324"/>
                      <a:pt x="199559" y="501530"/>
                    </a:cubicBezTo>
                    <a:lnTo>
                      <a:pt x="194213" y="504839"/>
                    </a:lnTo>
                    <a:cubicBezTo>
                      <a:pt x="192075" y="504839"/>
                      <a:pt x="188867" y="502633"/>
                      <a:pt x="186728" y="502633"/>
                    </a:cubicBezTo>
                    <a:cubicBezTo>
                      <a:pt x="185659" y="501530"/>
                      <a:pt x="184590" y="500427"/>
                      <a:pt x="182451" y="500427"/>
                    </a:cubicBezTo>
                    <a:cubicBezTo>
                      <a:pt x="174967" y="498221"/>
                      <a:pt x="167483" y="497118"/>
                      <a:pt x="159998" y="497118"/>
                    </a:cubicBezTo>
                    <a:cubicBezTo>
                      <a:pt x="154652" y="497118"/>
                      <a:pt x="148236" y="496015"/>
                      <a:pt x="142891" y="494913"/>
                    </a:cubicBezTo>
                    <a:cubicBezTo>
                      <a:pt x="137544" y="493810"/>
                      <a:pt x="132198" y="492707"/>
                      <a:pt x="126852" y="491604"/>
                    </a:cubicBezTo>
                    <a:cubicBezTo>
                      <a:pt x="122575" y="490501"/>
                      <a:pt x="118298" y="490501"/>
                      <a:pt x="114021" y="489398"/>
                    </a:cubicBezTo>
                    <a:cubicBezTo>
                      <a:pt x="111882" y="489398"/>
                      <a:pt x="109744" y="489398"/>
                      <a:pt x="107605" y="489398"/>
                    </a:cubicBezTo>
                    <a:cubicBezTo>
                      <a:pt x="104399" y="489398"/>
                      <a:pt x="100122" y="489398"/>
                      <a:pt x="96914" y="490501"/>
                    </a:cubicBezTo>
                    <a:cubicBezTo>
                      <a:pt x="92637" y="492707"/>
                      <a:pt x="88360" y="493810"/>
                      <a:pt x="84083" y="496015"/>
                    </a:cubicBezTo>
                    <a:cubicBezTo>
                      <a:pt x="81944" y="497118"/>
                      <a:pt x="79806" y="500427"/>
                      <a:pt x="78736" y="502633"/>
                    </a:cubicBezTo>
                    <a:cubicBezTo>
                      <a:pt x="77667" y="502633"/>
                      <a:pt x="78736" y="503736"/>
                      <a:pt x="77667" y="504839"/>
                    </a:cubicBezTo>
                    <a:cubicBezTo>
                      <a:pt x="77667" y="508148"/>
                      <a:pt x="72321" y="504839"/>
                      <a:pt x="70182" y="503736"/>
                    </a:cubicBezTo>
                    <a:cubicBezTo>
                      <a:pt x="68045" y="502633"/>
                      <a:pt x="66976" y="502633"/>
                      <a:pt x="64837" y="504839"/>
                    </a:cubicBezTo>
                    <a:cubicBezTo>
                      <a:pt x="62699" y="505942"/>
                      <a:pt x="61629" y="508148"/>
                      <a:pt x="60560" y="510354"/>
                    </a:cubicBezTo>
                    <a:cubicBezTo>
                      <a:pt x="59491" y="516971"/>
                      <a:pt x="63768" y="522485"/>
                      <a:pt x="70182" y="522485"/>
                    </a:cubicBezTo>
                    <a:cubicBezTo>
                      <a:pt x="74459" y="522485"/>
                      <a:pt x="78736" y="519176"/>
                      <a:pt x="84083" y="521382"/>
                    </a:cubicBezTo>
                    <a:cubicBezTo>
                      <a:pt x="86221" y="522485"/>
                      <a:pt x="90498" y="523588"/>
                      <a:pt x="89429" y="526896"/>
                    </a:cubicBezTo>
                    <a:cubicBezTo>
                      <a:pt x="88360" y="529102"/>
                      <a:pt x="86221" y="530205"/>
                      <a:pt x="83013" y="530205"/>
                    </a:cubicBezTo>
                    <a:cubicBezTo>
                      <a:pt x="80875" y="530205"/>
                      <a:pt x="79806" y="527999"/>
                      <a:pt x="73390" y="526896"/>
                    </a:cubicBezTo>
                    <a:cubicBezTo>
                      <a:pt x="72321" y="526896"/>
                      <a:pt x="71252" y="527999"/>
                      <a:pt x="64837" y="529102"/>
                    </a:cubicBezTo>
                    <a:cubicBezTo>
                      <a:pt x="61629" y="529102"/>
                      <a:pt x="61629" y="532411"/>
                      <a:pt x="61629" y="534617"/>
                    </a:cubicBezTo>
                    <a:cubicBezTo>
                      <a:pt x="62699" y="541235"/>
                      <a:pt x="71252" y="539029"/>
                      <a:pt x="80875" y="540132"/>
                    </a:cubicBezTo>
                    <a:cubicBezTo>
                      <a:pt x="81944" y="541235"/>
                      <a:pt x="83013" y="540132"/>
                      <a:pt x="84083" y="540132"/>
                    </a:cubicBezTo>
                    <a:lnTo>
                      <a:pt x="91568" y="542337"/>
                    </a:lnTo>
                    <a:cubicBezTo>
                      <a:pt x="93706" y="544543"/>
                      <a:pt x="91568" y="546749"/>
                      <a:pt x="90498" y="548955"/>
                    </a:cubicBezTo>
                    <a:cubicBezTo>
                      <a:pt x="90231" y="548955"/>
                      <a:pt x="90031" y="549024"/>
                      <a:pt x="89195" y="549196"/>
                    </a:cubicBezTo>
                    <a:lnTo>
                      <a:pt x="84083" y="550057"/>
                    </a:lnTo>
                    <a:cubicBezTo>
                      <a:pt x="83013" y="550057"/>
                      <a:pt x="81944" y="551160"/>
                      <a:pt x="80875" y="551160"/>
                    </a:cubicBezTo>
                    <a:lnTo>
                      <a:pt x="75529" y="551160"/>
                    </a:lnTo>
                    <a:cubicBezTo>
                      <a:pt x="73390" y="552263"/>
                      <a:pt x="75529" y="553366"/>
                      <a:pt x="75529" y="555572"/>
                    </a:cubicBezTo>
                    <a:cubicBezTo>
                      <a:pt x="74459" y="557777"/>
                      <a:pt x="73390" y="556675"/>
                      <a:pt x="71252" y="557777"/>
                    </a:cubicBezTo>
                    <a:cubicBezTo>
                      <a:pt x="70182" y="558880"/>
                      <a:pt x="68045" y="559983"/>
                      <a:pt x="68045" y="562189"/>
                    </a:cubicBezTo>
                    <a:lnTo>
                      <a:pt x="73390" y="569910"/>
                    </a:lnTo>
                    <a:cubicBezTo>
                      <a:pt x="72321" y="573218"/>
                      <a:pt x="74459" y="577630"/>
                      <a:pt x="77667" y="576527"/>
                    </a:cubicBezTo>
                    <a:cubicBezTo>
                      <a:pt x="79806" y="575424"/>
                      <a:pt x="81944" y="571013"/>
                      <a:pt x="83013" y="575424"/>
                    </a:cubicBezTo>
                    <a:cubicBezTo>
                      <a:pt x="84083" y="577630"/>
                      <a:pt x="83013" y="580938"/>
                      <a:pt x="85152" y="582041"/>
                    </a:cubicBezTo>
                    <a:cubicBezTo>
                      <a:pt x="87291" y="584247"/>
                      <a:pt x="88360" y="582041"/>
                      <a:pt x="90498" y="580938"/>
                    </a:cubicBezTo>
                    <a:cubicBezTo>
                      <a:pt x="92637" y="580938"/>
                      <a:pt x="93706" y="582041"/>
                      <a:pt x="96914" y="584247"/>
                    </a:cubicBezTo>
                    <a:cubicBezTo>
                      <a:pt x="99052" y="584247"/>
                      <a:pt x="100122" y="583144"/>
                      <a:pt x="101191" y="582041"/>
                    </a:cubicBezTo>
                    <a:lnTo>
                      <a:pt x="106536" y="582041"/>
                    </a:lnTo>
                    <a:cubicBezTo>
                      <a:pt x="107605" y="583144"/>
                      <a:pt x="107605" y="585350"/>
                      <a:pt x="106536" y="586453"/>
                    </a:cubicBezTo>
                    <a:cubicBezTo>
                      <a:pt x="106536" y="587556"/>
                      <a:pt x="105468" y="587556"/>
                      <a:pt x="104399" y="588658"/>
                    </a:cubicBezTo>
                    <a:cubicBezTo>
                      <a:pt x="103329" y="589761"/>
                      <a:pt x="102260" y="590864"/>
                      <a:pt x="102260" y="591967"/>
                    </a:cubicBezTo>
                    <a:cubicBezTo>
                      <a:pt x="101191" y="596380"/>
                      <a:pt x="99052" y="597482"/>
                      <a:pt x="94775" y="599688"/>
                    </a:cubicBezTo>
                    <a:cubicBezTo>
                      <a:pt x="90498" y="601894"/>
                      <a:pt x="85152" y="604100"/>
                      <a:pt x="81944" y="607408"/>
                    </a:cubicBezTo>
                    <a:cubicBezTo>
                      <a:pt x="79806" y="609614"/>
                      <a:pt x="80875" y="614025"/>
                      <a:pt x="84083" y="612922"/>
                    </a:cubicBezTo>
                    <a:cubicBezTo>
                      <a:pt x="86221" y="612922"/>
                      <a:pt x="86221" y="609614"/>
                      <a:pt x="87291" y="608511"/>
                    </a:cubicBezTo>
                    <a:cubicBezTo>
                      <a:pt x="91568" y="602997"/>
                      <a:pt x="99052" y="601894"/>
                      <a:pt x="104399" y="598585"/>
                    </a:cubicBezTo>
                    <a:cubicBezTo>
                      <a:pt x="105468" y="596380"/>
                      <a:pt x="106536" y="595276"/>
                      <a:pt x="107605" y="594173"/>
                    </a:cubicBezTo>
                    <a:cubicBezTo>
                      <a:pt x="108675" y="590864"/>
                      <a:pt x="111882" y="589761"/>
                      <a:pt x="114021" y="587556"/>
                    </a:cubicBezTo>
                    <a:cubicBezTo>
                      <a:pt x="116159" y="585350"/>
                      <a:pt x="119367" y="583144"/>
                      <a:pt x="119367" y="579836"/>
                    </a:cubicBezTo>
                    <a:cubicBezTo>
                      <a:pt x="119367" y="576527"/>
                      <a:pt x="120436" y="575424"/>
                      <a:pt x="123644" y="574321"/>
                    </a:cubicBezTo>
                    <a:cubicBezTo>
                      <a:pt x="122575" y="572116"/>
                      <a:pt x="124713" y="572116"/>
                      <a:pt x="125783" y="572116"/>
                    </a:cubicBezTo>
                    <a:cubicBezTo>
                      <a:pt x="126852" y="571013"/>
                      <a:pt x="126852" y="569910"/>
                      <a:pt x="127921" y="568807"/>
                    </a:cubicBezTo>
                    <a:cubicBezTo>
                      <a:pt x="127921" y="566601"/>
                      <a:pt x="130060" y="563292"/>
                      <a:pt x="132198" y="565498"/>
                    </a:cubicBezTo>
                    <a:lnTo>
                      <a:pt x="130060" y="572116"/>
                    </a:lnTo>
                    <a:lnTo>
                      <a:pt x="126852" y="579836"/>
                    </a:lnTo>
                    <a:cubicBezTo>
                      <a:pt x="125783" y="583144"/>
                      <a:pt x="130060" y="583144"/>
                      <a:pt x="132198" y="582041"/>
                    </a:cubicBezTo>
                    <a:cubicBezTo>
                      <a:pt x="133267" y="580938"/>
                      <a:pt x="135406" y="579836"/>
                      <a:pt x="136475" y="578733"/>
                    </a:cubicBezTo>
                    <a:cubicBezTo>
                      <a:pt x="138614" y="577630"/>
                      <a:pt x="139683" y="576527"/>
                      <a:pt x="140752" y="575424"/>
                    </a:cubicBezTo>
                    <a:cubicBezTo>
                      <a:pt x="141287" y="574872"/>
                      <a:pt x="141822" y="574597"/>
                      <a:pt x="142489" y="573631"/>
                    </a:cubicBezTo>
                    <a:lnTo>
                      <a:pt x="145028" y="567704"/>
                    </a:lnTo>
                    <a:cubicBezTo>
                      <a:pt x="147167" y="567704"/>
                      <a:pt x="149305" y="566601"/>
                      <a:pt x="151444" y="566601"/>
                    </a:cubicBezTo>
                    <a:cubicBezTo>
                      <a:pt x="155721" y="567704"/>
                      <a:pt x="158929" y="569910"/>
                      <a:pt x="161067" y="573218"/>
                    </a:cubicBezTo>
                    <a:cubicBezTo>
                      <a:pt x="163206" y="576527"/>
                      <a:pt x="166413" y="573218"/>
                      <a:pt x="169621" y="574321"/>
                    </a:cubicBezTo>
                    <a:cubicBezTo>
                      <a:pt x="172829" y="574321"/>
                      <a:pt x="174967" y="576527"/>
                      <a:pt x="178175" y="577630"/>
                    </a:cubicBezTo>
                    <a:cubicBezTo>
                      <a:pt x="180314" y="578733"/>
                      <a:pt x="183520" y="579836"/>
                      <a:pt x="186728" y="580938"/>
                    </a:cubicBezTo>
                    <a:cubicBezTo>
                      <a:pt x="187797" y="583144"/>
                      <a:pt x="189936" y="584247"/>
                      <a:pt x="192075" y="585350"/>
                    </a:cubicBezTo>
                    <a:cubicBezTo>
                      <a:pt x="194213" y="587556"/>
                      <a:pt x="195282" y="590864"/>
                      <a:pt x="197421" y="594173"/>
                    </a:cubicBezTo>
                    <a:cubicBezTo>
                      <a:pt x="198490" y="595276"/>
                      <a:pt x="198490" y="597482"/>
                      <a:pt x="199559" y="598585"/>
                    </a:cubicBezTo>
                    <a:cubicBezTo>
                      <a:pt x="200629" y="598585"/>
                      <a:pt x="200629" y="599688"/>
                      <a:pt x="201698" y="600791"/>
                    </a:cubicBezTo>
                    <a:cubicBezTo>
                      <a:pt x="202767" y="600791"/>
                      <a:pt x="203836" y="601894"/>
                      <a:pt x="205975" y="598585"/>
                    </a:cubicBezTo>
                    <a:cubicBezTo>
                      <a:pt x="204906" y="597482"/>
                      <a:pt x="203836" y="595276"/>
                      <a:pt x="202767" y="594173"/>
                    </a:cubicBezTo>
                    <a:cubicBezTo>
                      <a:pt x="201698" y="593070"/>
                      <a:pt x="200629" y="591967"/>
                      <a:pt x="201698" y="590864"/>
                    </a:cubicBezTo>
                    <a:cubicBezTo>
                      <a:pt x="202767" y="589761"/>
                      <a:pt x="204906" y="589761"/>
                      <a:pt x="205975" y="590864"/>
                    </a:cubicBezTo>
                    <a:cubicBezTo>
                      <a:pt x="207044" y="593070"/>
                      <a:pt x="208113" y="595276"/>
                      <a:pt x="209183" y="596380"/>
                    </a:cubicBezTo>
                    <a:cubicBezTo>
                      <a:pt x="210252" y="599688"/>
                      <a:pt x="211321" y="601894"/>
                      <a:pt x="213460" y="604100"/>
                    </a:cubicBezTo>
                    <a:cubicBezTo>
                      <a:pt x="215598" y="608511"/>
                      <a:pt x="216667" y="614025"/>
                      <a:pt x="218805" y="617334"/>
                    </a:cubicBezTo>
                    <a:cubicBezTo>
                      <a:pt x="222013" y="621745"/>
                      <a:pt x="225220" y="626157"/>
                      <a:pt x="227359" y="630569"/>
                    </a:cubicBezTo>
                    <a:cubicBezTo>
                      <a:pt x="229497" y="633878"/>
                      <a:pt x="230567" y="636083"/>
                      <a:pt x="231636" y="639392"/>
                    </a:cubicBezTo>
                    <a:cubicBezTo>
                      <a:pt x="232705" y="641598"/>
                      <a:pt x="232705" y="643803"/>
                      <a:pt x="233775" y="644906"/>
                    </a:cubicBezTo>
                    <a:cubicBezTo>
                      <a:pt x="235913" y="647112"/>
                      <a:pt x="238052" y="646009"/>
                      <a:pt x="240190" y="644906"/>
                    </a:cubicBezTo>
                    <a:cubicBezTo>
                      <a:pt x="243398" y="642701"/>
                      <a:pt x="250883" y="643803"/>
                      <a:pt x="253021" y="648215"/>
                    </a:cubicBezTo>
                    <a:lnTo>
                      <a:pt x="250883" y="655935"/>
                    </a:lnTo>
                    <a:cubicBezTo>
                      <a:pt x="248744" y="657038"/>
                      <a:pt x="245537" y="655935"/>
                      <a:pt x="243398" y="655935"/>
                    </a:cubicBezTo>
                    <a:lnTo>
                      <a:pt x="240190" y="663656"/>
                    </a:lnTo>
                    <a:cubicBezTo>
                      <a:pt x="240190" y="668067"/>
                      <a:pt x="243398" y="671376"/>
                      <a:pt x="246606" y="673582"/>
                    </a:cubicBezTo>
                    <a:cubicBezTo>
                      <a:pt x="248744" y="675787"/>
                      <a:pt x="249814" y="679096"/>
                      <a:pt x="249814" y="681302"/>
                    </a:cubicBezTo>
                    <a:cubicBezTo>
                      <a:pt x="250883" y="687919"/>
                      <a:pt x="249814" y="694537"/>
                      <a:pt x="248744" y="701154"/>
                    </a:cubicBezTo>
                    <a:cubicBezTo>
                      <a:pt x="248744" y="704463"/>
                      <a:pt x="248744" y="707771"/>
                      <a:pt x="248744" y="711080"/>
                    </a:cubicBezTo>
                    <a:cubicBezTo>
                      <a:pt x="250883" y="715491"/>
                      <a:pt x="253021" y="719904"/>
                      <a:pt x="254091" y="725418"/>
                    </a:cubicBezTo>
                    <a:cubicBezTo>
                      <a:pt x="255159" y="727624"/>
                      <a:pt x="256228" y="729829"/>
                      <a:pt x="257297" y="733138"/>
                    </a:cubicBezTo>
                    <a:cubicBezTo>
                      <a:pt x="258367" y="735344"/>
                      <a:pt x="259436" y="738652"/>
                      <a:pt x="260505" y="740858"/>
                    </a:cubicBezTo>
                    <a:cubicBezTo>
                      <a:pt x="262644" y="744167"/>
                      <a:pt x="265851" y="748578"/>
                      <a:pt x="269059" y="750785"/>
                    </a:cubicBezTo>
                    <a:cubicBezTo>
                      <a:pt x="272267" y="754093"/>
                      <a:pt x="276544" y="755196"/>
                      <a:pt x="279752" y="759608"/>
                    </a:cubicBezTo>
                    <a:cubicBezTo>
                      <a:pt x="280821" y="761813"/>
                      <a:pt x="281890" y="765122"/>
                      <a:pt x="282959" y="767328"/>
                    </a:cubicBezTo>
                    <a:cubicBezTo>
                      <a:pt x="285098" y="770636"/>
                      <a:pt x="287236" y="772842"/>
                      <a:pt x="288306" y="776150"/>
                    </a:cubicBezTo>
                    <a:cubicBezTo>
                      <a:pt x="290444" y="778356"/>
                      <a:pt x="288306" y="780562"/>
                      <a:pt x="288306" y="782769"/>
                    </a:cubicBezTo>
                    <a:cubicBezTo>
                      <a:pt x="287236" y="786077"/>
                      <a:pt x="291512" y="788283"/>
                      <a:pt x="292582" y="789386"/>
                    </a:cubicBezTo>
                    <a:cubicBezTo>
                      <a:pt x="294720" y="791591"/>
                      <a:pt x="296859" y="793797"/>
                      <a:pt x="297928" y="796003"/>
                    </a:cubicBezTo>
                    <a:cubicBezTo>
                      <a:pt x="300067" y="798209"/>
                      <a:pt x="301136" y="801517"/>
                      <a:pt x="305413" y="808134"/>
                    </a:cubicBezTo>
                    <a:lnTo>
                      <a:pt x="305413" y="800414"/>
                    </a:lnTo>
                    <a:cubicBezTo>
                      <a:pt x="304344" y="799311"/>
                      <a:pt x="303274" y="797106"/>
                      <a:pt x="302205" y="794900"/>
                    </a:cubicBezTo>
                    <a:cubicBezTo>
                      <a:pt x="301136" y="793797"/>
                      <a:pt x="300067" y="792694"/>
                      <a:pt x="298997" y="790489"/>
                    </a:cubicBezTo>
                    <a:cubicBezTo>
                      <a:pt x="296859" y="788283"/>
                      <a:pt x="295790" y="786077"/>
                      <a:pt x="294720" y="782769"/>
                    </a:cubicBezTo>
                    <a:cubicBezTo>
                      <a:pt x="293651" y="779459"/>
                      <a:pt x="291512" y="777253"/>
                      <a:pt x="291512" y="773945"/>
                    </a:cubicBezTo>
                    <a:cubicBezTo>
                      <a:pt x="290444" y="771739"/>
                      <a:pt x="290444" y="769533"/>
                      <a:pt x="290444" y="766225"/>
                    </a:cubicBezTo>
                    <a:cubicBezTo>
                      <a:pt x="290444" y="762916"/>
                      <a:pt x="293651" y="761813"/>
                      <a:pt x="296859" y="764019"/>
                    </a:cubicBezTo>
                    <a:cubicBezTo>
                      <a:pt x="298997" y="766225"/>
                      <a:pt x="300067" y="769533"/>
                      <a:pt x="301136" y="771739"/>
                    </a:cubicBezTo>
                    <a:cubicBezTo>
                      <a:pt x="303274" y="773945"/>
                      <a:pt x="305413" y="777253"/>
                      <a:pt x="307551" y="780562"/>
                    </a:cubicBezTo>
                    <a:cubicBezTo>
                      <a:pt x="311828" y="788283"/>
                      <a:pt x="315036" y="796003"/>
                      <a:pt x="319313" y="803723"/>
                    </a:cubicBezTo>
                    <a:lnTo>
                      <a:pt x="323590" y="808134"/>
                    </a:lnTo>
                    <a:cubicBezTo>
                      <a:pt x="324659" y="810340"/>
                      <a:pt x="324659" y="810340"/>
                      <a:pt x="325729" y="812547"/>
                    </a:cubicBezTo>
                    <a:cubicBezTo>
                      <a:pt x="326798" y="814753"/>
                      <a:pt x="327867" y="815855"/>
                      <a:pt x="327867" y="818061"/>
                    </a:cubicBezTo>
                    <a:cubicBezTo>
                      <a:pt x="328935" y="821370"/>
                      <a:pt x="327867" y="824678"/>
                      <a:pt x="327867" y="827987"/>
                    </a:cubicBezTo>
                    <a:lnTo>
                      <a:pt x="332143" y="836810"/>
                    </a:lnTo>
                    <a:cubicBezTo>
                      <a:pt x="334282" y="839015"/>
                      <a:pt x="336420" y="839015"/>
                      <a:pt x="339628" y="840118"/>
                    </a:cubicBezTo>
                    <a:cubicBezTo>
                      <a:pt x="340697" y="841221"/>
                      <a:pt x="341766" y="843428"/>
                      <a:pt x="343905" y="843428"/>
                    </a:cubicBezTo>
                    <a:cubicBezTo>
                      <a:pt x="344974" y="844531"/>
                      <a:pt x="347113" y="843428"/>
                      <a:pt x="348182" y="844531"/>
                    </a:cubicBezTo>
                    <a:cubicBezTo>
                      <a:pt x="349251" y="845634"/>
                      <a:pt x="349251" y="846736"/>
                      <a:pt x="350321" y="846736"/>
                    </a:cubicBezTo>
                    <a:cubicBezTo>
                      <a:pt x="352459" y="848942"/>
                      <a:pt x="353528" y="851148"/>
                      <a:pt x="356736" y="852251"/>
                    </a:cubicBezTo>
                    <a:cubicBezTo>
                      <a:pt x="359944" y="853354"/>
                      <a:pt x="365289" y="853354"/>
                      <a:pt x="368497" y="852251"/>
                    </a:cubicBezTo>
                    <a:cubicBezTo>
                      <a:pt x="371705" y="851148"/>
                      <a:pt x="374912" y="850045"/>
                      <a:pt x="378120" y="851148"/>
                    </a:cubicBezTo>
                    <a:cubicBezTo>
                      <a:pt x="380259" y="852251"/>
                      <a:pt x="381328" y="854456"/>
                      <a:pt x="383466" y="855559"/>
                    </a:cubicBezTo>
                    <a:cubicBezTo>
                      <a:pt x="386674" y="857765"/>
                      <a:pt x="387743" y="862176"/>
                      <a:pt x="390951" y="863279"/>
                    </a:cubicBezTo>
                    <a:cubicBezTo>
                      <a:pt x="392020" y="864382"/>
                      <a:pt x="393090" y="864382"/>
                      <a:pt x="394159" y="864382"/>
                    </a:cubicBezTo>
                    <a:cubicBezTo>
                      <a:pt x="398436" y="865485"/>
                      <a:pt x="400575" y="866588"/>
                      <a:pt x="402712" y="868794"/>
                    </a:cubicBezTo>
                    <a:cubicBezTo>
                      <a:pt x="406989" y="872102"/>
                      <a:pt x="405920" y="878720"/>
                      <a:pt x="408058" y="882029"/>
                    </a:cubicBezTo>
                    <a:cubicBezTo>
                      <a:pt x="410197" y="884235"/>
                      <a:pt x="412335" y="884235"/>
                      <a:pt x="414474" y="885337"/>
                    </a:cubicBezTo>
                    <a:cubicBezTo>
                      <a:pt x="416612" y="886440"/>
                      <a:pt x="416612" y="889749"/>
                      <a:pt x="419820" y="890852"/>
                    </a:cubicBezTo>
                    <a:lnTo>
                      <a:pt x="430513" y="890852"/>
                    </a:lnTo>
                    <a:cubicBezTo>
                      <a:pt x="432651" y="890852"/>
                      <a:pt x="435859" y="889749"/>
                      <a:pt x="442273" y="894160"/>
                    </a:cubicBezTo>
                    <a:cubicBezTo>
                      <a:pt x="443343" y="896366"/>
                      <a:pt x="442273" y="897469"/>
                      <a:pt x="444412" y="899675"/>
                    </a:cubicBezTo>
                    <a:cubicBezTo>
                      <a:pt x="448689" y="902983"/>
                      <a:pt x="446550" y="908498"/>
                      <a:pt x="445481" y="914013"/>
                    </a:cubicBezTo>
                    <a:cubicBezTo>
                      <a:pt x="444412" y="916218"/>
                      <a:pt x="444412" y="918424"/>
                      <a:pt x="444412" y="920630"/>
                    </a:cubicBezTo>
                    <a:cubicBezTo>
                      <a:pt x="444412" y="922836"/>
                      <a:pt x="444412" y="923938"/>
                      <a:pt x="445481" y="926144"/>
                    </a:cubicBezTo>
                    <a:cubicBezTo>
                      <a:pt x="445481" y="929453"/>
                      <a:pt x="444412" y="930556"/>
                      <a:pt x="443343" y="932761"/>
                    </a:cubicBezTo>
                    <a:cubicBezTo>
                      <a:pt x="440135" y="939380"/>
                      <a:pt x="435859" y="943791"/>
                      <a:pt x="432651" y="949305"/>
                    </a:cubicBezTo>
                    <a:cubicBezTo>
                      <a:pt x="430513" y="953717"/>
                      <a:pt x="430513" y="960334"/>
                      <a:pt x="430513" y="964745"/>
                    </a:cubicBezTo>
                    <a:cubicBezTo>
                      <a:pt x="431582" y="972466"/>
                      <a:pt x="434790" y="976878"/>
                      <a:pt x="440135" y="982392"/>
                    </a:cubicBezTo>
                    <a:cubicBezTo>
                      <a:pt x="444412" y="986803"/>
                      <a:pt x="444412" y="992318"/>
                      <a:pt x="446550" y="997832"/>
                    </a:cubicBezTo>
                    <a:cubicBezTo>
                      <a:pt x="446550" y="1000039"/>
                      <a:pt x="447620" y="1002244"/>
                      <a:pt x="448689" y="1004450"/>
                    </a:cubicBezTo>
                    <a:cubicBezTo>
                      <a:pt x="449758" y="1006656"/>
                      <a:pt x="451897" y="1007759"/>
                      <a:pt x="451897" y="1011067"/>
                    </a:cubicBezTo>
                    <a:cubicBezTo>
                      <a:pt x="451897" y="1012170"/>
                      <a:pt x="451897" y="1013273"/>
                      <a:pt x="451897" y="1015479"/>
                    </a:cubicBezTo>
                    <a:lnTo>
                      <a:pt x="455105" y="1024302"/>
                    </a:lnTo>
                    <a:cubicBezTo>
                      <a:pt x="456174" y="1025404"/>
                      <a:pt x="458312" y="1026507"/>
                      <a:pt x="460451" y="1026507"/>
                    </a:cubicBezTo>
                    <a:cubicBezTo>
                      <a:pt x="462589" y="1027610"/>
                      <a:pt x="465797" y="1028714"/>
                      <a:pt x="467936" y="1030920"/>
                    </a:cubicBezTo>
                    <a:cubicBezTo>
                      <a:pt x="470074" y="1033125"/>
                      <a:pt x="472213" y="1034228"/>
                      <a:pt x="474351" y="1036434"/>
                    </a:cubicBezTo>
                    <a:cubicBezTo>
                      <a:pt x="475420" y="1037537"/>
                      <a:pt x="475420" y="1039743"/>
                      <a:pt x="476489" y="1041948"/>
                    </a:cubicBezTo>
                    <a:cubicBezTo>
                      <a:pt x="477558" y="1044154"/>
                      <a:pt x="477558" y="1047463"/>
                      <a:pt x="477558" y="1050771"/>
                    </a:cubicBezTo>
                    <a:cubicBezTo>
                      <a:pt x="477558" y="1051874"/>
                      <a:pt x="476489" y="1052977"/>
                      <a:pt x="476489" y="1055183"/>
                    </a:cubicBezTo>
                    <a:cubicBezTo>
                      <a:pt x="476489" y="1056285"/>
                      <a:pt x="477558" y="1057388"/>
                      <a:pt x="476489" y="1062904"/>
                    </a:cubicBezTo>
                    <a:cubicBezTo>
                      <a:pt x="476489" y="1066212"/>
                      <a:pt x="474351" y="1068418"/>
                      <a:pt x="474351" y="1071727"/>
                    </a:cubicBezTo>
                    <a:cubicBezTo>
                      <a:pt x="474351" y="1075035"/>
                      <a:pt x="475420" y="1077241"/>
                      <a:pt x="475420" y="1079447"/>
                    </a:cubicBezTo>
                    <a:cubicBezTo>
                      <a:pt x="474351" y="1081652"/>
                      <a:pt x="473282" y="1082755"/>
                      <a:pt x="474351" y="1086064"/>
                    </a:cubicBezTo>
                    <a:cubicBezTo>
                      <a:pt x="474351" y="1087167"/>
                      <a:pt x="474351" y="1088269"/>
                      <a:pt x="474351" y="1090476"/>
                    </a:cubicBezTo>
                    <a:cubicBezTo>
                      <a:pt x="474351" y="1091027"/>
                      <a:pt x="474083" y="1091579"/>
                      <a:pt x="473549" y="1093371"/>
                    </a:cubicBezTo>
                    <a:lnTo>
                      <a:pt x="471143" y="1103710"/>
                    </a:lnTo>
                    <a:cubicBezTo>
                      <a:pt x="472213" y="1104813"/>
                      <a:pt x="472213" y="1105916"/>
                      <a:pt x="472213" y="1108122"/>
                    </a:cubicBezTo>
                    <a:cubicBezTo>
                      <a:pt x="472213" y="1109225"/>
                      <a:pt x="471143" y="1110328"/>
                      <a:pt x="471143" y="1112533"/>
                    </a:cubicBezTo>
                    <a:cubicBezTo>
                      <a:pt x="471143" y="1114739"/>
                      <a:pt x="472213" y="1115842"/>
                      <a:pt x="473282" y="1116945"/>
                    </a:cubicBezTo>
                    <a:cubicBezTo>
                      <a:pt x="475420" y="1121357"/>
                      <a:pt x="470074" y="1125769"/>
                      <a:pt x="469005" y="1130180"/>
                    </a:cubicBezTo>
                    <a:cubicBezTo>
                      <a:pt x="467936" y="1133489"/>
                      <a:pt x="466866" y="1136797"/>
                      <a:pt x="466866" y="1140106"/>
                    </a:cubicBezTo>
                    <a:cubicBezTo>
                      <a:pt x="466866" y="1143414"/>
                      <a:pt x="465797" y="1146723"/>
                      <a:pt x="464728" y="1148929"/>
                    </a:cubicBezTo>
                    <a:cubicBezTo>
                      <a:pt x="463659" y="1151134"/>
                      <a:pt x="464728" y="1152238"/>
                      <a:pt x="465797" y="1154444"/>
                    </a:cubicBezTo>
                    <a:cubicBezTo>
                      <a:pt x="466866" y="1156650"/>
                      <a:pt x="466866" y="1158855"/>
                      <a:pt x="466866" y="1161061"/>
                    </a:cubicBezTo>
                    <a:cubicBezTo>
                      <a:pt x="466866" y="1165472"/>
                      <a:pt x="464728" y="1167678"/>
                      <a:pt x="464728" y="1175398"/>
                    </a:cubicBezTo>
                    <a:cubicBezTo>
                      <a:pt x="464728" y="1176501"/>
                      <a:pt x="465797" y="1176501"/>
                      <a:pt x="466866" y="1177604"/>
                    </a:cubicBezTo>
                    <a:cubicBezTo>
                      <a:pt x="466866" y="1178707"/>
                      <a:pt x="466866" y="1179810"/>
                      <a:pt x="466866" y="1180912"/>
                    </a:cubicBezTo>
                    <a:cubicBezTo>
                      <a:pt x="466866" y="1183119"/>
                      <a:pt x="466866" y="1184222"/>
                      <a:pt x="465797" y="1186428"/>
                    </a:cubicBezTo>
                    <a:cubicBezTo>
                      <a:pt x="465797" y="1188634"/>
                      <a:pt x="466866" y="1189736"/>
                      <a:pt x="465797" y="1191942"/>
                    </a:cubicBezTo>
                    <a:cubicBezTo>
                      <a:pt x="464728" y="1193045"/>
                      <a:pt x="462589" y="1194148"/>
                      <a:pt x="462589" y="1196354"/>
                    </a:cubicBezTo>
                    <a:cubicBezTo>
                      <a:pt x="461520" y="1199662"/>
                      <a:pt x="464728" y="1202971"/>
                      <a:pt x="463659" y="1207382"/>
                    </a:cubicBezTo>
                    <a:cubicBezTo>
                      <a:pt x="462589" y="1210691"/>
                      <a:pt x="460451" y="1214000"/>
                      <a:pt x="460451" y="1218412"/>
                    </a:cubicBezTo>
                    <a:cubicBezTo>
                      <a:pt x="459382" y="1226132"/>
                      <a:pt x="460451" y="1234955"/>
                      <a:pt x="463659" y="1242675"/>
                    </a:cubicBezTo>
                    <a:cubicBezTo>
                      <a:pt x="465797" y="1248190"/>
                      <a:pt x="469005" y="1253704"/>
                      <a:pt x="474351" y="1257013"/>
                    </a:cubicBezTo>
                    <a:cubicBezTo>
                      <a:pt x="476489" y="1259218"/>
                      <a:pt x="486112" y="1265836"/>
                      <a:pt x="487181" y="1259218"/>
                    </a:cubicBezTo>
                    <a:cubicBezTo>
                      <a:pt x="487181" y="1254807"/>
                      <a:pt x="481835" y="1252601"/>
                      <a:pt x="480766" y="1249293"/>
                    </a:cubicBezTo>
                    <a:cubicBezTo>
                      <a:pt x="479696" y="1247087"/>
                      <a:pt x="480766" y="1243777"/>
                      <a:pt x="480766" y="1240469"/>
                    </a:cubicBezTo>
                    <a:cubicBezTo>
                      <a:pt x="480766" y="1239918"/>
                      <a:pt x="480499" y="1239366"/>
                      <a:pt x="480766" y="1238401"/>
                    </a:cubicBezTo>
                    <a:lnTo>
                      <a:pt x="483973" y="1230543"/>
                    </a:lnTo>
                    <a:cubicBezTo>
                      <a:pt x="485043" y="1231646"/>
                      <a:pt x="486112" y="1232749"/>
                      <a:pt x="487181" y="1230543"/>
                    </a:cubicBezTo>
                    <a:cubicBezTo>
                      <a:pt x="488250" y="1229440"/>
                      <a:pt x="487181" y="1227235"/>
                      <a:pt x="490389" y="1221720"/>
                    </a:cubicBezTo>
                    <a:cubicBezTo>
                      <a:pt x="491458" y="1219515"/>
                      <a:pt x="491458" y="1219515"/>
                      <a:pt x="492527" y="1218412"/>
                    </a:cubicBezTo>
                    <a:cubicBezTo>
                      <a:pt x="493597" y="1217309"/>
                      <a:pt x="494666" y="1216206"/>
                      <a:pt x="495735" y="1215103"/>
                    </a:cubicBezTo>
                    <a:lnTo>
                      <a:pt x="491458" y="1207382"/>
                    </a:lnTo>
                    <a:cubicBezTo>
                      <a:pt x="489320" y="1204074"/>
                      <a:pt x="489320" y="1201868"/>
                      <a:pt x="491458" y="1198559"/>
                    </a:cubicBezTo>
                    <a:cubicBezTo>
                      <a:pt x="493597" y="1196354"/>
                      <a:pt x="496804" y="1196354"/>
                      <a:pt x="497874" y="1194148"/>
                    </a:cubicBezTo>
                    <a:cubicBezTo>
                      <a:pt x="498943" y="1193045"/>
                      <a:pt x="497874" y="1190839"/>
                      <a:pt x="497874" y="1188634"/>
                    </a:cubicBezTo>
                    <a:lnTo>
                      <a:pt x="500012" y="1178707"/>
                    </a:lnTo>
                    <a:cubicBezTo>
                      <a:pt x="497874" y="1177604"/>
                      <a:pt x="498943" y="1174295"/>
                      <a:pt x="501082" y="1173192"/>
                    </a:cubicBezTo>
                    <a:cubicBezTo>
                      <a:pt x="502151" y="1172090"/>
                      <a:pt x="504289" y="1173192"/>
                      <a:pt x="505359" y="1172090"/>
                    </a:cubicBezTo>
                    <a:cubicBezTo>
                      <a:pt x="508566" y="1172090"/>
                      <a:pt x="512842" y="1167678"/>
                      <a:pt x="509636" y="1162164"/>
                    </a:cubicBezTo>
                    <a:cubicBezTo>
                      <a:pt x="510437" y="1159682"/>
                      <a:pt x="511774" y="1159958"/>
                      <a:pt x="512842" y="1159958"/>
                    </a:cubicBezTo>
                    <a:lnTo>
                      <a:pt x="520327" y="1156650"/>
                    </a:lnTo>
                    <a:cubicBezTo>
                      <a:pt x="523535" y="1156650"/>
                      <a:pt x="525673" y="1156650"/>
                      <a:pt x="527812" y="1155547"/>
                    </a:cubicBezTo>
                    <a:cubicBezTo>
                      <a:pt x="529950" y="1154444"/>
                      <a:pt x="531020" y="1152238"/>
                      <a:pt x="532089" y="1150031"/>
                    </a:cubicBezTo>
                    <a:cubicBezTo>
                      <a:pt x="532624" y="1149481"/>
                      <a:pt x="533158" y="1148929"/>
                      <a:pt x="533024" y="1147826"/>
                    </a:cubicBezTo>
                    <a:lnTo>
                      <a:pt x="529950" y="1142311"/>
                    </a:lnTo>
                    <a:cubicBezTo>
                      <a:pt x="529950" y="1140106"/>
                      <a:pt x="531020" y="1139003"/>
                      <a:pt x="531020" y="1137900"/>
                    </a:cubicBezTo>
                    <a:cubicBezTo>
                      <a:pt x="529950" y="1135694"/>
                      <a:pt x="526743" y="1135694"/>
                      <a:pt x="525673" y="1133489"/>
                    </a:cubicBezTo>
                    <a:cubicBezTo>
                      <a:pt x="524604" y="1131283"/>
                      <a:pt x="523535" y="1129077"/>
                      <a:pt x="527812" y="1125769"/>
                    </a:cubicBezTo>
                    <a:cubicBezTo>
                      <a:pt x="528881" y="1127974"/>
                      <a:pt x="528881" y="1131283"/>
                      <a:pt x="531020" y="1132386"/>
                    </a:cubicBezTo>
                    <a:cubicBezTo>
                      <a:pt x="532089" y="1134591"/>
                      <a:pt x="534227" y="1135694"/>
                      <a:pt x="536366" y="1134591"/>
                    </a:cubicBezTo>
                    <a:cubicBezTo>
                      <a:pt x="537435" y="1134591"/>
                      <a:pt x="538504" y="1133489"/>
                      <a:pt x="539574" y="1134591"/>
                    </a:cubicBezTo>
                    <a:cubicBezTo>
                      <a:pt x="540643" y="1134591"/>
                      <a:pt x="541712" y="1134591"/>
                      <a:pt x="542781" y="1134591"/>
                    </a:cubicBezTo>
                    <a:lnTo>
                      <a:pt x="549197" y="1126871"/>
                    </a:lnTo>
                    <a:cubicBezTo>
                      <a:pt x="550265" y="1124666"/>
                      <a:pt x="551334" y="1123563"/>
                      <a:pt x="551334" y="1122460"/>
                    </a:cubicBezTo>
                    <a:cubicBezTo>
                      <a:pt x="551334" y="1120253"/>
                      <a:pt x="550265" y="1120253"/>
                      <a:pt x="550265" y="1119150"/>
                    </a:cubicBezTo>
                    <a:lnTo>
                      <a:pt x="553473" y="1114739"/>
                    </a:lnTo>
                    <a:cubicBezTo>
                      <a:pt x="554542" y="1113636"/>
                      <a:pt x="555612" y="1111430"/>
                      <a:pt x="557750" y="1110328"/>
                    </a:cubicBezTo>
                    <a:lnTo>
                      <a:pt x="562027" y="1105916"/>
                    </a:lnTo>
                    <a:cubicBezTo>
                      <a:pt x="563096" y="1103710"/>
                      <a:pt x="564166" y="1102608"/>
                      <a:pt x="566304" y="1100402"/>
                    </a:cubicBezTo>
                    <a:cubicBezTo>
                      <a:pt x="571650" y="1094888"/>
                      <a:pt x="566304" y="1089372"/>
                      <a:pt x="567373" y="1082755"/>
                    </a:cubicBezTo>
                    <a:cubicBezTo>
                      <a:pt x="567373" y="1079447"/>
                      <a:pt x="571650" y="1077241"/>
                      <a:pt x="574858" y="1075035"/>
                    </a:cubicBezTo>
                    <a:cubicBezTo>
                      <a:pt x="575927" y="1073932"/>
                      <a:pt x="578066" y="1072829"/>
                      <a:pt x="580204" y="1070624"/>
                    </a:cubicBezTo>
                    <a:cubicBezTo>
                      <a:pt x="581274" y="1070624"/>
                      <a:pt x="581274" y="1069521"/>
                      <a:pt x="582343" y="1068418"/>
                    </a:cubicBezTo>
                    <a:cubicBezTo>
                      <a:pt x="585551" y="1067315"/>
                      <a:pt x="589827" y="1065109"/>
                      <a:pt x="593034" y="1064007"/>
                    </a:cubicBezTo>
                    <a:cubicBezTo>
                      <a:pt x="595173" y="1062904"/>
                      <a:pt x="598381" y="1062904"/>
                      <a:pt x="599450" y="1055183"/>
                    </a:cubicBezTo>
                    <a:cubicBezTo>
                      <a:pt x="599450" y="1052977"/>
                      <a:pt x="600519" y="1051874"/>
                      <a:pt x="601589" y="1050771"/>
                    </a:cubicBezTo>
                    <a:lnTo>
                      <a:pt x="605866" y="1045257"/>
                    </a:lnTo>
                    <a:cubicBezTo>
                      <a:pt x="606935" y="1043051"/>
                      <a:pt x="606935" y="1041948"/>
                      <a:pt x="606935" y="1038640"/>
                    </a:cubicBezTo>
                    <a:cubicBezTo>
                      <a:pt x="605866" y="1037537"/>
                      <a:pt x="606935" y="1036434"/>
                      <a:pt x="608004" y="1034228"/>
                    </a:cubicBezTo>
                    <a:cubicBezTo>
                      <a:pt x="609073" y="1032023"/>
                      <a:pt x="609073" y="1028714"/>
                      <a:pt x="609073" y="1026507"/>
                    </a:cubicBezTo>
                    <a:cubicBezTo>
                      <a:pt x="609073" y="1023199"/>
                      <a:pt x="606935" y="1020993"/>
                      <a:pt x="606935" y="1017684"/>
                    </a:cubicBezTo>
                    <a:cubicBezTo>
                      <a:pt x="606935" y="1015479"/>
                      <a:pt x="606935" y="1014376"/>
                      <a:pt x="608004" y="1012170"/>
                    </a:cubicBezTo>
                    <a:cubicBezTo>
                      <a:pt x="609073" y="1011067"/>
                      <a:pt x="610143" y="1008862"/>
                      <a:pt x="611212" y="1007759"/>
                    </a:cubicBezTo>
                    <a:cubicBezTo>
                      <a:pt x="612281" y="1007759"/>
                      <a:pt x="613350" y="1007759"/>
                      <a:pt x="615489" y="1006656"/>
                    </a:cubicBezTo>
                    <a:cubicBezTo>
                      <a:pt x="616558" y="1004450"/>
                      <a:pt x="617627" y="1002244"/>
                      <a:pt x="618697" y="998936"/>
                    </a:cubicBezTo>
                    <a:cubicBezTo>
                      <a:pt x="619766" y="997832"/>
                      <a:pt x="619766" y="996729"/>
                      <a:pt x="620835" y="995626"/>
                    </a:cubicBezTo>
                    <a:cubicBezTo>
                      <a:pt x="620835" y="994523"/>
                      <a:pt x="621904" y="993421"/>
                      <a:pt x="622974" y="993421"/>
                    </a:cubicBezTo>
                    <a:cubicBezTo>
                      <a:pt x="625111" y="992318"/>
                      <a:pt x="626180" y="990112"/>
                      <a:pt x="627250" y="989009"/>
                    </a:cubicBezTo>
                    <a:cubicBezTo>
                      <a:pt x="628319" y="985701"/>
                      <a:pt x="629388" y="981289"/>
                      <a:pt x="626180" y="972466"/>
                    </a:cubicBezTo>
                    <a:cubicBezTo>
                      <a:pt x="625111" y="970261"/>
                      <a:pt x="622974" y="969158"/>
                      <a:pt x="621904" y="968055"/>
                    </a:cubicBezTo>
                    <a:cubicBezTo>
                      <a:pt x="618697" y="965848"/>
                      <a:pt x="615489" y="962540"/>
                      <a:pt x="612281" y="960334"/>
                    </a:cubicBezTo>
                    <a:cubicBezTo>
                      <a:pt x="609073" y="958128"/>
                      <a:pt x="605866" y="957025"/>
                      <a:pt x="602658" y="955922"/>
                    </a:cubicBezTo>
                    <a:cubicBezTo>
                      <a:pt x="600519" y="955922"/>
                      <a:pt x="597311" y="955922"/>
                      <a:pt x="595173" y="955922"/>
                    </a:cubicBezTo>
                    <a:cubicBezTo>
                      <a:pt x="591965" y="954820"/>
                      <a:pt x="588757" y="953717"/>
                      <a:pt x="586620" y="950408"/>
                    </a:cubicBezTo>
                    <a:cubicBezTo>
                      <a:pt x="585551" y="948202"/>
                      <a:pt x="584481" y="948202"/>
                      <a:pt x="582343" y="947100"/>
                    </a:cubicBezTo>
                    <a:cubicBezTo>
                      <a:pt x="580204" y="945997"/>
                      <a:pt x="579135" y="943791"/>
                      <a:pt x="576997" y="943791"/>
                    </a:cubicBezTo>
                    <a:cubicBezTo>
                      <a:pt x="574858" y="943791"/>
                      <a:pt x="573789" y="943791"/>
                      <a:pt x="571650" y="943791"/>
                    </a:cubicBezTo>
                    <a:cubicBezTo>
                      <a:pt x="569512" y="942688"/>
                      <a:pt x="568443" y="940482"/>
                      <a:pt x="566304" y="939380"/>
                    </a:cubicBezTo>
                    <a:cubicBezTo>
                      <a:pt x="563096" y="937174"/>
                      <a:pt x="560958" y="933864"/>
                      <a:pt x="559889" y="930556"/>
                    </a:cubicBezTo>
                    <a:cubicBezTo>
                      <a:pt x="558819" y="928350"/>
                      <a:pt x="557750" y="925041"/>
                      <a:pt x="556681" y="922836"/>
                    </a:cubicBezTo>
                    <a:cubicBezTo>
                      <a:pt x="555612" y="918424"/>
                      <a:pt x="553473" y="910704"/>
                      <a:pt x="548128" y="909601"/>
                    </a:cubicBezTo>
                    <a:cubicBezTo>
                      <a:pt x="545989" y="908498"/>
                      <a:pt x="543851" y="906293"/>
                      <a:pt x="541712" y="905190"/>
                    </a:cubicBezTo>
                    <a:cubicBezTo>
                      <a:pt x="538504" y="904086"/>
                      <a:pt x="535297" y="902983"/>
                      <a:pt x="532089" y="901880"/>
                    </a:cubicBezTo>
                    <a:cubicBezTo>
                      <a:pt x="525673" y="899675"/>
                      <a:pt x="519258" y="894160"/>
                      <a:pt x="514981" y="888646"/>
                    </a:cubicBezTo>
                    <a:cubicBezTo>
                      <a:pt x="513912" y="886440"/>
                      <a:pt x="511774" y="883132"/>
                      <a:pt x="509636" y="882029"/>
                    </a:cubicBezTo>
                    <a:cubicBezTo>
                      <a:pt x="507497" y="880926"/>
                      <a:pt x="504289" y="880926"/>
                      <a:pt x="501082" y="879823"/>
                    </a:cubicBezTo>
                    <a:cubicBezTo>
                      <a:pt x="497874" y="878720"/>
                      <a:pt x="493597" y="878720"/>
                      <a:pt x="490389" y="878720"/>
                    </a:cubicBezTo>
                    <a:cubicBezTo>
                      <a:pt x="487181" y="878720"/>
                      <a:pt x="482904" y="879823"/>
                      <a:pt x="479696" y="878720"/>
                    </a:cubicBezTo>
                    <a:cubicBezTo>
                      <a:pt x="477558" y="878720"/>
                      <a:pt x="475420" y="878720"/>
                      <a:pt x="471143" y="884235"/>
                    </a:cubicBezTo>
                    <a:cubicBezTo>
                      <a:pt x="472213" y="885337"/>
                      <a:pt x="472213" y="886440"/>
                      <a:pt x="471143" y="889749"/>
                    </a:cubicBezTo>
                    <a:cubicBezTo>
                      <a:pt x="469005" y="890852"/>
                      <a:pt x="467936" y="888646"/>
                      <a:pt x="466866" y="886440"/>
                    </a:cubicBezTo>
                    <a:lnTo>
                      <a:pt x="465797" y="880926"/>
                    </a:lnTo>
                    <a:cubicBezTo>
                      <a:pt x="463659" y="878720"/>
                      <a:pt x="462589" y="878720"/>
                      <a:pt x="460451" y="879823"/>
                    </a:cubicBezTo>
                    <a:cubicBezTo>
                      <a:pt x="458312" y="880926"/>
                      <a:pt x="456174" y="882029"/>
                      <a:pt x="455105" y="884235"/>
                    </a:cubicBezTo>
                    <a:cubicBezTo>
                      <a:pt x="454035" y="886440"/>
                      <a:pt x="454035" y="889749"/>
                      <a:pt x="451897" y="890852"/>
                    </a:cubicBezTo>
                    <a:lnTo>
                      <a:pt x="446550" y="890852"/>
                    </a:lnTo>
                    <a:cubicBezTo>
                      <a:pt x="444412" y="889749"/>
                      <a:pt x="442273" y="887543"/>
                      <a:pt x="440135" y="886440"/>
                    </a:cubicBezTo>
                    <a:cubicBezTo>
                      <a:pt x="436928" y="885337"/>
                      <a:pt x="433720" y="887543"/>
                      <a:pt x="430513" y="887543"/>
                    </a:cubicBezTo>
                    <a:cubicBezTo>
                      <a:pt x="428374" y="887543"/>
                      <a:pt x="425166" y="887543"/>
                      <a:pt x="423028" y="885337"/>
                    </a:cubicBezTo>
                    <a:cubicBezTo>
                      <a:pt x="421959" y="883132"/>
                      <a:pt x="421959" y="879823"/>
                      <a:pt x="421959" y="877617"/>
                    </a:cubicBezTo>
                    <a:cubicBezTo>
                      <a:pt x="420889" y="875412"/>
                      <a:pt x="419820" y="874309"/>
                      <a:pt x="418751" y="872102"/>
                    </a:cubicBezTo>
                    <a:lnTo>
                      <a:pt x="417682" y="865485"/>
                    </a:lnTo>
                    <a:cubicBezTo>
                      <a:pt x="417682" y="861074"/>
                      <a:pt x="418751" y="857765"/>
                      <a:pt x="413405" y="850045"/>
                    </a:cubicBezTo>
                    <a:cubicBezTo>
                      <a:pt x="410197" y="848942"/>
                      <a:pt x="408058" y="850045"/>
                      <a:pt x="405920" y="850045"/>
                    </a:cubicBezTo>
                    <a:cubicBezTo>
                      <a:pt x="403781" y="851148"/>
                      <a:pt x="401644" y="851148"/>
                      <a:pt x="399505" y="851148"/>
                    </a:cubicBezTo>
                    <a:cubicBezTo>
                      <a:pt x="397367" y="851148"/>
                      <a:pt x="395228" y="850045"/>
                      <a:pt x="396298" y="847839"/>
                    </a:cubicBezTo>
                    <a:cubicBezTo>
                      <a:pt x="398436" y="845634"/>
                      <a:pt x="400575" y="843428"/>
                      <a:pt x="400575" y="841221"/>
                    </a:cubicBezTo>
                    <a:cubicBezTo>
                      <a:pt x="401644" y="839015"/>
                      <a:pt x="400575" y="839015"/>
                      <a:pt x="400575" y="835707"/>
                    </a:cubicBezTo>
                    <a:cubicBezTo>
                      <a:pt x="401109" y="835707"/>
                      <a:pt x="401644" y="835707"/>
                      <a:pt x="402311" y="834604"/>
                    </a:cubicBezTo>
                    <a:lnTo>
                      <a:pt x="404851" y="826884"/>
                    </a:lnTo>
                    <a:cubicBezTo>
                      <a:pt x="404851" y="824678"/>
                      <a:pt x="405920" y="822473"/>
                      <a:pt x="400575" y="818061"/>
                    </a:cubicBezTo>
                    <a:cubicBezTo>
                      <a:pt x="397367" y="818061"/>
                      <a:pt x="394159" y="820267"/>
                      <a:pt x="392020" y="822473"/>
                    </a:cubicBezTo>
                    <a:cubicBezTo>
                      <a:pt x="389882" y="824678"/>
                      <a:pt x="388813" y="827987"/>
                      <a:pt x="387743" y="830193"/>
                    </a:cubicBezTo>
                    <a:cubicBezTo>
                      <a:pt x="385605" y="833501"/>
                      <a:pt x="380259" y="834604"/>
                      <a:pt x="377051" y="835707"/>
                    </a:cubicBezTo>
                    <a:cubicBezTo>
                      <a:pt x="374912" y="835707"/>
                      <a:pt x="372774" y="836810"/>
                      <a:pt x="370635" y="836810"/>
                    </a:cubicBezTo>
                    <a:cubicBezTo>
                      <a:pt x="368497" y="835707"/>
                      <a:pt x="368497" y="832398"/>
                      <a:pt x="367428" y="830193"/>
                    </a:cubicBezTo>
                    <a:cubicBezTo>
                      <a:pt x="366358" y="829090"/>
                      <a:pt x="365289" y="826884"/>
                      <a:pt x="364221" y="825781"/>
                    </a:cubicBezTo>
                    <a:cubicBezTo>
                      <a:pt x="361013" y="822473"/>
                      <a:pt x="359944" y="815855"/>
                      <a:pt x="359944" y="811443"/>
                    </a:cubicBezTo>
                    <a:cubicBezTo>
                      <a:pt x="359944" y="808134"/>
                      <a:pt x="359944" y="804826"/>
                      <a:pt x="361013" y="802620"/>
                    </a:cubicBezTo>
                    <a:cubicBezTo>
                      <a:pt x="361013" y="800414"/>
                      <a:pt x="362082" y="799311"/>
                      <a:pt x="362082" y="797106"/>
                    </a:cubicBezTo>
                    <a:cubicBezTo>
                      <a:pt x="362082" y="794900"/>
                      <a:pt x="362082" y="792694"/>
                      <a:pt x="362082" y="789386"/>
                    </a:cubicBezTo>
                    <a:cubicBezTo>
                      <a:pt x="363152" y="786077"/>
                      <a:pt x="364221" y="783871"/>
                      <a:pt x="367428" y="778356"/>
                    </a:cubicBezTo>
                    <a:lnTo>
                      <a:pt x="372774" y="775048"/>
                    </a:lnTo>
                    <a:cubicBezTo>
                      <a:pt x="375982" y="773945"/>
                      <a:pt x="380259" y="770636"/>
                      <a:pt x="383466" y="771739"/>
                    </a:cubicBezTo>
                    <a:cubicBezTo>
                      <a:pt x="387743" y="771739"/>
                      <a:pt x="390951" y="776150"/>
                      <a:pt x="395228" y="775048"/>
                    </a:cubicBezTo>
                    <a:cubicBezTo>
                      <a:pt x="397367" y="773945"/>
                      <a:pt x="396298" y="771739"/>
                      <a:pt x="396298" y="770636"/>
                    </a:cubicBezTo>
                    <a:lnTo>
                      <a:pt x="403781" y="767328"/>
                    </a:lnTo>
                    <a:cubicBezTo>
                      <a:pt x="409128" y="767328"/>
                      <a:pt x="413405" y="768430"/>
                      <a:pt x="417682" y="772842"/>
                    </a:cubicBezTo>
                    <a:cubicBezTo>
                      <a:pt x="421959" y="777253"/>
                      <a:pt x="420889" y="781666"/>
                      <a:pt x="423028" y="787180"/>
                    </a:cubicBezTo>
                    <a:cubicBezTo>
                      <a:pt x="424097" y="790489"/>
                      <a:pt x="426236" y="794900"/>
                      <a:pt x="430513" y="796003"/>
                    </a:cubicBezTo>
                    <a:cubicBezTo>
                      <a:pt x="434790" y="797106"/>
                      <a:pt x="434790" y="791591"/>
                      <a:pt x="434790" y="788283"/>
                    </a:cubicBezTo>
                    <a:cubicBezTo>
                      <a:pt x="433720" y="783871"/>
                      <a:pt x="431582" y="780562"/>
                      <a:pt x="430513" y="776150"/>
                    </a:cubicBezTo>
                    <a:cubicBezTo>
                      <a:pt x="428374" y="771739"/>
                      <a:pt x="428374" y="767328"/>
                      <a:pt x="430513" y="762916"/>
                    </a:cubicBezTo>
                    <a:cubicBezTo>
                      <a:pt x="432651" y="758505"/>
                      <a:pt x="436928" y="755196"/>
                      <a:pt x="440135" y="751888"/>
                    </a:cubicBezTo>
                    <a:cubicBezTo>
                      <a:pt x="442273" y="748578"/>
                      <a:pt x="445481" y="747475"/>
                      <a:pt x="447620" y="744167"/>
                    </a:cubicBezTo>
                    <a:cubicBezTo>
                      <a:pt x="448689" y="741961"/>
                      <a:pt x="449758" y="739755"/>
                      <a:pt x="449758" y="737549"/>
                    </a:cubicBezTo>
                    <a:cubicBezTo>
                      <a:pt x="449758" y="736447"/>
                      <a:pt x="448689" y="735344"/>
                      <a:pt x="448689" y="734241"/>
                    </a:cubicBezTo>
                    <a:cubicBezTo>
                      <a:pt x="448689" y="732035"/>
                      <a:pt x="448689" y="730932"/>
                      <a:pt x="448689" y="729829"/>
                    </a:cubicBezTo>
                    <a:cubicBezTo>
                      <a:pt x="448689" y="726521"/>
                      <a:pt x="447620" y="723212"/>
                      <a:pt x="448689" y="719904"/>
                    </a:cubicBezTo>
                    <a:cubicBezTo>
                      <a:pt x="448689" y="718800"/>
                      <a:pt x="450828" y="714388"/>
                      <a:pt x="451897" y="716594"/>
                    </a:cubicBezTo>
                    <a:cubicBezTo>
                      <a:pt x="452966" y="717697"/>
                      <a:pt x="452966" y="718800"/>
                      <a:pt x="451897" y="719904"/>
                    </a:cubicBezTo>
                    <a:cubicBezTo>
                      <a:pt x="451897" y="721007"/>
                      <a:pt x="451897" y="722109"/>
                      <a:pt x="452966" y="723212"/>
                    </a:cubicBezTo>
                    <a:cubicBezTo>
                      <a:pt x="454035" y="724315"/>
                      <a:pt x="456174" y="725418"/>
                      <a:pt x="457243" y="723212"/>
                    </a:cubicBezTo>
                    <a:lnTo>
                      <a:pt x="457243" y="717697"/>
                    </a:lnTo>
                    <a:cubicBezTo>
                      <a:pt x="457243" y="716594"/>
                      <a:pt x="457243" y="716594"/>
                      <a:pt x="457243" y="715491"/>
                    </a:cubicBezTo>
                    <a:cubicBezTo>
                      <a:pt x="458312" y="713285"/>
                      <a:pt x="460451" y="712183"/>
                      <a:pt x="461520" y="711080"/>
                    </a:cubicBezTo>
                    <a:cubicBezTo>
                      <a:pt x="461520" y="709977"/>
                      <a:pt x="461520" y="708874"/>
                      <a:pt x="462589" y="707771"/>
                    </a:cubicBezTo>
                    <a:cubicBezTo>
                      <a:pt x="462589" y="706668"/>
                      <a:pt x="463659" y="705565"/>
                      <a:pt x="464728" y="704463"/>
                    </a:cubicBezTo>
                    <a:cubicBezTo>
                      <a:pt x="467936" y="700051"/>
                      <a:pt x="471143" y="695640"/>
                      <a:pt x="474351" y="691228"/>
                    </a:cubicBezTo>
                    <a:lnTo>
                      <a:pt x="485043" y="684610"/>
                    </a:lnTo>
                    <a:cubicBezTo>
                      <a:pt x="487181" y="683507"/>
                      <a:pt x="489320" y="684610"/>
                      <a:pt x="490389" y="682404"/>
                    </a:cubicBezTo>
                    <a:cubicBezTo>
                      <a:pt x="491458" y="680199"/>
                      <a:pt x="490389" y="680199"/>
                      <a:pt x="492527" y="679096"/>
                    </a:cubicBezTo>
                    <a:cubicBezTo>
                      <a:pt x="493597" y="677993"/>
                      <a:pt x="500012" y="675787"/>
                      <a:pt x="500012" y="679096"/>
                    </a:cubicBezTo>
                    <a:cubicBezTo>
                      <a:pt x="498943" y="680199"/>
                      <a:pt x="497874" y="681302"/>
                      <a:pt x="496804" y="682404"/>
                    </a:cubicBezTo>
                    <a:cubicBezTo>
                      <a:pt x="495735" y="683507"/>
                      <a:pt x="494666" y="684610"/>
                      <a:pt x="495735" y="686816"/>
                    </a:cubicBezTo>
                    <a:cubicBezTo>
                      <a:pt x="496804" y="687919"/>
                      <a:pt x="498943" y="689023"/>
                      <a:pt x="501082" y="689023"/>
                    </a:cubicBezTo>
                    <a:cubicBezTo>
                      <a:pt x="503220" y="689023"/>
                      <a:pt x="504289" y="687919"/>
                      <a:pt x="506428" y="685713"/>
                    </a:cubicBezTo>
                    <a:cubicBezTo>
                      <a:pt x="507497" y="684610"/>
                      <a:pt x="507497" y="682404"/>
                      <a:pt x="509636" y="681302"/>
                    </a:cubicBezTo>
                    <a:lnTo>
                      <a:pt x="514981" y="677993"/>
                    </a:lnTo>
                    <a:cubicBezTo>
                      <a:pt x="517119" y="674684"/>
                      <a:pt x="507497" y="675787"/>
                      <a:pt x="506428" y="675787"/>
                    </a:cubicBezTo>
                    <a:lnTo>
                      <a:pt x="501082" y="669170"/>
                    </a:lnTo>
                    <a:cubicBezTo>
                      <a:pt x="500012" y="665862"/>
                      <a:pt x="501082" y="663656"/>
                      <a:pt x="498943" y="662553"/>
                    </a:cubicBezTo>
                    <a:cubicBezTo>
                      <a:pt x="497874" y="661450"/>
                      <a:pt x="496804" y="661450"/>
                      <a:pt x="496804" y="658142"/>
                    </a:cubicBezTo>
                    <a:cubicBezTo>
                      <a:pt x="497874" y="657038"/>
                      <a:pt x="498943" y="658142"/>
                      <a:pt x="500012" y="657038"/>
                    </a:cubicBezTo>
                    <a:cubicBezTo>
                      <a:pt x="501082" y="655935"/>
                      <a:pt x="502151" y="654832"/>
                      <a:pt x="501082" y="652626"/>
                    </a:cubicBezTo>
                    <a:cubicBezTo>
                      <a:pt x="500012" y="649318"/>
                      <a:pt x="496804" y="649318"/>
                      <a:pt x="490389" y="651523"/>
                    </a:cubicBezTo>
                    <a:cubicBezTo>
                      <a:pt x="488250" y="652626"/>
                      <a:pt x="485043" y="654832"/>
                      <a:pt x="481835" y="654832"/>
                    </a:cubicBezTo>
                    <a:cubicBezTo>
                      <a:pt x="482904" y="653729"/>
                      <a:pt x="483973" y="651523"/>
                      <a:pt x="485043" y="650421"/>
                    </a:cubicBezTo>
                    <a:cubicBezTo>
                      <a:pt x="488250" y="647112"/>
                      <a:pt x="491458" y="644906"/>
                      <a:pt x="494666" y="644906"/>
                    </a:cubicBezTo>
                    <a:cubicBezTo>
                      <a:pt x="496804" y="643803"/>
                      <a:pt x="497874" y="643803"/>
                      <a:pt x="498943" y="643803"/>
                    </a:cubicBezTo>
                    <a:cubicBezTo>
                      <a:pt x="503220" y="643803"/>
                      <a:pt x="506428" y="644906"/>
                      <a:pt x="509636" y="643803"/>
                    </a:cubicBezTo>
                    <a:cubicBezTo>
                      <a:pt x="512842" y="643803"/>
                      <a:pt x="516050" y="644906"/>
                      <a:pt x="518189" y="643803"/>
                    </a:cubicBezTo>
                    <a:cubicBezTo>
                      <a:pt x="519258" y="643803"/>
                      <a:pt x="520327" y="642701"/>
                      <a:pt x="521396" y="642701"/>
                    </a:cubicBezTo>
                    <a:cubicBezTo>
                      <a:pt x="523535" y="641598"/>
                      <a:pt x="524604" y="640495"/>
                      <a:pt x="525673" y="639392"/>
                    </a:cubicBezTo>
                    <a:cubicBezTo>
                      <a:pt x="527812" y="638289"/>
                      <a:pt x="526743" y="636083"/>
                      <a:pt x="527812" y="634981"/>
                    </a:cubicBezTo>
                    <a:cubicBezTo>
                      <a:pt x="531020" y="630569"/>
                      <a:pt x="536366" y="636083"/>
                      <a:pt x="539574" y="632775"/>
                    </a:cubicBezTo>
                    <a:cubicBezTo>
                      <a:pt x="541712" y="631672"/>
                      <a:pt x="542781" y="628363"/>
                      <a:pt x="542781" y="626157"/>
                    </a:cubicBezTo>
                    <a:cubicBezTo>
                      <a:pt x="541712" y="623951"/>
                      <a:pt x="540643" y="623951"/>
                      <a:pt x="539574" y="622848"/>
                    </a:cubicBezTo>
                    <a:cubicBezTo>
                      <a:pt x="537435" y="622848"/>
                      <a:pt x="537435" y="621745"/>
                      <a:pt x="535297" y="621745"/>
                    </a:cubicBezTo>
                    <a:cubicBezTo>
                      <a:pt x="534227" y="621745"/>
                      <a:pt x="533158" y="622848"/>
                      <a:pt x="532089" y="622848"/>
                    </a:cubicBezTo>
                    <a:cubicBezTo>
                      <a:pt x="528881" y="625054"/>
                      <a:pt x="526743" y="626157"/>
                      <a:pt x="524604" y="626157"/>
                    </a:cubicBezTo>
                    <a:cubicBezTo>
                      <a:pt x="522466" y="626157"/>
                      <a:pt x="520327" y="623951"/>
                      <a:pt x="521396" y="621745"/>
                    </a:cubicBezTo>
                    <a:cubicBezTo>
                      <a:pt x="521396" y="619540"/>
                      <a:pt x="524604" y="619540"/>
                      <a:pt x="525673" y="617334"/>
                    </a:cubicBezTo>
                    <a:cubicBezTo>
                      <a:pt x="527812" y="616231"/>
                      <a:pt x="528881" y="614025"/>
                      <a:pt x="526743" y="612922"/>
                    </a:cubicBezTo>
                    <a:cubicBezTo>
                      <a:pt x="524604" y="611820"/>
                      <a:pt x="521396" y="611820"/>
                      <a:pt x="519258" y="611820"/>
                    </a:cubicBezTo>
                    <a:cubicBezTo>
                      <a:pt x="514981" y="610717"/>
                      <a:pt x="516050" y="608511"/>
                      <a:pt x="516050" y="606305"/>
                    </a:cubicBezTo>
                    <a:cubicBezTo>
                      <a:pt x="516050" y="605805"/>
                      <a:pt x="516050" y="605305"/>
                      <a:pt x="516050" y="604806"/>
                    </a:cubicBezTo>
                    <a:cubicBezTo>
                      <a:pt x="516639" y="604381"/>
                      <a:pt x="517261" y="604381"/>
                      <a:pt x="521324" y="606272"/>
                    </a:cubicBezTo>
                    <a:cubicBezTo>
                      <a:pt x="525874" y="607219"/>
                      <a:pt x="529513" y="604381"/>
                      <a:pt x="533152" y="603434"/>
                    </a:cubicBezTo>
                    <a:lnTo>
                      <a:pt x="538612" y="602489"/>
                    </a:lnTo>
                    <a:cubicBezTo>
                      <a:pt x="541341" y="602489"/>
                      <a:pt x="541341" y="603434"/>
                      <a:pt x="543161" y="604381"/>
                    </a:cubicBezTo>
                    <a:cubicBezTo>
                      <a:pt x="545891" y="606272"/>
                      <a:pt x="547710" y="608164"/>
                      <a:pt x="550440" y="609110"/>
                    </a:cubicBezTo>
                    <a:cubicBezTo>
                      <a:pt x="561357" y="612894"/>
                      <a:pt x="558629" y="625190"/>
                      <a:pt x="556809" y="634648"/>
                    </a:cubicBezTo>
                    <a:cubicBezTo>
                      <a:pt x="555899" y="638431"/>
                      <a:pt x="557718" y="644106"/>
                      <a:pt x="560448" y="647889"/>
                    </a:cubicBezTo>
                    <a:cubicBezTo>
                      <a:pt x="563178" y="651674"/>
                      <a:pt x="566817" y="654511"/>
                      <a:pt x="568637" y="658294"/>
                    </a:cubicBezTo>
                    <a:cubicBezTo>
                      <a:pt x="570456" y="660186"/>
                      <a:pt x="571366" y="663024"/>
                      <a:pt x="571366" y="664915"/>
                    </a:cubicBezTo>
                    <a:cubicBezTo>
                      <a:pt x="571366" y="666807"/>
                      <a:pt x="571366" y="667753"/>
                      <a:pt x="572276" y="668699"/>
                    </a:cubicBezTo>
                    <a:cubicBezTo>
                      <a:pt x="572276" y="673428"/>
                      <a:pt x="569547" y="676265"/>
                      <a:pt x="572276" y="680048"/>
                    </a:cubicBezTo>
                    <a:cubicBezTo>
                      <a:pt x="576825" y="686670"/>
                      <a:pt x="569547" y="695183"/>
                      <a:pt x="567727" y="701804"/>
                    </a:cubicBezTo>
                    <a:cubicBezTo>
                      <a:pt x="566817" y="706532"/>
                      <a:pt x="564998" y="713154"/>
                      <a:pt x="567727" y="716937"/>
                    </a:cubicBezTo>
                    <a:cubicBezTo>
                      <a:pt x="568637" y="717883"/>
                      <a:pt x="570456" y="718829"/>
                      <a:pt x="571366" y="719775"/>
                    </a:cubicBezTo>
                    <a:cubicBezTo>
                      <a:pt x="573186" y="722612"/>
                      <a:pt x="573186" y="725450"/>
                      <a:pt x="574096" y="727342"/>
                    </a:cubicBezTo>
                    <a:cubicBezTo>
                      <a:pt x="575006" y="729233"/>
                      <a:pt x="575006" y="732071"/>
                      <a:pt x="575006" y="733963"/>
                    </a:cubicBezTo>
                    <a:cubicBezTo>
                      <a:pt x="575916" y="736800"/>
                      <a:pt x="577735" y="737746"/>
                      <a:pt x="578646" y="740583"/>
                    </a:cubicBezTo>
                    <a:cubicBezTo>
                      <a:pt x="579555" y="748151"/>
                      <a:pt x="577735" y="754771"/>
                      <a:pt x="580465" y="761392"/>
                    </a:cubicBezTo>
                    <a:cubicBezTo>
                      <a:pt x="582285" y="765175"/>
                      <a:pt x="584104" y="768959"/>
                      <a:pt x="585924" y="772742"/>
                    </a:cubicBezTo>
                    <a:cubicBezTo>
                      <a:pt x="587743" y="774634"/>
                      <a:pt x="588654" y="776525"/>
                      <a:pt x="588654" y="779363"/>
                    </a:cubicBezTo>
                    <a:cubicBezTo>
                      <a:pt x="589564" y="783147"/>
                      <a:pt x="587743" y="787876"/>
                      <a:pt x="587743" y="791659"/>
                    </a:cubicBezTo>
                    <a:cubicBezTo>
                      <a:pt x="588654" y="797334"/>
                      <a:pt x="593203" y="797334"/>
                      <a:pt x="597752" y="795443"/>
                    </a:cubicBezTo>
                    <a:cubicBezTo>
                      <a:pt x="600481" y="794497"/>
                      <a:pt x="603211" y="793551"/>
                      <a:pt x="606851" y="793551"/>
                    </a:cubicBezTo>
                    <a:cubicBezTo>
                      <a:pt x="612310" y="794497"/>
                      <a:pt x="618679" y="795443"/>
                      <a:pt x="623228" y="792606"/>
                    </a:cubicBezTo>
                    <a:lnTo>
                      <a:pt x="630507" y="785038"/>
                    </a:lnTo>
                    <a:cubicBezTo>
                      <a:pt x="632327" y="783147"/>
                      <a:pt x="632327" y="780310"/>
                      <a:pt x="633236" y="778418"/>
                    </a:cubicBezTo>
                    <a:cubicBezTo>
                      <a:pt x="635057" y="772742"/>
                      <a:pt x="641426" y="770850"/>
                      <a:pt x="643245" y="765175"/>
                    </a:cubicBezTo>
                    <a:cubicBezTo>
                      <a:pt x="644154" y="762338"/>
                      <a:pt x="644154" y="759500"/>
                      <a:pt x="644154" y="756663"/>
                    </a:cubicBezTo>
                    <a:cubicBezTo>
                      <a:pt x="645975" y="752879"/>
                      <a:pt x="650523" y="751934"/>
                      <a:pt x="651434" y="747204"/>
                    </a:cubicBezTo>
                    <a:cubicBezTo>
                      <a:pt x="652344" y="743421"/>
                      <a:pt x="655983" y="734908"/>
                      <a:pt x="652344" y="731125"/>
                    </a:cubicBezTo>
                    <a:cubicBezTo>
                      <a:pt x="650523" y="729233"/>
                      <a:pt x="648704" y="729233"/>
                      <a:pt x="649614" y="726395"/>
                    </a:cubicBezTo>
                    <a:cubicBezTo>
                      <a:pt x="650523" y="723558"/>
                      <a:pt x="653253" y="721667"/>
                      <a:pt x="655983" y="719775"/>
                    </a:cubicBezTo>
                    <a:cubicBezTo>
                      <a:pt x="659622" y="717883"/>
                      <a:pt x="663262" y="717883"/>
                      <a:pt x="665991" y="714100"/>
                    </a:cubicBezTo>
                    <a:cubicBezTo>
                      <a:pt x="668721" y="711262"/>
                      <a:pt x="668721" y="707479"/>
                      <a:pt x="669631" y="703695"/>
                    </a:cubicBezTo>
                    <a:cubicBezTo>
                      <a:pt x="669631" y="698966"/>
                      <a:pt x="671451" y="695183"/>
                      <a:pt x="672360" y="690453"/>
                    </a:cubicBezTo>
                    <a:cubicBezTo>
                      <a:pt x="672360" y="686670"/>
                      <a:pt x="671451" y="681940"/>
                      <a:pt x="670540" y="677211"/>
                    </a:cubicBezTo>
                    <a:cubicBezTo>
                      <a:pt x="668721" y="673428"/>
                      <a:pt x="667811" y="668699"/>
                      <a:pt x="666901" y="665861"/>
                    </a:cubicBezTo>
                    <a:cubicBezTo>
                      <a:pt x="665991" y="663969"/>
                      <a:pt x="665082" y="662077"/>
                      <a:pt x="665082" y="660186"/>
                    </a:cubicBezTo>
                    <a:cubicBezTo>
                      <a:pt x="665082" y="657349"/>
                      <a:pt x="665991" y="653565"/>
                      <a:pt x="666901" y="650727"/>
                    </a:cubicBezTo>
                    <a:cubicBezTo>
                      <a:pt x="667811" y="648836"/>
                      <a:pt x="669631" y="648836"/>
                      <a:pt x="670540" y="646944"/>
                    </a:cubicBezTo>
                    <a:cubicBezTo>
                      <a:pt x="671451" y="645998"/>
                      <a:pt x="671451" y="644106"/>
                      <a:pt x="672360" y="643161"/>
                    </a:cubicBezTo>
                    <a:cubicBezTo>
                      <a:pt x="674180" y="640323"/>
                      <a:pt x="676909" y="638431"/>
                      <a:pt x="679639" y="635594"/>
                    </a:cubicBezTo>
                    <a:cubicBezTo>
                      <a:pt x="682369" y="632756"/>
                      <a:pt x="685099" y="628973"/>
                      <a:pt x="687827" y="625190"/>
                    </a:cubicBezTo>
                    <a:cubicBezTo>
                      <a:pt x="688738" y="623298"/>
                      <a:pt x="688738" y="621406"/>
                      <a:pt x="689647" y="620460"/>
                    </a:cubicBezTo>
                    <a:cubicBezTo>
                      <a:pt x="692377" y="615730"/>
                      <a:pt x="697836" y="613839"/>
                      <a:pt x="701476" y="610056"/>
                    </a:cubicBezTo>
                    <a:cubicBezTo>
                      <a:pt x="703295" y="607219"/>
                      <a:pt x="703295" y="605327"/>
                      <a:pt x="703295" y="602489"/>
                    </a:cubicBezTo>
                    <a:cubicBezTo>
                      <a:pt x="703295" y="598706"/>
                      <a:pt x="704205" y="596814"/>
                      <a:pt x="706025" y="593031"/>
                    </a:cubicBezTo>
                    <a:cubicBezTo>
                      <a:pt x="706935" y="591139"/>
                      <a:pt x="708755" y="589248"/>
                      <a:pt x="709664" y="586410"/>
                    </a:cubicBezTo>
                    <a:cubicBezTo>
                      <a:pt x="710574" y="585463"/>
                      <a:pt x="711484" y="583572"/>
                      <a:pt x="712394" y="581680"/>
                    </a:cubicBezTo>
                    <a:lnTo>
                      <a:pt x="713304" y="574113"/>
                    </a:lnTo>
                    <a:cubicBezTo>
                      <a:pt x="712394" y="572222"/>
                      <a:pt x="710574" y="573168"/>
                      <a:pt x="709664" y="574113"/>
                    </a:cubicBezTo>
                    <a:cubicBezTo>
                      <a:pt x="707844" y="576005"/>
                      <a:pt x="706935" y="576005"/>
                      <a:pt x="700565" y="576951"/>
                    </a:cubicBezTo>
                    <a:cubicBezTo>
                      <a:pt x="699656" y="576951"/>
                      <a:pt x="699656" y="577897"/>
                      <a:pt x="698746" y="578843"/>
                    </a:cubicBezTo>
                    <a:cubicBezTo>
                      <a:pt x="696017" y="579788"/>
                      <a:pt x="693287" y="578843"/>
                      <a:pt x="686008" y="578843"/>
                    </a:cubicBezTo>
                    <a:cubicBezTo>
                      <a:pt x="684188" y="577897"/>
                      <a:pt x="684188" y="576951"/>
                      <a:pt x="683278" y="575060"/>
                    </a:cubicBezTo>
                    <a:cubicBezTo>
                      <a:pt x="681459" y="569384"/>
                      <a:pt x="676909" y="566547"/>
                      <a:pt x="674180" y="561817"/>
                    </a:cubicBezTo>
                    <a:cubicBezTo>
                      <a:pt x="671451" y="556142"/>
                      <a:pt x="666901" y="550467"/>
                      <a:pt x="665991" y="544792"/>
                    </a:cubicBezTo>
                    <a:cubicBezTo>
                      <a:pt x="665082" y="541009"/>
                      <a:pt x="665082" y="537225"/>
                      <a:pt x="663262" y="533441"/>
                    </a:cubicBezTo>
                    <a:cubicBezTo>
                      <a:pt x="660532" y="528713"/>
                      <a:pt x="655983" y="523983"/>
                      <a:pt x="654163" y="518308"/>
                    </a:cubicBezTo>
                    <a:lnTo>
                      <a:pt x="653253" y="509795"/>
                    </a:lnTo>
                    <a:cubicBezTo>
                      <a:pt x="652344" y="507904"/>
                      <a:pt x="650523" y="505066"/>
                      <a:pt x="649614" y="502229"/>
                    </a:cubicBezTo>
                    <a:cubicBezTo>
                      <a:pt x="648704" y="501283"/>
                      <a:pt x="644154" y="496554"/>
                      <a:pt x="645065" y="494662"/>
                    </a:cubicBezTo>
                    <a:lnTo>
                      <a:pt x="651434" y="493716"/>
                    </a:lnTo>
                    <a:cubicBezTo>
                      <a:pt x="653253" y="495608"/>
                      <a:pt x="655983" y="498446"/>
                      <a:pt x="656893" y="501283"/>
                    </a:cubicBezTo>
                    <a:cubicBezTo>
                      <a:pt x="657802" y="503174"/>
                      <a:pt x="657802" y="505066"/>
                      <a:pt x="659622" y="507904"/>
                    </a:cubicBezTo>
                    <a:cubicBezTo>
                      <a:pt x="660532" y="509795"/>
                      <a:pt x="661442" y="510742"/>
                      <a:pt x="662352" y="514525"/>
                    </a:cubicBezTo>
                    <a:cubicBezTo>
                      <a:pt x="663262" y="517362"/>
                      <a:pt x="664171" y="519254"/>
                      <a:pt x="665991" y="521145"/>
                    </a:cubicBezTo>
                    <a:cubicBezTo>
                      <a:pt x="667811" y="523983"/>
                      <a:pt x="667811" y="526821"/>
                      <a:pt x="668721" y="529658"/>
                    </a:cubicBezTo>
                    <a:cubicBezTo>
                      <a:pt x="668721" y="532496"/>
                      <a:pt x="670540" y="532496"/>
                      <a:pt x="671451" y="535333"/>
                    </a:cubicBezTo>
                    <a:cubicBezTo>
                      <a:pt x="672360" y="537225"/>
                      <a:pt x="672360" y="540063"/>
                      <a:pt x="674180" y="542901"/>
                    </a:cubicBezTo>
                    <a:cubicBezTo>
                      <a:pt x="675090" y="545738"/>
                      <a:pt x="677819" y="545738"/>
                      <a:pt x="679639" y="547629"/>
                    </a:cubicBezTo>
                    <a:cubicBezTo>
                      <a:pt x="681459" y="550467"/>
                      <a:pt x="680549" y="554251"/>
                      <a:pt x="680549" y="557089"/>
                    </a:cubicBezTo>
                    <a:cubicBezTo>
                      <a:pt x="679639" y="562763"/>
                      <a:pt x="682369" y="566547"/>
                      <a:pt x="687827" y="567492"/>
                    </a:cubicBezTo>
                    <a:cubicBezTo>
                      <a:pt x="691468" y="568438"/>
                      <a:pt x="694196" y="566547"/>
                      <a:pt x="696926" y="566547"/>
                    </a:cubicBezTo>
                    <a:cubicBezTo>
                      <a:pt x="699656" y="565600"/>
                      <a:pt x="702386" y="566547"/>
                      <a:pt x="705115" y="565600"/>
                    </a:cubicBezTo>
                    <a:lnTo>
                      <a:pt x="707844" y="560872"/>
                    </a:lnTo>
                    <a:cubicBezTo>
                      <a:pt x="709664" y="559926"/>
                      <a:pt x="712394" y="561817"/>
                      <a:pt x="715124" y="554251"/>
                    </a:cubicBezTo>
                    <a:cubicBezTo>
                      <a:pt x="716033" y="550467"/>
                      <a:pt x="721493" y="549521"/>
                      <a:pt x="724222" y="547629"/>
                    </a:cubicBezTo>
                    <a:cubicBezTo>
                      <a:pt x="726042" y="547629"/>
                      <a:pt x="727861" y="545738"/>
                      <a:pt x="729681" y="545738"/>
                    </a:cubicBezTo>
                    <a:cubicBezTo>
                      <a:pt x="731501" y="544792"/>
                      <a:pt x="734230" y="543846"/>
                      <a:pt x="736050" y="542901"/>
                    </a:cubicBezTo>
                    <a:cubicBezTo>
                      <a:pt x="738780" y="541009"/>
                      <a:pt x="739689" y="536279"/>
                      <a:pt x="739689" y="533441"/>
                    </a:cubicBezTo>
                    <a:cubicBezTo>
                      <a:pt x="740599" y="529658"/>
                      <a:pt x="741510" y="525875"/>
                      <a:pt x="739689" y="522092"/>
                    </a:cubicBezTo>
                    <a:cubicBezTo>
                      <a:pt x="737869" y="518308"/>
                      <a:pt x="734230" y="518308"/>
                      <a:pt x="732411" y="515470"/>
                    </a:cubicBezTo>
                    <a:cubicBezTo>
                      <a:pt x="730591" y="513579"/>
                      <a:pt x="730591" y="511687"/>
                      <a:pt x="727861" y="512633"/>
                    </a:cubicBezTo>
                    <a:cubicBezTo>
                      <a:pt x="725132" y="512633"/>
                      <a:pt x="726042" y="518308"/>
                      <a:pt x="722402" y="519254"/>
                    </a:cubicBezTo>
                    <a:cubicBezTo>
                      <a:pt x="718763" y="521145"/>
                      <a:pt x="712394" y="516417"/>
                      <a:pt x="709664" y="514525"/>
                    </a:cubicBezTo>
                    <a:cubicBezTo>
                      <a:pt x="707844" y="512633"/>
                      <a:pt x="706935" y="510742"/>
                      <a:pt x="706025" y="508850"/>
                    </a:cubicBezTo>
                    <a:cubicBezTo>
                      <a:pt x="706025" y="506957"/>
                      <a:pt x="706025" y="505066"/>
                      <a:pt x="706025" y="503174"/>
                    </a:cubicBezTo>
                    <a:cubicBezTo>
                      <a:pt x="705115" y="500337"/>
                      <a:pt x="703295" y="498446"/>
                      <a:pt x="701476" y="496554"/>
                    </a:cubicBezTo>
                    <a:cubicBezTo>
                      <a:pt x="699656" y="495608"/>
                      <a:pt x="699656" y="493716"/>
                      <a:pt x="698746" y="491824"/>
                    </a:cubicBezTo>
                    <a:cubicBezTo>
                      <a:pt x="698746" y="488041"/>
                      <a:pt x="703295" y="485203"/>
                      <a:pt x="706935" y="487095"/>
                    </a:cubicBezTo>
                    <a:cubicBezTo>
                      <a:pt x="708755" y="489933"/>
                      <a:pt x="708755" y="493716"/>
                      <a:pt x="710574" y="496554"/>
                    </a:cubicBezTo>
                    <a:cubicBezTo>
                      <a:pt x="712394" y="501283"/>
                      <a:pt x="716033" y="501283"/>
                      <a:pt x="720582" y="501283"/>
                    </a:cubicBezTo>
                    <a:cubicBezTo>
                      <a:pt x="725132" y="501283"/>
                      <a:pt x="727861" y="501283"/>
                      <a:pt x="731501" y="505066"/>
                    </a:cubicBezTo>
                    <a:cubicBezTo>
                      <a:pt x="733320" y="506957"/>
                      <a:pt x="735141" y="509795"/>
                      <a:pt x="738780" y="509795"/>
                    </a:cubicBezTo>
                    <a:cubicBezTo>
                      <a:pt x="740599" y="510742"/>
                      <a:pt x="743329" y="510742"/>
                      <a:pt x="746059" y="511687"/>
                    </a:cubicBezTo>
                    <a:cubicBezTo>
                      <a:pt x="749698" y="512633"/>
                      <a:pt x="753337" y="511687"/>
                      <a:pt x="756976" y="509795"/>
                    </a:cubicBezTo>
                    <a:cubicBezTo>
                      <a:pt x="760616" y="508850"/>
                      <a:pt x="764255" y="506957"/>
                      <a:pt x="767895" y="509795"/>
                    </a:cubicBezTo>
                    <a:cubicBezTo>
                      <a:pt x="770624" y="511687"/>
                      <a:pt x="769715" y="516417"/>
                      <a:pt x="771535" y="519254"/>
                    </a:cubicBezTo>
                    <a:cubicBezTo>
                      <a:pt x="773354" y="522092"/>
                      <a:pt x="776084" y="522092"/>
                      <a:pt x="777904" y="523983"/>
                    </a:cubicBezTo>
                    <a:cubicBezTo>
                      <a:pt x="780633" y="525875"/>
                      <a:pt x="776084" y="526821"/>
                      <a:pt x="776084" y="529658"/>
                    </a:cubicBezTo>
                    <a:cubicBezTo>
                      <a:pt x="776084" y="532496"/>
                      <a:pt x="777904" y="534388"/>
                      <a:pt x="780633" y="534388"/>
                    </a:cubicBezTo>
                    <a:cubicBezTo>
                      <a:pt x="783362" y="534388"/>
                      <a:pt x="783362" y="532496"/>
                      <a:pt x="785183" y="529658"/>
                    </a:cubicBezTo>
                    <a:cubicBezTo>
                      <a:pt x="786092" y="528713"/>
                      <a:pt x="787002" y="527767"/>
                      <a:pt x="787912" y="529658"/>
                    </a:cubicBezTo>
                    <a:cubicBezTo>
                      <a:pt x="789731" y="532496"/>
                      <a:pt x="787912" y="536279"/>
                      <a:pt x="787912" y="539116"/>
                    </a:cubicBezTo>
                    <a:cubicBezTo>
                      <a:pt x="787912" y="542901"/>
                      <a:pt x="788822" y="546684"/>
                      <a:pt x="790641" y="550467"/>
                    </a:cubicBezTo>
                    <a:cubicBezTo>
                      <a:pt x="793371" y="554251"/>
                      <a:pt x="793371" y="557089"/>
                      <a:pt x="794280" y="560872"/>
                    </a:cubicBezTo>
                    <a:cubicBezTo>
                      <a:pt x="795191" y="563709"/>
                      <a:pt x="795191" y="567492"/>
                      <a:pt x="796100" y="570330"/>
                    </a:cubicBezTo>
                    <a:cubicBezTo>
                      <a:pt x="797010" y="574113"/>
                      <a:pt x="797921" y="577897"/>
                      <a:pt x="798830" y="581680"/>
                    </a:cubicBezTo>
                    <a:cubicBezTo>
                      <a:pt x="799740" y="587355"/>
                      <a:pt x="803379" y="592084"/>
                      <a:pt x="808839" y="589248"/>
                    </a:cubicBezTo>
                    <a:cubicBezTo>
                      <a:pt x="811568" y="587355"/>
                      <a:pt x="813388" y="584518"/>
                      <a:pt x="813388" y="581680"/>
                    </a:cubicBezTo>
                    <a:cubicBezTo>
                      <a:pt x="813388" y="580735"/>
                      <a:pt x="813388" y="579788"/>
                      <a:pt x="813388" y="577897"/>
                    </a:cubicBezTo>
                    <a:cubicBezTo>
                      <a:pt x="814297" y="576951"/>
                      <a:pt x="815208" y="576005"/>
                      <a:pt x="815208" y="574113"/>
                    </a:cubicBezTo>
                    <a:cubicBezTo>
                      <a:pt x="816117" y="572222"/>
                      <a:pt x="815208" y="570330"/>
                      <a:pt x="814297" y="568438"/>
                    </a:cubicBezTo>
                    <a:cubicBezTo>
                      <a:pt x="814297" y="565600"/>
                      <a:pt x="814297" y="562763"/>
                      <a:pt x="815208" y="560872"/>
                    </a:cubicBezTo>
                    <a:cubicBezTo>
                      <a:pt x="816117" y="559926"/>
                      <a:pt x="817027" y="559926"/>
                      <a:pt x="817937" y="558980"/>
                    </a:cubicBezTo>
                    <a:cubicBezTo>
                      <a:pt x="818847" y="558034"/>
                      <a:pt x="818847" y="557089"/>
                      <a:pt x="819757" y="556142"/>
                    </a:cubicBezTo>
                    <a:cubicBezTo>
                      <a:pt x="820666" y="553304"/>
                      <a:pt x="823396" y="552359"/>
                      <a:pt x="825216" y="551413"/>
                    </a:cubicBezTo>
                    <a:cubicBezTo>
                      <a:pt x="829765" y="548576"/>
                      <a:pt x="834314" y="545738"/>
                      <a:pt x="837044" y="541009"/>
                    </a:cubicBezTo>
                    <a:cubicBezTo>
                      <a:pt x="837954" y="539116"/>
                      <a:pt x="839773" y="537225"/>
                      <a:pt x="841594" y="535333"/>
                    </a:cubicBezTo>
                    <a:cubicBezTo>
                      <a:pt x="841594" y="534388"/>
                      <a:pt x="842503" y="533441"/>
                      <a:pt x="843413" y="532496"/>
                    </a:cubicBezTo>
                    <a:lnTo>
                      <a:pt x="848872" y="531550"/>
                    </a:lnTo>
                    <a:cubicBezTo>
                      <a:pt x="850691" y="530605"/>
                      <a:pt x="851602" y="526821"/>
                      <a:pt x="857060" y="527767"/>
                    </a:cubicBezTo>
                    <a:cubicBezTo>
                      <a:pt x="858881" y="530605"/>
                      <a:pt x="858881" y="533441"/>
                      <a:pt x="860700" y="535333"/>
                    </a:cubicBezTo>
                    <a:cubicBezTo>
                      <a:pt x="861610" y="537225"/>
                      <a:pt x="862520" y="536279"/>
                      <a:pt x="863429" y="537225"/>
                    </a:cubicBezTo>
                    <a:cubicBezTo>
                      <a:pt x="864339" y="538171"/>
                      <a:pt x="864339" y="540063"/>
                      <a:pt x="867069" y="545738"/>
                    </a:cubicBezTo>
                    <a:cubicBezTo>
                      <a:pt x="867979" y="547629"/>
                      <a:pt x="867979" y="549521"/>
                      <a:pt x="867069" y="551413"/>
                    </a:cubicBezTo>
                    <a:lnTo>
                      <a:pt x="867069" y="557089"/>
                    </a:lnTo>
                    <a:cubicBezTo>
                      <a:pt x="868889" y="557089"/>
                      <a:pt x="870708" y="556142"/>
                      <a:pt x="871619" y="555196"/>
                    </a:cubicBezTo>
                    <a:cubicBezTo>
                      <a:pt x="873438" y="554251"/>
                      <a:pt x="874347" y="551413"/>
                      <a:pt x="877077" y="553304"/>
                    </a:cubicBezTo>
                    <a:lnTo>
                      <a:pt x="881627" y="565600"/>
                    </a:lnTo>
                    <a:cubicBezTo>
                      <a:pt x="882537" y="570330"/>
                      <a:pt x="883446" y="574113"/>
                      <a:pt x="883446" y="577897"/>
                    </a:cubicBezTo>
                    <a:cubicBezTo>
                      <a:pt x="884357" y="583572"/>
                      <a:pt x="882537" y="588301"/>
                      <a:pt x="884357" y="593031"/>
                    </a:cubicBezTo>
                    <a:cubicBezTo>
                      <a:pt x="885266" y="594922"/>
                      <a:pt x="886176" y="595868"/>
                      <a:pt x="887086" y="597759"/>
                    </a:cubicBezTo>
                    <a:cubicBezTo>
                      <a:pt x="888906" y="600597"/>
                      <a:pt x="888906" y="604381"/>
                      <a:pt x="888906" y="607219"/>
                    </a:cubicBezTo>
                    <a:cubicBezTo>
                      <a:pt x="888906" y="611002"/>
                      <a:pt x="889815" y="614785"/>
                      <a:pt x="891636" y="617622"/>
                    </a:cubicBezTo>
                    <a:cubicBezTo>
                      <a:pt x="892545" y="619515"/>
                      <a:pt x="894365" y="620460"/>
                      <a:pt x="896184" y="621406"/>
                    </a:cubicBezTo>
                    <a:lnTo>
                      <a:pt x="901644" y="623298"/>
                    </a:lnTo>
                    <a:cubicBezTo>
                      <a:pt x="903463" y="622352"/>
                      <a:pt x="902553" y="619515"/>
                      <a:pt x="902553" y="617622"/>
                    </a:cubicBezTo>
                    <a:cubicBezTo>
                      <a:pt x="900733" y="615730"/>
                      <a:pt x="899824" y="612894"/>
                      <a:pt x="899824" y="610056"/>
                    </a:cubicBezTo>
                    <a:cubicBezTo>
                      <a:pt x="898914" y="608164"/>
                      <a:pt x="898005" y="605327"/>
                      <a:pt x="897094" y="602489"/>
                    </a:cubicBezTo>
                    <a:cubicBezTo>
                      <a:pt x="894365" y="597759"/>
                      <a:pt x="887996" y="594922"/>
                      <a:pt x="886176" y="589248"/>
                    </a:cubicBezTo>
                    <a:cubicBezTo>
                      <a:pt x="885266" y="585463"/>
                      <a:pt x="887086" y="580735"/>
                      <a:pt x="888906" y="572222"/>
                    </a:cubicBezTo>
                    <a:lnTo>
                      <a:pt x="894365" y="574113"/>
                    </a:lnTo>
                    <a:cubicBezTo>
                      <a:pt x="897094" y="576005"/>
                      <a:pt x="899824" y="577897"/>
                      <a:pt x="900733" y="580735"/>
                    </a:cubicBezTo>
                    <a:lnTo>
                      <a:pt x="906193" y="590193"/>
                    </a:lnTo>
                    <a:cubicBezTo>
                      <a:pt x="908923" y="592084"/>
                      <a:pt x="910742" y="590193"/>
                      <a:pt x="911652" y="588301"/>
                    </a:cubicBezTo>
                    <a:cubicBezTo>
                      <a:pt x="913471" y="584518"/>
                      <a:pt x="916201" y="582626"/>
                      <a:pt x="918931" y="579788"/>
                    </a:cubicBezTo>
                    <a:cubicBezTo>
                      <a:pt x="919841" y="578843"/>
                      <a:pt x="920750" y="577897"/>
                      <a:pt x="921661" y="576005"/>
                    </a:cubicBezTo>
                    <a:cubicBezTo>
                      <a:pt x="923480" y="569384"/>
                      <a:pt x="922570" y="562763"/>
                      <a:pt x="919841" y="557089"/>
                    </a:cubicBezTo>
                    <a:cubicBezTo>
                      <a:pt x="917111" y="552359"/>
                      <a:pt x="911652" y="547629"/>
                      <a:pt x="911652" y="541954"/>
                    </a:cubicBezTo>
                    <a:cubicBezTo>
                      <a:pt x="910742" y="534388"/>
                      <a:pt x="918021" y="525875"/>
                      <a:pt x="924390" y="533441"/>
                    </a:cubicBezTo>
                    <a:cubicBezTo>
                      <a:pt x="926210" y="534388"/>
                      <a:pt x="927119" y="534388"/>
                      <a:pt x="928030" y="532496"/>
                    </a:cubicBezTo>
                    <a:cubicBezTo>
                      <a:pt x="930759" y="528713"/>
                      <a:pt x="931669" y="527767"/>
                      <a:pt x="935308" y="526821"/>
                    </a:cubicBezTo>
                    <a:cubicBezTo>
                      <a:pt x="938948" y="525875"/>
                      <a:pt x="943497" y="524930"/>
                      <a:pt x="947136" y="523983"/>
                    </a:cubicBezTo>
                    <a:cubicBezTo>
                      <a:pt x="948047" y="523037"/>
                      <a:pt x="948956" y="522092"/>
                      <a:pt x="950775" y="521145"/>
                    </a:cubicBezTo>
                    <a:cubicBezTo>
                      <a:pt x="954416" y="517362"/>
                      <a:pt x="954416" y="511687"/>
                      <a:pt x="956235" y="506957"/>
                    </a:cubicBezTo>
                    <a:cubicBezTo>
                      <a:pt x="958055" y="502229"/>
                      <a:pt x="963513" y="499391"/>
                      <a:pt x="965334" y="494662"/>
                    </a:cubicBezTo>
                    <a:cubicBezTo>
                      <a:pt x="966243" y="491824"/>
                      <a:pt x="965334" y="490878"/>
                      <a:pt x="963513" y="488986"/>
                    </a:cubicBezTo>
                    <a:cubicBezTo>
                      <a:pt x="962604" y="487095"/>
                      <a:pt x="963513" y="486149"/>
                      <a:pt x="963513" y="483311"/>
                    </a:cubicBezTo>
                    <a:cubicBezTo>
                      <a:pt x="964424" y="482366"/>
                      <a:pt x="964424" y="481420"/>
                      <a:pt x="964424" y="480474"/>
                    </a:cubicBezTo>
                    <a:cubicBezTo>
                      <a:pt x="963513" y="477636"/>
                      <a:pt x="959874" y="474799"/>
                      <a:pt x="959874" y="471962"/>
                    </a:cubicBezTo>
                    <a:cubicBezTo>
                      <a:pt x="959874" y="469124"/>
                      <a:pt x="960784" y="469124"/>
                      <a:pt x="960784" y="466287"/>
                    </a:cubicBezTo>
                    <a:cubicBezTo>
                      <a:pt x="959874" y="464395"/>
                      <a:pt x="958965" y="461557"/>
                      <a:pt x="959874" y="458719"/>
                    </a:cubicBezTo>
                    <a:cubicBezTo>
                      <a:pt x="960784" y="455882"/>
                      <a:pt x="966243" y="456827"/>
                      <a:pt x="967153" y="453044"/>
                    </a:cubicBezTo>
                    <a:cubicBezTo>
                      <a:pt x="967153" y="451152"/>
                      <a:pt x="965334" y="450207"/>
                      <a:pt x="964424" y="449261"/>
                    </a:cubicBezTo>
                    <a:cubicBezTo>
                      <a:pt x="960784" y="448316"/>
                      <a:pt x="955325" y="450207"/>
                      <a:pt x="952595" y="443586"/>
                    </a:cubicBezTo>
                    <a:lnTo>
                      <a:pt x="966129" y="437793"/>
                    </a:lnTo>
                    <a:cubicBezTo>
                      <a:pt x="967924" y="437024"/>
                      <a:pt x="968053" y="436969"/>
                      <a:pt x="968063" y="436965"/>
                    </a:cubicBezTo>
                    <a:cubicBezTo>
                      <a:pt x="968063" y="437911"/>
                      <a:pt x="968063" y="437911"/>
                      <a:pt x="967153" y="438856"/>
                    </a:cubicBezTo>
                    <a:cubicBezTo>
                      <a:pt x="967153" y="440748"/>
                      <a:pt x="967153" y="442640"/>
                      <a:pt x="969883" y="441694"/>
                    </a:cubicBezTo>
                    <a:cubicBezTo>
                      <a:pt x="974432" y="439803"/>
                      <a:pt x="976252" y="439803"/>
                      <a:pt x="978981" y="444531"/>
                    </a:cubicBezTo>
                    <a:cubicBezTo>
                      <a:pt x="979891" y="447369"/>
                      <a:pt x="981711" y="448316"/>
                      <a:pt x="983530" y="450207"/>
                    </a:cubicBezTo>
                    <a:cubicBezTo>
                      <a:pt x="985350" y="452099"/>
                      <a:pt x="985350" y="455882"/>
                      <a:pt x="985350" y="458719"/>
                    </a:cubicBezTo>
                    <a:cubicBezTo>
                      <a:pt x="985350" y="460611"/>
                      <a:pt x="984441" y="463449"/>
                      <a:pt x="986260" y="464395"/>
                    </a:cubicBezTo>
                    <a:cubicBezTo>
                      <a:pt x="988080" y="466287"/>
                      <a:pt x="989899" y="466287"/>
                      <a:pt x="991719" y="464395"/>
                    </a:cubicBezTo>
                    <a:cubicBezTo>
                      <a:pt x="996268" y="457774"/>
                      <a:pt x="988080" y="452099"/>
                      <a:pt x="988990" y="445478"/>
                    </a:cubicBezTo>
                    <a:cubicBezTo>
                      <a:pt x="989899" y="441694"/>
                      <a:pt x="993539" y="438856"/>
                      <a:pt x="993539" y="435073"/>
                    </a:cubicBezTo>
                    <a:cubicBezTo>
                      <a:pt x="994449" y="432236"/>
                      <a:pt x="994449" y="429398"/>
                      <a:pt x="995359" y="427506"/>
                    </a:cubicBezTo>
                    <a:cubicBezTo>
                      <a:pt x="995359" y="426560"/>
                      <a:pt x="996268" y="425615"/>
                      <a:pt x="997178" y="424668"/>
                    </a:cubicBezTo>
                    <a:lnTo>
                      <a:pt x="1005139" y="421358"/>
                    </a:lnTo>
                    <a:cubicBezTo>
                      <a:pt x="1006277" y="420885"/>
                      <a:pt x="1006277" y="420885"/>
                      <a:pt x="1007186" y="420885"/>
                    </a:cubicBezTo>
                    <a:cubicBezTo>
                      <a:pt x="1010827" y="421831"/>
                      <a:pt x="1014466" y="419940"/>
                      <a:pt x="1016285" y="417102"/>
                    </a:cubicBezTo>
                    <a:cubicBezTo>
                      <a:pt x="1017195" y="414264"/>
                      <a:pt x="1019015" y="412372"/>
                      <a:pt x="1020835" y="410481"/>
                    </a:cubicBezTo>
                    <a:cubicBezTo>
                      <a:pt x="1022654" y="407644"/>
                      <a:pt x="1024474" y="404806"/>
                      <a:pt x="1026294" y="401968"/>
                    </a:cubicBezTo>
                    <a:cubicBezTo>
                      <a:pt x="1029023" y="398184"/>
                      <a:pt x="1029933" y="395347"/>
                      <a:pt x="1031753" y="391564"/>
                    </a:cubicBezTo>
                    <a:cubicBezTo>
                      <a:pt x="1033572" y="388726"/>
                      <a:pt x="1034483" y="386835"/>
                      <a:pt x="1034483" y="382105"/>
                    </a:cubicBezTo>
                    <a:cubicBezTo>
                      <a:pt x="1034483" y="379268"/>
                      <a:pt x="1034483" y="375485"/>
                      <a:pt x="1033572" y="371700"/>
                    </a:cubicBezTo>
                    <a:cubicBezTo>
                      <a:pt x="1033572" y="369809"/>
                      <a:pt x="1033572" y="366972"/>
                      <a:pt x="1032663" y="365080"/>
                    </a:cubicBezTo>
                    <a:cubicBezTo>
                      <a:pt x="1029933" y="359404"/>
                      <a:pt x="1027203" y="362242"/>
                      <a:pt x="1022654" y="362242"/>
                    </a:cubicBezTo>
                    <a:cubicBezTo>
                      <a:pt x="1019015" y="362242"/>
                      <a:pt x="1017195" y="358459"/>
                      <a:pt x="1017195" y="354676"/>
                    </a:cubicBezTo>
                    <a:cubicBezTo>
                      <a:pt x="1018105" y="351838"/>
                      <a:pt x="1019015" y="349946"/>
                      <a:pt x="1021745" y="349001"/>
                    </a:cubicBezTo>
                    <a:cubicBezTo>
                      <a:pt x="1024474" y="347109"/>
                      <a:pt x="1027203" y="345217"/>
                      <a:pt x="1029023" y="342379"/>
                    </a:cubicBezTo>
                    <a:lnTo>
                      <a:pt x="1032663" y="338596"/>
                    </a:lnTo>
                    <a:cubicBezTo>
                      <a:pt x="1033572" y="335758"/>
                      <a:pt x="1032663" y="333867"/>
                      <a:pt x="1034483" y="331030"/>
                    </a:cubicBezTo>
                    <a:cubicBezTo>
                      <a:pt x="1038122" y="327245"/>
                      <a:pt x="1041761" y="326300"/>
                      <a:pt x="1046310" y="326300"/>
                    </a:cubicBezTo>
                    <a:cubicBezTo>
                      <a:pt x="1053589" y="326300"/>
                      <a:pt x="1059958" y="329138"/>
                      <a:pt x="1066327" y="325354"/>
                    </a:cubicBezTo>
                    <a:cubicBezTo>
                      <a:pt x="1068147" y="324408"/>
                      <a:pt x="1070877" y="323462"/>
                      <a:pt x="1073606" y="323462"/>
                    </a:cubicBezTo>
                    <a:cubicBezTo>
                      <a:pt x="1075426" y="324408"/>
                      <a:pt x="1075426" y="325354"/>
                      <a:pt x="1076336" y="327245"/>
                    </a:cubicBezTo>
                    <a:cubicBezTo>
                      <a:pt x="1079975" y="333867"/>
                      <a:pt x="1084525" y="330083"/>
                      <a:pt x="1086344" y="323462"/>
                    </a:cubicBezTo>
                    <a:cubicBezTo>
                      <a:pt x="1087254" y="319679"/>
                      <a:pt x="1089983" y="318733"/>
                      <a:pt x="1091803" y="315895"/>
                    </a:cubicBezTo>
                    <a:cubicBezTo>
                      <a:pt x="1094533" y="312112"/>
                      <a:pt x="1097262" y="311166"/>
                      <a:pt x="1101812" y="312112"/>
                    </a:cubicBezTo>
                    <a:cubicBezTo>
                      <a:pt x="1103631" y="313058"/>
                      <a:pt x="1103631" y="313058"/>
                      <a:pt x="1104542" y="314950"/>
                    </a:cubicBezTo>
                    <a:cubicBezTo>
                      <a:pt x="1109090" y="317787"/>
                      <a:pt x="1110000" y="312112"/>
                      <a:pt x="1111820" y="309274"/>
                    </a:cubicBezTo>
                    <a:cubicBezTo>
                      <a:pt x="1112730" y="306437"/>
                      <a:pt x="1118189" y="303599"/>
                      <a:pt x="1119099" y="308329"/>
                    </a:cubicBezTo>
                    <a:lnTo>
                      <a:pt x="1115460" y="317787"/>
                    </a:lnTo>
                    <a:cubicBezTo>
                      <a:pt x="1111820" y="321570"/>
                      <a:pt x="1110000" y="325354"/>
                      <a:pt x="1106361" y="329138"/>
                    </a:cubicBezTo>
                    <a:lnTo>
                      <a:pt x="1099877" y="332508"/>
                    </a:lnTo>
                    <a:lnTo>
                      <a:pt x="1099812" y="332217"/>
                    </a:lnTo>
                    <a:cubicBezTo>
                      <a:pt x="1098858" y="331255"/>
                      <a:pt x="1097905" y="330293"/>
                      <a:pt x="1096951" y="330293"/>
                    </a:cubicBezTo>
                    <a:lnTo>
                      <a:pt x="1091230" y="332217"/>
                    </a:lnTo>
                    <a:lnTo>
                      <a:pt x="1092184" y="340876"/>
                    </a:lnTo>
                    <a:cubicBezTo>
                      <a:pt x="1092528" y="341223"/>
                      <a:pt x="1092900" y="341557"/>
                      <a:pt x="1093484" y="341607"/>
                    </a:cubicBezTo>
                    <a:cubicBezTo>
                      <a:pt x="1090342" y="346789"/>
                      <a:pt x="1089983" y="353470"/>
                      <a:pt x="1089983" y="359404"/>
                    </a:cubicBezTo>
                    <a:cubicBezTo>
                      <a:pt x="1089983" y="363189"/>
                      <a:pt x="1090894" y="375485"/>
                      <a:pt x="1097262" y="373592"/>
                    </a:cubicBezTo>
                    <a:cubicBezTo>
                      <a:pt x="1102721" y="371700"/>
                      <a:pt x="1099992" y="363189"/>
                      <a:pt x="1103631" y="360351"/>
                    </a:cubicBezTo>
                    <a:cubicBezTo>
                      <a:pt x="1105451" y="358459"/>
                      <a:pt x="1108181" y="358459"/>
                      <a:pt x="1110000" y="356567"/>
                    </a:cubicBezTo>
                    <a:lnTo>
                      <a:pt x="1111103" y="353129"/>
                    </a:lnTo>
                    <a:lnTo>
                      <a:pt x="1111848" y="353382"/>
                    </a:lnTo>
                    <a:lnTo>
                      <a:pt x="1113648" y="348785"/>
                    </a:lnTo>
                    <a:cubicBezTo>
                      <a:pt x="1115749" y="346129"/>
                      <a:pt x="1118896" y="344167"/>
                      <a:pt x="1118189" y="340488"/>
                    </a:cubicBezTo>
                    <a:cubicBezTo>
                      <a:pt x="1118189" y="337650"/>
                      <a:pt x="1116369" y="335758"/>
                      <a:pt x="1115460" y="332921"/>
                    </a:cubicBezTo>
                    <a:cubicBezTo>
                      <a:pt x="1115460" y="330083"/>
                      <a:pt x="1117279" y="329138"/>
                      <a:pt x="1119099" y="327245"/>
                    </a:cubicBezTo>
                    <a:cubicBezTo>
                      <a:pt x="1120919" y="324408"/>
                      <a:pt x="1122738" y="322517"/>
                      <a:pt x="1125468" y="321570"/>
                    </a:cubicBezTo>
                    <a:cubicBezTo>
                      <a:pt x="1129107" y="320625"/>
                      <a:pt x="1133656" y="318733"/>
                      <a:pt x="1137295" y="318733"/>
                    </a:cubicBezTo>
                    <a:cubicBezTo>
                      <a:pt x="1139116" y="319679"/>
                      <a:pt x="1140025" y="321570"/>
                      <a:pt x="1142755" y="320625"/>
                    </a:cubicBezTo>
                    <a:cubicBezTo>
                      <a:pt x="1145485" y="320625"/>
                      <a:pt x="1147304" y="317787"/>
                      <a:pt x="1149124" y="315895"/>
                    </a:cubicBezTo>
                    <a:cubicBezTo>
                      <a:pt x="1152763" y="311166"/>
                      <a:pt x="1158223" y="309274"/>
                      <a:pt x="1163681" y="308329"/>
                    </a:cubicBezTo>
                    <a:cubicBezTo>
                      <a:pt x="1166411" y="307382"/>
                      <a:pt x="1170050" y="308329"/>
                      <a:pt x="1171871" y="305491"/>
                    </a:cubicBezTo>
                    <a:cubicBezTo>
                      <a:pt x="1174600" y="303599"/>
                      <a:pt x="1175510" y="300762"/>
                      <a:pt x="1173691" y="297924"/>
                    </a:cubicBezTo>
                    <a:cubicBezTo>
                      <a:pt x="1173691" y="296979"/>
                      <a:pt x="1169141" y="295086"/>
                      <a:pt x="1170050" y="293195"/>
                    </a:cubicBezTo>
                    <a:cubicBezTo>
                      <a:pt x="1170050" y="291303"/>
                      <a:pt x="1172780" y="293195"/>
                      <a:pt x="1174600" y="292249"/>
                    </a:cubicBezTo>
                    <a:lnTo>
                      <a:pt x="1178240" y="288466"/>
                    </a:lnTo>
                    <a:cubicBezTo>
                      <a:pt x="1180059" y="286574"/>
                      <a:pt x="1181879" y="287520"/>
                      <a:pt x="1183699" y="288466"/>
                    </a:cubicBezTo>
                    <a:cubicBezTo>
                      <a:pt x="1185518" y="288466"/>
                      <a:pt x="1187338" y="287520"/>
                      <a:pt x="1189158" y="287520"/>
                    </a:cubicBezTo>
                    <a:cubicBezTo>
                      <a:pt x="1190978" y="288466"/>
                      <a:pt x="1191887" y="290358"/>
                      <a:pt x="1193708" y="292249"/>
                    </a:cubicBezTo>
                    <a:cubicBezTo>
                      <a:pt x="1195527" y="294141"/>
                      <a:pt x="1199166" y="295086"/>
                      <a:pt x="1201896" y="295086"/>
                    </a:cubicBezTo>
                    <a:cubicBezTo>
                      <a:pt x="1204626" y="296033"/>
                      <a:pt x="1205535" y="296033"/>
                      <a:pt x="1205535" y="293195"/>
                    </a:cubicBezTo>
                    <a:cubicBezTo>
                      <a:pt x="1206445" y="289411"/>
                      <a:pt x="1207355" y="290358"/>
                      <a:pt x="1209174" y="289411"/>
                    </a:cubicBezTo>
                    <a:cubicBezTo>
                      <a:pt x="1211904" y="288466"/>
                      <a:pt x="1211904" y="286574"/>
                      <a:pt x="1210995" y="284683"/>
                    </a:cubicBezTo>
                    <a:cubicBezTo>
                      <a:pt x="1209174" y="280899"/>
                      <a:pt x="1205535" y="278062"/>
                      <a:pt x="1201896" y="278062"/>
                    </a:cubicBezTo>
                    <a:cubicBezTo>
                      <a:pt x="1198256" y="278062"/>
                      <a:pt x="1196436" y="277115"/>
                      <a:pt x="1193708" y="274278"/>
                    </a:cubicBezTo>
                    <a:cubicBezTo>
                      <a:pt x="1190067" y="272387"/>
                      <a:pt x="1187338" y="269549"/>
                      <a:pt x="1183699" y="266712"/>
                    </a:cubicBezTo>
                    <a:cubicBezTo>
                      <a:pt x="1181879" y="264820"/>
                      <a:pt x="1180059" y="263874"/>
                      <a:pt x="1178240" y="262927"/>
                    </a:cubicBezTo>
                    <a:cubicBezTo>
                      <a:pt x="1176419" y="261036"/>
                      <a:pt x="1174600" y="261036"/>
                      <a:pt x="1172780" y="261036"/>
                    </a:cubicBezTo>
                    <a:cubicBezTo>
                      <a:pt x="1170050" y="260090"/>
                      <a:pt x="1167322" y="259144"/>
                      <a:pt x="1163681" y="257252"/>
                    </a:cubicBezTo>
                    <a:cubicBezTo>
                      <a:pt x="1161862" y="256307"/>
                      <a:pt x="1159132" y="255361"/>
                      <a:pt x="1156403" y="254415"/>
                    </a:cubicBezTo>
                    <a:cubicBezTo>
                      <a:pt x="1153673" y="253469"/>
                      <a:pt x="1149124" y="252524"/>
                      <a:pt x="1146394" y="254415"/>
                    </a:cubicBezTo>
                    <a:cubicBezTo>
                      <a:pt x="1144575" y="256307"/>
                      <a:pt x="1142755" y="258199"/>
                      <a:pt x="1139116" y="258199"/>
                    </a:cubicBezTo>
                    <a:cubicBezTo>
                      <a:pt x="1136386" y="258199"/>
                      <a:pt x="1135476" y="257252"/>
                      <a:pt x="1133656" y="256307"/>
                    </a:cubicBezTo>
                    <a:cubicBezTo>
                      <a:pt x="1126378" y="254415"/>
                      <a:pt x="1120008" y="260090"/>
                      <a:pt x="1113639" y="259144"/>
                    </a:cubicBezTo>
                    <a:cubicBezTo>
                      <a:pt x="1110911" y="259144"/>
                      <a:pt x="1107270" y="256307"/>
                      <a:pt x="1105451" y="254415"/>
                    </a:cubicBezTo>
                    <a:cubicBezTo>
                      <a:pt x="1102721" y="252524"/>
                      <a:pt x="1099992" y="250632"/>
                      <a:pt x="1096352" y="249686"/>
                    </a:cubicBezTo>
                    <a:cubicBezTo>
                      <a:pt x="1090894" y="247794"/>
                      <a:pt x="1086344" y="250632"/>
                      <a:pt x="1080885" y="250632"/>
                    </a:cubicBezTo>
                    <a:cubicBezTo>
                      <a:pt x="1077245" y="251577"/>
                      <a:pt x="1074516" y="251577"/>
                      <a:pt x="1070877" y="250632"/>
                    </a:cubicBezTo>
                    <a:cubicBezTo>
                      <a:pt x="1066327" y="248740"/>
                      <a:pt x="1069966" y="247794"/>
                      <a:pt x="1069057" y="244011"/>
                    </a:cubicBezTo>
                    <a:cubicBezTo>
                      <a:pt x="1069057" y="242119"/>
                      <a:pt x="1066327" y="241173"/>
                      <a:pt x="1064508" y="241173"/>
                    </a:cubicBezTo>
                    <a:cubicBezTo>
                      <a:pt x="1060869" y="241173"/>
                      <a:pt x="1060869" y="241173"/>
                      <a:pt x="1059048" y="243065"/>
                    </a:cubicBezTo>
                    <a:cubicBezTo>
                      <a:pt x="1057228" y="244956"/>
                      <a:pt x="1055409" y="245903"/>
                      <a:pt x="1052679" y="245903"/>
                    </a:cubicBezTo>
                    <a:cubicBezTo>
                      <a:pt x="1049950" y="244956"/>
                      <a:pt x="1049950" y="243065"/>
                      <a:pt x="1049950" y="241173"/>
                    </a:cubicBezTo>
                    <a:cubicBezTo>
                      <a:pt x="1049040" y="237390"/>
                      <a:pt x="1045401" y="237390"/>
                      <a:pt x="1042671" y="237390"/>
                    </a:cubicBezTo>
                    <a:lnTo>
                      <a:pt x="1035392" y="237390"/>
                    </a:lnTo>
                    <a:cubicBezTo>
                      <a:pt x="1034483" y="238336"/>
                      <a:pt x="1034483" y="238336"/>
                      <a:pt x="1034483" y="239281"/>
                    </a:cubicBezTo>
                    <a:cubicBezTo>
                      <a:pt x="1034483" y="240228"/>
                      <a:pt x="1034483" y="241173"/>
                      <a:pt x="1034483" y="242119"/>
                    </a:cubicBezTo>
                    <a:cubicBezTo>
                      <a:pt x="1034483" y="243065"/>
                      <a:pt x="1033572" y="244011"/>
                      <a:pt x="1033572" y="244956"/>
                    </a:cubicBezTo>
                    <a:cubicBezTo>
                      <a:pt x="1032663" y="245903"/>
                      <a:pt x="1033572" y="246848"/>
                      <a:pt x="1031753" y="246848"/>
                    </a:cubicBezTo>
                    <a:cubicBezTo>
                      <a:pt x="1029023" y="246848"/>
                      <a:pt x="1029023" y="244956"/>
                      <a:pt x="1028114" y="244956"/>
                    </a:cubicBezTo>
                    <a:cubicBezTo>
                      <a:pt x="1026294" y="244956"/>
                      <a:pt x="1027203" y="245903"/>
                      <a:pt x="1025384" y="247794"/>
                    </a:cubicBezTo>
                    <a:cubicBezTo>
                      <a:pt x="1023564" y="249686"/>
                      <a:pt x="1020835" y="245903"/>
                      <a:pt x="1019015" y="244956"/>
                    </a:cubicBezTo>
                    <a:cubicBezTo>
                      <a:pt x="1018105" y="244011"/>
                      <a:pt x="1017195" y="244011"/>
                      <a:pt x="1015376" y="244011"/>
                    </a:cubicBezTo>
                    <a:cubicBezTo>
                      <a:pt x="1014466" y="244011"/>
                      <a:pt x="1014466" y="244956"/>
                      <a:pt x="1013555" y="244956"/>
                    </a:cubicBezTo>
                    <a:cubicBezTo>
                      <a:pt x="1011736" y="245903"/>
                      <a:pt x="1009007" y="244011"/>
                      <a:pt x="1007186" y="243065"/>
                    </a:cubicBezTo>
                    <a:cubicBezTo>
                      <a:pt x="1005367" y="242119"/>
                      <a:pt x="1002637" y="243065"/>
                      <a:pt x="1003547" y="245903"/>
                    </a:cubicBezTo>
                    <a:lnTo>
                      <a:pt x="1005367" y="251577"/>
                    </a:lnTo>
                    <a:lnTo>
                      <a:pt x="999908" y="249686"/>
                    </a:lnTo>
                    <a:cubicBezTo>
                      <a:pt x="998998" y="247794"/>
                      <a:pt x="998089" y="248740"/>
                      <a:pt x="997178" y="247794"/>
                    </a:cubicBezTo>
                    <a:cubicBezTo>
                      <a:pt x="996268" y="247794"/>
                      <a:pt x="995359" y="247794"/>
                      <a:pt x="994449" y="244956"/>
                    </a:cubicBezTo>
                    <a:cubicBezTo>
                      <a:pt x="993539" y="243065"/>
                      <a:pt x="992629" y="244011"/>
                      <a:pt x="990809" y="244011"/>
                    </a:cubicBezTo>
                    <a:cubicBezTo>
                      <a:pt x="988990" y="243065"/>
                      <a:pt x="989899" y="242119"/>
                      <a:pt x="988080" y="240228"/>
                    </a:cubicBezTo>
                    <a:cubicBezTo>
                      <a:pt x="986260" y="237390"/>
                      <a:pt x="977161" y="242119"/>
                      <a:pt x="978981" y="235498"/>
                    </a:cubicBezTo>
                    <a:cubicBezTo>
                      <a:pt x="978981" y="233606"/>
                      <a:pt x="981711" y="234553"/>
                      <a:pt x="982621" y="231715"/>
                    </a:cubicBezTo>
                    <a:cubicBezTo>
                      <a:pt x="983530" y="228877"/>
                      <a:pt x="975342" y="225093"/>
                      <a:pt x="969883" y="229823"/>
                    </a:cubicBezTo>
                    <a:cubicBezTo>
                      <a:pt x="970792" y="231715"/>
                      <a:pt x="973522" y="230768"/>
                      <a:pt x="974432" y="232660"/>
                    </a:cubicBezTo>
                    <a:cubicBezTo>
                      <a:pt x="976252" y="234553"/>
                      <a:pt x="975342" y="235498"/>
                      <a:pt x="973522" y="236444"/>
                    </a:cubicBezTo>
                    <a:cubicBezTo>
                      <a:pt x="970792" y="236444"/>
                      <a:pt x="968973" y="234553"/>
                      <a:pt x="966243" y="234553"/>
                    </a:cubicBezTo>
                    <a:cubicBezTo>
                      <a:pt x="963513" y="233606"/>
                      <a:pt x="959874" y="235498"/>
                      <a:pt x="954416" y="230768"/>
                    </a:cubicBezTo>
                    <a:cubicBezTo>
                      <a:pt x="953505" y="229823"/>
                      <a:pt x="952595" y="228877"/>
                      <a:pt x="951686" y="227931"/>
                    </a:cubicBezTo>
                    <a:cubicBezTo>
                      <a:pt x="948047" y="226985"/>
                      <a:pt x="944407" y="226985"/>
                      <a:pt x="941677" y="227931"/>
                    </a:cubicBezTo>
                    <a:cubicBezTo>
                      <a:pt x="938038" y="228877"/>
                      <a:pt x="938948" y="229823"/>
                      <a:pt x="937128" y="231715"/>
                    </a:cubicBezTo>
                    <a:cubicBezTo>
                      <a:pt x="936218" y="232660"/>
                      <a:pt x="934399" y="233606"/>
                      <a:pt x="933488" y="231715"/>
                    </a:cubicBezTo>
                    <a:cubicBezTo>
                      <a:pt x="932579" y="230768"/>
                      <a:pt x="934399" y="228877"/>
                      <a:pt x="931669" y="228877"/>
                    </a:cubicBezTo>
                    <a:cubicBezTo>
                      <a:pt x="930759" y="228877"/>
                      <a:pt x="930759" y="230768"/>
                      <a:pt x="929849" y="230768"/>
                    </a:cubicBezTo>
                    <a:cubicBezTo>
                      <a:pt x="928939" y="229823"/>
                      <a:pt x="928030" y="228877"/>
                      <a:pt x="927119" y="228877"/>
                    </a:cubicBezTo>
                    <a:cubicBezTo>
                      <a:pt x="926210" y="227931"/>
                      <a:pt x="924390" y="228877"/>
                      <a:pt x="923480" y="229823"/>
                    </a:cubicBezTo>
                    <a:cubicBezTo>
                      <a:pt x="922570" y="231715"/>
                      <a:pt x="924390" y="232660"/>
                      <a:pt x="923480" y="234553"/>
                    </a:cubicBezTo>
                    <a:cubicBezTo>
                      <a:pt x="921661" y="234553"/>
                      <a:pt x="921661" y="233606"/>
                      <a:pt x="919841" y="233606"/>
                    </a:cubicBezTo>
                    <a:cubicBezTo>
                      <a:pt x="919386" y="233606"/>
                      <a:pt x="918931" y="234079"/>
                      <a:pt x="916201" y="231715"/>
                    </a:cubicBezTo>
                    <a:cubicBezTo>
                      <a:pt x="918021" y="230768"/>
                      <a:pt x="919841" y="229823"/>
                      <a:pt x="921661" y="227931"/>
                    </a:cubicBezTo>
                    <a:cubicBezTo>
                      <a:pt x="923480" y="226040"/>
                      <a:pt x="924390" y="224148"/>
                      <a:pt x="927119" y="223202"/>
                    </a:cubicBezTo>
                    <a:cubicBezTo>
                      <a:pt x="929849" y="222257"/>
                      <a:pt x="933488" y="223202"/>
                      <a:pt x="936218" y="222257"/>
                    </a:cubicBezTo>
                    <a:cubicBezTo>
                      <a:pt x="938948" y="221310"/>
                      <a:pt x="939857" y="219419"/>
                      <a:pt x="938038" y="216581"/>
                    </a:cubicBezTo>
                    <a:cubicBezTo>
                      <a:pt x="937128" y="215635"/>
                      <a:pt x="936218" y="214689"/>
                      <a:pt x="936218" y="213744"/>
                    </a:cubicBezTo>
                    <a:cubicBezTo>
                      <a:pt x="936218" y="211852"/>
                      <a:pt x="938038" y="210906"/>
                      <a:pt x="936218" y="209960"/>
                    </a:cubicBezTo>
                    <a:cubicBezTo>
                      <a:pt x="935308" y="209014"/>
                      <a:pt x="934399" y="209014"/>
                      <a:pt x="933488" y="208069"/>
                    </a:cubicBezTo>
                    <a:cubicBezTo>
                      <a:pt x="931669" y="207122"/>
                      <a:pt x="932579" y="205231"/>
                      <a:pt x="927119" y="204285"/>
                    </a:cubicBezTo>
                    <a:cubicBezTo>
                      <a:pt x="925300" y="205231"/>
                      <a:pt x="923480" y="204285"/>
                      <a:pt x="921661" y="205231"/>
                    </a:cubicBezTo>
                    <a:cubicBezTo>
                      <a:pt x="920750" y="205231"/>
                      <a:pt x="919841" y="206177"/>
                      <a:pt x="918931" y="206177"/>
                    </a:cubicBezTo>
                    <a:cubicBezTo>
                      <a:pt x="915292" y="207122"/>
                      <a:pt x="911652" y="202394"/>
                      <a:pt x="909832" y="199556"/>
                    </a:cubicBezTo>
                    <a:cubicBezTo>
                      <a:pt x="908923" y="198609"/>
                      <a:pt x="908013" y="198609"/>
                      <a:pt x="906193" y="197664"/>
                    </a:cubicBezTo>
                    <a:close/>
                    <a:moveTo>
                      <a:pt x="688298" y="0"/>
                    </a:moveTo>
                    <a:cubicBezTo>
                      <a:pt x="1068434" y="0"/>
                      <a:pt x="1376596" y="308161"/>
                      <a:pt x="1376596" y="688297"/>
                    </a:cubicBezTo>
                    <a:cubicBezTo>
                      <a:pt x="1376596" y="1068433"/>
                      <a:pt x="1068434" y="1376594"/>
                      <a:pt x="688298" y="1376594"/>
                    </a:cubicBezTo>
                    <a:cubicBezTo>
                      <a:pt x="308162" y="1376594"/>
                      <a:pt x="0" y="1068433"/>
                      <a:pt x="0" y="688297"/>
                    </a:cubicBezTo>
                    <a:cubicBezTo>
                      <a:pt x="0" y="308161"/>
                      <a:pt x="308162" y="0"/>
                      <a:pt x="688298" y="0"/>
                    </a:cubicBezTo>
                    <a:close/>
                  </a:path>
                </a:pathLst>
              </a:custGeom>
              <a:solidFill>
                <a:srgbClr val="7FBA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4" name="Slide Number Placeholder 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29918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750"/>
                                        <p:tgtEl>
                                          <p:spTgt spid="5">
                                            <p:txEl>
                                              <p:pRg st="0" end="0"/>
                                            </p:txEl>
                                          </p:spTgt>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750"/>
                                        <p:tgtEl>
                                          <p:spTgt spid="5">
                                            <p:txEl>
                                              <p:pRg st="1" end="1"/>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750"/>
                                        <p:tgtEl>
                                          <p:spTgt spid="5">
                                            <p:txEl>
                                              <p:pRg st="2" end="2"/>
                                            </p:txEl>
                                          </p:spTgt>
                                        </p:tgtEl>
                                      </p:cBhvr>
                                    </p:animEffect>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750"/>
                                        <p:tgtEl>
                                          <p:spTgt spid="5">
                                            <p:txEl>
                                              <p:pRg st="3" end="3"/>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750"/>
                                        <p:tgtEl>
                                          <p:spTgt spid="5">
                                            <p:txEl>
                                              <p:pRg st="4" end="4"/>
                                            </p:txEl>
                                          </p:spTgt>
                                        </p:tgtEl>
                                      </p:cBhvr>
                                    </p:animEffect>
                                  </p:childTnLst>
                                </p:cTn>
                              </p:par>
                            </p:childTnLst>
                          </p:cTn>
                        </p:par>
                        <p:par>
                          <p:cTn id="28" fill="hold">
                            <p:stCondLst>
                              <p:cond delay="425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750"/>
                                        <p:tgtEl>
                                          <p:spTgt spid="5">
                                            <p:txEl>
                                              <p:pRg st="5" end="5"/>
                                            </p:txEl>
                                          </p:spTgt>
                                        </p:tgtEl>
                                      </p:cBhvr>
                                    </p:animEffect>
                                  </p:childTnLst>
                                </p:cTn>
                              </p:par>
                            </p:childTnLst>
                          </p:cTn>
                        </p:par>
                        <p:par>
                          <p:cTn id="32" fill="hold">
                            <p:stCondLst>
                              <p:cond delay="50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750"/>
                                        <p:tgtEl>
                                          <p:spTgt spid="5">
                                            <p:txEl>
                                              <p:pRg st="6" end="6"/>
                                            </p:txEl>
                                          </p:spTgt>
                                        </p:tgtEl>
                                      </p:cBhvr>
                                    </p:animEffect>
                                  </p:childTnLst>
                                </p:cTn>
                              </p:par>
                            </p:childTnLst>
                          </p:cTn>
                        </p:par>
                        <p:par>
                          <p:cTn id="36" fill="hold">
                            <p:stCondLst>
                              <p:cond delay="5750"/>
                            </p:stCondLst>
                            <p:childTnLst>
                              <p:par>
                                <p:cTn id="37" presetID="22" presetClass="entr" presetSubtype="8" fill="hold"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wipe(left)">
                                      <p:cBhvr>
                                        <p:cTn id="39" dur="750"/>
                                        <p:tgtEl>
                                          <p:spTgt spid="5">
                                            <p:txEl>
                                              <p:pRg st="7" end="7"/>
                                            </p:txEl>
                                          </p:spTgt>
                                        </p:tgtEl>
                                      </p:cBhvr>
                                    </p:animEffect>
                                  </p:childTnLst>
                                </p:cTn>
                              </p:par>
                            </p:childTnLst>
                          </p:cTn>
                        </p:par>
                        <p:par>
                          <p:cTn id="40" fill="hold">
                            <p:stCondLst>
                              <p:cond delay="6500"/>
                            </p:stCondLst>
                            <p:childTnLst>
                              <p:par>
                                <p:cTn id="41" presetID="22" presetClass="entr" presetSubtype="8" fill="hold" nodeType="after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wipe(left)">
                                      <p:cBhvr>
                                        <p:cTn id="43" dur="75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security: </a:t>
            </a:r>
            <a:r>
              <a:rPr lang="en-US" dirty="0">
                <a:solidFill>
                  <a:schemeClr val="accent2"/>
                </a:solidFill>
              </a:rPr>
              <a:t>Role-based access </a:t>
            </a:r>
          </a:p>
        </p:txBody>
      </p:sp>
      <p:sp>
        <p:nvSpPr>
          <p:cNvPr id="5" name="Rectangle 4"/>
          <p:cNvSpPr/>
          <p:nvPr/>
        </p:nvSpPr>
        <p:spPr bwMode="auto">
          <a:xfrm>
            <a:off x="0" y="1262063"/>
            <a:ext cx="12192000" cy="4907731"/>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200" rIns="6766560" bIns="91440" numCol="1" spcCol="0" rtlCol="0" fromWordArt="0" anchor="t" anchorCtr="0" forceAA="0" compatLnSpc="1">
            <a:prstTxWarp prst="textNoShape">
              <a:avLst/>
            </a:prstTxWarp>
            <a:noAutofit/>
          </a:bodyPr>
          <a:lstStyle/>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Each file and directory is associated with an owner and a group</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Files or directories have separate permissions (read(r), write(w), execute(x)) for owners, members of the group, and for all other users</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US" sz="2200" b="0" i="0" u="none" strike="noStrike" kern="0" cap="none" spc="0" normalizeH="0" baseline="0" noProof="0" dirty="0">
                <a:ln>
                  <a:noFill/>
                </a:ln>
                <a:solidFill>
                  <a:srgbClr val="505050"/>
                </a:solidFill>
                <a:effectLst/>
                <a:uLnTx/>
                <a:uFillTx/>
                <a:ea typeface="Segoe UI" pitchFamily="34" charset="0"/>
                <a:cs typeface="Segoe UI" pitchFamily="34" charset="0"/>
              </a:rPr>
              <a:t>Fine-grained access control lists (ACLs) rules can be specified for specific named users or named groups</a:t>
            </a:r>
          </a:p>
        </p:txBody>
      </p:sp>
      <p:sp>
        <p:nvSpPr>
          <p:cNvPr id="6" name="Rectangle 5"/>
          <p:cNvSpPr/>
          <p:nvPr/>
        </p:nvSpPr>
        <p:spPr bwMode="auto">
          <a:xfrm>
            <a:off x="6741530" y="982728"/>
            <a:ext cx="5621886" cy="50879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53965" marR="0" lvl="1" indent="0" defTabSz="931954" eaLnBrk="1" fontAlgn="base" latinLnBrk="0" hangingPunct="1">
              <a:lnSpc>
                <a:spcPct val="100000"/>
              </a:lnSpc>
              <a:spcBef>
                <a:spcPts val="600"/>
              </a:spcBef>
              <a:spcAft>
                <a:spcPts val="600"/>
              </a:spcAft>
              <a:buClr>
                <a:srgbClr val="68217A">
                  <a:lumMod val="50000"/>
                </a:srgbClr>
              </a:buClr>
              <a:buSzTx/>
              <a:buFontTx/>
              <a:buNone/>
              <a:tabLst>
                <a:tab pos="658368" algn="l"/>
              </a:tabLst>
              <a:defRPr/>
            </a:pPr>
            <a:endParaRPr kumimoji="0" lang="en-IN" sz="2000" b="0" i="0" u="none" strike="noStrike" kern="0" cap="none" spc="0" normalizeH="0" baseline="0" noProof="0" dirty="0">
              <a:ln>
                <a:solidFill>
                  <a:srgbClr val="FFFFFF">
                    <a:alpha val="0"/>
                  </a:srgbClr>
                </a:solidFill>
              </a:ln>
              <a:gradFill>
                <a:gsLst>
                  <a:gs pos="85321">
                    <a:srgbClr val="505050"/>
                  </a:gs>
                  <a:gs pos="57000">
                    <a:srgbClr val="505050"/>
                  </a:gs>
                </a:gsLst>
              </a:gradFill>
              <a:effectLst/>
              <a:uLnTx/>
              <a:uFillTx/>
              <a:ea typeface="Segoe UI" pitchFamily="34" charset="0"/>
              <a:cs typeface="Segoe UI" pitchFamily="34" charset="0"/>
            </a:endParaRPr>
          </a:p>
        </p:txBody>
      </p:sp>
      <p:sp>
        <p:nvSpPr>
          <p:cNvPr id="7" name="Slide Number Placeholder 6"/>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pic>
        <p:nvPicPr>
          <p:cNvPr id="17" name="Picture 16"/>
          <p:cNvPicPr>
            <a:picLocks noChangeAspect="1"/>
          </p:cNvPicPr>
          <p:nvPr/>
        </p:nvPicPr>
        <p:blipFill>
          <a:blip r:embed="rId4"/>
          <a:stretch>
            <a:fillRect/>
          </a:stretch>
        </p:blipFill>
        <p:spPr>
          <a:xfrm>
            <a:off x="5393068" y="1493656"/>
            <a:ext cx="6529382" cy="4517528"/>
          </a:xfrm>
          <a:prstGeom prst="rect">
            <a:avLst/>
          </a:prstGeom>
        </p:spPr>
      </p:pic>
    </p:spTree>
    <p:extLst>
      <p:ext uri="{BB962C8B-B14F-4D97-AF65-F5344CB8AC3E}">
        <p14:creationId xmlns:p14="http://schemas.microsoft.com/office/powerpoint/2010/main" val="4204024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1000"/>
                                        <p:tgtEl>
                                          <p:spTgt spid="5">
                                            <p:txEl>
                                              <p:pRg st="0" end="0"/>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1250"/>
                                        <p:tgtEl>
                                          <p:spTgt spid="5">
                                            <p:txEl>
                                              <p:pRg st="1" end="1"/>
                                            </p:txEl>
                                          </p:spTgt>
                                        </p:tgtEl>
                                      </p:cBhvr>
                                    </p:animEffect>
                                  </p:childTnLst>
                                </p:cTn>
                              </p:par>
                            </p:childTnLst>
                          </p:cTn>
                        </p:par>
                        <p:par>
                          <p:cTn id="16" fill="hold">
                            <p:stCondLst>
                              <p:cond delay="2750"/>
                            </p:stCondLst>
                            <p:childTnLst>
                              <p:par>
                                <p:cTn id="17" presetID="22" presetClass="entr" presetSubtype="8"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12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Security: encryption-at-rest</a:t>
            </a:r>
            <a:endParaRPr lang="en-US" dirty="0">
              <a:solidFill>
                <a:srgbClr val="C00000"/>
              </a:solidFill>
            </a:endParaRPr>
          </a:p>
        </p:txBody>
      </p:sp>
      <p:sp>
        <p:nvSpPr>
          <p:cNvPr id="5" name="Rectangle 4"/>
          <p:cNvSpPr/>
          <p:nvPr/>
        </p:nvSpPr>
        <p:spPr bwMode="auto">
          <a:xfrm>
            <a:off x="0" y="1262064"/>
            <a:ext cx="12192000" cy="4837834"/>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200" rIns="6766560" bIns="91440" numCol="1" spcCol="0" rtlCol="0" fromWordArt="0" anchor="t" anchorCtr="0" forceAA="0" compatLnSpc="1">
            <a:prstTxWarp prst="textNoShape">
              <a:avLst/>
            </a:prstTxWarp>
            <a:noAutofit/>
          </a:bodyPr>
          <a:lstStyle/>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IN" sz="2200" b="0" i="0" u="none" strike="noStrike" kern="0" cap="none" spc="0" normalizeH="0" baseline="0" noProof="0" dirty="0">
                <a:ln>
                  <a:noFill/>
                </a:ln>
                <a:solidFill>
                  <a:srgbClr val="505050"/>
                </a:solidFill>
                <a:effectLst/>
                <a:uLnTx/>
                <a:uFillTx/>
                <a:ea typeface="Segoe UI" pitchFamily="34" charset="0"/>
                <a:cs typeface="Segoe UI" pitchFamily="34" charset="0"/>
              </a:rPr>
              <a:t>Transparently encrypts data flowing to and from public networks as well as at rest</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IN" sz="2200" b="0" i="0" u="none" strike="noStrike" kern="0" cap="none" spc="0" normalizeH="0" baseline="0" noProof="0" dirty="0">
                <a:ln>
                  <a:noFill/>
                </a:ln>
                <a:solidFill>
                  <a:srgbClr val="505050"/>
                </a:solidFill>
                <a:effectLst/>
                <a:uLnTx/>
                <a:uFillTx/>
                <a:ea typeface="Segoe UI" pitchFamily="34" charset="0"/>
                <a:cs typeface="Segoe UI" pitchFamily="34" charset="0"/>
              </a:rPr>
              <a:t>Transparent server-side encryption</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IN" sz="2200" b="0" i="0" u="none" strike="noStrike" kern="0" cap="none" spc="0" normalizeH="0" baseline="0" noProof="0" dirty="0">
                <a:ln>
                  <a:noFill/>
                </a:ln>
                <a:solidFill>
                  <a:srgbClr val="505050"/>
                </a:solidFill>
                <a:effectLst/>
                <a:uLnTx/>
                <a:uFillTx/>
                <a:ea typeface="Segoe UI" pitchFamily="34" charset="0"/>
                <a:cs typeface="Segoe UI" pitchFamily="34" charset="0"/>
              </a:rPr>
              <a:t>User can manage their own encryption keys or let Azure Data Lake Store manage the key using Azure Key Vault</a:t>
            </a:r>
          </a:p>
        </p:txBody>
      </p:sp>
      <p:grpSp>
        <p:nvGrpSpPr>
          <p:cNvPr id="2" name="Group 1"/>
          <p:cNvGrpSpPr/>
          <p:nvPr/>
        </p:nvGrpSpPr>
        <p:grpSpPr>
          <a:xfrm>
            <a:off x="6327010" y="1418924"/>
            <a:ext cx="4891000" cy="4426468"/>
            <a:chOff x="6135139" y="1262063"/>
            <a:chExt cx="5621886" cy="5087937"/>
          </a:xfrm>
        </p:grpSpPr>
        <p:sp>
          <p:nvSpPr>
            <p:cNvPr id="6" name="Rectangle 5"/>
            <p:cNvSpPr/>
            <p:nvPr/>
          </p:nvSpPr>
          <p:spPr bwMode="auto">
            <a:xfrm>
              <a:off x="6135139" y="1262063"/>
              <a:ext cx="5621886" cy="50879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53965" marR="0" lvl="1" indent="0" defTabSz="931954" eaLnBrk="1" fontAlgn="base" latinLnBrk="0" hangingPunct="1">
                <a:lnSpc>
                  <a:spcPct val="100000"/>
                </a:lnSpc>
                <a:spcBef>
                  <a:spcPts val="600"/>
                </a:spcBef>
                <a:spcAft>
                  <a:spcPts val="600"/>
                </a:spcAft>
                <a:buClr>
                  <a:srgbClr val="68217A">
                    <a:lumMod val="50000"/>
                  </a:srgbClr>
                </a:buClr>
                <a:buSzTx/>
                <a:buFontTx/>
                <a:buNone/>
                <a:tabLst>
                  <a:tab pos="658368" algn="l"/>
                </a:tabLst>
                <a:defRPr/>
              </a:pPr>
              <a:endParaRPr kumimoji="0" lang="en-IN" sz="2000" b="0" i="0" u="none" strike="noStrike" kern="0" cap="none" spc="0" normalizeH="0" baseline="0" noProof="0" dirty="0">
                <a:ln>
                  <a:solidFill>
                    <a:srgbClr val="FFFFFF">
                      <a:alpha val="0"/>
                    </a:srgbClr>
                  </a:solidFill>
                </a:ln>
                <a:gradFill>
                  <a:gsLst>
                    <a:gs pos="85321">
                      <a:srgbClr val="505050"/>
                    </a:gs>
                    <a:gs pos="57000">
                      <a:srgbClr val="505050"/>
                    </a:gs>
                  </a:gsLst>
                </a:gradFill>
                <a:effectLst/>
                <a:uLnTx/>
                <a:uFillTx/>
                <a:ea typeface="Segoe UI" pitchFamily="34" charset="0"/>
                <a:cs typeface="Segoe UI" pitchFamily="34" charset="0"/>
              </a:endParaRPr>
            </a:p>
          </p:txBody>
        </p:sp>
        <p:grpSp>
          <p:nvGrpSpPr>
            <p:cNvPr id="207" name="Group 206"/>
            <p:cNvGrpSpPr/>
            <p:nvPr/>
          </p:nvGrpSpPr>
          <p:grpSpPr>
            <a:xfrm>
              <a:off x="6423053" y="1601735"/>
              <a:ext cx="5046059" cy="4408592"/>
              <a:chOff x="6326791" y="1718317"/>
              <a:chExt cx="5046059" cy="4408592"/>
            </a:xfrm>
          </p:grpSpPr>
          <p:grpSp>
            <p:nvGrpSpPr>
              <p:cNvPr id="60" name="Group 59"/>
              <p:cNvGrpSpPr/>
              <p:nvPr/>
            </p:nvGrpSpPr>
            <p:grpSpPr>
              <a:xfrm>
                <a:off x="7715776" y="1718317"/>
                <a:ext cx="2629776" cy="1592413"/>
                <a:chOff x="6524188" y="1689515"/>
                <a:chExt cx="2629776" cy="1592413"/>
              </a:xfrm>
            </p:grpSpPr>
            <p:sp>
              <p:nvSpPr>
                <p:cNvPr id="153" name="Oval 15"/>
                <p:cNvSpPr/>
                <p:nvPr/>
              </p:nvSpPr>
              <p:spPr>
                <a:xfrm flipH="1">
                  <a:off x="6524188" y="2491294"/>
                  <a:ext cx="1548663" cy="790634"/>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rgbClr val="D5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grpSp>
              <p:nvGrpSpPr>
                <p:cNvPr id="155" name="Group 154"/>
                <p:cNvGrpSpPr/>
                <p:nvPr/>
              </p:nvGrpSpPr>
              <p:grpSpPr>
                <a:xfrm>
                  <a:off x="7571264" y="1718906"/>
                  <a:ext cx="1071109" cy="1399866"/>
                  <a:chOff x="-345036" y="1341398"/>
                  <a:chExt cx="962025" cy="1257300"/>
                </a:xfrm>
              </p:grpSpPr>
              <p:sp>
                <p:nvSpPr>
                  <p:cNvPr id="159" name="Freeform 158"/>
                  <p:cNvSpPr/>
                  <p:nvPr/>
                </p:nvSpPr>
                <p:spPr bwMode="auto">
                  <a:xfrm>
                    <a:off x="-345036" y="1341398"/>
                    <a:ext cx="962025" cy="1257300"/>
                  </a:xfrm>
                  <a:custGeom>
                    <a:avLst/>
                    <a:gdLst>
                      <a:gd name="connsiteX0" fmla="*/ 466725 w 962025"/>
                      <a:gd name="connsiteY0" fmla="*/ 0 h 1247775"/>
                      <a:gd name="connsiteX1" fmla="*/ 0 w 962025"/>
                      <a:gd name="connsiteY1" fmla="*/ 161925 h 1247775"/>
                      <a:gd name="connsiteX2" fmla="*/ 9525 w 962025"/>
                      <a:gd name="connsiteY2" fmla="*/ 876300 h 1247775"/>
                      <a:gd name="connsiteX3" fmla="*/ 466725 w 962025"/>
                      <a:gd name="connsiteY3" fmla="*/ 1247775 h 1247775"/>
                      <a:gd name="connsiteX4" fmla="*/ 942975 w 962025"/>
                      <a:gd name="connsiteY4" fmla="*/ 876300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9525 w 962025"/>
                      <a:gd name="connsiteY2" fmla="*/ 876300 h 1247775"/>
                      <a:gd name="connsiteX3" fmla="*/ 466725 w 962025"/>
                      <a:gd name="connsiteY3" fmla="*/ 1247775 h 1247775"/>
                      <a:gd name="connsiteX4" fmla="*/ 942975 w 962025"/>
                      <a:gd name="connsiteY4" fmla="*/ 876300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9525 w 962025"/>
                      <a:gd name="connsiteY2" fmla="*/ 876300 h 1247775"/>
                      <a:gd name="connsiteX3" fmla="*/ 466725 w 962025"/>
                      <a:gd name="connsiteY3" fmla="*/ 1247775 h 1247775"/>
                      <a:gd name="connsiteX4" fmla="*/ 942975 w 962025"/>
                      <a:gd name="connsiteY4" fmla="*/ 876300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9525 w 962025"/>
                      <a:gd name="connsiteY2" fmla="*/ 876300 h 1247775"/>
                      <a:gd name="connsiteX3" fmla="*/ 466725 w 962025"/>
                      <a:gd name="connsiteY3" fmla="*/ 1247775 h 1247775"/>
                      <a:gd name="connsiteX4" fmla="*/ 942975 w 962025"/>
                      <a:gd name="connsiteY4" fmla="*/ 876300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9525 w 962025"/>
                      <a:gd name="connsiteY2" fmla="*/ 876300 h 1247775"/>
                      <a:gd name="connsiteX3" fmla="*/ 466725 w 962025"/>
                      <a:gd name="connsiteY3" fmla="*/ 1247775 h 1247775"/>
                      <a:gd name="connsiteX4" fmla="*/ 942975 w 962025"/>
                      <a:gd name="connsiteY4" fmla="*/ 876300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9525 w 962025"/>
                      <a:gd name="connsiteY2" fmla="*/ 876300 h 1247775"/>
                      <a:gd name="connsiteX3" fmla="*/ 466725 w 962025"/>
                      <a:gd name="connsiteY3" fmla="*/ 1247775 h 1247775"/>
                      <a:gd name="connsiteX4" fmla="*/ 942975 w 962025"/>
                      <a:gd name="connsiteY4" fmla="*/ 876300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9525 w 962025"/>
                      <a:gd name="connsiteY2" fmla="*/ 876300 h 1247775"/>
                      <a:gd name="connsiteX3" fmla="*/ 466725 w 962025"/>
                      <a:gd name="connsiteY3" fmla="*/ 1247775 h 1247775"/>
                      <a:gd name="connsiteX4" fmla="*/ 942975 w 962025"/>
                      <a:gd name="connsiteY4" fmla="*/ 876300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9525 w 962025"/>
                      <a:gd name="connsiteY2" fmla="*/ 876300 h 1247775"/>
                      <a:gd name="connsiteX3" fmla="*/ 466725 w 962025"/>
                      <a:gd name="connsiteY3" fmla="*/ 1247775 h 1247775"/>
                      <a:gd name="connsiteX4" fmla="*/ 942975 w 962025"/>
                      <a:gd name="connsiteY4" fmla="*/ 876300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9525 w 962025"/>
                      <a:gd name="connsiteY2" fmla="*/ 876300 h 1247775"/>
                      <a:gd name="connsiteX3" fmla="*/ 466725 w 962025"/>
                      <a:gd name="connsiteY3" fmla="*/ 1247775 h 1247775"/>
                      <a:gd name="connsiteX4" fmla="*/ 942975 w 962025"/>
                      <a:gd name="connsiteY4" fmla="*/ 876300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9525 w 962025"/>
                      <a:gd name="connsiteY2" fmla="*/ 876300 h 1247775"/>
                      <a:gd name="connsiteX3" fmla="*/ 466725 w 962025"/>
                      <a:gd name="connsiteY3" fmla="*/ 1247775 h 1247775"/>
                      <a:gd name="connsiteX4" fmla="*/ 942975 w 962025"/>
                      <a:gd name="connsiteY4" fmla="*/ 876300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0 w 962025"/>
                      <a:gd name="connsiteY2" fmla="*/ 876300 h 1247775"/>
                      <a:gd name="connsiteX3" fmla="*/ 466725 w 962025"/>
                      <a:gd name="connsiteY3" fmla="*/ 1247775 h 1247775"/>
                      <a:gd name="connsiteX4" fmla="*/ 942975 w 962025"/>
                      <a:gd name="connsiteY4" fmla="*/ 876300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0 w 962025"/>
                      <a:gd name="connsiteY2" fmla="*/ 876300 h 1247775"/>
                      <a:gd name="connsiteX3" fmla="*/ 466725 w 962025"/>
                      <a:gd name="connsiteY3" fmla="*/ 1247775 h 1247775"/>
                      <a:gd name="connsiteX4" fmla="*/ 955675 w 962025"/>
                      <a:gd name="connsiteY4" fmla="*/ 873125 h 1247775"/>
                      <a:gd name="connsiteX5" fmla="*/ 962025 w 962025"/>
                      <a:gd name="connsiteY5" fmla="*/ 152400 h 1247775"/>
                      <a:gd name="connsiteX6" fmla="*/ 466725 w 962025"/>
                      <a:gd name="connsiteY6" fmla="*/ 0 h 1247775"/>
                      <a:gd name="connsiteX0" fmla="*/ 466725 w 962636"/>
                      <a:gd name="connsiteY0" fmla="*/ 0 h 1247775"/>
                      <a:gd name="connsiteX1" fmla="*/ 0 w 962636"/>
                      <a:gd name="connsiteY1" fmla="*/ 161925 h 1247775"/>
                      <a:gd name="connsiteX2" fmla="*/ 0 w 962636"/>
                      <a:gd name="connsiteY2" fmla="*/ 876300 h 1247775"/>
                      <a:gd name="connsiteX3" fmla="*/ 466725 w 962636"/>
                      <a:gd name="connsiteY3" fmla="*/ 1247775 h 1247775"/>
                      <a:gd name="connsiteX4" fmla="*/ 962025 w 962636"/>
                      <a:gd name="connsiteY4" fmla="*/ 869950 h 1247775"/>
                      <a:gd name="connsiteX5" fmla="*/ 962025 w 962636"/>
                      <a:gd name="connsiteY5" fmla="*/ 152400 h 1247775"/>
                      <a:gd name="connsiteX6" fmla="*/ 466725 w 962636"/>
                      <a:gd name="connsiteY6" fmla="*/ 0 h 1247775"/>
                      <a:gd name="connsiteX0" fmla="*/ 466725 w 962025"/>
                      <a:gd name="connsiteY0" fmla="*/ 0 h 1247775"/>
                      <a:gd name="connsiteX1" fmla="*/ 0 w 962025"/>
                      <a:gd name="connsiteY1" fmla="*/ 161925 h 1247775"/>
                      <a:gd name="connsiteX2" fmla="*/ 0 w 962025"/>
                      <a:gd name="connsiteY2" fmla="*/ 876300 h 1247775"/>
                      <a:gd name="connsiteX3" fmla="*/ 466725 w 962025"/>
                      <a:gd name="connsiteY3" fmla="*/ 1247775 h 1247775"/>
                      <a:gd name="connsiteX4" fmla="*/ 955675 w 962025"/>
                      <a:gd name="connsiteY4" fmla="*/ 866775 h 1247775"/>
                      <a:gd name="connsiteX5" fmla="*/ 962025 w 962025"/>
                      <a:gd name="connsiteY5" fmla="*/ 152400 h 1247775"/>
                      <a:gd name="connsiteX6" fmla="*/ 466725 w 962025"/>
                      <a:gd name="connsiteY6" fmla="*/ 0 h 1247775"/>
                      <a:gd name="connsiteX0" fmla="*/ 466725 w 962636"/>
                      <a:gd name="connsiteY0" fmla="*/ 0 h 1247775"/>
                      <a:gd name="connsiteX1" fmla="*/ 0 w 962636"/>
                      <a:gd name="connsiteY1" fmla="*/ 161925 h 1247775"/>
                      <a:gd name="connsiteX2" fmla="*/ 0 w 962636"/>
                      <a:gd name="connsiteY2" fmla="*/ 876300 h 1247775"/>
                      <a:gd name="connsiteX3" fmla="*/ 466725 w 962636"/>
                      <a:gd name="connsiteY3" fmla="*/ 1247775 h 1247775"/>
                      <a:gd name="connsiteX4" fmla="*/ 962025 w 962636"/>
                      <a:gd name="connsiteY4" fmla="*/ 860425 h 1247775"/>
                      <a:gd name="connsiteX5" fmla="*/ 962025 w 962636"/>
                      <a:gd name="connsiteY5" fmla="*/ 152400 h 1247775"/>
                      <a:gd name="connsiteX6" fmla="*/ 466725 w 962636"/>
                      <a:gd name="connsiteY6" fmla="*/ 0 h 1247775"/>
                      <a:gd name="connsiteX0" fmla="*/ 466725 w 962636"/>
                      <a:gd name="connsiteY0" fmla="*/ 0 h 1247775"/>
                      <a:gd name="connsiteX1" fmla="*/ 0 w 962636"/>
                      <a:gd name="connsiteY1" fmla="*/ 161925 h 1247775"/>
                      <a:gd name="connsiteX2" fmla="*/ 0 w 962636"/>
                      <a:gd name="connsiteY2" fmla="*/ 876300 h 1247775"/>
                      <a:gd name="connsiteX3" fmla="*/ 466725 w 962636"/>
                      <a:gd name="connsiteY3" fmla="*/ 1247775 h 1247775"/>
                      <a:gd name="connsiteX4" fmla="*/ 962025 w 962636"/>
                      <a:gd name="connsiteY4" fmla="*/ 860425 h 1247775"/>
                      <a:gd name="connsiteX5" fmla="*/ 962025 w 962636"/>
                      <a:gd name="connsiteY5" fmla="*/ 152400 h 1247775"/>
                      <a:gd name="connsiteX6" fmla="*/ 466725 w 962636"/>
                      <a:gd name="connsiteY6" fmla="*/ 0 h 1247775"/>
                      <a:gd name="connsiteX0" fmla="*/ 466725 w 962025"/>
                      <a:gd name="connsiteY0" fmla="*/ 0 h 1247775"/>
                      <a:gd name="connsiteX1" fmla="*/ 0 w 962025"/>
                      <a:gd name="connsiteY1" fmla="*/ 161925 h 1247775"/>
                      <a:gd name="connsiteX2" fmla="*/ 0 w 962025"/>
                      <a:gd name="connsiteY2" fmla="*/ 876300 h 1247775"/>
                      <a:gd name="connsiteX3" fmla="*/ 466725 w 962025"/>
                      <a:gd name="connsiteY3" fmla="*/ 1247775 h 1247775"/>
                      <a:gd name="connsiteX4" fmla="*/ 959643 w 962025"/>
                      <a:gd name="connsiteY4" fmla="*/ 860425 h 1247775"/>
                      <a:gd name="connsiteX5" fmla="*/ 962025 w 962025"/>
                      <a:gd name="connsiteY5" fmla="*/ 152400 h 1247775"/>
                      <a:gd name="connsiteX6" fmla="*/ 466725 w 962025"/>
                      <a:gd name="connsiteY6" fmla="*/ 0 h 1247775"/>
                      <a:gd name="connsiteX0" fmla="*/ 466725 w 962025"/>
                      <a:gd name="connsiteY0" fmla="*/ 0 h 1247775"/>
                      <a:gd name="connsiteX1" fmla="*/ 0 w 962025"/>
                      <a:gd name="connsiteY1" fmla="*/ 161925 h 1247775"/>
                      <a:gd name="connsiteX2" fmla="*/ 0 w 962025"/>
                      <a:gd name="connsiteY2" fmla="*/ 876300 h 1247775"/>
                      <a:gd name="connsiteX3" fmla="*/ 466725 w 962025"/>
                      <a:gd name="connsiteY3" fmla="*/ 1247775 h 1247775"/>
                      <a:gd name="connsiteX4" fmla="*/ 959643 w 962025"/>
                      <a:gd name="connsiteY4" fmla="*/ 860425 h 1247775"/>
                      <a:gd name="connsiteX5" fmla="*/ 962025 w 962025"/>
                      <a:gd name="connsiteY5" fmla="*/ 152400 h 1247775"/>
                      <a:gd name="connsiteX6" fmla="*/ 466725 w 962025"/>
                      <a:gd name="connsiteY6" fmla="*/ 0 h 1247775"/>
                      <a:gd name="connsiteX0" fmla="*/ 466725 w 962025"/>
                      <a:gd name="connsiteY0" fmla="*/ 0 h 1257300"/>
                      <a:gd name="connsiteX1" fmla="*/ 0 w 962025"/>
                      <a:gd name="connsiteY1" fmla="*/ 161925 h 1257300"/>
                      <a:gd name="connsiteX2" fmla="*/ 0 w 962025"/>
                      <a:gd name="connsiteY2" fmla="*/ 876300 h 1257300"/>
                      <a:gd name="connsiteX3" fmla="*/ 481013 w 962025"/>
                      <a:gd name="connsiteY3" fmla="*/ 1257300 h 1257300"/>
                      <a:gd name="connsiteX4" fmla="*/ 959643 w 962025"/>
                      <a:gd name="connsiteY4" fmla="*/ 860425 h 1257300"/>
                      <a:gd name="connsiteX5" fmla="*/ 962025 w 962025"/>
                      <a:gd name="connsiteY5" fmla="*/ 152400 h 1257300"/>
                      <a:gd name="connsiteX6" fmla="*/ 466725 w 962025"/>
                      <a:gd name="connsiteY6" fmla="*/ 0 h 1257300"/>
                      <a:gd name="connsiteX0" fmla="*/ 466725 w 962025"/>
                      <a:gd name="connsiteY0" fmla="*/ 0 h 1257300"/>
                      <a:gd name="connsiteX1" fmla="*/ 0 w 962025"/>
                      <a:gd name="connsiteY1" fmla="*/ 161925 h 1257300"/>
                      <a:gd name="connsiteX2" fmla="*/ 0 w 962025"/>
                      <a:gd name="connsiteY2" fmla="*/ 876300 h 1257300"/>
                      <a:gd name="connsiteX3" fmla="*/ 481013 w 962025"/>
                      <a:gd name="connsiteY3" fmla="*/ 1257300 h 1257300"/>
                      <a:gd name="connsiteX4" fmla="*/ 959643 w 962025"/>
                      <a:gd name="connsiteY4" fmla="*/ 860425 h 1257300"/>
                      <a:gd name="connsiteX5" fmla="*/ 962025 w 962025"/>
                      <a:gd name="connsiteY5" fmla="*/ 152400 h 1257300"/>
                      <a:gd name="connsiteX6" fmla="*/ 466725 w 962025"/>
                      <a:gd name="connsiteY6" fmla="*/ 0 h 1257300"/>
                      <a:gd name="connsiteX0" fmla="*/ 466725 w 962025"/>
                      <a:gd name="connsiteY0" fmla="*/ 0 h 1257300"/>
                      <a:gd name="connsiteX1" fmla="*/ 0 w 962025"/>
                      <a:gd name="connsiteY1" fmla="*/ 161925 h 1257300"/>
                      <a:gd name="connsiteX2" fmla="*/ 0 w 962025"/>
                      <a:gd name="connsiteY2" fmla="*/ 876300 h 1257300"/>
                      <a:gd name="connsiteX3" fmla="*/ 481013 w 962025"/>
                      <a:gd name="connsiteY3" fmla="*/ 1257300 h 1257300"/>
                      <a:gd name="connsiteX4" fmla="*/ 959643 w 962025"/>
                      <a:gd name="connsiteY4" fmla="*/ 860425 h 1257300"/>
                      <a:gd name="connsiteX5" fmla="*/ 962025 w 962025"/>
                      <a:gd name="connsiteY5" fmla="*/ 152400 h 1257300"/>
                      <a:gd name="connsiteX6" fmla="*/ 466725 w 962025"/>
                      <a:gd name="connsiteY6" fmla="*/ 0 h 1257300"/>
                      <a:gd name="connsiteX0" fmla="*/ 466725 w 962025"/>
                      <a:gd name="connsiteY0" fmla="*/ 0 h 1257300"/>
                      <a:gd name="connsiteX1" fmla="*/ 0 w 962025"/>
                      <a:gd name="connsiteY1" fmla="*/ 161925 h 1257300"/>
                      <a:gd name="connsiteX2" fmla="*/ 0 w 962025"/>
                      <a:gd name="connsiteY2" fmla="*/ 876300 h 1257300"/>
                      <a:gd name="connsiteX3" fmla="*/ 481013 w 962025"/>
                      <a:gd name="connsiteY3" fmla="*/ 1257300 h 1257300"/>
                      <a:gd name="connsiteX4" fmla="*/ 959643 w 962025"/>
                      <a:gd name="connsiteY4" fmla="*/ 860425 h 1257300"/>
                      <a:gd name="connsiteX5" fmla="*/ 962025 w 962025"/>
                      <a:gd name="connsiteY5" fmla="*/ 152400 h 1257300"/>
                      <a:gd name="connsiteX6" fmla="*/ 466725 w 962025"/>
                      <a:gd name="connsiteY6" fmla="*/ 0 h 1257300"/>
                      <a:gd name="connsiteX0" fmla="*/ 466725 w 962025"/>
                      <a:gd name="connsiteY0" fmla="*/ 0 h 1257300"/>
                      <a:gd name="connsiteX1" fmla="*/ 0 w 962025"/>
                      <a:gd name="connsiteY1" fmla="*/ 161925 h 1257300"/>
                      <a:gd name="connsiteX2" fmla="*/ 0 w 962025"/>
                      <a:gd name="connsiteY2" fmla="*/ 876300 h 1257300"/>
                      <a:gd name="connsiteX3" fmla="*/ 481013 w 962025"/>
                      <a:gd name="connsiteY3" fmla="*/ 1257300 h 1257300"/>
                      <a:gd name="connsiteX4" fmla="*/ 959643 w 962025"/>
                      <a:gd name="connsiteY4" fmla="*/ 860425 h 1257300"/>
                      <a:gd name="connsiteX5" fmla="*/ 962025 w 962025"/>
                      <a:gd name="connsiteY5" fmla="*/ 152400 h 1257300"/>
                      <a:gd name="connsiteX6" fmla="*/ 466725 w 962025"/>
                      <a:gd name="connsiteY6"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025" h="1257300">
                        <a:moveTo>
                          <a:pt x="466725" y="0"/>
                        </a:moveTo>
                        <a:cubicBezTo>
                          <a:pt x="450850" y="111125"/>
                          <a:pt x="193675" y="174625"/>
                          <a:pt x="0" y="161925"/>
                        </a:cubicBezTo>
                        <a:lnTo>
                          <a:pt x="0" y="876300"/>
                        </a:lnTo>
                        <a:cubicBezTo>
                          <a:pt x="111125" y="1041400"/>
                          <a:pt x="272257" y="1154112"/>
                          <a:pt x="481013" y="1257300"/>
                        </a:cubicBezTo>
                        <a:cubicBezTo>
                          <a:pt x="762795" y="1145381"/>
                          <a:pt x="893762" y="981075"/>
                          <a:pt x="959643" y="860425"/>
                        </a:cubicBezTo>
                        <a:cubicBezTo>
                          <a:pt x="961760" y="620183"/>
                          <a:pt x="959908" y="392642"/>
                          <a:pt x="962025" y="152400"/>
                        </a:cubicBezTo>
                        <a:cubicBezTo>
                          <a:pt x="762000" y="171450"/>
                          <a:pt x="539750" y="117475"/>
                          <a:pt x="466725" y="0"/>
                        </a:cubicBez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60" name="Freeform 159"/>
                  <p:cNvSpPr/>
                  <p:nvPr/>
                </p:nvSpPr>
                <p:spPr bwMode="auto">
                  <a:xfrm>
                    <a:off x="-176815" y="1493400"/>
                    <a:ext cx="793804" cy="1105297"/>
                  </a:xfrm>
                  <a:custGeom>
                    <a:avLst/>
                    <a:gdLst>
                      <a:gd name="connsiteX0" fmla="*/ 600863 w 793804"/>
                      <a:gd name="connsiteY0" fmla="*/ 0 h 1111576"/>
                      <a:gd name="connsiteX1" fmla="*/ 642297 w 793804"/>
                      <a:gd name="connsiteY1" fmla="*/ 7420 h 1111576"/>
                      <a:gd name="connsiteX2" fmla="*/ 793804 w 793804"/>
                      <a:gd name="connsiteY2" fmla="*/ 6676 h 1111576"/>
                      <a:gd name="connsiteX3" fmla="*/ 791422 w 793804"/>
                      <a:gd name="connsiteY3" fmla="*/ 714701 h 1111576"/>
                      <a:gd name="connsiteX4" fmla="*/ 312792 w 793804"/>
                      <a:gd name="connsiteY4" fmla="*/ 1111576 h 1111576"/>
                      <a:gd name="connsiteX5" fmla="*/ 35674 w 793804"/>
                      <a:gd name="connsiteY5" fmla="*/ 944293 h 1111576"/>
                      <a:gd name="connsiteX6" fmla="*/ 0 w 793804"/>
                      <a:gd name="connsiteY6" fmla="*/ 912522 h 11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04" h="1111576">
                        <a:moveTo>
                          <a:pt x="600863" y="0"/>
                        </a:moveTo>
                        <a:lnTo>
                          <a:pt x="642297" y="7420"/>
                        </a:lnTo>
                        <a:cubicBezTo>
                          <a:pt x="692402" y="11637"/>
                          <a:pt x="743798" y="11439"/>
                          <a:pt x="793804" y="6676"/>
                        </a:cubicBezTo>
                        <a:cubicBezTo>
                          <a:pt x="791687" y="246918"/>
                          <a:pt x="793539" y="474459"/>
                          <a:pt x="791422" y="714701"/>
                        </a:cubicBezTo>
                        <a:cubicBezTo>
                          <a:pt x="725541" y="835351"/>
                          <a:pt x="594574" y="999657"/>
                          <a:pt x="312792" y="1111576"/>
                        </a:cubicBezTo>
                        <a:cubicBezTo>
                          <a:pt x="208414" y="1059982"/>
                          <a:pt x="115942" y="1006007"/>
                          <a:pt x="35674" y="944293"/>
                        </a:cubicBezTo>
                        <a:lnTo>
                          <a:pt x="0" y="912522"/>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pic>
              <p:nvPicPr>
                <p:cNvPr id="162" name="Picture 161"/>
                <p:cNvPicPr>
                  <a:picLocks noChangeAspect="1"/>
                </p:cNvPicPr>
                <p:nvPr/>
              </p:nvPicPr>
              <p:blipFill>
                <a:blip r:embed="rId4"/>
                <a:stretch>
                  <a:fillRect/>
                </a:stretch>
              </p:blipFill>
              <p:spPr>
                <a:xfrm rot="5400000">
                  <a:off x="7628391" y="2195454"/>
                  <a:ext cx="852016" cy="591678"/>
                </a:xfrm>
                <a:prstGeom prst="rect">
                  <a:avLst/>
                </a:prstGeom>
              </p:spPr>
            </p:pic>
            <p:sp>
              <p:nvSpPr>
                <p:cNvPr id="166" name="Freeform 165"/>
                <p:cNvSpPr/>
                <p:nvPr/>
              </p:nvSpPr>
              <p:spPr>
                <a:xfrm>
                  <a:off x="8364921" y="2286125"/>
                  <a:ext cx="789043" cy="438501"/>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D5EF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67" name="Freeform 166"/>
                <p:cNvSpPr/>
                <p:nvPr/>
              </p:nvSpPr>
              <p:spPr>
                <a:xfrm>
                  <a:off x="6969517" y="1689515"/>
                  <a:ext cx="789043" cy="438501"/>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D5EF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grpSp>
          <p:grpSp>
            <p:nvGrpSpPr>
              <p:cNvPr id="50" name="Group 49"/>
              <p:cNvGrpSpPr/>
              <p:nvPr/>
            </p:nvGrpSpPr>
            <p:grpSpPr>
              <a:xfrm>
                <a:off x="6326791" y="3625058"/>
                <a:ext cx="2889635" cy="1326317"/>
                <a:chOff x="6437215" y="4219308"/>
                <a:chExt cx="3077977" cy="1412765"/>
              </a:xfrm>
            </p:grpSpPr>
            <p:sp>
              <p:nvSpPr>
                <p:cNvPr id="168" name="Oval 15"/>
                <p:cNvSpPr/>
                <p:nvPr/>
              </p:nvSpPr>
              <p:spPr>
                <a:xfrm flipH="1">
                  <a:off x="6437215" y="4841439"/>
                  <a:ext cx="1548663" cy="790634"/>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rgbClr val="D5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grpSp>
              <p:nvGrpSpPr>
                <p:cNvPr id="48" name="Group 47"/>
                <p:cNvGrpSpPr/>
                <p:nvPr/>
              </p:nvGrpSpPr>
              <p:grpSpPr>
                <a:xfrm>
                  <a:off x="7720166" y="4440735"/>
                  <a:ext cx="1289509" cy="920612"/>
                  <a:chOff x="6770688" y="4264025"/>
                  <a:chExt cx="1881187" cy="1343025"/>
                </a:xfrm>
              </p:grpSpPr>
              <p:sp>
                <p:nvSpPr>
                  <p:cNvPr id="15" name="AutoShape 10"/>
                  <p:cNvSpPr>
                    <a:spLocks noChangeAspect="1" noChangeArrowheads="1" noTextEdit="1"/>
                  </p:cNvSpPr>
                  <p:nvPr/>
                </p:nvSpPr>
                <p:spPr bwMode="auto">
                  <a:xfrm>
                    <a:off x="6770688" y="4264025"/>
                    <a:ext cx="1878012"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reeform 12"/>
                  <p:cNvSpPr>
                    <a:spLocks/>
                  </p:cNvSpPr>
                  <p:nvPr/>
                </p:nvSpPr>
                <p:spPr bwMode="auto">
                  <a:xfrm>
                    <a:off x="6775450" y="4483100"/>
                    <a:ext cx="1876425" cy="1123950"/>
                  </a:xfrm>
                  <a:custGeom>
                    <a:avLst/>
                    <a:gdLst>
                      <a:gd name="T0" fmla="*/ 463 w 498"/>
                      <a:gd name="T1" fmla="*/ 297 h 297"/>
                      <a:gd name="T2" fmla="*/ 496 w 498"/>
                      <a:gd name="T3" fmla="*/ 23 h 297"/>
                      <a:gd name="T4" fmla="*/ 475 w 498"/>
                      <a:gd name="T5" fmla="*/ 0 h 297"/>
                      <a:gd name="T6" fmla="*/ 62 w 498"/>
                      <a:gd name="T7" fmla="*/ 0 h 297"/>
                      <a:gd name="T8" fmla="*/ 34 w 498"/>
                      <a:gd name="T9" fmla="*/ 23 h 297"/>
                      <a:gd name="T10" fmla="*/ 0 w 498"/>
                      <a:gd name="T11" fmla="*/ 297 h 297"/>
                      <a:gd name="T12" fmla="*/ 463 w 498"/>
                      <a:gd name="T13" fmla="*/ 297 h 297"/>
                    </a:gdLst>
                    <a:ahLst/>
                    <a:cxnLst>
                      <a:cxn ang="0">
                        <a:pos x="T0" y="T1"/>
                      </a:cxn>
                      <a:cxn ang="0">
                        <a:pos x="T2" y="T3"/>
                      </a:cxn>
                      <a:cxn ang="0">
                        <a:pos x="T4" y="T5"/>
                      </a:cxn>
                      <a:cxn ang="0">
                        <a:pos x="T6" y="T7"/>
                      </a:cxn>
                      <a:cxn ang="0">
                        <a:pos x="T8" y="T9"/>
                      </a:cxn>
                      <a:cxn ang="0">
                        <a:pos x="T10" y="T11"/>
                      </a:cxn>
                      <a:cxn ang="0">
                        <a:pos x="T12" y="T13"/>
                      </a:cxn>
                    </a:cxnLst>
                    <a:rect l="0" t="0" r="r" b="b"/>
                    <a:pathLst>
                      <a:path w="498" h="297">
                        <a:moveTo>
                          <a:pt x="463" y="297"/>
                        </a:moveTo>
                        <a:cubicBezTo>
                          <a:pt x="496" y="23"/>
                          <a:pt x="496" y="23"/>
                          <a:pt x="496" y="23"/>
                        </a:cubicBezTo>
                        <a:cubicBezTo>
                          <a:pt x="498" y="10"/>
                          <a:pt x="489" y="0"/>
                          <a:pt x="475" y="0"/>
                        </a:cubicBezTo>
                        <a:cubicBezTo>
                          <a:pt x="62" y="0"/>
                          <a:pt x="62" y="0"/>
                          <a:pt x="62" y="0"/>
                        </a:cubicBezTo>
                        <a:cubicBezTo>
                          <a:pt x="48" y="0"/>
                          <a:pt x="35" y="10"/>
                          <a:pt x="34" y="23"/>
                        </a:cubicBezTo>
                        <a:cubicBezTo>
                          <a:pt x="0" y="297"/>
                          <a:pt x="0" y="297"/>
                          <a:pt x="0" y="297"/>
                        </a:cubicBezTo>
                        <a:lnTo>
                          <a:pt x="463" y="297"/>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reeform 13"/>
                  <p:cNvSpPr>
                    <a:spLocks/>
                  </p:cNvSpPr>
                  <p:nvPr/>
                </p:nvSpPr>
                <p:spPr bwMode="auto">
                  <a:xfrm>
                    <a:off x="6775450" y="4381500"/>
                    <a:ext cx="1744662" cy="1225550"/>
                  </a:xfrm>
                  <a:custGeom>
                    <a:avLst/>
                    <a:gdLst>
                      <a:gd name="T0" fmla="*/ 463 w 463"/>
                      <a:gd name="T1" fmla="*/ 324 h 324"/>
                      <a:gd name="T2" fmla="*/ 463 w 463"/>
                      <a:gd name="T3" fmla="*/ 25 h 324"/>
                      <a:gd name="T4" fmla="*/ 438 w 463"/>
                      <a:gd name="T5" fmla="*/ 0 h 324"/>
                      <a:gd name="T6" fmla="*/ 25 w 463"/>
                      <a:gd name="T7" fmla="*/ 0 h 324"/>
                      <a:gd name="T8" fmla="*/ 0 w 463"/>
                      <a:gd name="T9" fmla="*/ 25 h 324"/>
                      <a:gd name="T10" fmla="*/ 0 w 463"/>
                      <a:gd name="T11" fmla="*/ 324 h 324"/>
                      <a:gd name="T12" fmla="*/ 463 w 463"/>
                      <a:gd name="T13" fmla="*/ 324 h 324"/>
                    </a:gdLst>
                    <a:ahLst/>
                    <a:cxnLst>
                      <a:cxn ang="0">
                        <a:pos x="T0" y="T1"/>
                      </a:cxn>
                      <a:cxn ang="0">
                        <a:pos x="T2" y="T3"/>
                      </a:cxn>
                      <a:cxn ang="0">
                        <a:pos x="T4" y="T5"/>
                      </a:cxn>
                      <a:cxn ang="0">
                        <a:pos x="T6" y="T7"/>
                      </a:cxn>
                      <a:cxn ang="0">
                        <a:pos x="T8" y="T9"/>
                      </a:cxn>
                      <a:cxn ang="0">
                        <a:pos x="T10" y="T11"/>
                      </a:cxn>
                      <a:cxn ang="0">
                        <a:pos x="T12" y="T13"/>
                      </a:cxn>
                    </a:cxnLst>
                    <a:rect l="0" t="0" r="r" b="b"/>
                    <a:pathLst>
                      <a:path w="463" h="324">
                        <a:moveTo>
                          <a:pt x="463" y="324"/>
                        </a:moveTo>
                        <a:cubicBezTo>
                          <a:pt x="463" y="25"/>
                          <a:pt x="463" y="25"/>
                          <a:pt x="463" y="25"/>
                        </a:cubicBezTo>
                        <a:cubicBezTo>
                          <a:pt x="463" y="11"/>
                          <a:pt x="451" y="0"/>
                          <a:pt x="438" y="0"/>
                        </a:cubicBezTo>
                        <a:cubicBezTo>
                          <a:pt x="25" y="0"/>
                          <a:pt x="25" y="0"/>
                          <a:pt x="25" y="0"/>
                        </a:cubicBezTo>
                        <a:cubicBezTo>
                          <a:pt x="11" y="0"/>
                          <a:pt x="0" y="11"/>
                          <a:pt x="0" y="25"/>
                        </a:cubicBezTo>
                        <a:cubicBezTo>
                          <a:pt x="0" y="324"/>
                          <a:pt x="0" y="324"/>
                          <a:pt x="0" y="324"/>
                        </a:cubicBezTo>
                        <a:lnTo>
                          <a:pt x="463" y="32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Oval 15"/>
                  <p:cNvSpPr>
                    <a:spLocks noChangeArrowheads="1"/>
                  </p:cNvSpPr>
                  <p:nvPr/>
                </p:nvSpPr>
                <p:spPr bwMode="auto">
                  <a:xfrm>
                    <a:off x="7261225" y="4672013"/>
                    <a:ext cx="746125" cy="750888"/>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Oval 16"/>
                  <p:cNvSpPr>
                    <a:spLocks noChangeArrowheads="1"/>
                  </p:cNvSpPr>
                  <p:nvPr/>
                </p:nvSpPr>
                <p:spPr bwMode="auto">
                  <a:xfrm>
                    <a:off x="7423150" y="4838700"/>
                    <a:ext cx="419100" cy="42068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Line 19"/>
                  <p:cNvSpPr>
                    <a:spLocks noChangeShapeType="1"/>
                  </p:cNvSpPr>
                  <p:nvPr/>
                </p:nvSpPr>
                <p:spPr bwMode="auto">
                  <a:xfrm flipV="1">
                    <a:off x="7637463" y="4672012"/>
                    <a:ext cx="0" cy="125412"/>
                  </a:xfrm>
                  <a:prstGeom prst="line">
                    <a:avLst/>
                  </a:prstGeom>
                  <a:noFill/>
                  <a:ln w="17463" cap="flat">
                    <a:solidFill>
                      <a:srgbClr val="C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Line 20"/>
                  <p:cNvSpPr>
                    <a:spLocks noChangeShapeType="1"/>
                  </p:cNvSpPr>
                  <p:nvPr/>
                </p:nvSpPr>
                <p:spPr bwMode="auto">
                  <a:xfrm>
                    <a:off x="7637463" y="5297488"/>
                    <a:ext cx="0" cy="147638"/>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Line 21"/>
                  <p:cNvSpPr>
                    <a:spLocks noChangeShapeType="1"/>
                  </p:cNvSpPr>
                  <p:nvPr/>
                </p:nvSpPr>
                <p:spPr bwMode="auto">
                  <a:xfrm flipH="1">
                    <a:off x="7245350" y="5048250"/>
                    <a:ext cx="144462" cy="0"/>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Line 22"/>
                  <p:cNvSpPr>
                    <a:spLocks noChangeShapeType="1"/>
                  </p:cNvSpPr>
                  <p:nvPr/>
                </p:nvSpPr>
                <p:spPr bwMode="auto">
                  <a:xfrm>
                    <a:off x="7886700" y="5048250"/>
                    <a:ext cx="142875" cy="0"/>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Line 23"/>
                  <p:cNvSpPr>
                    <a:spLocks noChangeShapeType="1"/>
                  </p:cNvSpPr>
                  <p:nvPr/>
                </p:nvSpPr>
                <p:spPr bwMode="auto">
                  <a:xfrm flipH="1">
                    <a:off x="7359650" y="5259388"/>
                    <a:ext cx="71437" cy="6826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Line 24"/>
                  <p:cNvSpPr>
                    <a:spLocks noChangeShapeType="1"/>
                  </p:cNvSpPr>
                  <p:nvPr/>
                </p:nvSpPr>
                <p:spPr bwMode="auto">
                  <a:xfrm flipV="1">
                    <a:off x="7848600" y="4770438"/>
                    <a:ext cx="68262" cy="6826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Line 25"/>
                  <p:cNvSpPr>
                    <a:spLocks noChangeShapeType="1"/>
                  </p:cNvSpPr>
                  <p:nvPr/>
                </p:nvSpPr>
                <p:spPr bwMode="auto">
                  <a:xfrm flipH="1" flipV="1">
                    <a:off x="7359650" y="4770438"/>
                    <a:ext cx="71437" cy="6826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Line 26"/>
                  <p:cNvSpPr>
                    <a:spLocks noChangeShapeType="1"/>
                  </p:cNvSpPr>
                  <p:nvPr/>
                </p:nvSpPr>
                <p:spPr bwMode="auto">
                  <a:xfrm>
                    <a:off x="7848600" y="5259388"/>
                    <a:ext cx="68262" cy="6826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Line 27"/>
                  <p:cNvSpPr>
                    <a:spLocks noChangeShapeType="1"/>
                  </p:cNvSpPr>
                  <p:nvPr/>
                </p:nvSpPr>
                <p:spPr bwMode="auto">
                  <a:xfrm>
                    <a:off x="7788275" y="5305425"/>
                    <a:ext cx="49212" cy="8731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Line 28"/>
                  <p:cNvSpPr>
                    <a:spLocks noChangeShapeType="1"/>
                  </p:cNvSpPr>
                  <p:nvPr/>
                </p:nvSpPr>
                <p:spPr bwMode="auto">
                  <a:xfrm flipH="1" flipV="1">
                    <a:off x="7442200" y="4706938"/>
                    <a:ext cx="49212" cy="82550"/>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Line 29"/>
                  <p:cNvSpPr>
                    <a:spLocks noChangeShapeType="1"/>
                  </p:cNvSpPr>
                  <p:nvPr/>
                </p:nvSpPr>
                <p:spPr bwMode="auto">
                  <a:xfrm flipH="1">
                    <a:off x="7299325" y="5199063"/>
                    <a:ext cx="82550" cy="4921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Line 30"/>
                  <p:cNvSpPr>
                    <a:spLocks noChangeShapeType="1"/>
                  </p:cNvSpPr>
                  <p:nvPr/>
                </p:nvSpPr>
                <p:spPr bwMode="auto">
                  <a:xfrm flipV="1">
                    <a:off x="7894638" y="4851400"/>
                    <a:ext cx="82550" cy="4921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Line 31"/>
                  <p:cNvSpPr>
                    <a:spLocks noChangeShapeType="1"/>
                  </p:cNvSpPr>
                  <p:nvPr/>
                </p:nvSpPr>
                <p:spPr bwMode="auto">
                  <a:xfrm>
                    <a:off x="7721600" y="5335588"/>
                    <a:ext cx="25400" cy="9366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Line 32"/>
                  <p:cNvSpPr>
                    <a:spLocks noChangeShapeType="1"/>
                  </p:cNvSpPr>
                  <p:nvPr/>
                </p:nvSpPr>
                <p:spPr bwMode="auto">
                  <a:xfrm flipH="1" flipV="1">
                    <a:off x="7532688" y="4668838"/>
                    <a:ext cx="26987" cy="95250"/>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Line 33"/>
                  <p:cNvSpPr>
                    <a:spLocks noChangeShapeType="1"/>
                  </p:cNvSpPr>
                  <p:nvPr/>
                </p:nvSpPr>
                <p:spPr bwMode="auto">
                  <a:xfrm flipH="1">
                    <a:off x="7261225" y="5130800"/>
                    <a:ext cx="90487" cy="26988"/>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Line 34"/>
                  <p:cNvSpPr>
                    <a:spLocks noChangeShapeType="1"/>
                  </p:cNvSpPr>
                  <p:nvPr/>
                </p:nvSpPr>
                <p:spPr bwMode="auto">
                  <a:xfrm flipV="1">
                    <a:off x="7924800" y="4941888"/>
                    <a:ext cx="93662" cy="25400"/>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Line 35"/>
                  <p:cNvSpPr>
                    <a:spLocks noChangeShapeType="1"/>
                  </p:cNvSpPr>
                  <p:nvPr/>
                </p:nvSpPr>
                <p:spPr bwMode="auto">
                  <a:xfrm>
                    <a:off x="7924800" y="5130800"/>
                    <a:ext cx="90487" cy="26988"/>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Line 36"/>
                  <p:cNvSpPr>
                    <a:spLocks noChangeShapeType="1"/>
                  </p:cNvSpPr>
                  <p:nvPr/>
                </p:nvSpPr>
                <p:spPr bwMode="auto">
                  <a:xfrm flipH="1" flipV="1">
                    <a:off x="7261225" y="4937125"/>
                    <a:ext cx="93662" cy="3016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Line 37"/>
                  <p:cNvSpPr>
                    <a:spLocks noChangeShapeType="1"/>
                  </p:cNvSpPr>
                  <p:nvPr/>
                </p:nvSpPr>
                <p:spPr bwMode="auto">
                  <a:xfrm flipH="1">
                    <a:off x="7529513" y="5335588"/>
                    <a:ext cx="25400" cy="9366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Line 38"/>
                  <p:cNvSpPr>
                    <a:spLocks noChangeShapeType="1"/>
                  </p:cNvSpPr>
                  <p:nvPr/>
                </p:nvSpPr>
                <p:spPr bwMode="auto">
                  <a:xfrm flipV="1">
                    <a:off x="7721600" y="4668838"/>
                    <a:ext cx="25400" cy="95250"/>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Line 39"/>
                  <p:cNvSpPr>
                    <a:spLocks noChangeShapeType="1"/>
                  </p:cNvSpPr>
                  <p:nvPr/>
                </p:nvSpPr>
                <p:spPr bwMode="auto">
                  <a:xfrm>
                    <a:off x="7894638" y="5199063"/>
                    <a:ext cx="82550" cy="4921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Line 40"/>
                  <p:cNvSpPr>
                    <a:spLocks noChangeShapeType="1"/>
                  </p:cNvSpPr>
                  <p:nvPr/>
                </p:nvSpPr>
                <p:spPr bwMode="auto">
                  <a:xfrm flipH="1" flipV="1">
                    <a:off x="7299325" y="4851400"/>
                    <a:ext cx="82550" cy="44450"/>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Line 41"/>
                  <p:cNvSpPr>
                    <a:spLocks noChangeShapeType="1"/>
                  </p:cNvSpPr>
                  <p:nvPr/>
                </p:nvSpPr>
                <p:spPr bwMode="auto">
                  <a:xfrm flipH="1">
                    <a:off x="7439025" y="5305425"/>
                    <a:ext cx="47625" cy="82550"/>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Line 42"/>
                  <p:cNvSpPr>
                    <a:spLocks noChangeShapeType="1"/>
                  </p:cNvSpPr>
                  <p:nvPr/>
                </p:nvSpPr>
                <p:spPr bwMode="auto">
                  <a:xfrm flipV="1">
                    <a:off x="7788275" y="4706938"/>
                    <a:ext cx="49212" cy="87313"/>
                  </a:xfrm>
                  <a:prstGeom prst="line">
                    <a:avLst/>
                  </a:prstGeom>
                  <a:noFill/>
                  <a:ln w="17463" cap="flat">
                    <a:solidFill>
                      <a:srgbClr val="0072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Oval 43"/>
                  <p:cNvSpPr>
                    <a:spLocks noChangeArrowheads="1"/>
                  </p:cNvSpPr>
                  <p:nvPr/>
                </p:nvSpPr>
                <p:spPr bwMode="auto">
                  <a:xfrm>
                    <a:off x="7491413" y="4903788"/>
                    <a:ext cx="285750" cy="292100"/>
                  </a:xfrm>
                  <a:prstGeom prst="ellipse">
                    <a:avLst/>
                  </a:prstGeom>
                  <a:solidFill>
                    <a:srgbClr val="4F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69" name="Freeform 168"/>
                <p:cNvSpPr/>
                <p:nvPr/>
              </p:nvSpPr>
              <p:spPr>
                <a:xfrm>
                  <a:off x="8726149" y="4614888"/>
                  <a:ext cx="789043" cy="438501"/>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D5EF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70" name="Freeform 169"/>
                <p:cNvSpPr/>
                <p:nvPr/>
              </p:nvSpPr>
              <p:spPr>
                <a:xfrm>
                  <a:off x="7265356" y="4219308"/>
                  <a:ext cx="789043" cy="438501"/>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D5EF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grpSp>
          <p:grpSp>
            <p:nvGrpSpPr>
              <p:cNvPr id="206" name="Group 205"/>
              <p:cNvGrpSpPr/>
              <p:nvPr/>
            </p:nvGrpSpPr>
            <p:grpSpPr>
              <a:xfrm>
                <a:off x="9431499" y="3407492"/>
                <a:ext cx="1941351" cy="2719417"/>
                <a:chOff x="9431499" y="3130256"/>
                <a:chExt cx="2139266" cy="2996654"/>
              </a:xfrm>
            </p:grpSpPr>
            <p:cxnSp>
              <p:nvCxnSpPr>
                <p:cNvPr id="202" name="Elbow Connector 198"/>
                <p:cNvCxnSpPr/>
                <p:nvPr/>
              </p:nvCxnSpPr>
              <p:spPr>
                <a:xfrm flipV="1">
                  <a:off x="9896533" y="4545507"/>
                  <a:ext cx="1212088" cy="1"/>
                </a:xfrm>
                <a:prstGeom prst="straightConnector1">
                  <a:avLst/>
                </a:prstGeom>
                <a:ln w="19050">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194" idx="24"/>
                  <a:endCxn id="196" idx="1"/>
                </p:cNvCxnSpPr>
                <p:nvPr/>
              </p:nvCxnSpPr>
              <p:spPr>
                <a:xfrm rot="16200000" flipH="1">
                  <a:off x="10483779" y="4363811"/>
                  <a:ext cx="34706" cy="1772901"/>
                </a:xfrm>
                <a:prstGeom prst="bentConnector3">
                  <a:avLst>
                    <a:gd name="adj1" fmla="val -745747"/>
                  </a:avLst>
                </a:prstGeom>
                <a:ln w="19050">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10266594" y="3130256"/>
                  <a:ext cx="476153" cy="702680"/>
                  <a:chOff x="9499923" y="3861254"/>
                  <a:chExt cx="1287152" cy="1899507"/>
                </a:xfrm>
              </p:grpSpPr>
              <p:grpSp>
                <p:nvGrpSpPr>
                  <p:cNvPr id="56" name="Group 55"/>
                  <p:cNvGrpSpPr/>
                  <p:nvPr/>
                </p:nvGrpSpPr>
                <p:grpSpPr>
                  <a:xfrm>
                    <a:off x="9499923" y="4846361"/>
                    <a:ext cx="1287152" cy="914400"/>
                    <a:chOff x="11768957" y="4524255"/>
                    <a:chExt cx="1287152" cy="914400"/>
                  </a:xfrm>
                </p:grpSpPr>
                <p:sp>
                  <p:nvSpPr>
                    <p:cNvPr id="174" name="Freeform 173"/>
                    <p:cNvSpPr/>
                    <p:nvPr/>
                  </p:nvSpPr>
                  <p:spPr bwMode="auto">
                    <a:xfrm flipV="1">
                      <a:off x="12410779" y="4524255"/>
                      <a:ext cx="645330" cy="914400"/>
                    </a:xfrm>
                    <a:custGeom>
                      <a:avLst/>
                      <a:gdLst>
                        <a:gd name="connsiteX0" fmla="*/ 276225 w 645330"/>
                        <a:gd name="connsiteY0" fmla="*/ 914400 h 914400"/>
                        <a:gd name="connsiteX1" fmla="*/ 645330 w 645330"/>
                        <a:gd name="connsiteY1" fmla="*/ 914400 h 914400"/>
                        <a:gd name="connsiteX2" fmla="*/ 645330 w 645330"/>
                        <a:gd name="connsiteY2" fmla="*/ 0 h 914400"/>
                        <a:gd name="connsiteX3" fmla="*/ 0 w 645330"/>
                        <a:gd name="connsiteY3" fmla="*/ 0 h 914400"/>
                        <a:gd name="connsiteX4" fmla="*/ 0 w 645330"/>
                        <a:gd name="connsiteY4" fmla="*/ 43815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30" h="914400">
                          <a:moveTo>
                            <a:pt x="276225" y="914400"/>
                          </a:moveTo>
                          <a:lnTo>
                            <a:pt x="645330" y="914400"/>
                          </a:lnTo>
                          <a:lnTo>
                            <a:pt x="645330" y="0"/>
                          </a:lnTo>
                          <a:lnTo>
                            <a:pt x="0" y="0"/>
                          </a:lnTo>
                          <a:lnTo>
                            <a:pt x="0" y="438150"/>
                          </a:lnTo>
                          <a:close/>
                        </a:path>
                      </a:pathLst>
                    </a:custGeom>
                    <a:solidFill>
                      <a:srgbClr val="7A4D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75" name="Freeform 174"/>
                    <p:cNvSpPr/>
                    <p:nvPr/>
                  </p:nvSpPr>
                  <p:spPr bwMode="auto">
                    <a:xfrm flipH="1" flipV="1">
                      <a:off x="11768957" y="4524255"/>
                      <a:ext cx="645330" cy="914400"/>
                    </a:xfrm>
                    <a:custGeom>
                      <a:avLst/>
                      <a:gdLst>
                        <a:gd name="connsiteX0" fmla="*/ 276225 w 645330"/>
                        <a:gd name="connsiteY0" fmla="*/ 914400 h 914400"/>
                        <a:gd name="connsiteX1" fmla="*/ 645330 w 645330"/>
                        <a:gd name="connsiteY1" fmla="*/ 914400 h 914400"/>
                        <a:gd name="connsiteX2" fmla="*/ 645330 w 645330"/>
                        <a:gd name="connsiteY2" fmla="*/ 0 h 914400"/>
                        <a:gd name="connsiteX3" fmla="*/ 0 w 645330"/>
                        <a:gd name="connsiteY3" fmla="*/ 0 h 914400"/>
                        <a:gd name="connsiteX4" fmla="*/ 0 w 645330"/>
                        <a:gd name="connsiteY4" fmla="*/ 43815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30" h="914400">
                          <a:moveTo>
                            <a:pt x="276225" y="914400"/>
                          </a:moveTo>
                          <a:lnTo>
                            <a:pt x="645330" y="914400"/>
                          </a:lnTo>
                          <a:lnTo>
                            <a:pt x="645330" y="0"/>
                          </a:lnTo>
                          <a:lnTo>
                            <a:pt x="0" y="0"/>
                          </a:lnTo>
                          <a:lnTo>
                            <a:pt x="0" y="438150"/>
                          </a:lnTo>
                          <a:close/>
                        </a:path>
                      </a:pathLst>
                    </a:custGeom>
                    <a:solidFill>
                      <a:srgbClr val="9571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58" name="Group 57"/>
                  <p:cNvGrpSpPr/>
                  <p:nvPr/>
                </p:nvGrpSpPr>
                <p:grpSpPr>
                  <a:xfrm>
                    <a:off x="9684101" y="3861254"/>
                    <a:ext cx="918796" cy="914400"/>
                    <a:chOff x="9735625" y="3785054"/>
                    <a:chExt cx="918796" cy="914400"/>
                  </a:xfrm>
                </p:grpSpPr>
                <p:sp>
                  <p:nvSpPr>
                    <p:cNvPr id="177" name="Freeform 176"/>
                    <p:cNvSpPr/>
                    <p:nvPr/>
                  </p:nvSpPr>
                  <p:spPr bwMode="auto">
                    <a:xfrm>
                      <a:off x="10194276" y="3785054"/>
                      <a:ext cx="460145" cy="914400"/>
                    </a:xfrm>
                    <a:custGeom>
                      <a:avLst/>
                      <a:gdLst>
                        <a:gd name="connsiteX0" fmla="*/ 2945 w 460145"/>
                        <a:gd name="connsiteY0" fmla="*/ 0 h 914400"/>
                        <a:gd name="connsiteX1" fmla="*/ 460145 w 460145"/>
                        <a:gd name="connsiteY1" fmla="*/ 457200 h 914400"/>
                        <a:gd name="connsiteX2" fmla="*/ 2945 w 460145"/>
                        <a:gd name="connsiteY2" fmla="*/ 914400 h 914400"/>
                        <a:gd name="connsiteX3" fmla="*/ 0 w 460145"/>
                        <a:gd name="connsiteY3" fmla="*/ 914103 h 914400"/>
                        <a:gd name="connsiteX4" fmla="*/ 0 w 460145"/>
                        <a:gd name="connsiteY4" fmla="*/ 29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45" h="914400">
                          <a:moveTo>
                            <a:pt x="2945" y="0"/>
                          </a:moveTo>
                          <a:cubicBezTo>
                            <a:pt x="255450" y="0"/>
                            <a:pt x="460145" y="204695"/>
                            <a:pt x="460145" y="457200"/>
                          </a:cubicBezTo>
                          <a:cubicBezTo>
                            <a:pt x="460145" y="709705"/>
                            <a:pt x="255450" y="914400"/>
                            <a:pt x="2945" y="914400"/>
                          </a:cubicBezTo>
                          <a:lnTo>
                            <a:pt x="0" y="914103"/>
                          </a:lnTo>
                          <a:lnTo>
                            <a:pt x="0" y="297"/>
                          </a:lnTo>
                          <a:close/>
                        </a:path>
                      </a:pathLst>
                    </a:custGeom>
                    <a:solidFill>
                      <a:srgbClr val="7A4D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78" name="Freeform 177"/>
                    <p:cNvSpPr/>
                    <p:nvPr/>
                  </p:nvSpPr>
                  <p:spPr bwMode="auto">
                    <a:xfrm flipH="1">
                      <a:off x="9735625" y="3785054"/>
                      <a:ext cx="460145" cy="914400"/>
                    </a:xfrm>
                    <a:custGeom>
                      <a:avLst/>
                      <a:gdLst>
                        <a:gd name="connsiteX0" fmla="*/ 2945 w 460145"/>
                        <a:gd name="connsiteY0" fmla="*/ 0 h 914400"/>
                        <a:gd name="connsiteX1" fmla="*/ 460145 w 460145"/>
                        <a:gd name="connsiteY1" fmla="*/ 457200 h 914400"/>
                        <a:gd name="connsiteX2" fmla="*/ 2945 w 460145"/>
                        <a:gd name="connsiteY2" fmla="*/ 914400 h 914400"/>
                        <a:gd name="connsiteX3" fmla="*/ 0 w 460145"/>
                        <a:gd name="connsiteY3" fmla="*/ 914103 h 914400"/>
                        <a:gd name="connsiteX4" fmla="*/ 0 w 460145"/>
                        <a:gd name="connsiteY4" fmla="*/ 29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45" h="914400">
                          <a:moveTo>
                            <a:pt x="2945" y="0"/>
                          </a:moveTo>
                          <a:cubicBezTo>
                            <a:pt x="255450" y="0"/>
                            <a:pt x="460145" y="204695"/>
                            <a:pt x="460145" y="457200"/>
                          </a:cubicBezTo>
                          <a:cubicBezTo>
                            <a:pt x="460145" y="709705"/>
                            <a:pt x="255450" y="914400"/>
                            <a:pt x="2945" y="914400"/>
                          </a:cubicBezTo>
                          <a:lnTo>
                            <a:pt x="0" y="914103"/>
                          </a:lnTo>
                          <a:lnTo>
                            <a:pt x="0" y="297"/>
                          </a:lnTo>
                          <a:close/>
                        </a:path>
                      </a:pathLst>
                    </a:custGeom>
                    <a:solidFill>
                      <a:srgbClr val="9571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grpSp>
              <p:nvGrpSpPr>
                <p:cNvPr id="179" name="Group 178"/>
                <p:cNvGrpSpPr/>
                <p:nvPr/>
              </p:nvGrpSpPr>
              <p:grpSpPr>
                <a:xfrm>
                  <a:off x="9489371" y="4100663"/>
                  <a:ext cx="411349" cy="607046"/>
                  <a:chOff x="9499923" y="3861254"/>
                  <a:chExt cx="1287152" cy="1899507"/>
                </a:xfrm>
              </p:grpSpPr>
              <p:grpSp>
                <p:nvGrpSpPr>
                  <p:cNvPr id="180" name="Group 179"/>
                  <p:cNvGrpSpPr/>
                  <p:nvPr/>
                </p:nvGrpSpPr>
                <p:grpSpPr>
                  <a:xfrm>
                    <a:off x="9499923" y="4846361"/>
                    <a:ext cx="1287152" cy="914400"/>
                    <a:chOff x="11768957" y="4524255"/>
                    <a:chExt cx="1287152" cy="914400"/>
                  </a:xfrm>
                </p:grpSpPr>
                <p:sp>
                  <p:nvSpPr>
                    <p:cNvPr id="184" name="Freeform 183"/>
                    <p:cNvSpPr/>
                    <p:nvPr/>
                  </p:nvSpPr>
                  <p:spPr bwMode="auto">
                    <a:xfrm flipV="1">
                      <a:off x="12410779" y="4524255"/>
                      <a:ext cx="645330" cy="914400"/>
                    </a:xfrm>
                    <a:custGeom>
                      <a:avLst/>
                      <a:gdLst>
                        <a:gd name="connsiteX0" fmla="*/ 276225 w 645330"/>
                        <a:gd name="connsiteY0" fmla="*/ 914400 h 914400"/>
                        <a:gd name="connsiteX1" fmla="*/ 645330 w 645330"/>
                        <a:gd name="connsiteY1" fmla="*/ 914400 h 914400"/>
                        <a:gd name="connsiteX2" fmla="*/ 645330 w 645330"/>
                        <a:gd name="connsiteY2" fmla="*/ 0 h 914400"/>
                        <a:gd name="connsiteX3" fmla="*/ 0 w 645330"/>
                        <a:gd name="connsiteY3" fmla="*/ 0 h 914400"/>
                        <a:gd name="connsiteX4" fmla="*/ 0 w 645330"/>
                        <a:gd name="connsiteY4" fmla="*/ 43815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30" h="914400">
                          <a:moveTo>
                            <a:pt x="276225" y="914400"/>
                          </a:moveTo>
                          <a:lnTo>
                            <a:pt x="645330" y="914400"/>
                          </a:lnTo>
                          <a:lnTo>
                            <a:pt x="645330" y="0"/>
                          </a:lnTo>
                          <a:lnTo>
                            <a:pt x="0" y="0"/>
                          </a:lnTo>
                          <a:lnTo>
                            <a:pt x="0" y="43815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85" name="Freeform 184"/>
                    <p:cNvSpPr/>
                    <p:nvPr/>
                  </p:nvSpPr>
                  <p:spPr bwMode="auto">
                    <a:xfrm flipH="1" flipV="1">
                      <a:off x="11768957" y="4524255"/>
                      <a:ext cx="645330" cy="914400"/>
                    </a:xfrm>
                    <a:custGeom>
                      <a:avLst/>
                      <a:gdLst>
                        <a:gd name="connsiteX0" fmla="*/ 276225 w 645330"/>
                        <a:gd name="connsiteY0" fmla="*/ 914400 h 914400"/>
                        <a:gd name="connsiteX1" fmla="*/ 645330 w 645330"/>
                        <a:gd name="connsiteY1" fmla="*/ 914400 h 914400"/>
                        <a:gd name="connsiteX2" fmla="*/ 645330 w 645330"/>
                        <a:gd name="connsiteY2" fmla="*/ 0 h 914400"/>
                        <a:gd name="connsiteX3" fmla="*/ 0 w 645330"/>
                        <a:gd name="connsiteY3" fmla="*/ 0 h 914400"/>
                        <a:gd name="connsiteX4" fmla="*/ 0 w 645330"/>
                        <a:gd name="connsiteY4" fmla="*/ 43815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30" h="914400">
                          <a:moveTo>
                            <a:pt x="276225" y="914400"/>
                          </a:moveTo>
                          <a:lnTo>
                            <a:pt x="645330" y="914400"/>
                          </a:lnTo>
                          <a:lnTo>
                            <a:pt x="645330" y="0"/>
                          </a:lnTo>
                          <a:lnTo>
                            <a:pt x="0" y="0"/>
                          </a:lnTo>
                          <a:lnTo>
                            <a:pt x="0" y="438150"/>
                          </a:ln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181" name="Group 180"/>
                  <p:cNvGrpSpPr/>
                  <p:nvPr/>
                </p:nvGrpSpPr>
                <p:grpSpPr>
                  <a:xfrm>
                    <a:off x="9684101" y="3861254"/>
                    <a:ext cx="918796" cy="914400"/>
                    <a:chOff x="9735625" y="3785054"/>
                    <a:chExt cx="918796" cy="914400"/>
                  </a:xfrm>
                </p:grpSpPr>
                <p:sp>
                  <p:nvSpPr>
                    <p:cNvPr id="182" name="Freeform 181"/>
                    <p:cNvSpPr/>
                    <p:nvPr/>
                  </p:nvSpPr>
                  <p:spPr bwMode="auto">
                    <a:xfrm>
                      <a:off x="10194276" y="3785054"/>
                      <a:ext cx="460145" cy="914400"/>
                    </a:xfrm>
                    <a:custGeom>
                      <a:avLst/>
                      <a:gdLst>
                        <a:gd name="connsiteX0" fmla="*/ 2945 w 460145"/>
                        <a:gd name="connsiteY0" fmla="*/ 0 h 914400"/>
                        <a:gd name="connsiteX1" fmla="*/ 460145 w 460145"/>
                        <a:gd name="connsiteY1" fmla="*/ 457200 h 914400"/>
                        <a:gd name="connsiteX2" fmla="*/ 2945 w 460145"/>
                        <a:gd name="connsiteY2" fmla="*/ 914400 h 914400"/>
                        <a:gd name="connsiteX3" fmla="*/ 0 w 460145"/>
                        <a:gd name="connsiteY3" fmla="*/ 914103 h 914400"/>
                        <a:gd name="connsiteX4" fmla="*/ 0 w 460145"/>
                        <a:gd name="connsiteY4" fmla="*/ 29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45" h="914400">
                          <a:moveTo>
                            <a:pt x="2945" y="0"/>
                          </a:moveTo>
                          <a:cubicBezTo>
                            <a:pt x="255450" y="0"/>
                            <a:pt x="460145" y="204695"/>
                            <a:pt x="460145" y="457200"/>
                          </a:cubicBezTo>
                          <a:cubicBezTo>
                            <a:pt x="460145" y="709705"/>
                            <a:pt x="255450" y="914400"/>
                            <a:pt x="2945" y="914400"/>
                          </a:cubicBezTo>
                          <a:lnTo>
                            <a:pt x="0" y="914103"/>
                          </a:lnTo>
                          <a:lnTo>
                            <a:pt x="0" y="297"/>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83" name="Freeform 182"/>
                    <p:cNvSpPr/>
                    <p:nvPr/>
                  </p:nvSpPr>
                  <p:spPr bwMode="auto">
                    <a:xfrm flipH="1">
                      <a:off x="9735625" y="3785054"/>
                      <a:ext cx="460145" cy="914400"/>
                    </a:xfrm>
                    <a:custGeom>
                      <a:avLst/>
                      <a:gdLst>
                        <a:gd name="connsiteX0" fmla="*/ 2945 w 460145"/>
                        <a:gd name="connsiteY0" fmla="*/ 0 h 914400"/>
                        <a:gd name="connsiteX1" fmla="*/ 460145 w 460145"/>
                        <a:gd name="connsiteY1" fmla="*/ 457200 h 914400"/>
                        <a:gd name="connsiteX2" fmla="*/ 2945 w 460145"/>
                        <a:gd name="connsiteY2" fmla="*/ 914400 h 914400"/>
                        <a:gd name="connsiteX3" fmla="*/ 0 w 460145"/>
                        <a:gd name="connsiteY3" fmla="*/ 914103 h 914400"/>
                        <a:gd name="connsiteX4" fmla="*/ 0 w 460145"/>
                        <a:gd name="connsiteY4" fmla="*/ 29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45" h="914400">
                          <a:moveTo>
                            <a:pt x="2945" y="0"/>
                          </a:moveTo>
                          <a:cubicBezTo>
                            <a:pt x="255450" y="0"/>
                            <a:pt x="460145" y="204695"/>
                            <a:pt x="460145" y="457200"/>
                          </a:cubicBezTo>
                          <a:cubicBezTo>
                            <a:pt x="460145" y="709705"/>
                            <a:pt x="255450" y="914400"/>
                            <a:pt x="2945" y="914400"/>
                          </a:cubicBezTo>
                          <a:lnTo>
                            <a:pt x="0" y="914103"/>
                          </a:lnTo>
                          <a:lnTo>
                            <a:pt x="0" y="297"/>
                          </a:ln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grpSp>
              <p:nvGrpSpPr>
                <p:cNvPr id="186" name="Group 185"/>
                <p:cNvGrpSpPr/>
                <p:nvPr/>
              </p:nvGrpSpPr>
              <p:grpSpPr>
                <a:xfrm>
                  <a:off x="11108621" y="4100663"/>
                  <a:ext cx="411349" cy="607046"/>
                  <a:chOff x="9499923" y="3861254"/>
                  <a:chExt cx="1287152" cy="1899507"/>
                </a:xfrm>
              </p:grpSpPr>
              <p:grpSp>
                <p:nvGrpSpPr>
                  <p:cNvPr id="187" name="Group 186"/>
                  <p:cNvGrpSpPr/>
                  <p:nvPr/>
                </p:nvGrpSpPr>
                <p:grpSpPr>
                  <a:xfrm>
                    <a:off x="9499923" y="4846361"/>
                    <a:ext cx="1287152" cy="914400"/>
                    <a:chOff x="11768957" y="4524255"/>
                    <a:chExt cx="1287152" cy="914400"/>
                  </a:xfrm>
                </p:grpSpPr>
                <p:sp>
                  <p:nvSpPr>
                    <p:cNvPr id="191" name="Freeform 190"/>
                    <p:cNvSpPr/>
                    <p:nvPr/>
                  </p:nvSpPr>
                  <p:spPr bwMode="auto">
                    <a:xfrm flipV="1">
                      <a:off x="12410779" y="4524255"/>
                      <a:ext cx="645330" cy="914400"/>
                    </a:xfrm>
                    <a:custGeom>
                      <a:avLst/>
                      <a:gdLst>
                        <a:gd name="connsiteX0" fmla="*/ 276225 w 645330"/>
                        <a:gd name="connsiteY0" fmla="*/ 914400 h 914400"/>
                        <a:gd name="connsiteX1" fmla="*/ 645330 w 645330"/>
                        <a:gd name="connsiteY1" fmla="*/ 914400 h 914400"/>
                        <a:gd name="connsiteX2" fmla="*/ 645330 w 645330"/>
                        <a:gd name="connsiteY2" fmla="*/ 0 h 914400"/>
                        <a:gd name="connsiteX3" fmla="*/ 0 w 645330"/>
                        <a:gd name="connsiteY3" fmla="*/ 0 h 914400"/>
                        <a:gd name="connsiteX4" fmla="*/ 0 w 645330"/>
                        <a:gd name="connsiteY4" fmla="*/ 43815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30" h="914400">
                          <a:moveTo>
                            <a:pt x="276225" y="914400"/>
                          </a:moveTo>
                          <a:lnTo>
                            <a:pt x="645330" y="914400"/>
                          </a:lnTo>
                          <a:lnTo>
                            <a:pt x="645330" y="0"/>
                          </a:lnTo>
                          <a:lnTo>
                            <a:pt x="0" y="0"/>
                          </a:lnTo>
                          <a:lnTo>
                            <a:pt x="0" y="43815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92" name="Freeform 191"/>
                    <p:cNvSpPr/>
                    <p:nvPr/>
                  </p:nvSpPr>
                  <p:spPr bwMode="auto">
                    <a:xfrm flipH="1" flipV="1">
                      <a:off x="11768957" y="4524255"/>
                      <a:ext cx="645330" cy="914400"/>
                    </a:xfrm>
                    <a:custGeom>
                      <a:avLst/>
                      <a:gdLst>
                        <a:gd name="connsiteX0" fmla="*/ 276225 w 645330"/>
                        <a:gd name="connsiteY0" fmla="*/ 914400 h 914400"/>
                        <a:gd name="connsiteX1" fmla="*/ 645330 w 645330"/>
                        <a:gd name="connsiteY1" fmla="*/ 914400 h 914400"/>
                        <a:gd name="connsiteX2" fmla="*/ 645330 w 645330"/>
                        <a:gd name="connsiteY2" fmla="*/ 0 h 914400"/>
                        <a:gd name="connsiteX3" fmla="*/ 0 w 645330"/>
                        <a:gd name="connsiteY3" fmla="*/ 0 h 914400"/>
                        <a:gd name="connsiteX4" fmla="*/ 0 w 645330"/>
                        <a:gd name="connsiteY4" fmla="*/ 43815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30" h="914400">
                          <a:moveTo>
                            <a:pt x="276225" y="914400"/>
                          </a:moveTo>
                          <a:lnTo>
                            <a:pt x="645330" y="914400"/>
                          </a:lnTo>
                          <a:lnTo>
                            <a:pt x="645330" y="0"/>
                          </a:lnTo>
                          <a:lnTo>
                            <a:pt x="0" y="0"/>
                          </a:lnTo>
                          <a:lnTo>
                            <a:pt x="0" y="438150"/>
                          </a:ln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nvGrpSpPr>
                  <p:cNvPr id="188" name="Group 187"/>
                  <p:cNvGrpSpPr/>
                  <p:nvPr/>
                </p:nvGrpSpPr>
                <p:grpSpPr>
                  <a:xfrm>
                    <a:off x="9684101" y="3861254"/>
                    <a:ext cx="918796" cy="914400"/>
                    <a:chOff x="9735625" y="3785054"/>
                    <a:chExt cx="918796" cy="914400"/>
                  </a:xfrm>
                </p:grpSpPr>
                <p:sp>
                  <p:nvSpPr>
                    <p:cNvPr id="189" name="Freeform 188"/>
                    <p:cNvSpPr/>
                    <p:nvPr/>
                  </p:nvSpPr>
                  <p:spPr bwMode="auto">
                    <a:xfrm>
                      <a:off x="10194276" y="3785054"/>
                      <a:ext cx="460145" cy="914400"/>
                    </a:xfrm>
                    <a:custGeom>
                      <a:avLst/>
                      <a:gdLst>
                        <a:gd name="connsiteX0" fmla="*/ 2945 w 460145"/>
                        <a:gd name="connsiteY0" fmla="*/ 0 h 914400"/>
                        <a:gd name="connsiteX1" fmla="*/ 460145 w 460145"/>
                        <a:gd name="connsiteY1" fmla="*/ 457200 h 914400"/>
                        <a:gd name="connsiteX2" fmla="*/ 2945 w 460145"/>
                        <a:gd name="connsiteY2" fmla="*/ 914400 h 914400"/>
                        <a:gd name="connsiteX3" fmla="*/ 0 w 460145"/>
                        <a:gd name="connsiteY3" fmla="*/ 914103 h 914400"/>
                        <a:gd name="connsiteX4" fmla="*/ 0 w 460145"/>
                        <a:gd name="connsiteY4" fmla="*/ 29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45" h="914400">
                          <a:moveTo>
                            <a:pt x="2945" y="0"/>
                          </a:moveTo>
                          <a:cubicBezTo>
                            <a:pt x="255450" y="0"/>
                            <a:pt x="460145" y="204695"/>
                            <a:pt x="460145" y="457200"/>
                          </a:cubicBezTo>
                          <a:cubicBezTo>
                            <a:pt x="460145" y="709705"/>
                            <a:pt x="255450" y="914400"/>
                            <a:pt x="2945" y="914400"/>
                          </a:cubicBezTo>
                          <a:lnTo>
                            <a:pt x="0" y="914103"/>
                          </a:lnTo>
                          <a:lnTo>
                            <a:pt x="0" y="297"/>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90" name="Freeform 189"/>
                    <p:cNvSpPr/>
                    <p:nvPr/>
                  </p:nvSpPr>
                  <p:spPr bwMode="auto">
                    <a:xfrm flipH="1">
                      <a:off x="9735625" y="3785054"/>
                      <a:ext cx="460145" cy="914400"/>
                    </a:xfrm>
                    <a:custGeom>
                      <a:avLst/>
                      <a:gdLst>
                        <a:gd name="connsiteX0" fmla="*/ 2945 w 460145"/>
                        <a:gd name="connsiteY0" fmla="*/ 0 h 914400"/>
                        <a:gd name="connsiteX1" fmla="*/ 460145 w 460145"/>
                        <a:gd name="connsiteY1" fmla="*/ 457200 h 914400"/>
                        <a:gd name="connsiteX2" fmla="*/ 2945 w 460145"/>
                        <a:gd name="connsiteY2" fmla="*/ 914400 h 914400"/>
                        <a:gd name="connsiteX3" fmla="*/ 0 w 460145"/>
                        <a:gd name="connsiteY3" fmla="*/ 914103 h 914400"/>
                        <a:gd name="connsiteX4" fmla="*/ 0 w 460145"/>
                        <a:gd name="connsiteY4" fmla="*/ 297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45" h="914400">
                          <a:moveTo>
                            <a:pt x="2945" y="0"/>
                          </a:moveTo>
                          <a:cubicBezTo>
                            <a:pt x="255450" y="0"/>
                            <a:pt x="460145" y="204695"/>
                            <a:pt x="460145" y="457200"/>
                          </a:cubicBezTo>
                          <a:cubicBezTo>
                            <a:pt x="460145" y="709705"/>
                            <a:pt x="255450" y="914400"/>
                            <a:pt x="2945" y="914400"/>
                          </a:cubicBezTo>
                          <a:lnTo>
                            <a:pt x="0" y="914103"/>
                          </a:lnTo>
                          <a:lnTo>
                            <a:pt x="0" y="297"/>
                          </a:ln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grpSp>
            <p:sp>
              <p:nvSpPr>
                <p:cNvPr id="194" name="Freeform 193"/>
                <p:cNvSpPr/>
                <p:nvPr/>
              </p:nvSpPr>
              <p:spPr>
                <a:xfrm rot="5400000">
                  <a:off x="9167682" y="5496726"/>
                  <a:ext cx="894000" cy="366365"/>
                </a:xfrm>
                <a:custGeom>
                  <a:avLst/>
                  <a:gdLst>
                    <a:gd name="connsiteX0" fmla="*/ 163598 w 1886167"/>
                    <a:gd name="connsiteY0" fmla="*/ 306556 h 787400"/>
                    <a:gd name="connsiteX1" fmla="*/ 74589 w 1886167"/>
                    <a:gd name="connsiteY1" fmla="*/ 393700 h 787400"/>
                    <a:gd name="connsiteX2" fmla="*/ 163598 w 1886167"/>
                    <a:gd name="connsiteY2" fmla="*/ 480844 h 787400"/>
                    <a:gd name="connsiteX3" fmla="*/ 252607 w 1886167"/>
                    <a:gd name="connsiteY3" fmla="*/ 393700 h 787400"/>
                    <a:gd name="connsiteX4" fmla="*/ 163598 w 1886167"/>
                    <a:gd name="connsiteY4" fmla="*/ 306556 h 787400"/>
                    <a:gd name="connsiteX5" fmla="*/ 476713 w 1886167"/>
                    <a:gd name="connsiteY5" fmla="*/ 0 h 787400"/>
                    <a:gd name="connsiteX6" fmla="*/ 872455 w 1886167"/>
                    <a:gd name="connsiteY6" fmla="*/ 331722 h 787400"/>
                    <a:gd name="connsiteX7" fmla="*/ 1275509 w 1886167"/>
                    <a:gd name="connsiteY7" fmla="*/ 331722 h 787400"/>
                    <a:gd name="connsiteX8" fmla="*/ 1275509 w 1886167"/>
                    <a:gd name="connsiteY8" fmla="*/ 125244 h 787400"/>
                    <a:gd name="connsiteX9" fmla="*/ 1389809 w 1886167"/>
                    <a:gd name="connsiteY9" fmla="*/ 125244 h 787400"/>
                    <a:gd name="connsiteX10" fmla="*/ 1389809 w 1886167"/>
                    <a:gd name="connsiteY10" fmla="*/ 343193 h 787400"/>
                    <a:gd name="connsiteX11" fmla="*/ 1504109 w 1886167"/>
                    <a:gd name="connsiteY11" fmla="*/ 343193 h 787400"/>
                    <a:gd name="connsiteX12" fmla="*/ 1504109 w 1886167"/>
                    <a:gd name="connsiteY12" fmla="*/ 262896 h 787400"/>
                    <a:gd name="connsiteX13" fmla="*/ 1612059 w 1886167"/>
                    <a:gd name="connsiteY13" fmla="*/ 262896 h 787400"/>
                    <a:gd name="connsiteX14" fmla="*/ 1612059 w 1886167"/>
                    <a:gd name="connsiteY14" fmla="*/ 343193 h 787400"/>
                    <a:gd name="connsiteX15" fmla="*/ 1637459 w 1886167"/>
                    <a:gd name="connsiteY15" fmla="*/ 343193 h 787400"/>
                    <a:gd name="connsiteX16" fmla="*/ 1637459 w 1886167"/>
                    <a:gd name="connsiteY16" fmla="*/ 125244 h 787400"/>
                    <a:gd name="connsiteX17" fmla="*/ 1720009 w 1886167"/>
                    <a:gd name="connsiteY17" fmla="*/ 125244 h 787400"/>
                    <a:gd name="connsiteX18" fmla="*/ 1720009 w 1886167"/>
                    <a:gd name="connsiteY18" fmla="*/ 354664 h 787400"/>
                    <a:gd name="connsiteX19" fmla="*/ 1859709 w 1886167"/>
                    <a:gd name="connsiteY19" fmla="*/ 354664 h 787400"/>
                    <a:gd name="connsiteX20" fmla="*/ 1859709 w 1886167"/>
                    <a:gd name="connsiteY20" fmla="*/ 480844 h 787400"/>
                    <a:gd name="connsiteX21" fmla="*/ 868194 w 1886167"/>
                    <a:gd name="connsiteY21" fmla="*/ 480844 h 787400"/>
                    <a:gd name="connsiteX22" fmla="*/ 476713 w 1886167"/>
                    <a:gd name="connsiteY22" fmla="*/ 787400 h 787400"/>
                    <a:gd name="connsiteX23" fmla="*/ 105714 w 1886167"/>
                    <a:gd name="connsiteY23" fmla="*/ 545446 h 787400"/>
                    <a:gd name="connsiteX24" fmla="*/ 0 w 1886167"/>
                    <a:gd name="connsiteY24" fmla="*/ 393700 h 787400"/>
                    <a:gd name="connsiteX25" fmla="*/ 105714 w 1886167"/>
                    <a:gd name="connsiteY25" fmla="*/ 241955 h 787400"/>
                    <a:gd name="connsiteX26" fmla="*/ 476713 w 1886167"/>
                    <a:gd name="connsiteY26" fmla="*/ 0 h 787400"/>
                    <a:gd name="connsiteX0" fmla="*/ 163598 w 1930466"/>
                    <a:gd name="connsiteY0" fmla="*/ 306556 h 787400"/>
                    <a:gd name="connsiteX1" fmla="*/ 74589 w 1930466"/>
                    <a:gd name="connsiteY1" fmla="*/ 393700 h 787400"/>
                    <a:gd name="connsiteX2" fmla="*/ 163598 w 1930466"/>
                    <a:gd name="connsiteY2" fmla="*/ 480844 h 787400"/>
                    <a:gd name="connsiteX3" fmla="*/ 252607 w 1930466"/>
                    <a:gd name="connsiteY3" fmla="*/ 393700 h 787400"/>
                    <a:gd name="connsiteX4" fmla="*/ 163598 w 1930466"/>
                    <a:gd name="connsiteY4" fmla="*/ 306556 h 787400"/>
                    <a:gd name="connsiteX5" fmla="*/ 476713 w 1930466"/>
                    <a:gd name="connsiteY5" fmla="*/ 0 h 787400"/>
                    <a:gd name="connsiteX6" fmla="*/ 872455 w 1930466"/>
                    <a:gd name="connsiteY6" fmla="*/ 331722 h 787400"/>
                    <a:gd name="connsiteX7" fmla="*/ 1275509 w 1930466"/>
                    <a:gd name="connsiteY7" fmla="*/ 331722 h 787400"/>
                    <a:gd name="connsiteX8" fmla="*/ 1275509 w 1930466"/>
                    <a:gd name="connsiteY8" fmla="*/ 125244 h 787400"/>
                    <a:gd name="connsiteX9" fmla="*/ 1389809 w 1930466"/>
                    <a:gd name="connsiteY9" fmla="*/ 125244 h 787400"/>
                    <a:gd name="connsiteX10" fmla="*/ 1389809 w 1930466"/>
                    <a:gd name="connsiteY10" fmla="*/ 343193 h 787400"/>
                    <a:gd name="connsiteX11" fmla="*/ 1504109 w 1930466"/>
                    <a:gd name="connsiteY11" fmla="*/ 343193 h 787400"/>
                    <a:gd name="connsiteX12" fmla="*/ 1504109 w 1930466"/>
                    <a:gd name="connsiteY12" fmla="*/ 262896 h 787400"/>
                    <a:gd name="connsiteX13" fmla="*/ 1612059 w 1930466"/>
                    <a:gd name="connsiteY13" fmla="*/ 262896 h 787400"/>
                    <a:gd name="connsiteX14" fmla="*/ 1612059 w 1930466"/>
                    <a:gd name="connsiteY14" fmla="*/ 343193 h 787400"/>
                    <a:gd name="connsiteX15" fmla="*/ 1637459 w 1930466"/>
                    <a:gd name="connsiteY15" fmla="*/ 343193 h 787400"/>
                    <a:gd name="connsiteX16" fmla="*/ 1637459 w 1930466"/>
                    <a:gd name="connsiteY16" fmla="*/ 125244 h 787400"/>
                    <a:gd name="connsiteX17" fmla="*/ 1720009 w 1930466"/>
                    <a:gd name="connsiteY17" fmla="*/ 125244 h 787400"/>
                    <a:gd name="connsiteX18" fmla="*/ 1720009 w 1930466"/>
                    <a:gd name="connsiteY18" fmla="*/ 354664 h 787400"/>
                    <a:gd name="connsiteX19" fmla="*/ 1859709 w 1930466"/>
                    <a:gd name="connsiteY19" fmla="*/ 354664 h 787400"/>
                    <a:gd name="connsiteX20" fmla="*/ 1859709 w 1930466"/>
                    <a:gd name="connsiteY20" fmla="*/ 480844 h 787400"/>
                    <a:gd name="connsiteX21" fmla="*/ 868194 w 1930466"/>
                    <a:gd name="connsiteY21" fmla="*/ 480844 h 787400"/>
                    <a:gd name="connsiteX22" fmla="*/ 476713 w 1930466"/>
                    <a:gd name="connsiteY22" fmla="*/ 787400 h 787400"/>
                    <a:gd name="connsiteX23" fmla="*/ 105714 w 1930466"/>
                    <a:gd name="connsiteY23" fmla="*/ 545446 h 787400"/>
                    <a:gd name="connsiteX24" fmla="*/ 0 w 1930466"/>
                    <a:gd name="connsiteY24" fmla="*/ 393700 h 787400"/>
                    <a:gd name="connsiteX25" fmla="*/ 105714 w 1930466"/>
                    <a:gd name="connsiteY25" fmla="*/ 241955 h 787400"/>
                    <a:gd name="connsiteX26" fmla="*/ 476713 w 1930466"/>
                    <a:gd name="connsiteY26" fmla="*/ 0 h 787400"/>
                    <a:gd name="connsiteX0" fmla="*/ 163598 w 1930466"/>
                    <a:gd name="connsiteY0" fmla="*/ 306556 h 787400"/>
                    <a:gd name="connsiteX1" fmla="*/ 74589 w 1930466"/>
                    <a:gd name="connsiteY1" fmla="*/ 393700 h 787400"/>
                    <a:gd name="connsiteX2" fmla="*/ 163598 w 1930466"/>
                    <a:gd name="connsiteY2" fmla="*/ 480844 h 787400"/>
                    <a:gd name="connsiteX3" fmla="*/ 252607 w 1930466"/>
                    <a:gd name="connsiteY3" fmla="*/ 393700 h 787400"/>
                    <a:gd name="connsiteX4" fmla="*/ 163598 w 1930466"/>
                    <a:gd name="connsiteY4" fmla="*/ 306556 h 787400"/>
                    <a:gd name="connsiteX5" fmla="*/ 476713 w 1930466"/>
                    <a:gd name="connsiteY5" fmla="*/ 0 h 787400"/>
                    <a:gd name="connsiteX6" fmla="*/ 872455 w 1930466"/>
                    <a:gd name="connsiteY6" fmla="*/ 331722 h 787400"/>
                    <a:gd name="connsiteX7" fmla="*/ 1275509 w 1930466"/>
                    <a:gd name="connsiteY7" fmla="*/ 331722 h 787400"/>
                    <a:gd name="connsiteX8" fmla="*/ 1275509 w 1930466"/>
                    <a:gd name="connsiteY8" fmla="*/ 125244 h 787400"/>
                    <a:gd name="connsiteX9" fmla="*/ 1389809 w 1930466"/>
                    <a:gd name="connsiteY9" fmla="*/ 125244 h 787400"/>
                    <a:gd name="connsiteX10" fmla="*/ 1389809 w 1930466"/>
                    <a:gd name="connsiteY10" fmla="*/ 343193 h 787400"/>
                    <a:gd name="connsiteX11" fmla="*/ 1504109 w 1930466"/>
                    <a:gd name="connsiteY11" fmla="*/ 343193 h 787400"/>
                    <a:gd name="connsiteX12" fmla="*/ 1504109 w 1930466"/>
                    <a:gd name="connsiteY12" fmla="*/ 262896 h 787400"/>
                    <a:gd name="connsiteX13" fmla="*/ 1612059 w 1930466"/>
                    <a:gd name="connsiteY13" fmla="*/ 262896 h 787400"/>
                    <a:gd name="connsiteX14" fmla="*/ 1612059 w 1930466"/>
                    <a:gd name="connsiteY14" fmla="*/ 343193 h 787400"/>
                    <a:gd name="connsiteX15" fmla="*/ 1637459 w 1930466"/>
                    <a:gd name="connsiteY15" fmla="*/ 343193 h 787400"/>
                    <a:gd name="connsiteX16" fmla="*/ 1637459 w 1930466"/>
                    <a:gd name="connsiteY16" fmla="*/ 125244 h 787400"/>
                    <a:gd name="connsiteX17" fmla="*/ 1720009 w 1930466"/>
                    <a:gd name="connsiteY17" fmla="*/ 125244 h 787400"/>
                    <a:gd name="connsiteX18" fmla="*/ 1720009 w 1930466"/>
                    <a:gd name="connsiteY18" fmla="*/ 354664 h 787400"/>
                    <a:gd name="connsiteX19" fmla="*/ 1859709 w 1930466"/>
                    <a:gd name="connsiteY19" fmla="*/ 354664 h 787400"/>
                    <a:gd name="connsiteX20" fmla="*/ 1859709 w 1930466"/>
                    <a:gd name="connsiteY20" fmla="*/ 480844 h 787400"/>
                    <a:gd name="connsiteX21" fmla="*/ 868194 w 1930466"/>
                    <a:gd name="connsiteY21" fmla="*/ 480844 h 787400"/>
                    <a:gd name="connsiteX22" fmla="*/ 476713 w 1930466"/>
                    <a:gd name="connsiteY22" fmla="*/ 787400 h 787400"/>
                    <a:gd name="connsiteX23" fmla="*/ 105714 w 1930466"/>
                    <a:gd name="connsiteY23" fmla="*/ 545446 h 787400"/>
                    <a:gd name="connsiteX24" fmla="*/ 0 w 1930466"/>
                    <a:gd name="connsiteY24" fmla="*/ 393700 h 787400"/>
                    <a:gd name="connsiteX25" fmla="*/ 105714 w 1930466"/>
                    <a:gd name="connsiteY25" fmla="*/ 241955 h 787400"/>
                    <a:gd name="connsiteX26" fmla="*/ 476713 w 1930466"/>
                    <a:gd name="connsiteY26" fmla="*/ 0 h 787400"/>
                    <a:gd name="connsiteX0" fmla="*/ 163598 w 1922450"/>
                    <a:gd name="connsiteY0" fmla="*/ 306556 h 787400"/>
                    <a:gd name="connsiteX1" fmla="*/ 74589 w 1922450"/>
                    <a:gd name="connsiteY1" fmla="*/ 393700 h 787400"/>
                    <a:gd name="connsiteX2" fmla="*/ 163598 w 1922450"/>
                    <a:gd name="connsiteY2" fmla="*/ 480844 h 787400"/>
                    <a:gd name="connsiteX3" fmla="*/ 252607 w 1922450"/>
                    <a:gd name="connsiteY3" fmla="*/ 393700 h 787400"/>
                    <a:gd name="connsiteX4" fmla="*/ 163598 w 1922450"/>
                    <a:gd name="connsiteY4" fmla="*/ 306556 h 787400"/>
                    <a:gd name="connsiteX5" fmla="*/ 476713 w 1922450"/>
                    <a:gd name="connsiteY5" fmla="*/ 0 h 787400"/>
                    <a:gd name="connsiteX6" fmla="*/ 872455 w 1922450"/>
                    <a:gd name="connsiteY6" fmla="*/ 331722 h 787400"/>
                    <a:gd name="connsiteX7" fmla="*/ 1275509 w 1922450"/>
                    <a:gd name="connsiteY7" fmla="*/ 331722 h 787400"/>
                    <a:gd name="connsiteX8" fmla="*/ 1275509 w 1922450"/>
                    <a:gd name="connsiteY8" fmla="*/ 125244 h 787400"/>
                    <a:gd name="connsiteX9" fmla="*/ 1389809 w 1922450"/>
                    <a:gd name="connsiteY9" fmla="*/ 125244 h 787400"/>
                    <a:gd name="connsiteX10" fmla="*/ 1389809 w 1922450"/>
                    <a:gd name="connsiteY10" fmla="*/ 343193 h 787400"/>
                    <a:gd name="connsiteX11" fmla="*/ 1504109 w 1922450"/>
                    <a:gd name="connsiteY11" fmla="*/ 343193 h 787400"/>
                    <a:gd name="connsiteX12" fmla="*/ 1504109 w 1922450"/>
                    <a:gd name="connsiteY12" fmla="*/ 262896 h 787400"/>
                    <a:gd name="connsiteX13" fmla="*/ 1612059 w 1922450"/>
                    <a:gd name="connsiteY13" fmla="*/ 262896 h 787400"/>
                    <a:gd name="connsiteX14" fmla="*/ 1612059 w 1922450"/>
                    <a:gd name="connsiteY14" fmla="*/ 343193 h 787400"/>
                    <a:gd name="connsiteX15" fmla="*/ 1637459 w 1922450"/>
                    <a:gd name="connsiteY15" fmla="*/ 343193 h 787400"/>
                    <a:gd name="connsiteX16" fmla="*/ 1637459 w 1922450"/>
                    <a:gd name="connsiteY16" fmla="*/ 125244 h 787400"/>
                    <a:gd name="connsiteX17" fmla="*/ 1720009 w 1922450"/>
                    <a:gd name="connsiteY17" fmla="*/ 125244 h 787400"/>
                    <a:gd name="connsiteX18" fmla="*/ 1720009 w 1922450"/>
                    <a:gd name="connsiteY18" fmla="*/ 354664 h 787400"/>
                    <a:gd name="connsiteX19" fmla="*/ 1859709 w 1922450"/>
                    <a:gd name="connsiteY19" fmla="*/ 354664 h 787400"/>
                    <a:gd name="connsiteX20" fmla="*/ 1859709 w 1922450"/>
                    <a:gd name="connsiteY20" fmla="*/ 480844 h 787400"/>
                    <a:gd name="connsiteX21" fmla="*/ 868194 w 1922450"/>
                    <a:gd name="connsiteY21" fmla="*/ 480844 h 787400"/>
                    <a:gd name="connsiteX22" fmla="*/ 476713 w 1922450"/>
                    <a:gd name="connsiteY22" fmla="*/ 787400 h 787400"/>
                    <a:gd name="connsiteX23" fmla="*/ 105714 w 1922450"/>
                    <a:gd name="connsiteY23" fmla="*/ 545446 h 787400"/>
                    <a:gd name="connsiteX24" fmla="*/ 0 w 1922450"/>
                    <a:gd name="connsiteY24" fmla="*/ 393700 h 787400"/>
                    <a:gd name="connsiteX25" fmla="*/ 105714 w 1922450"/>
                    <a:gd name="connsiteY25" fmla="*/ 241955 h 787400"/>
                    <a:gd name="connsiteX26" fmla="*/ 476713 w 1922450"/>
                    <a:gd name="connsiteY26" fmla="*/ 0 h 787400"/>
                    <a:gd name="connsiteX0" fmla="*/ 163598 w 1927992"/>
                    <a:gd name="connsiteY0" fmla="*/ 306556 h 787400"/>
                    <a:gd name="connsiteX1" fmla="*/ 74589 w 1927992"/>
                    <a:gd name="connsiteY1" fmla="*/ 393700 h 787400"/>
                    <a:gd name="connsiteX2" fmla="*/ 163598 w 1927992"/>
                    <a:gd name="connsiteY2" fmla="*/ 480844 h 787400"/>
                    <a:gd name="connsiteX3" fmla="*/ 252607 w 1927992"/>
                    <a:gd name="connsiteY3" fmla="*/ 393700 h 787400"/>
                    <a:gd name="connsiteX4" fmla="*/ 163598 w 1927992"/>
                    <a:gd name="connsiteY4" fmla="*/ 306556 h 787400"/>
                    <a:gd name="connsiteX5" fmla="*/ 476713 w 1927992"/>
                    <a:gd name="connsiteY5" fmla="*/ 0 h 787400"/>
                    <a:gd name="connsiteX6" fmla="*/ 872455 w 1927992"/>
                    <a:gd name="connsiteY6" fmla="*/ 331722 h 787400"/>
                    <a:gd name="connsiteX7" fmla="*/ 1275509 w 1927992"/>
                    <a:gd name="connsiteY7" fmla="*/ 331722 h 787400"/>
                    <a:gd name="connsiteX8" fmla="*/ 1275509 w 1927992"/>
                    <a:gd name="connsiteY8" fmla="*/ 125244 h 787400"/>
                    <a:gd name="connsiteX9" fmla="*/ 1389809 w 1927992"/>
                    <a:gd name="connsiteY9" fmla="*/ 125244 h 787400"/>
                    <a:gd name="connsiteX10" fmla="*/ 1389809 w 1927992"/>
                    <a:gd name="connsiteY10" fmla="*/ 343193 h 787400"/>
                    <a:gd name="connsiteX11" fmla="*/ 1504109 w 1927992"/>
                    <a:gd name="connsiteY11" fmla="*/ 343193 h 787400"/>
                    <a:gd name="connsiteX12" fmla="*/ 1504109 w 1927992"/>
                    <a:gd name="connsiteY12" fmla="*/ 262896 h 787400"/>
                    <a:gd name="connsiteX13" fmla="*/ 1612059 w 1927992"/>
                    <a:gd name="connsiteY13" fmla="*/ 262896 h 787400"/>
                    <a:gd name="connsiteX14" fmla="*/ 1612059 w 1927992"/>
                    <a:gd name="connsiteY14" fmla="*/ 343193 h 787400"/>
                    <a:gd name="connsiteX15" fmla="*/ 1637459 w 1927992"/>
                    <a:gd name="connsiteY15" fmla="*/ 343193 h 787400"/>
                    <a:gd name="connsiteX16" fmla="*/ 1637459 w 1927992"/>
                    <a:gd name="connsiteY16" fmla="*/ 125244 h 787400"/>
                    <a:gd name="connsiteX17" fmla="*/ 1720009 w 1927992"/>
                    <a:gd name="connsiteY17" fmla="*/ 125244 h 787400"/>
                    <a:gd name="connsiteX18" fmla="*/ 1720009 w 1927992"/>
                    <a:gd name="connsiteY18" fmla="*/ 354664 h 787400"/>
                    <a:gd name="connsiteX19" fmla="*/ 1859709 w 1927992"/>
                    <a:gd name="connsiteY19" fmla="*/ 354664 h 787400"/>
                    <a:gd name="connsiteX20" fmla="*/ 1859709 w 1927992"/>
                    <a:gd name="connsiteY20" fmla="*/ 480844 h 787400"/>
                    <a:gd name="connsiteX21" fmla="*/ 868194 w 1927992"/>
                    <a:gd name="connsiteY21" fmla="*/ 480844 h 787400"/>
                    <a:gd name="connsiteX22" fmla="*/ 476713 w 1927992"/>
                    <a:gd name="connsiteY22" fmla="*/ 787400 h 787400"/>
                    <a:gd name="connsiteX23" fmla="*/ 105714 w 1927992"/>
                    <a:gd name="connsiteY23" fmla="*/ 545446 h 787400"/>
                    <a:gd name="connsiteX24" fmla="*/ 0 w 1927992"/>
                    <a:gd name="connsiteY24" fmla="*/ 393700 h 787400"/>
                    <a:gd name="connsiteX25" fmla="*/ 105714 w 1927992"/>
                    <a:gd name="connsiteY25" fmla="*/ 241955 h 787400"/>
                    <a:gd name="connsiteX26" fmla="*/ 476713 w 1927992"/>
                    <a:gd name="connsiteY26" fmla="*/ 0 h 787400"/>
                    <a:gd name="connsiteX0" fmla="*/ 163598 w 1921404"/>
                    <a:gd name="connsiteY0" fmla="*/ 306556 h 787400"/>
                    <a:gd name="connsiteX1" fmla="*/ 74589 w 1921404"/>
                    <a:gd name="connsiteY1" fmla="*/ 393700 h 787400"/>
                    <a:gd name="connsiteX2" fmla="*/ 163598 w 1921404"/>
                    <a:gd name="connsiteY2" fmla="*/ 480844 h 787400"/>
                    <a:gd name="connsiteX3" fmla="*/ 252607 w 1921404"/>
                    <a:gd name="connsiteY3" fmla="*/ 393700 h 787400"/>
                    <a:gd name="connsiteX4" fmla="*/ 163598 w 1921404"/>
                    <a:gd name="connsiteY4" fmla="*/ 306556 h 787400"/>
                    <a:gd name="connsiteX5" fmla="*/ 476713 w 1921404"/>
                    <a:gd name="connsiteY5" fmla="*/ 0 h 787400"/>
                    <a:gd name="connsiteX6" fmla="*/ 872455 w 1921404"/>
                    <a:gd name="connsiteY6" fmla="*/ 331722 h 787400"/>
                    <a:gd name="connsiteX7" fmla="*/ 1275509 w 1921404"/>
                    <a:gd name="connsiteY7" fmla="*/ 331722 h 787400"/>
                    <a:gd name="connsiteX8" fmla="*/ 1275509 w 1921404"/>
                    <a:gd name="connsiteY8" fmla="*/ 125244 h 787400"/>
                    <a:gd name="connsiteX9" fmla="*/ 1389809 w 1921404"/>
                    <a:gd name="connsiteY9" fmla="*/ 125244 h 787400"/>
                    <a:gd name="connsiteX10" fmla="*/ 1389809 w 1921404"/>
                    <a:gd name="connsiteY10" fmla="*/ 343193 h 787400"/>
                    <a:gd name="connsiteX11" fmla="*/ 1504109 w 1921404"/>
                    <a:gd name="connsiteY11" fmla="*/ 343193 h 787400"/>
                    <a:gd name="connsiteX12" fmla="*/ 1504109 w 1921404"/>
                    <a:gd name="connsiteY12" fmla="*/ 262896 h 787400"/>
                    <a:gd name="connsiteX13" fmla="*/ 1612059 w 1921404"/>
                    <a:gd name="connsiteY13" fmla="*/ 262896 h 787400"/>
                    <a:gd name="connsiteX14" fmla="*/ 1612059 w 1921404"/>
                    <a:gd name="connsiteY14" fmla="*/ 343193 h 787400"/>
                    <a:gd name="connsiteX15" fmla="*/ 1637459 w 1921404"/>
                    <a:gd name="connsiteY15" fmla="*/ 343193 h 787400"/>
                    <a:gd name="connsiteX16" fmla="*/ 1637459 w 1921404"/>
                    <a:gd name="connsiteY16" fmla="*/ 125244 h 787400"/>
                    <a:gd name="connsiteX17" fmla="*/ 1720009 w 1921404"/>
                    <a:gd name="connsiteY17" fmla="*/ 125244 h 787400"/>
                    <a:gd name="connsiteX18" fmla="*/ 1720009 w 1921404"/>
                    <a:gd name="connsiteY18" fmla="*/ 354664 h 787400"/>
                    <a:gd name="connsiteX19" fmla="*/ 1859709 w 1921404"/>
                    <a:gd name="connsiteY19" fmla="*/ 354664 h 787400"/>
                    <a:gd name="connsiteX20" fmla="*/ 1859709 w 1921404"/>
                    <a:gd name="connsiteY20" fmla="*/ 480844 h 787400"/>
                    <a:gd name="connsiteX21" fmla="*/ 868194 w 1921404"/>
                    <a:gd name="connsiteY21" fmla="*/ 480844 h 787400"/>
                    <a:gd name="connsiteX22" fmla="*/ 476713 w 1921404"/>
                    <a:gd name="connsiteY22" fmla="*/ 787400 h 787400"/>
                    <a:gd name="connsiteX23" fmla="*/ 105714 w 1921404"/>
                    <a:gd name="connsiteY23" fmla="*/ 545446 h 787400"/>
                    <a:gd name="connsiteX24" fmla="*/ 0 w 1921404"/>
                    <a:gd name="connsiteY24" fmla="*/ 393700 h 787400"/>
                    <a:gd name="connsiteX25" fmla="*/ 105714 w 1921404"/>
                    <a:gd name="connsiteY25" fmla="*/ 241955 h 787400"/>
                    <a:gd name="connsiteX26" fmla="*/ 476713 w 1921404"/>
                    <a:gd name="connsiteY26" fmla="*/ 0 h 78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21404" h="787400">
                      <a:moveTo>
                        <a:pt x="163598" y="306556"/>
                      </a:moveTo>
                      <a:cubicBezTo>
                        <a:pt x="114440" y="306556"/>
                        <a:pt x="74589" y="345572"/>
                        <a:pt x="74589" y="393700"/>
                      </a:cubicBezTo>
                      <a:cubicBezTo>
                        <a:pt x="74589" y="441828"/>
                        <a:pt x="114440" y="480844"/>
                        <a:pt x="163598" y="480844"/>
                      </a:cubicBezTo>
                      <a:cubicBezTo>
                        <a:pt x="212756" y="480844"/>
                        <a:pt x="252607" y="441828"/>
                        <a:pt x="252607" y="393700"/>
                      </a:cubicBezTo>
                      <a:cubicBezTo>
                        <a:pt x="252607" y="345572"/>
                        <a:pt x="212756" y="306556"/>
                        <a:pt x="163598" y="306556"/>
                      </a:cubicBezTo>
                      <a:close/>
                      <a:moveTo>
                        <a:pt x="476713" y="0"/>
                      </a:moveTo>
                      <a:cubicBezTo>
                        <a:pt x="677181" y="0"/>
                        <a:pt x="843387" y="143618"/>
                        <a:pt x="872455" y="331722"/>
                      </a:cubicBezTo>
                      <a:lnTo>
                        <a:pt x="1275509" y="331722"/>
                      </a:lnTo>
                      <a:lnTo>
                        <a:pt x="1275509" y="125244"/>
                      </a:lnTo>
                      <a:lnTo>
                        <a:pt x="1389809" y="125244"/>
                      </a:lnTo>
                      <a:lnTo>
                        <a:pt x="1389809" y="343193"/>
                      </a:lnTo>
                      <a:lnTo>
                        <a:pt x="1504109" y="343193"/>
                      </a:lnTo>
                      <a:lnTo>
                        <a:pt x="1504109" y="262896"/>
                      </a:lnTo>
                      <a:lnTo>
                        <a:pt x="1612059" y="262896"/>
                      </a:lnTo>
                      <a:lnTo>
                        <a:pt x="1612059" y="343193"/>
                      </a:lnTo>
                      <a:lnTo>
                        <a:pt x="1637459" y="343193"/>
                      </a:lnTo>
                      <a:lnTo>
                        <a:pt x="1637459" y="125244"/>
                      </a:lnTo>
                      <a:lnTo>
                        <a:pt x="1720009" y="125244"/>
                      </a:lnTo>
                      <a:lnTo>
                        <a:pt x="1720009" y="354664"/>
                      </a:lnTo>
                      <a:lnTo>
                        <a:pt x="1859709" y="354664"/>
                      </a:lnTo>
                      <a:cubicBezTo>
                        <a:pt x="1935909" y="351480"/>
                        <a:pt x="1947815" y="486409"/>
                        <a:pt x="1859709" y="480844"/>
                      </a:cubicBezTo>
                      <a:lnTo>
                        <a:pt x="868194" y="480844"/>
                      </a:lnTo>
                      <a:cubicBezTo>
                        <a:pt x="828346" y="656427"/>
                        <a:pt x="668152" y="787400"/>
                        <a:pt x="476713" y="787400"/>
                      </a:cubicBezTo>
                      <a:cubicBezTo>
                        <a:pt x="309583" y="787400"/>
                        <a:pt x="166266" y="687577"/>
                        <a:pt x="105714" y="545446"/>
                      </a:cubicBezTo>
                      <a:cubicBezTo>
                        <a:pt x="43676" y="521932"/>
                        <a:pt x="0" y="462810"/>
                        <a:pt x="0" y="393700"/>
                      </a:cubicBezTo>
                      <a:cubicBezTo>
                        <a:pt x="0" y="324591"/>
                        <a:pt x="43676" y="265468"/>
                        <a:pt x="105714" y="241955"/>
                      </a:cubicBezTo>
                      <a:cubicBezTo>
                        <a:pt x="166266" y="99823"/>
                        <a:pt x="309583" y="0"/>
                        <a:pt x="476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95" name="Freeform 194"/>
                <p:cNvSpPr/>
                <p:nvPr/>
              </p:nvSpPr>
              <p:spPr>
                <a:xfrm rot="5400000">
                  <a:off x="10054132" y="5496726"/>
                  <a:ext cx="894000" cy="366365"/>
                </a:xfrm>
                <a:custGeom>
                  <a:avLst/>
                  <a:gdLst>
                    <a:gd name="connsiteX0" fmla="*/ 163598 w 1886167"/>
                    <a:gd name="connsiteY0" fmla="*/ 306556 h 787400"/>
                    <a:gd name="connsiteX1" fmla="*/ 74589 w 1886167"/>
                    <a:gd name="connsiteY1" fmla="*/ 393700 h 787400"/>
                    <a:gd name="connsiteX2" fmla="*/ 163598 w 1886167"/>
                    <a:gd name="connsiteY2" fmla="*/ 480844 h 787400"/>
                    <a:gd name="connsiteX3" fmla="*/ 252607 w 1886167"/>
                    <a:gd name="connsiteY3" fmla="*/ 393700 h 787400"/>
                    <a:gd name="connsiteX4" fmla="*/ 163598 w 1886167"/>
                    <a:gd name="connsiteY4" fmla="*/ 306556 h 787400"/>
                    <a:gd name="connsiteX5" fmla="*/ 476713 w 1886167"/>
                    <a:gd name="connsiteY5" fmla="*/ 0 h 787400"/>
                    <a:gd name="connsiteX6" fmla="*/ 872455 w 1886167"/>
                    <a:gd name="connsiteY6" fmla="*/ 331722 h 787400"/>
                    <a:gd name="connsiteX7" fmla="*/ 1275509 w 1886167"/>
                    <a:gd name="connsiteY7" fmla="*/ 331722 h 787400"/>
                    <a:gd name="connsiteX8" fmla="*/ 1275509 w 1886167"/>
                    <a:gd name="connsiteY8" fmla="*/ 125244 h 787400"/>
                    <a:gd name="connsiteX9" fmla="*/ 1389809 w 1886167"/>
                    <a:gd name="connsiteY9" fmla="*/ 125244 h 787400"/>
                    <a:gd name="connsiteX10" fmla="*/ 1389809 w 1886167"/>
                    <a:gd name="connsiteY10" fmla="*/ 343193 h 787400"/>
                    <a:gd name="connsiteX11" fmla="*/ 1504109 w 1886167"/>
                    <a:gd name="connsiteY11" fmla="*/ 343193 h 787400"/>
                    <a:gd name="connsiteX12" fmla="*/ 1504109 w 1886167"/>
                    <a:gd name="connsiteY12" fmla="*/ 262896 h 787400"/>
                    <a:gd name="connsiteX13" fmla="*/ 1612059 w 1886167"/>
                    <a:gd name="connsiteY13" fmla="*/ 262896 h 787400"/>
                    <a:gd name="connsiteX14" fmla="*/ 1612059 w 1886167"/>
                    <a:gd name="connsiteY14" fmla="*/ 343193 h 787400"/>
                    <a:gd name="connsiteX15" fmla="*/ 1637459 w 1886167"/>
                    <a:gd name="connsiteY15" fmla="*/ 343193 h 787400"/>
                    <a:gd name="connsiteX16" fmla="*/ 1637459 w 1886167"/>
                    <a:gd name="connsiteY16" fmla="*/ 125244 h 787400"/>
                    <a:gd name="connsiteX17" fmla="*/ 1720009 w 1886167"/>
                    <a:gd name="connsiteY17" fmla="*/ 125244 h 787400"/>
                    <a:gd name="connsiteX18" fmla="*/ 1720009 w 1886167"/>
                    <a:gd name="connsiteY18" fmla="*/ 354664 h 787400"/>
                    <a:gd name="connsiteX19" fmla="*/ 1859709 w 1886167"/>
                    <a:gd name="connsiteY19" fmla="*/ 354664 h 787400"/>
                    <a:gd name="connsiteX20" fmla="*/ 1859709 w 1886167"/>
                    <a:gd name="connsiteY20" fmla="*/ 480844 h 787400"/>
                    <a:gd name="connsiteX21" fmla="*/ 868194 w 1886167"/>
                    <a:gd name="connsiteY21" fmla="*/ 480844 h 787400"/>
                    <a:gd name="connsiteX22" fmla="*/ 476713 w 1886167"/>
                    <a:gd name="connsiteY22" fmla="*/ 787400 h 787400"/>
                    <a:gd name="connsiteX23" fmla="*/ 105714 w 1886167"/>
                    <a:gd name="connsiteY23" fmla="*/ 545446 h 787400"/>
                    <a:gd name="connsiteX24" fmla="*/ 0 w 1886167"/>
                    <a:gd name="connsiteY24" fmla="*/ 393700 h 787400"/>
                    <a:gd name="connsiteX25" fmla="*/ 105714 w 1886167"/>
                    <a:gd name="connsiteY25" fmla="*/ 241955 h 787400"/>
                    <a:gd name="connsiteX26" fmla="*/ 476713 w 1886167"/>
                    <a:gd name="connsiteY26" fmla="*/ 0 h 787400"/>
                    <a:gd name="connsiteX0" fmla="*/ 163598 w 1930466"/>
                    <a:gd name="connsiteY0" fmla="*/ 306556 h 787400"/>
                    <a:gd name="connsiteX1" fmla="*/ 74589 w 1930466"/>
                    <a:gd name="connsiteY1" fmla="*/ 393700 h 787400"/>
                    <a:gd name="connsiteX2" fmla="*/ 163598 w 1930466"/>
                    <a:gd name="connsiteY2" fmla="*/ 480844 h 787400"/>
                    <a:gd name="connsiteX3" fmla="*/ 252607 w 1930466"/>
                    <a:gd name="connsiteY3" fmla="*/ 393700 h 787400"/>
                    <a:gd name="connsiteX4" fmla="*/ 163598 w 1930466"/>
                    <a:gd name="connsiteY4" fmla="*/ 306556 h 787400"/>
                    <a:gd name="connsiteX5" fmla="*/ 476713 w 1930466"/>
                    <a:gd name="connsiteY5" fmla="*/ 0 h 787400"/>
                    <a:gd name="connsiteX6" fmla="*/ 872455 w 1930466"/>
                    <a:gd name="connsiteY6" fmla="*/ 331722 h 787400"/>
                    <a:gd name="connsiteX7" fmla="*/ 1275509 w 1930466"/>
                    <a:gd name="connsiteY7" fmla="*/ 331722 h 787400"/>
                    <a:gd name="connsiteX8" fmla="*/ 1275509 w 1930466"/>
                    <a:gd name="connsiteY8" fmla="*/ 125244 h 787400"/>
                    <a:gd name="connsiteX9" fmla="*/ 1389809 w 1930466"/>
                    <a:gd name="connsiteY9" fmla="*/ 125244 h 787400"/>
                    <a:gd name="connsiteX10" fmla="*/ 1389809 w 1930466"/>
                    <a:gd name="connsiteY10" fmla="*/ 343193 h 787400"/>
                    <a:gd name="connsiteX11" fmla="*/ 1504109 w 1930466"/>
                    <a:gd name="connsiteY11" fmla="*/ 343193 h 787400"/>
                    <a:gd name="connsiteX12" fmla="*/ 1504109 w 1930466"/>
                    <a:gd name="connsiteY12" fmla="*/ 262896 h 787400"/>
                    <a:gd name="connsiteX13" fmla="*/ 1612059 w 1930466"/>
                    <a:gd name="connsiteY13" fmla="*/ 262896 h 787400"/>
                    <a:gd name="connsiteX14" fmla="*/ 1612059 w 1930466"/>
                    <a:gd name="connsiteY14" fmla="*/ 343193 h 787400"/>
                    <a:gd name="connsiteX15" fmla="*/ 1637459 w 1930466"/>
                    <a:gd name="connsiteY15" fmla="*/ 343193 h 787400"/>
                    <a:gd name="connsiteX16" fmla="*/ 1637459 w 1930466"/>
                    <a:gd name="connsiteY16" fmla="*/ 125244 h 787400"/>
                    <a:gd name="connsiteX17" fmla="*/ 1720009 w 1930466"/>
                    <a:gd name="connsiteY17" fmla="*/ 125244 h 787400"/>
                    <a:gd name="connsiteX18" fmla="*/ 1720009 w 1930466"/>
                    <a:gd name="connsiteY18" fmla="*/ 354664 h 787400"/>
                    <a:gd name="connsiteX19" fmla="*/ 1859709 w 1930466"/>
                    <a:gd name="connsiteY19" fmla="*/ 354664 h 787400"/>
                    <a:gd name="connsiteX20" fmla="*/ 1859709 w 1930466"/>
                    <a:gd name="connsiteY20" fmla="*/ 480844 h 787400"/>
                    <a:gd name="connsiteX21" fmla="*/ 868194 w 1930466"/>
                    <a:gd name="connsiteY21" fmla="*/ 480844 h 787400"/>
                    <a:gd name="connsiteX22" fmla="*/ 476713 w 1930466"/>
                    <a:gd name="connsiteY22" fmla="*/ 787400 h 787400"/>
                    <a:gd name="connsiteX23" fmla="*/ 105714 w 1930466"/>
                    <a:gd name="connsiteY23" fmla="*/ 545446 h 787400"/>
                    <a:gd name="connsiteX24" fmla="*/ 0 w 1930466"/>
                    <a:gd name="connsiteY24" fmla="*/ 393700 h 787400"/>
                    <a:gd name="connsiteX25" fmla="*/ 105714 w 1930466"/>
                    <a:gd name="connsiteY25" fmla="*/ 241955 h 787400"/>
                    <a:gd name="connsiteX26" fmla="*/ 476713 w 1930466"/>
                    <a:gd name="connsiteY26" fmla="*/ 0 h 787400"/>
                    <a:gd name="connsiteX0" fmla="*/ 163598 w 1930466"/>
                    <a:gd name="connsiteY0" fmla="*/ 306556 h 787400"/>
                    <a:gd name="connsiteX1" fmla="*/ 74589 w 1930466"/>
                    <a:gd name="connsiteY1" fmla="*/ 393700 h 787400"/>
                    <a:gd name="connsiteX2" fmla="*/ 163598 w 1930466"/>
                    <a:gd name="connsiteY2" fmla="*/ 480844 h 787400"/>
                    <a:gd name="connsiteX3" fmla="*/ 252607 w 1930466"/>
                    <a:gd name="connsiteY3" fmla="*/ 393700 h 787400"/>
                    <a:gd name="connsiteX4" fmla="*/ 163598 w 1930466"/>
                    <a:gd name="connsiteY4" fmla="*/ 306556 h 787400"/>
                    <a:gd name="connsiteX5" fmla="*/ 476713 w 1930466"/>
                    <a:gd name="connsiteY5" fmla="*/ 0 h 787400"/>
                    <a:gd name="connsiteX6" fmla="*/ 872455 w 1930466"/>
                    <a:gd name="connsiteY6" fmla="*/ 331722 h 787400"/>
                    <a:gd name="connsiteX7" fmla="*/ 1275509 w 1930466"/>
                    <a:gd name="connsiteY7" fmla="*/ 331722 h 787400"/>
                    <a:gd name="connsiteX8" fmla="*/ 1275509 w 1930466"/>
                    <a:gd name="connsiteY8" fmla="*/ 125244 h 787400"/>
                    <a:gd name="connsiteX9" fmla="*/ 1389809 w 1930466"/>
                    <a:gd name="connsiteY9" fmla="*/ 125244 h 787400"/>
                    <a:gd name="connsiteX10" fmla="*/ 1389809 w 1930466"/>
                    <a:gd name="connsiteY10" fmla="*/ 343193 h 787400"/>
                    <a:gd name="connsiteX11" fmla="*/ 1504109 w 1930466"/>
                    <a:gd name="connsiteY11" fmla="*/ 343193 h 787400"/>
                    <a:gd name="connsiteX12" fmla="*/ 1504109 w 1930466"/>
                    <a:gd name="connsiteY12" fmla="*/ 262896 h 787400"/>
                    <a:gd name="connsiteX13" fmla="*/ 1612059 w 1930466"/>
                    <a:gd name="connsiteY13" fmla="*/ 262896 h 787400"/>
                    <a:gd name="connsiteX14" fmla="*/ 1612059 w 1930466"/>
                    <a:gd name="connsiteY14" fmla="*/ 343193 h 787400"/>
                    <a:gd name="connsiteX15" fmla="*/ 1637459 w 1930466"/>
                    <a:gd name="connsiteY15" fmla="*/ 343193 h 787400"/>
                    <a:gd name="connsiteX16" fmla="*/ 1637459 w 1930466"/>
                    <a:gd name="connsiteY16" fmla="*/ 125244 h 787400"/>
                    <a:gd name="connsiteX17" fmla="*/ 1720009 w 1930466"/>
                    <a:gd name="connsiteY17" fmla="*/ 125244 h 787400"/>
                    <a:gd name="connsiteX18" fmla="*/ 1720009 w 1930466"/>
                    <a:gd name="connsiteY18" fmla="*/ 354664 h 787400"/>
                    <a:gd name="connsiteX19" fmla="*/ 1859709 w 1930466"/>
                    <a:gd name="connsiteY19" fmla="*/ 354664 h 787400"/>
                    <a:gd name="connsiteX20" fmla="*/ 1859709 w 1930466"/>
                    <a:gd name="connsiteY20" fmla="*/ 480844 h 787400"/>
                    <a:gd name="connsiteX21" fmla="*/ 868194 w 1930466"/>
                    <a:gd name="connsiteY21" fmla="*/ 480844 h 787400"/>
                    <a:gd name="connsiteX22" fmla="*/ 476713 w 1930466"/>
                    <a:gd name="connsiteY22" fmla="*/ 787400 h 787400"/>
                    <a:gd name="connsiteX23" fmla="*/ 105714 w 1930466"/>
                    <a:gd name="connsiteY23" fmla="*/ 545446 h 787400"/>
                    <a:gd name="connsiteX24" fmla="*/ 0 w 1930466"/>
                    <a:gd name="connsiteY24" fmla="*/ 393700 h 787400"/>
                    <a:gd name="connsiteX25" fmla="*/ 105714 w 1930466"/>
                    <a:gd name="connsiteY25" fmla="*/ 241955 h 787400"/>
                    <a:gd name="connsiteX26" fmla="*/ 476713 w 1930466"/>
                    <a:gd name="connsiteY26" fmla="*/ 0 h 787400"/>
                    <a:gd name="connsiteX0" fmla="*/ 163598 w 1922450"/>
                    <a:gd name="connsiteY0" fmla="*/ 306556 h 787400"/>
                    <a:gd name="connsiteX1" fmla="*/ 74589 w 1922450"/>
                    <a:gd name="connsiteY1" fmla="*/ 393700 h 787400"/>
                    <a:gd name="connsiteX2" fmla="*/ 163598 w 1922450"/>
                    <a:gd name="connsiteY2" fmla="*/ 480844 h 787400"/>
                    <a:gd name="connsiteX3" fmla="*/ 252607 w 1922450"/>
                    <a:gd name="connsiteY3" fmla="*/ 393700 h 787400"/>
                    <a:gd name="connsiteX4" fmla="*/ 163598 w 1922450"/>
                    <a:gd name="connsiteY4" fmla="*/ 306556 h 787400"/>
                    <a:gd name="connsiteX5" fmla="*/ 476713 w 1922450"/>
                    <a:gd name="connsiteY5" fmla="*/ 0 h 787400"/>
                    <a:gd name="connsiteX6" fmla="*/ 872455 w 1922450"/>
                    <a:gd name="connsiteY6" fmla="*/ 331722 h 787400"/>
                    <a:gd name="connsiteX7" fmla="*/ 1275509 w 1922450"/>
                    <a:gd name="connsiteY7" fmla="*/ 331722 h 787400"/>
                    <a:gd name="connsiteX8" fmla="*/ 1275509 w 1922450"/>
                    <a:gd name="connsiteY8" fmla="*/ 125244 h 787400"/>
                    <a:gd name="connsiteX9" fmla="*/ 1389809 w 1922450"/>
                    <a:gd name="connsiteY9" fmla="*/ 125244 h 787400"/>
                    <a:gd name="connsiteX10" fmla="*/ 1389809 w 1922450"/>
                    <a:gd name="connsiteY10" fmla="*/ 343193 h 787400"/>
                    <a:gd name="connsiteX11" fmla="*/ 1504109 w 1922450"/>
                    <a:gd name="connsiteY11" fmla="*/ 343193 h 787400"/>
                    <a:gd name="connsiteX12" fmla="*/ 1504109 w 1922450"/>
                    <a:gd name="connsiteY12" fmla="*/ 262896 h 787400"/>
                    <a:gd name="connsiteX13" fmla="*/ 1612059 w 1922450"/>
                    <a:gd name="connsiteY13" fmla="*/ 262896 h 787400"/>
                    <a:gd name="connsiteX14" fmla="*/ 1612059 w 1922450"/>
                    <a:gd name="connsiteY14" fmla="*/ 343193 h 787400"/>
                    <a:gd name="connsiteX15" fmla="*/ 1637459 w 1922450"/>
                    <a:gd name="connsiteY15" fmla="*/ 343193 h 787400"/>
                    <a:gd name="connsiteX16" fmla="*/ 1637459 w 1922450"/>
                    <a:gd name="connsiteY16" fmla="*/ 125244 h 787400"/>
                    <a:gd name="connsiteX17" fmla="*/ 1720009 w 1922450"/>
                    <a:gd name="connsiteY17" fmla="*/ 125244 h 787400"/>
                    <a:gd name="connsiteX18" fmla="*/ 1720009 w 1922450"/>
                    <a:gd name="connsiteY18" fmla="*/ 354664 h 787400"/>
                    <a:gd name="connsiteX19" fmla="*/ 1859709 w 1922450"/>
                    <a:gd name="connsiteY19" fmla="*/ 354664 h 787400"/>
                    <a:gd name="connsiteX20" fmla="*/ 1859709 w 1922450"/>
                    <a:gd name="connsiteY20" fmla="*/ 480844 h 787400"/>
                    <a:gd name="connsiteX21" fmla="*/ 868194 w 1922450"/>
                    <a:gd name="connsiteY21" fmla="*/ 480844 h 787400"/>
                    <a:gd name="connsiteX22" fmla="*/ 476713 w 1922450"/>
                    <a:gd name="connsiteY22" fmla="*/ 787400 h 787400"/>
                    <a:gd name="connsiteX23" fmla="*/ 105714 w 1922450"/>
                    <a:gd name="connsiteY23" fmla="*/ 545446 h 787400"/>
                    <a:gd name="connsiteX24" fmla="*/ 0 w 1922450"/>
                    <a:gd name="connsiteY24" fmla="*/ 393700 h 787400"/>
                    <a:gd name="connsiteX25" fmla="*/ 105714 w 1922450"/>
                    <a:gd name="connsiteY25" fmla="*/ 241955 h 787400"/>
                    <a:gd name="connsiteX26" fmla="*/ 476713 w 1922450"/>
                    <a:gd name="connsiteY26" fmla="*/ 0 h 787400"/>
                    <a:gd name="connsiteX0" fmla="*/ 163598 w 1927992"/>
                    <a:gd name="connsiteY0" fmla="*/ 306556 h 787400"/>
                    <a:gd name="connsiteX1" fmla="*/ 74589 w 1927992"/>
                    <a:gd name="connsiteY1" fmla="*/ 393700 h 787400"/>
                    <a:gd name="connsiteX2" fmla="*/ 163598 w 1927992"/>
                    <a:gd name="connsiteY2" fmla="*/ 480844 h 787400"/>
                    <a:gd name="connsiteX3" fmla="*/ 252607 w 1927992"/>
                    <a:gd name="connsiteY3" fmla="*/ 393700 h 787400"/>
                    <a:gd name="connsiteX4" fmla="*/ 163598 w 1927992"/>
                    <a:gd name="connsiteY4" fmla="*/ 306556 h 787400"/>
                    <a:gd name="connsiteX5" fmla="*/ 476713 w 1927992"/>
                    <a:gd name="connsiteY5" fmla="*/ 0 h 787400"/>
                    <a:gd name="connsiteX6" fmla="*/ 872455 w 1927992"/>
                    <a:gd name="connsiteY6" fmla="*/ 331722 h 787400"/>
                    <a:gd name="connsiteX7" fmla="*/ 1275509 w 1927992"/>
                    <a:gd name="connsiteY7" fmla="*/ 331722 h 787400"/>
                    <a:gd name="connsiteX8" fmla="*/ 1275509 w 1927992"/>
                    <a:gd name="connsiteY8" fmla="*/ 125244 h 787400"/>
                    <a:gd name="connsiteX9" fmla="*/ 1389809 w 1927992"/>
                    <a:gd name="connsiteY9" fmla="*/ 125244 h 787400"/>
                    <a:gd name="connsiteX10" fmla="*/ 1389809 w 1927992"/>
                    <a:gd name="connsiteY10" fmla="*/ 343193 h 787400"/>
                    <a:gd name="connsiteX11" fmla="*/ 1504109 w 1927992"/>
                    <a:gd name="connsiteY11" fmla="*/ 343193 h 787400"/>
                    <a:gd name="connsiteX12" fmla="*/ 1504109 w 1927992"/>
                    <a:gd name="connsiteY12" fmla="*/ 262896 h 787400"/>
                    <a:gd name="connsiteX13" fmla="*/ 1612059 w 1927992"/>
                    <a:gd name="connsiteY13" fmla="*/ 262896 h 787400"/>
                    <a:gd name="connsiteX14" fmla="*/ 1612059 w 1927992"/>
                    <a:gd name="connsiteY14" fmla="*/ 343193 h 787400"/>
                    <a:gd name="connsiteX15" fmla="*/ 1637459 w 1927992"/>
                    <a:gd name="connsiteY15" fmla="*/ 343193 h 787400"/>
                    <a:gd name="connsiteX16" fmla="*/ 1637459 w 1927992"/>
                    <a:gd name="connsiteY16" fmla="*/ 125244 h 787400"/>
                    <a:gd name="connsiteX17" fmla="*/ 1720009 w 1927992"/>
                    <a:gd name="connsiteY17" fmla="*/ 125244 h 787400"/>
                    <a:gd name="connsiteX18" fmla="*/ 1720009 w 1927992"/>
                    <a:gd name="connsiteY18" fmla="*/ 354664 h 787400"/>
                    <a:gd name="connsiteX19" fmla="*/ 1859709 w 1927992"/>
                    <a:gd name="connsiteY19" fmla="*/ 354664 h 787400"/>
                    <a:gd name="connsiteX20" fmla="*/ 1859709 w 1927992"/>
                    <a:gd name="connsiteY20" fmla="*/ 480844 h 787400"/>
                    <a:gd name="connsiteX21" fmla="*/ 868194 w 1927992"/>
                    <a:gd name="connsiteY21" fmla="*/ 480844 h 787400"/>
                    <a:gd name="connsiteX22" fmla="*/ 476713 w 1927992"/>
                    <a:gd name="connsiteY22" fmla="*/ 787400 h 787400"/>
                    <a:gd name="connsiteX23" fmla="*/ 105714 w 1927992"/>
                    <a:gd name="connsiteY23" fmla="*/ 545446 h 787400"/>
                    <a:gd name="connsiteX24" fmla="*/ 0 w 1927992"/>
                    <a:gd name="connsiteY24" fmla="*/ 393700 h 787400"/>
                    <a:gd name="connsiteX25" fmla="*/ 105714 w 1927992"/>
                    <a:gd name="connsiteY25" fmla="*/ 241955 h 787400"/>
                    <a:gd name="connsiteX26" fmla="*/ 476713 w 1927992"/>
                    <a:gd name="connsiteY26" fmla="*/ 0 h 787400"/>
                    <a:gd name="connsiteX0" fmla="*/ 163598 w 1921404"/>
                    <a:gd name="connsiteY0" fmla="*/ 306556 h 787400"/>
                    <a:gd name="connsiteX1" fmla="*/ 74589 w 1921404"/>
                    <a:gd name="connsiteY1" fmla="*/ 393700 h 787400"/>
                    <a:gd name="connsiteX2" fmla="*/ 163598 w 1921404"/>
                    <a:gd name="connsiteY2" fmla="*/ 480844 h 787400"/>
                    <a:gd name="connsiteX3" fmla="*/ 252607 w 1921404"/>
                    <a:gd name="connsiteY3" fmla="*/ 393700 h 787400"/>
                    <a:gd name="connsiteX4" fmla="*/ 163598 w 1921404"/>
                    <a:gd name="connsiteY4" fmla="*/ 306556 h 787400"/>
                    <a:gd name="connsiteX5" fmla="*/ 476713 w 1921404"/>
                    <a:gd name="connsiteY5" fmla="*/ 0 h 787400"/>
                    <a:gd name="connsiteX6" fmla="*/ 872455 w 1921404"/>
                    <a:gd name="connsiteY6" fmla="*/ 331722 h 787400"/>
                    <a:gd name="connsiteX7" fmla="*/ 1275509 w 1921404"/>
                    <a:gd name="connsiteY7" fmla="*/ 331722 h 787400"/>
                    <a:gd name="connsiteX8" fmla="*/ 1275509 w 1921404"/>
                    <a:gd name="connsiteY8" fmla="*/ 125244 h 787400"/>
                    <a:gd name="connsiteX9" fmla="*/ 1389809 w 1921404"/>
                    <a:gd name="connsiteY9" fmla="*/ 125244 h 787400"/>
                    <a:gd name="connsiteX10" fmla="*/ 1389809 w 1921404"/>
                    <a:gd name="connsiteY10" fmla="*/ 343193 h 787400"/>
                    <a:gd name="connsiteX11" fmla="*/ 1504109 w 1921404"/>
                    <a:gd name="connsiteY11" fmla="*/ 343193 h 787400"/>
                    <a:gd name="connsiteX12" fmla="*/ 1504109 w 1921404"/>
                    <a:gd name="connsiteY12" fmla="*/ 262896 h 787400"/>
                    <a:gd name="connsiteX13" fmla="*/ 1612059 w 1921404"/>
                    <a:gd name="connsiteY13" fmla="*/ 262896 h 787400"/>
                    <a:gd name="connsiteX14" fmla="*/ 1612059 w 1921404"/>
                    <a:gd name="connsiteY14" fmla="*/ 343193 h 787400"/>
                    <a:gd name="connsiteX15" fmla="*/ 1637459 w 1921404"/>
                    <a:gd name="connsiteY15" fmla="*/ 343193 h 787400"/>
                    <a:gd name="connsiteX16" fmla="*/ 1637459 w 1921404"/>
                    <a:gd name="connsiteY16" fmla="*/ 125244 h 787400"/>
                    <a:gd name="connsiteX17" fmla="*/ 1720009 w 1921404"/>
                    <a:gd name="connsiteY17" fmla="*/ 125244 h 787400"/>
                    <a:gd name="connsiteX18" fmla="*/ 1720009 w 1921404"/>
                    <a:gd name="connsiteY18" fmla="*/ 354664 h 787400"/>
                    <a:gd name="connsiteX19" fmla="*/ 1859709 w 1921404"/>
                    <a:gd name="connsiteY19" fmla="*/ 354664 h 787400"/>
                    <a:gd name="connsiteX20" fmla="*/ 1859709 w 1921404"/>
                    <a:gd name="connsiteY20" fmla="*/ 480844 h 787400"/>
                    <a:gd name="connsiteX21" fmla="*/ 868194 w 1921404"/>
                    <a:gd name="connsiteY21" fmla="*/ 480844 h 787400"/>
                    <a:gd name="connsiteX22" fmla="*/ 476713 w 1921404"/>
                    <a:gd name="connsiteY22" fmla="*/ 787400 h 787400"/>
                    <a:gd name="connsiteX23" fmla="*/ 105714 w 1921404"/>
                    <a:gd name="connsiteY23" fmla="*/ 545446 h 787400"/>
                    <a:gd name="connsiteX24" fmla="*/ 0 w 1921404"/>
                    <a:gd name="connsiteY24" fmla="*/ 393700 h 787400"/>
                    <a:gd name="connsiteX25" fmla="*/ 105714 w 1921404"/>
                    <a:gd name="connsiteY25" fmla="*/ 241955 h 787400"/>
                    <a:gd name="connsiteX26" fmla="*/ 476713 w 1921404"/>
                    <a:gd name="connsiteY26" fmla="*/ 0 h 78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21404" h="787400">
                      <a:moveTo>
                        <a:pt x="163598" y="306556"/>
                      </a:moveTo>
                      <a:cubicBezTo>
                        <a:pt x="114440" y="306556"/>
                        <a:pt x="74589" y="345572"/>
                        <a:pt x="74589" y="393700"/>
                      </a:cubicBezTo>
                      <a:cubicBezTo>
                        <a:pt x="74589" y="441828"/>
                        <a:pt x="114440" y="480844"/>
                        <a:pt x="163598" y="480844"/>
                      </a:cubicBezTo>
                      <a:cubicBezTo>
                        <a:pt x="212756" y="480844"/>
                        <a:pt x="252607" y="441828"/>
                        <a:pt x="252607" y="393700"/>
                      </a:cubicBezTo>
                      <a:cubicBezTo>
                        <a:pt x="252607" y="345572"/>
                        <a:pt x="212756" y="306556"/>
                        <a:pt x="163598" y="306556"/>
                      </a:cubicBezTo>
                      <a:close/>
                      <a:moveTo>
                        <a:pt x="476713" y="0"/>
                      </a:moveTo>
                      <a:cubicBezTo>
                        <a:pt x="677181" y="0"/>
                        <a:pt x="843387" y="143618"/>
                        <a:pt x="872455" y="331722"/>
                      </a:cubicBezTo>
                      <a:lnTo>
                        <a:pt x="1275509" y="331722"/>
                      </a:lnTo>
                      <a:lnTo>
                        <a:pt x="1275509" y="125244"/>
                      </a:lnTo>
                      <a:lnTo>
                        <a:pt x="1389809" y="125244"/>
                      </a:lnTo>
                      <a:lnTo>
                        <a:pt x="1389809" y="343193"/>
                      </a:lnTo>
                      <a:lnTo>
                        <a:pt x="1504109" y="343193"/>
                      </a:lnTo>
                      <a:lnTo>
                        <a:pt x="1504109" y="262896"/>
                      </a:lnTo>
                      <a:lnTo>
                        <a:pt x="1612059" y="262896"/>
                      </a:lnTo>
                      <a:lnTo>
                        <a:pt x="1612059" y="343193"/>
                      </a:lnTo>
                      <a:lnTo>
                        <a:pt x="1637459" y="343193"/>
                      </a:lnTo>
                      <a:lnTo>
                        <a:pt x="1637459" y="125244"/>
                      </a:lnTo>
                      <a:lnTo>
                        <a:pt x="1720009" y="125244"/>
                      </a:lnTo>
                      <a:lnTo>
                        <a:pt x="1720009" y="354664"/>
                      </a:lnTo>
                      <a:lnTo>
                        <a:pt x="1859709" y="354664"/>
                      </a:lnTo>
                      <a:cubicBezTo>
                        <a:pt x="1935909" y="351480"/>
                        <a:pt x="1947815" y="486409"/>
                        <a:pt x="1859709" y="480844"/>
                      </a:cubicBezTo>
                      <a:lnTo>
                        <a:pt x="868194" y="480844"/>
                      </a:lnTo>
                      <a:cubicBezTo>
                        <a:pt x="828346" y="656427"/>
                        <a:pt x="668152" y="787400"/>
                        <a:pt x="476713" y="787400"/>
                      </a:cubicBezTo>
                      <a:cubicBezTo>
                        <a:pt x="309583" y="787400"/>
                        <a:pt x="166266" y="687577"/>
                        <a:pt x="105714" y="545446"/>
                      </a:cubicBezTo>
                      <a:cubicBezTo>
                        <a:pt x="43676" y="521932"/>
                        <a:pt x="0" y="462810"/>
                        <a:pt x="0" y="393700"/>
                      </a:cubicBezTo>
                      <a:cubicBezTo>
                        <a:pt x="0" y="324591"/>
                        <a:pt x="43676" y="265468"/>
                        <a:pt x="105714" y="241955"/>
                      </a:cubicBezTo>
                      <a:cubicBezTo>
                        <a:pt x="166266" y="99823"/>
                        <a:pt x="309583" y="0"/>
                        <a:pt x="476713"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96" name="Freeform 195"/>
                <p:cNvSpPr/>
                <p:nvPr/>
              </p:nvSpPr>
              <p:spPr>
                <a:xfrm rot="5400000">
                  <a:off x="10940583" y="5496727"/>
                  <a:ext cx="894000" cy="366365"/>
                </a:xfrm>
                <a:custGeom>
                  <a:avLst/>
                  <a:gdLst>
                    <a:gd name="connsiteX0" fmla="*/ 163598 w 1886167"/>
                    <a:gd name="connsiteY0" fmla="*/ 306556 h 787400"/>
                    <a:gd name="connsiteX1" fmla="*/ 74589 w 1886167"/>
                    <a:gd name="connsiteY1" fmla="*/ 393700 h 787400"/>
                    <a:gd name="connsiteX2" fmla="*/ 163598 w 1886167"/>
                    <a:gd name="connsiteY2" fmla="*/ 480844 h 787400"/>
                    <a:gd name="connsiteX3" fmla="*/ 252607 w 1886167"/>
                    <a:gd name="connsiteY3" fmla="*/ 393700 h 787400"/>
                    <a:gd name="connsiteX4" fmla="*/ 163598 w 1886167"/>
                    <a:gd name="connsiteY4" fmla="*/ 306556 h 787400"/>
                    <a:gd name="connsiteX5" fmla="*/ 476713 w 1886167"/>
                    <a:gd name="connsiteY5" fmla="*/ 0 h 787400"/>
                    <a:gd name="connsiteX6" fmla="*/ 872455 w 1886167"/>
                    <a:gd name="connsiteY6" fmla="*/ 331722 h 787400"/>
                    <a:gd name="connsiteX7" fmla="*/ 1275509 w 1886167"/>
                    <a:gd name="connsiteY7" fmla="*/ 331722 h 787400"/>
                    <a:gd name="connsiteX8" fmla="*/ 1275509 w 1886167"/>
                    <a:gd name="connsiteY8" fmla="*/ 125244 h 787400"/>
                    <a:gd name="connsiteX9" fmla="*/ 1389809 w 1886167"/>
                    <a:gd name="connsiteY9" fmla="*/ 125244 h 787400"/>
                    <a:gd name="connsiteX10" fmla="*/ 1389809 w 1886167"/>
                    <a:gd name="connsiteY10" fmla="*/ 343193 h 787400"/>
                    <a:gd name="connsiteX11" fmla="*/ 1504109 w 1886167"/>
                    <a:gd name="connsiteY11" fmla="*/ 343193 h 787400"/>
                    <a:gd name="connsiteX12" fmla="*/ 1504109 w 1886167"/>
                    <a:gd name="connsiteY12" fmla="*/ 262896 h 787400"/>
                    <a:gd name="connsiteX13" fmla="*/ 1612059 w 1886167"/>
                    <a:gd name="connsiteY13" fmla="*/ 262896 h 787400"/>
                    <a:gd name="connsiteX14" fmla="*/ 1612059 w 1886167"/>
                    <a:gd name="connsiteY14" fmla="*/ 343193 h 787400"/>
                    <a:gd name="connsiteX15" fmla="*/ 1637459 w 1886167"/>
                    <a:gd name="connsiteY15" fmla="*/ 343193 h 787400"/>
                    <a:gd name="connsiteX16" fmla="*/ 1637459 w 1886167"/>
                    <a:gd name="connsiteY16" fmla="*/ 125244 h 787400"/>
                    <a:gd name="connsiteX17" fmla="*/ 1720009 w 1886167"/>
                    <a:gd name="connsiteY17" fmla="*/ 125244 h 787400"/>
                    <a:gd name="connsiteX18" fmla="*/ 1720009 w 1886167"/>
                    <a:gd name="connsiteY18" fmla="*/ 354664 h 787400"/>
                    <a:gd name="connsiteX19" fmla="*/ 1859709 w 1886167"/>
                    <a:gd name="connsiteY19" fmla="*/ 354664 h 787400"/>
                    <a:gd name="connsiteX20" fmla="*/ 1859709 w 1886167"/>
                    <a:gd name="connsiteY20" fmla="*/ 480844 h 787400"/>
                    <a:gd name="connsiteX21" fmla="*/ 868194 w 1886167"/>
                    <a:gd name="connsiteY21" fmla="*/ 480844 h 787400"/>
                    <a:gd name="connsiteX22" fmla="*/ 476713 w 1886167"/>
                    <a:gd name="connsiteY22" fmla="*/ 787400 h 787400"/>
                    <a:gd name="connsiteX23" fmla="*/ 105714 w 1886167"/>
                    <a:gd name="connsiteY23" fmla="*/ 545446 h 787400"/>
                    <a:gd name="connsiteX24" fmla="*/ 0 w 1886167"/>
                    <a:gd name="connsiteY24" fmla="*/ 393700 h 787400"/>
                    <a:gd name="connsiteX25" fmla="*/ 105714 w 1886167"/>
                    <a:gd name="connsiteY25" fmla="*/ 241955 h 787400"/>
                    <a:gd name="connsiteX26" fmla="*/ 476713 w 1886167"/>
                    <a:gd name="connsiteY26" fmla="*/ 0 h 787400"/>
                    <a:gd name="connsiteX0" fmla="*/ 163598 w 1930466"/>
                    <a:gd name="connsiteY0" fmla="*/ 306556 h 787400"/>
                    <a:gd name="connsiteX1" fmla="*/ 74589 w 1930466"/>
                    <a:gd name="connsiteY1" fmla="*/ 393700 h 787400"/>
                    <a:gd name="connsiteX2" fmla="*/ 163598 w 1930466"/>
                    <a:gd name="connsiteY2" fmla="*/ 480844 h 787400"/>
                    <a:gd name="connsiteX3" fmla="*/ 252607 w 1930466"/>
                    <a:gd name="connsiteY3" fmla="*/ 393700 h 787400"/>
                    <a:gd name="connsiteX4" fmla="*/ 163598 w 1930466"/>
                    <a:gd name="connsiteY4" fmla="*/ 306556 h 787400"/>
                    <a:gd name="connsiteX5" fmla="*/ 476713 w 1930466"/>
                    <a:gd name="connsiteY5" fmla="*/ 0 h 787400"/>
                    <a:gd name="connsiteX6" fmla="*/ 872455 w 1930466"/>
                    <a:gd name="connsiteY6" fmla="*/ 331722 h 787400"/>
                    <a:gd name="connsiteX7" fmla="*/ 1275509 w 1930466"/>
                    <a:gd name="connsiteY7" fmla="*/ 331722 h 787400"/>
                    <a:gd name="connsiteX8" fmla="*/ 1275509 w 1930466"/>
                    <a:gd name="connsiteY8" fmla="*/ 125244 h 787400"/>
                    <a:gd name="connsiteX9" fmla="*/ 1389809 w 1930466"/>
                    <a:gd name="connsiteY9" fmla="*/ 125244 h 787400"/>
                    <a:gd name="connsiteX10" fmla="*/ 1389809 w 1930466"/>
                    <a:gd name="connsiteY10" fmla="*/ 343193 h 787400"/>
                    <a:gd name="connsiteX11" fmla="*/ 1504109 w 1930466"/>
                    <a:gd name="connsiteY11" fmla="*/ 343193 h 787400"/>
                    <a:gd name="connsiteX12" fmla="*/ 1504109 w 1930466"/>
                    <a:gd name="connsiteY12" fmla="*/ 262896 h 787400"/>
                    <a:gd name="connsiteX13" fmla="*/ 1612059 w 1930466"/>
                    <a:gd name="connsiteY13" fmla="*/ 262896 h 787400"/>
                    <a:gd name="connsiteX14" fmla="*/ 1612059 w 1930466"/>
                    <a:gd name="connsiteY14" fmla="*/ 343193 h 787400"/>
                    <a:gd name="connsiteX15" fmla="*/ 1637459 w 1930466"/>
                    <a:gd name="connsiteY15" fmla="*/ 343193 h 787400"/>
                    <a:gd name="connsiteX16" fmla="*/ 1637459 w 1930466"/>
                    <a:gd name="connsiteY16" fmla="*/ 125244 h 787400"/>
                    <a:gd name="connsiteX17" fmla="*/ 1720009 w 1930466"/>
                    <a:gd name="connsiteY17" fmla="*/ 125244 h 787400"/>
                    <a:gd name="connsiteX18" fmla="*/ 1720009 w 1930466"/>
                    <a:gd name="connsiteY18" fmla="*/ 354664 h 787400"/>
                    <a:gd name="connsiteX19" fmla="*/ 1859709 w 1930466"/>
                    <a:gd name="connsiteY19" fmla="*/ 354664 h 787400"/>
                    <a:gd name="connsiteX20" fmla="*/ 1859709 w 1930466"/>
                    <a:gd name="connsiteY20" fmla="*/ 480844 h 787400"/>
                    <a:gd name="connsiteX21" fmla="*/ 868194 w 1930466"/>
                    <a:gd name="connsiteY21" fmla="*/ 480844 h 787400"/>
                    <a:gd name="connsiteX22" fmla="*/ 476713 w 1930466"/>
                    <a:gd name="connsiteY22" fmla="*/ 787400 h 787400"/>
                    <a:gd name="connsiteX23" fmla="*/ 105714 w 1930466"/>
                    <a:gd name="connsiteY23" fmla="*/ 545446 h 787400"/>
                    <a:gd name="connsiteX24" fmla="*/ 0 w 1930466"/>
                    <a:gd name="connsiteY24" fmla="*/ 393700 h 787400"/>
                    <a:gd name="connsiteX25" fmla="*/ 105714 w 1930466"/>
                    <a:gd name="connsiteY25" fmla="*/ 241955 h 787400"/>
                    <a:gd name="connsiteX26" fmla="*/ 476713 w 1930466"/>
                    <a:gd name="connsiteY26" fmla="*/ 0 h 787400"/>
                    <a:gd name="connsiteX0" fmla="*/ 163598 w 1930466"/>
                    <a:gd name="connsiteY0" fmla="*/ 306556 h 787400"/>
                    <a:gd name="connsiteX1" fmla="*/ 74589 w 1930466"/>
                    <a:gd name="connsiteY1" fmla="*/ 393700 h 787400"/>
                    <a:gd name="connsiteX2" fmla="*/ 163598 w 1930466"/>
                    <a:gd name="connsiteY2" fmla="*/ 480844 h 787400"/>
                    <a:gd name="connsiteX3" fmla="*/ 252607 w 1930466"/>
                    <a:gd name="connsiteY3" fmla="*/ 393700 h 787400"/>
                    <a:gd name="connsiteX4" fmla="*/ 163598 w 1930466"/>
                    <a:gd name="connsiteY4" fmla="*/ 306556 h 787400"/>
                    <a:gd name="connsiteX5" fmla="*/ 476713 w 1930466"/>
                    <a:gd name="connsiteY5" fmla="*/ 0 h 787400"/>
                    <a:gd name="connsiteX6" fmla="*/ 872455 w 1930466"/>
                    <a:gd name="connsiteY6" fmla="*/ 331722 h 787400"/>
                    <a:gd name="connsiteX7" fmla="*/ 1275509 w 1930466"/>
                    <a:gd name="connsiteY7" fmla="*/ 331722 h 787400"/>
                    <a:gd name="connsiteX8" fmla="*/ 1275509 w 1930466"/>
                    <a:gd name="connsiteY8" fmla="*/ 125244 h 787400"/>
                    <a:gd name="connsiteX9" fmla="*/ 1389809 w 1930466"/>
                    <a:gd name="connsiteY9" fmla="*/ 125244 h 787400"/>
                    <a:gd name="connsiteX10" fmla="*/ 1389809 w 1930466"/>
                    <a:gd name="connsiteY10" fmla="*/ 343193 h 787400"/>
                    <a:gd name="connsiteX11" fmla="*/ 1504109 w 1930466"/>
                    <a:gd name="connsiteY11" fmla="*/ 343193 h 787400"/>
                    <a:gd name="connsiteX12" fmla="*/ 1504109 w 1930466"/>
                    <a:gd name="connsiteY12" fmla="*/ 262896 h 787400"/>
                    <a:gd name="connsiteX13" fmla="*/ 1612059 w 1930466"/>
                    <a:gd name="connsiteY13" fmla="*/ 262896 h 787400"/>
                    <a:gd name="connsiteX14" fmla="*/ 1612059 w 1930466"/>
                    <a:gd name="connsiteY14" fmla="*/ 343193 h 787400"/>
                    <a:gd name="connsiteX15" fmla="*/ 1637459 w 1930466"/>
                    <a:gd name="connsiteY15" fmla="*/ 343193 h 787400"/>
                    <a:gd name="connsiteX16" fmla="*/ 1637459 w 1930466"/>
                    <a:gd name="connsiteY16" fmla="*/ 125244 h 787400"/>
                    <a:gd name="connsiteX17" fmla="*/ 1720009 w 1930466"/>
                    <a:gd name="connsiteY17" fmla="*/ 125244 h 787400"/>
                    <a:gd name="connsiteX18" fmla="*/ 1720009 w 1930466"/>
                    <a:gd name="connsiteY18" fmla="*/ 354664 h 787400"/>
                    <a:gd name="connsiteX19" fmla="*/ 1859709 w 1930466"/>
                    <a:gd name="connsiteY19" fmla="*/ 354664 h 787400"/>
                    <a:gd name="connsiteX20" fmla="*/ 1859709 w 1930466"/>
                    <a:gd name="connsiteY20" fmla="*/ 480844 h 787400"/>
                    <a:gd name="connsiteX21" fmla="*/ 868194 w 1930466"/>
                    <a:gd name="connsiteY21" fmla="*/ 480844 h 787400"/>
                    <a:gd name="connsiteX22" fmla="*/ 476713 w 1930466"/>
                    <a:gd name="connsiteY22" fmla="*/ 787400 h 787400"/>
                    <a:gd name="connsiteX23" fmla="*/ 105714 w 1930466"/>
                    <a:gd name="connsiteY23" fmla="*/ 545446 h 787400"/>
                    <a:gd name="connsiteX24" fmla="*/ 0 w 1930466"/>
                    <a:gd name="connsiteY24" fmla="*/ 393700 h 787400"/>
                    <a:gd name="connsiteX25" fmla="*/ 105714 w 1930466"/>
                    <a:gd name="connsiteY25" fmla="*/ 241955 h 787400"/>
                    <a:gd name="connsiteX26" fmla="*/ 476713 w 1930466"/>
                    <a:gd name="connsiteY26" fmla="*/ 0 h 787400"/>
                    <a:gd name="connsiteX0" fmla="*/ 163598 w 1922450"/>
                    <a:gd name="connsiteY0" fmla="*/ 306556 h 787400"/>
                    <a:gd name="connsiteX1" fmla="*/ 74589 w 1922450"/>
                    <a:gd name="connsiteY1" fmla="*/ 393700 h 787400"/>
                    <a:gd name="connsiteX2" fmla="*/ 163598 w 1922450"/>
                    <a:gd name="connsiteY2" fmla="*/ 480844 h 787400"/>
                    <a:gd name="connsiteX3" fmla="*/ 252607 w 1922450"/>
                    <a:gd name="connsiteY3" fmla="*/ 393700 h 787400"/>
                    <a:gd name="connsiteX4" fmla="*/ 163598 w 1922450"/>
                    <a:gd name="connsiteY4" fmla="*/ 306556 h 787400"/>
                    <a:gd name="connsiteX5" fmla="*/ 476713 w 1922450"/>
                    <a:gd name="connsiteY5" fmla="*/ 0 h 787400"/>
                    <a:gd name="connsiteX6" fmla="*/ 872455 w 1922450"/>
                    <a:gd name="connsiteY6" fmla="*/ 331722 h 787400"/>
                    <a:gd name="connsiteX7" fmla="*/ 1275509 w 1922450"/>
                    <a:gd name="connsiteY7" fmla="*/ 331722 h 787400"/>
                    <a:gd name="connsiteX8" fmla="*/ 1275509 w 1922450"/>
                    <a:gd name="connsiteY8" fmla="*/ 125244 h 787400"/>
                    <a:gd name="connsiteX9" fmla="*/ 1389809 w 1922450"/>
                    <a:gd name="connsiteY9" fmla="*/ 125244 h 787400"/>
                    <a:gd name="connsiteX10" fmla="*/ 1389809 w 1922450"/>
                    <a:gd name="connsiteY10" fmla="*/ 343193 h 787400"/>
                    <a:gd name="connsiteX11" fmla="*/ 1504109 w 1922450"/>
                    <a:gd name="connsiteY11" fmla="*/ 343193 h 787400"/>
                    <a:gd name="connsiteX12" fmla="*/ 1504109 w 1922450"/>
                    <a:gd name="connsiteY12" fmla="*/ 262896 h 787400"/>
                    <a:gd name="connsiteX13" fmla="*/ 1612059 w 1922450"/>
                    <a:gd name="connsiteY13" fmla="*/ 262896 h 787400"/>
                    <a:gd name="connsiteX14" fmla="*/ 1612059 w 1922450"/>
                    <a:gd name="connsiteY14" fmla="*/ 343193 h 787400"/>
                    <a:gd name="connsiteX15" fmla="*/ 1637459 w 1922450"/>
                    <a:gd name="connsiteY15" fmla="*/ 343193 h 787400"/>
                    <a:gd name="connsiteX16" fmla="*/ 1637459 w 1922450"/>
                    <a:gd name="connsiteY16" fmla="*/ 125244 h 787400"/>
                    <a:gd name="connsiteX17" fmla="*/ 1720009 w 1922450"/>
                    <a:gd name="connsiteY17" fmla="*/ 125244 h 787400"/>
                    <a:gd name="connsiteX18" fmla="*/ 1720009 w 1922450"/>
                    <a:gd name="connsiteY18" fmla="*/ 354664 h 787400"/>
                    <a:gd name="connsiteX19" fmla="*/ 1859709 w 1922450"/>
                    <a:gd name="connsiteY19" fmla="*/ 354664 h 787400"/>
                    <a:gd name="connsiteX20" fmla="*/ 1859709 w 1922450"/>
                    <a:gd name="connsiteY20" fmla="*/ 480844 h 787400"/>
                    <a:gd name="connsiteX21" fmla="*/ 868194 w 1922450"/>
                    <a:gd name="connsiteY21" fmla="*/ 480844 h 787400"/>
                    <a:gd name="connsiteX22" fmla="*/ 476713 w 1922450"/>
                    <a:gd name="connsiteY22" fmla="*/ 787400 h 787400"/>
                    <a:gd name="connsiteX23" fmla="*/ 105714 w 1922450"/>
                    <a:gd name="connsiteY23" fmla="*/ 545446 h 787400"/>
                    <a:gd name="connsiteX24" fmla="*/ 0 w 1922450"/>
                    <a:gd name="connsiteY24" fmla="*/ 393700 h 787400"/>
                    <a:gd name="connsiteX25" fmla="*/ 105714 w 1922450"/>
                    <a:gd name="connsiteY25" fmla="*/ 241955 h 787400"/>
                    <a:gd name="connsiteX26" fmla="*/ 476713 w 1922450"/>
                    <a:gd name="connsiteY26" fmla="*/ 0 h 787400"/>
                    <a:gd name="connsiteX0" fmla="*/ 163598 w 1927992"/>
                    <a:gd name="connsiteY0" fmla="*/ 306556 h 787400"/>
                    <a:gd name="connsiteX1" fmla="*/ 74589 w 1927992"/>
                    <a:gd name="connsiteY1" fmla="*/ 393700 h 787400"/>
                    <a:gd name="connsiteX2" fmla="*/ 163598 w 1927992"/>
                    <a:gd name="connsiteY2" fmla="*/ 480844 h 787400"/>
                    <a:gd name="connsiteX3" fmla="*/ 252607 w 1927992"/>
                    <a:gd name="connsiteY3" fmla="*/ 393700 h 787400"/>
                    <a:gd name="connsiteX4" fmla="*/ 163598 w 1927992"/>
                    <a:gd name="connsiteY4" fmla="*/ 306556 h 787400"/>
                    <a:gd name="connsiteX5" fmla="*/ 476713 w 1927992"/>
                    <a:gd name="connsiteY5" fmla="*/ 0 h 787400"/>
                    <a:gd name="connsiteX6" fmla="*/ 872455 w 1927992"/>
                    <a:gd name="connsiteY6" fmla="*/ 331722 h 787400"/>
                    <a:gd name="connsiteX7" fmla="*/ 1275509 w 1927992"/>
                    <a:gd name="connsiteY7" fmla="*/ 331722 h 787400"/>
                    <a:gd name="connsiteX8" fmla="*/ 1275509 w 1927992"/>
                    <a:gd name="connsiteY8" fmla="*/ 125244 h 787400"/>
                    <a:gd name="connsiteX9" fmla="*/ 1389809 w 1927992"/>
                    <a:gd name="connsiteY9" fmla="*/ 125244 h 787400"/>
                    <a:gd name="connsiteX10" fmla="*/ 1389809 w 1927992"/>
                    <a:gd name="connsiteY10" fmla="*/ 343193 h 787400"/>
                    <a:gd name="connsiteX11" fmla="*/ 1504109 w 1927992"/>
                    <a:gd name="connsiteY11" fmla="*/ 343193 h 787400"/>
                    <a:gd name="connsiteX12" fmla="*/ 1504109 w 1927992"/>
                    <a:gd name="connsiteY12" fmla="*/ 262896 h 787400"/>
                    <a:gd name="connsiteX13" fmla="*/ 1612059 w 1927992"/>
                    <a:gd name="connsiteY13" fmla="*/ 262896 h 787400"/>
                    <a:gd name="connsiteX14" fmla="*/ 1612059 w 1927992"/>
                    <a:gd name="connsiteY14" fmla="*/ 343193 h 787400"/>
                    <a:gd name="connsiteX15" fmla="*/ 1637459 w 1927992"/>
                    <a:gd name="connsiteY15" fmla="*/ 343193 h 787400"/>
                    <a:gd name="connsiteX16" fmla="*/ 1637459 w 1927992"/>
                    <a:gd name="connsiteY16" fmla="*/ 125244 h 787400"/>
                    <a:gd name="connsiteX17" fmla="*/ 1720009 w 1927992"/>
                    <a:gd name="connsiteY17" fmla="*/ 125244 h 787400"/>
                    <a:gd name="connsiteX18" fmla="*/ 1720009 w 1927992"/>
                    <a:gd name="connsiteY18" fmla="*/ 354664 h 787400"/>
                    <a:gd name="connsiteX19" fmla="*/ 1859709 w 1927992"/>
                    <a:gd name="connsiteY19" fmla="*/ 354664 h 787400"/>
                    <a:gd name="connsiteX20" fmla="*/ 1859709 w 1927992"/>
                    <a:gd name="connsiteY20" fmla="*/ 480844 h 787400"/>
                    <a:gd name="connsiteX21" fmla="*/ 868194 w 1927992"/>
                    <a:gd name="connsiteY21" fmla="*/ 480844 h 787400"/>
                    <a:gd name="connsiteX22" fmla="*/ 476713 w 1927992"/>
                    <a:gd name="connsiteY22" fmla="*/ 787400 h 787400"/>
                    <a:gd name="connsiteX23" fmla="*/ 105714 w 1927992"/>
                    <a:gd name="connsiteY23" fmla="*/ 545446 h 787400"/>
                    <a:gd name="connsiteX24" fmla="*/ 0 w 1927992"/>
                    <a:gd name="connsiteY24" fmla="*/ 393700 h 787400"/>
                    <a:gd name="connsiteX25" fmla="*/ 105714 w 1927992"/>
                    <a:gd name="connsiteY25" fmla="*/ 241955 h 787400"/>
                    <a:gd name="connsiteX26" fmla="*/ 476713 w 1927992"/>
                    <a:gd name="connsiteY26" fmla="*/ 0 h 787400"/>
                    <a:gd name="connsiteX0" fmla="*/ 163598 w 1921404"/>
                    <a:gd name="connsiteY0" fmla="*/ 306556 h 787400"/>
                    <a:gd name="connsiteX1" fmla="*/ 74589 w 1921404"/>
                    <a:gd name="connsiteY1" fmla="*/ 393700 h 787400"/>
                    <a:gd name="connsiteX2" fmla="*/ 163598 w 1921404"/>
                    <a:gd name="connsiteY2" fmla="*/ 480844 h 787400"/>
                    <a:gd name="connsiteX3" fmla="*/ 252607 w 1921404"/>
                    <a:gd name="connsiteY3" fmla="*/ 393700 h 787400"/>
                    <a:gd name="connsiteX4" fmla="*/ 163598 w 1921404"/>
                    <a:gd name="connsiteY4" fmla="*/ 306556 h 787400"/>
                    <a:gd name="connsiteX5" fmla="*/ 476713 w 1921404"/>
                    <a:gd name="connsiteY5" fmla="*/ 0 h 787400"/>
                    <a:gd name="connsiteX6" fmla="*/ 872455 w 1921404"/>
                    <a:gd name="connsiteY6" fmla="*/ 331722 h 787400"/>
                    <a:gd name="connsiteX7" fmla="*/ 1275509 w 1921404"/>
                    <a:gd name="connsiteY7" fmla="*/ 331722 h 787400"/>
                    <a:gd name="connsiteX8" fmla="*/ 1275509 w 1921404"/>
                    <a:gd name="connsiteY8" fmla="*/ 125244 h 787400"/>
                    <a:gd name="connsiteX9" fmla="*/ 1389809 w 1921404"/>
                    <a:gd name="connsiteY9" fmla="*/ 125244 h 787400"/>
                    <a:gd name="connsiteX10" fmla="*/ 1389809 w 1921404"/>
                    <a:gd name="connsiteY10" fmla="*/ 343193 h 787400"/>
                    <a:gd name="connsiteX11" fmla="*/ 1504109 w 1921404"/>
                    <a:gd name="connsiteY11" fmla="*/ 343193 h 787400"/>
                    <a:gd name="connsiteX12" fmla="*/ 1504109 w 1921404"/>
                    <a:gd name="connsiteY12" fmla="*/ 262896 h 787400"/>
                    <a:gd name="connsiteX13" fmla="*/ 1612059 w 1921404"/>
                    <a:gd name="connsiteY13" fmla="*/ 262896 h 787400"/>
                    <a:gd name="connsiteX14" fmla="*/ 1612059 w 1921404"/>
                    <a:gd name="connsiteY14" fmla="*/ 343193 h 787400"/>
                    <a:gd name="connsiteX15" fmla="*/ 1637459 w 1921404"/>
                    <a:gd name="connsiteY15" fmla="*/ 343193 h 787400"/>
                    <a:gd name="connsiteX16" fmla="*/ 1637459 w 1921404"/>
                    <a:gd name="connsiteY16" fmla="*/ 125244 h 787400"/>
                    <a:gd name="connsiteX17" fmla="*/ 1720009 w 1921404"/>
                    <a:gd name="connsiteY17" fmla="*/ 125244 h 787400"/>
                    <a:gd name="connsiteX18" fmla="*/ 1720009 w 1921404"/>
                    <a:gd name="connsiteY18" fmla="*/ 354664 h 787400"/>
                    <a:gd name="connsiteX19" fmla="*/ 1859709 w 1921404"/>
                    <a:gd name="connsiteY19" fmla="*/ 354664 h 787400"/>
                    <a:gd name="connsiteX20" fmla="*/ 1859709 w 1921404"/>
                    <a:gd name="connsiteY20" fmla="*/ 480844 h 787400"/>
                    <a:gd name="connsiteX21" fmla="*/ 868194 w 1921404"/>
                    <a:gd name="connsiteY21" fmla="*/ 480844 h 787400"/>
                    <a:gd name="connsiteX22" fmla="*/ 476713 w 1921404"/>
                    <a:gd name="connsiteY22" fmla="*/ 787400 h 787400"/>
                    <a:gd name="connsiteX23" fmla="*/ 105714 w 1921404"/>
                    <a:gd name="connsiteY23" fmla="*/ 545446 h 787400"/>
                    <a:gd name="connsiteX24" fmla="*/ 0 w 1921404"/>
                    <a:gd name="connsiteY24" fmla="*/ 393700 h 787400"/>
                    <a:gd name="connsiteX25" fmla="*/ 105714 w 1921404"/>
                    <a:gd name="connsiteY25" fmla="*/ 241955 h 787400"/>
                    <a:gd name="connsiteX26" fmla="*/ 476713 w 1921404"/>
                    <a:gd name="connsiteY26" fmla="*/ 0 h 78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21404" h="787400">
                      <a:moveTo>
                        <a:pt x="163598" y="306556"/>
                      </a:moveTo>
                      <a:cubicBezTo>
                        <a:pt x="114440" y="306556"/>
                        <a:pt x="74589" y="345572"/>
                        <a:pt x="74589" y="393700"/>
                      </a:cubicBezTo>
                      <a:cubicBezTo>
                        <a:pt x="74589" y="441828"/>
                        <a:pt x="114440" y="480844"/>
                        <a:pt x="163598" y="480844"/>
                      </a:cubicBezTo>
                      <a:cubicBezTo>
                        <a:pt x="212756" y="480844"/>
                        <a:pt x="252607" y="441828"/>
                        <a:pt x="252607" y="393700"/>
                      </a:cubicBezTo>
                      <a:cubicBezTo>
                        <a:pt x="252607" y="345572"/>
                        <a:pt x="212756" y="306556"/>
                        <a:pt x="163598" y="306556"/>
                      </a:cubicBezTo>
                      <a:close/>
                      <a:moveTo>
                        <a:pt x="476713" y="0"/>
                      </a:moveTo>
                      <a:cubicBezTo>
                        <a:pt x="677181" y="0"/>
                        <a:pt x="843387" y="143618"/>
                        <a:pt x="872455" y="331722"/>
                      </a:cubicBezTo>
                      <a:lnTo>
                        <a:pt x="1275509" y="331722"/>
                      </a:lnTo>
                      <a:lnTo>
                        <a:pt x="1275509" y="125244"/>
                      </a:lnTo>
                      <a:lnTo>
                        <a:pt x="1389809" y="125244"/>
                      </a:lnTo>
                      <a:lnTo>
                        <a:pt x="1389809" y="343193"/>
                      </a:lnTo>
                      <a:lnTo>
                        <a:pt x="1504109" y="343193"/>
                      </a:lnTo>
                      <a:lnTo>
                        <a:pt x="1504109" y="262896"/>
                      </a:lnTo>
                      <a:lnTo>
                        <a:pt x="1612059" y="262896"/>
                      </a:lnTo>
                      <a:lnTo>
                        <a:pt x="1612059" y="343193"/>
                      </a:lnTo>
                      <a:lnTo>
                        <a:pt x="1637459" y="343193"/>
                      </a:lnTo>
                      <a:lnTo>
                        <a:pt x="1637459" y="125244"/>
                      </a:lnTo>
                      <a:lnTo>
                        <a:pt x="1720009" y="125244"/>
                      </a:lnTo>
                      <a:lnTo>
                        <a:pt x="1720009" y="354664"/>
                      </a:lnTo>
                      <a:lnTo>
                        <a:pt x="1859709" y="354664"/>
                      </a:lnTo>
                      <a:cubicBezTo>
                        <a:pt x="1935909" y="351480"/>
                        <a:pt x="1947815" y="486409"/>
                        <a:pt x="1859709" y="480844"/>
                      </a:cubicBezTo>
                      <a:lnTo>
                        <a:pt x="868194" y="480844"/>
                      </a:lnTo>
                      <a:cubicBezTo>
                        <a:pt x="828346" y="656427"/>
                        <a:pt x="668152" y="787400"/>
                        <a:pt x="476713" y="787400"/>
                      </a:cubicBezTo>
                      <a:cubicBezTo>
                        <a:pt x="309583" y="787400"/>
                        <a:pt x="166266" y="687577"/>
                        <a:pt x="105714" y="545446"/>
                      </a:cubicBezTo>
                      <a:cubicBezTo>
                        <a:pt x="43676" y="521932"/>
                        <a:pt x="0" y="462810"/>
                        <a:pt x="0" y="393700"/>
                      </a:cubicBezTo>
                      <a:cubicBezTo>
                        <a:pt x="0" y="324591"/>
                        <a:pt x="43676" y="265468"/>
                        <a:pt x="105714" y="241955"/>
                      </a:cubicBezTo>
                      <a:cubicBezTo>
                        <a:pt x="166266" y="99823"/>
                        <a:pt x="309583" y="0"/>
                        <a:pt x="476713"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cxnSp>
              <p:nvCxnSpPr>
                <p:cNvPr id="199" name="Elbow Connector 198"/>
                <p:cNvCxnSpPr>
                  <a:stCxn id="174" idx="3"/>
                </p:cNvCxnSpPr>
                <p:nvPr/>
              </p:nvCxnSpPr>
              <p:spPr>
                <a:xfrm flipH="1">
                  <a:off x="10501132" y="3832936"/>
                  <a:ext cx="2890" cy="1146987"/>
                </a:xfrm>
                <a:prstGeom prst="straightConnector1">
                  <a:avLst/>
                </a:prstGeom>
                <a:ln w="19050">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4" name="Slide Number Placeholder 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468920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000"/>
                                        <p:tgtEl>
                                          <p:spTgt spid="5">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750"/>
                                        <p:tgtEl>
                                          <p:spTgt spid="5">
                                            <p:txEl>
                                              <p:pRg st="1" end="1"/>
                                            </p:txEl>
                                          </p:spTgt>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12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610225" y="0"/>
            <a:ext cx="658177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Title 1"/>
          <p:cNvSpPr txBox="1">
            <a:spLocks/>
          </p:cNvSpPr>
          <p:nvPr/>
        </p:nvSpPr>
        <p:spPr>
          <a:xfrm>
            <a:off x="6178885" y="489762"/>
            <a:ext cx="5922013" cy="2353192"/>
          </a:xfrm>
          <a:prstGeom prst="rect">
            <a:avLst/>
          </a:prstGeom>
        </p:spPr>
        <p:txBody>
          <a:bodyPr anchor="ctr"/>
          <a:lst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8000" dirty="0">
                <a:solidFill>
                  <a:schemeClr val="accent2"/>
                </a:solidFill>
              </a:rPr>
              <a:t>Get started today!</a:t>
            </a:r>
          </a:p>
        </p:txBody>
      </p:sp>
      <p:sp>
        <p:nvSpPr>
          <p:cNvPr id="15" name="Text Placeholder 6"/>
          <p:cNvSpPr txBox="1">
            <a:spLocks/>
          </p:cNvSpPr>
          <p:nvPr/>
        </p:nvSpPr>
        <p:spPr>
          <a:xfrm>
            <a:off x="6184064" y="4105275"/>
            <a:ext cx="5738698" cy="2181784"/>
          </a:xfrm>
          <a:prstGeom prst="rect">
            <a:avLst/>
          </a:prstGeom>
        </p:spPr>
        <p:txBody>
          <a:bodyPr vert="horz" lIns="0" tIns="0" rIns="91440" bIns="0" rtlCol="0" anchor="t"/>
          <a:lstStyle>
            <a:defPPr>
              <a:defRPr lang="en-US"/>
            </a:defPPr>
            <a:lvl1pPr marL="0" algn="l" defTabSz="914367" rtl="0" eaLnBrk="1" fontAlgn="base" latinLnBrk="0" hangingPunct="1">
              <a:spcBef>
                <a:spcPct val="0"/>
              </a:spcBef>
              <a:spcAft>
                <a:spcPct val="0"/>
              </a:spcAft>
              <a:defRPr lang="en-US" sz="882" kern="1200" dirty="0" smtClean="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895919">
              <a:lnSpc>
                <a:spcPct val="90000"/>
              </a:lnSpc>
              <a:spcAft>
                <a:spcPts val="1175"/>
              </a:spcAft>
              <a:defRPr/>
            </a:pPr>
            <a:r>
              <a:rPr lang="en-US" sz="2800" dirty="0">
                <a:solidFill>
                  <a:schemeClr val="tx2"/>
                </a:solidFill>
              </a:rPr>
              <a:t>For more information visit: http://azure.com/datalake</a:t>
            </a:r>
          </a:p>
        </p:txBody>
      </p:sp>
      <p:grpSp>
        <p:nvGrpSpPr>
          <p:cNvPr id="296" name="Group 295"/>
          <p:cNvGrpSpPr/>
          <p:nvPr/>
        </p:nvGrpSpPr>
        <p:grpSpPr>
          <a:xfrm flipH="1">
            <a:off x="0" y="3037392"/>
            <a:ext cx="5547857" cy="3820609"/>
            <a:chOff x="998538" y="1340643"/>
            <a:chExt cx="3836988" cy="2642395"/>
          </a:xfrm>
        </p:grpSpPr>
        <p:grpSp>
          <p:nvGrpSpPr>
            <p:cNvPr id="20" name="Group 205"/>
            <p:cNvGrpSpPr>
              <a:grpSpLocks/>
            </p:cNvGrpSpPr>
            <p:nvPr/>
          </p:nvGrpSpPr>
          <p:grpSpPr bwMode="auto">
            <a:xfrm>
              <a:off x="998538" y="1862138"/>
              <a:ext cx="3836988" cy="2120900"/>
              <a:chOff x="629" y="1173"/>
              <a:chExt cx="2417" cy="1336"/>
            </a:xfrm>
          </p:grpSpPr>
          <p:sp>
            <p:nvSpPr>
              <p:cNvPr id="96" name="Freeform 5"/>
              <p:cNvSpPr>
                <a:spLocks/>
              </p:cNvSpPr>
              <p:nvPr/>
            </p:nvSpPr>
            <p:spPr bwMode="auto">
              <a:xfrm>
                <a:off x="2996" y="1173"/>
                <a:ext cx="38" cy="26"/>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6"/>
              <p:cNvSpPr>
                <a:spLocks noChangeArrowheads="1"/>
              </p:cNvSpPr>
              <p:nvPr/>
            </p:nvSpPr>
            <p:spPr bwMode="auto">
              <a:xfrm>
                <a:off x="2546" y="2016"/>
                <a:ext cx="500" cy="4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7"/>
              <p:cNvSpPr>
                <a:spLocks noChangeArrowheads="1"/>
              </p:cNvSpPr>
              <p:nvPr/>
            </p:nvSpPr>
            <p:spPr bwMode="auto">
              <a:xfrm>
                <a:off x="2582" y="1926"/>
                <a:ext cx="464" cy="4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8"/>
              <p:cNvSpPr>
                <a:spLocks noChangeArrowheads="1"/>
              </p:cNvSpPr>
              <p:nvPr/>
            </p:nvSpPr>
            <p:spPr bwMode="auto">
              <a:xfrm>
                <a:off x="2665" y="1867"/>
                <a:ext cx="381" cy="25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9"/>
              <p:cNvSpPr>
                <a:spLocks noChangeArrowheads="1"/>
              </p:cNvSpPr>
              <p:nvPr/>
            </p:nvSpPr>
            <p:spPr bwMode="auto">
              <a:xfrm>
                <a:off x="2781" y="1586"/>
                <a:ext cx="265" cy="28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10"/>
              <p:cNvSpPr>
                <a:spLocks noChangeArrowheads="1"/>
              </p:cNvSpPr>
              <p:nvPr/>
            </p:nvSpPr>
            <p:spPr bwMode="auto">
              <a:xfrm>
                <a:off x="2899" y="1372"/>
                <a:ext cx="147" cy="2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1"/>
              <p:cNvSpPr>
                <a:spLocks noChangeArrowheads="1"/>
              </p:cNvSpPr>
              <p:nvPr/>
            </p:nvSpPr>
            <p:spPr bwMode="auto">
              <a:xfrm>
                <a:off x="2973" y="1225"/>
                <a:ext cx="73" cy="2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12"/>
              <p:cNvSpPr>
                <a:spLocks noChangeArrowheads="1"/>
              </p:cNvSpPr>
              <p:nvPr/>
            </p:nvSpPr>
            <p:spPr bwMode="auto">
              <a:xfrm>
                <a:off x="2693" y="2178"/>
                <a:ext cx="353" cy="33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13"/>
              <p:cNvSpPr>
                <a:spLocks noChangeArrowheads="1"/>
              </p:cNvSpPr>
              <p:nvPr/>
            </p:nvSpPr>
            <p:spPr bwMode="auto">
              <a:xfrm>
                <a:off x="2331" y="2016"/>
                <a:ext cx="302" cy="3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14"/>
              <p:cNvSpPr>
                <a:spLocks/>
              </p:cNvSpPr>
              <p:nvPr/>
            </p:nvSpPr>
            <p:spPr bwMode="auto">
              <a:xfrm>
                <a:off x="1708" y="2177"/>
                <a:ext cx="68" cy="207"/>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15"/>
              <p:cNvSpPr>
                <a:spLocks/>
              </p:cNvSpPr>
              <p:nvPr/>
            </p:nvSpPr>
            <p:spPr bwMode="auto">
              <a:xfrm>
                <a:off x="1758" y="2157"/>
                <a:ext cx="68" cy="207"/>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16"/>
              <p:cNvSpPr>
                <a:spLocks/>
              </p:cNvSpPr>
              <p:nvPr/>
            </p:nvSpPr>
            <p:spPr bwMode="auto">
              <a:xfrm>
                <a:off x="1807" y="2157"/>
                <a:ext cx="68" cy="207"/>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7"/>
              <p:cNvSpPr>
                <a:spLocks/>
              </p:cNvSpPr>
              <p:nvPr/>
            </p:nvSpPr>
            <p:spPr bwMode="auto">
              <a:xfrm>
                <a:off x="1933" y="1985"/>
                <a:ext cx="94" cy="288"/>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18"/>
              <p:cNvSpPr>
                <a:spLocks/>
              </p:cNvSpPr>
              <p:nvPr/>
            </p:nvSpPr>
            <p:spPr bwMode="auto">
              <a:xfrm>
                <a:off x="1999" y="1909"/>
                <a:ext cx="116" cy="359"/>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9"/>
              <p:cNvSpPr>
                <a:spLocks/>
              </p:cNvSpPr>
              <p:nvPr/>
            </p:nvSpPr>
            <p:spPr bwMode="auto">
              <a:xfrm>
                <a:off x="2056" y="1839"/>
                <a:ext cx="133" cy="40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0"/>
              <p:cNvSpPr>
                <a:spLocks/>
              </p:cNvSpPr>
              <p:nvPr/>
            </p:nvSpPr>
            <p:spPr bwMode="auto">
              <a:xfrm>
                <a:off x="1866" y="2087"/>
                <a:ext cx="77" cy="234"/>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1"/>
              <p:cNvSpPr>
                <a:spLocks noEditPoints="1"/>
              </p:cNvSpPr>
              <p:nvPr/>
            </p:nvSpPr>
            <p:spPr bwMode="auto">
              <a:xfrm>
                <a:off x="629" y="2307"/>
                <a:ext cx="543" cy="202"/>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2"/>
              <p:cNvSpPr>
                <a:spLocks noEditPoints="1"/>
              </p:cNvSpPr>
              <p:nvPr/>
            </p:nvSpPr>
            <p:spPr bwMode="auto">
              <a:xfrm>
                <a:off x="1042" y="2075"/>
                <a:ext cx="1013" cy="434"/>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23"/>
              <p:cNvSpPr>
                <a:spLocks noChangeArrowheads="1"/>
              </p:cNvSpPr>
              <p:nvPr/>
            </p:nvSpPr>
            <p:spPr bwMode="auto">
              <a:xfrm>
                <a:off x="2185" y="1838"/>
                <a:ext cx="29"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4"/>
              <p:cNvSpPr>
                <a:spLocks/>
              </p:cNvSpPr>
              <p:nvPr/>
            </p:nvSpPr>
            <p:spPr bwMode="auto">
              <a:xfrm>
                <a:off x="2158" y="2198"/>
                <a:ext cx="39" cy="19"/>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5"/>
              <p:cNvSpPr>
                <a:spLocks/>
              </p:cNvSpPr>
              <p:nvPr/>
            </p:nvSpPr>
            <p:spPr bwMode="auto">
              <a:xfrm>
                <a:off x="2200" y="2198"/>
                <a:ext cx="39" cy="19"/>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6"/>
              <p:cNvSpPr>
                <a:spLocks/>
              </p:cNvSpPr>
              <p:nvPr/>
            </p:nvSpPr>
            <p:spPr bwMode="auto">
              <a:xfrm>
                <a:off x="2172" y="1761"/>
                <a:ext cx="59" cy="71"/>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7"/>
              <p:cNvSpPr>
                <a:spLocks/>
              </p:cNvSpPr>
              <p:nvPr/>
            </p:nvSpPr>
            <p:spPr bwMode="auto">
              <a:xfrm>
                <a:off x="2164" y="1753"/>
                <a:ext cx="58" cy="66"/>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8"/>
              <p:cNvSpPr>
                <a:spLocks/>
              </p:cNvSpPr>
              <p:nvPr/>
            </p:nvSpPr>
            <p:spPr bwMode="auto">
              <a:xfrm>
                <a:off x="2185" y="1815"/>
                <a:ext cx="29" cy="31"/>
              </a:xfrm>
              <a:custGeom>
                <a:avLst/>
                <a:gdLst>
                  <a:gd name="T0" fmla="*/ 29 w 29"/>
                  <a:gd name="T1" fmla="*/ 23 h 31"/>
                  <a:gd name="T2" fmla="*/ 14 w 29"/>
                  <a:gd name="T3" fmla="*/ 31 h 31"/>
                  <a:gd name="T4" fmla="*/ 0 w 29"/>
                  <a:gd name="T5" fmla="*/ 23 h 31"/>
                  <a:gd name="T6" fmla="*/ 0 w 29"/>
                  <a:gd name="T7" fmla="*/ 0 h 31"/>
                  <a:gd name="T8" fmla="*/ 29 w 29"/>
                  <a:gd name="T9" fmla="*/ 0 h 31"/>
                  <a:gd name="T10" fmla="*/ 29 w 29"/>
                  <a:gd name="T11" fmla="*/ 23 h 31"/>
                </a:gdLst>
                <a:ahLst/>
                <a:cxnLst>
                  <a:cxn ang="0">
                    <a:pos x="T0" y="T1"/>
                  </a:cxn>
                  <a:cxn ang="0">
                    <a:pos x="T2" y="T3"/>
                  </a:cxn>
                  <a:cxn ang="0">
                    <a:pos x="T4" y="T5"/>
                  </a:cxn>
                  <a:cxn ang="0">
                    <a:pos x="T6" y="T7"/>
                  </a:cxn>
                  <a:cxn ang="0">
                    <a:pos x="T8" y="T9"/>
                  </a:cxn>
                  <a:cxn ang="0">
                    <a:pos x="T10" y="T11"/>
                  </a:cxn>
                </a:cxnLst>
                <a:rect l="0" t="0" r="r" b="b"/>
                <a:pathLst>
                  <a:path w="29" h="31">
                    <a:moveTo>
                      <a:pt x="29" y="23"/>
                    </a:moveTo>
                    <a:lnTo>
                      <a:pt x="14" y="31"/>
                    </a:lnTo>
                    <a:lnTo>
                      <a:pt x="0" y="23"/>
                    </a:lnTo>
                    <a:lnTo>
                      <a:pt x="0" y="0"/>
                    </a:lnTo>
                    <a:lnTo>
                      <a:pt x="29" y="0"/>
                    </a:lnTo>
                    <a:lnTo>
                      <a:pt x="29"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9"/>
              <p:cNvSpPr>
                <a:spLocks/>
              </p:cNvSpPr>
              <p:nvPr/>
            </p:nvSpPr>
            <p:spPr bwMode="auto">
              <a:xfrm>
                <a:off x="2191" y="1846"/>
                <a:ext cx="17" cy="117"/>
              </a:xfrm>
              <a:custGeom>
                <a:avLst/>
                <a:gdLst>
                  <a:gd name="T0" fmla="*/ 12 w 17"/>
                  <a:gd name="T1" fmla="*/ 9 h 117"/>
                  <a:gd name="T2" fmla="*/ 17 w 17"/>
                  <a:gd name="T3" fmla="*/ 6 h 117"/>
                  <a:gd name="T4" fmla="*/ 8 w 17"/>
                  <a:gd name="T5" fmla="*/ 0 h 117"/>
                  <a:gd name="T6" fmla="*/ 0 w 17"/>
                  <a:gd name="T7" fmla="*/ 6 h 117"/>
                  <a:gd name="T8" fmla="*/ 3 w 17"/>
                  <a:gd name="T9" fmla="*/ 9 h 117"/>
                  <a:gd name="T10" fmla="*/ 3 w 17"/>
                  <a:gd name="T11" fmla="*/ 108 h 117"/>
                  <a:gd name="T12" fmla="*/ 8 w 17"/>
                  <a:gd name="T13" fmla="*/ 117 h 117"/>
                  <a:gd name="T14" fmla="*/ 12 w 17"/>
                  <a:gd name="T15" fmla="*/ 108 h 117"/>
                  <a:gd name="T16" fmla="*/ 12 w 17"/>
                  <a:gd name="T17" fmla="*/ 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7">
                    <a:moveTo>
                      <a:pt x="12" y="9"/>
                    </a:moveTo>
                    <a:lnTo>
                      <a:pt x="17" y="6"/>
                    </a:lnTo>
                    <a:lnTo>
                      <a:pt x="8" y="0"/>
                    </a:lnTo>
                    <a:lnTo>
                      <a:pt x="0" y="6"/>
                    </a:lnTo>
                    <a:lnTo>
                      <a:pt x="3" y="9"/>
                    </a:lnTo>
                    <a:lnTo>
                      <a:pt x="3" y="108"/>
                    </a:lnTo>
                    <a:lnTo>
                      <a:pt x="8" y="117"/>
                    </a:lnTo>
                    <a:lnTo>
                      <a:pt x="12" y="108"/>
                    </a:lnTo>
                    <a:lnTo>
                      <a:pt x="1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30"/>
              <p:cNvSpPr>
                <a:spLocks/>
              </p:cNvSpPr>
              <p:nvPr/>
            </p:nvSpPr>
            <p:spPr bwMode="auto">
              <a:xfrm>
                <a:off x="2113" y="1847"/>
                <a:ext cx="64" cy="166"/>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31"/>
              <p:cNvSpPr>
                <a:spLocks/>
              </p:cNvSpPr>
              <p:nvPr/>
            </p:nvSpPr>
            <p:spPr bwMode="auto">
              <a:xfrm>
                <a:off x="2222" y="1847"/>
                <a:ext cx="63" cy="166"/>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2"/>
              <p:cNvSpPr>
                <a:spLocks/>
              </p:cNvSpPr>
              <p:nvPr/>
            </p:nvSpPr>
            <p:spPr bwMode="auto">
              <a:xfrm>
                <a:off x="2160" y="2028"/>
                <a:ext cx="39" cy="173"/>
              </a:xfrm>
              <a:custGeom>
                <a:avLst/>
                <a:gdLst>
                  <a:gd name="T0" fmla="*/ 31 w 39"/>
                  <a:gd name="T1" fmla="*/ 173 h 173"/>
                  <a:gd name="T2" fmla="*/ 4 w 39"/>
                  <a:gd name="T3" fmla="*/ 173 h 173"/>
                  <a:gd name="T4" fmla="*/ 0 w 39"/>
                  <a:gd name="T5" fmla="*/ 0 h 173"/>
                  <a:gd name="T6" fmla="*/ 39 w 39"/>
                  <a:gd name="T7" fmla="*/ 0 h 173"/>
                  <a:gd name="T8" fmla="*/ 31 w 39"/>
                  <a:gd name="T9" fmla="*/ 173 h 173"/>
                </a:gdLst>
                <a:ahLst/>
                <a:cxnLst>
                  <a:cxn ang="0">
                    <a:pos x="T0" y="T1"/>
                  </a:cxn>
                  <a:cxn ang="0">
                    <a:pos x="T2" y="T3"/>
                  </a:cxn>
                  <a:cxn ang="0">
                    <a:pos x="T4" y="T5"/>
                  </a:cxn>
                  <a:cxn ang="0">
                    <a:pos x="T6" y="T7"/>
                  </a:cxn>
                  <a:cxn ang="0">
                    <a:pos x="T8" y="T9"/>
                  </a:cxn>
                </a:cxnLst>
                <a:rect l="0" t="0" r="r" b="b"/>
                <a:pathLst>
                  <a:path w="39" h="173">
                    <a:moveTo>
                      <a:pt x="31" y="173"/>
                    </a:moveTo>
                    <a:lnTo>
                      <a:pt x="4" y="173"/>
                    </a:lnTo>
                    <a:lnTo>
                      <a:pt x="0" y="0"/>
                    </a:lnTo>
                    <a:lnTo>
                      <a:pt x="39" y="0"/>
                    </a:lnTo>
                    <a:lnTo>
                      <a:pt x="31" y="17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33"/>
              <p:cNvSpPr>
                <a:spLocks/>
              </p:cNvSpPr>
              <p:nvPr/>
            </p:nvSpPr>
            <p:spPr bwMode="auto">
              <a:xfrm>
                <a:off x="2200" y="2028"/>
                <a:ext cx="37" cy="173"/>
              </a:xfrm>
              <a:custGeom>
                <a:avLst/>
                <a:gdLst>
                  <a:gd name="T0" fmla="*/ 33 w 37"/>
                  <a:gd name="T1" fmla="*/ 173 h 173"/>
                  <a:gd name="T2" fmla="*/ 6 w 37"/>
                  <a:gd name="T3" fmla="*/ 173 h 173"/>
                  <a:gd name="T4" fmla="*/ 0 w 37"/>
                  <a:gd name="T5" fmla="*/ 0 h 173"/>
                  <a:gd name="T6" fmla="*/ 37 w 37"/>
                  <a:gd name="T7" fmla="*/ 0 h 173"/>
                  <a:gd name="T8" fmla="*/ 33 w 37"/>
                  <a:gd name="T9" fmla="*/ 173 h 173"/>
                </a:gdLst>
                <a:ahLst/>
                <a:cxnLst>
                  <a:cxn ang="0">
                    <a:pos x="T0" y="T1"/>
                  </a:cxn>
                  <a:cxn ang="0">
                    <a:pos x="T2" y="T3"/>
                  </a:cxn>
                  <a:cxn ang="0">
                    <a:pos x="T4" y="T5"/>
                  </a:cxn>
                  <a:cxn ang="0">
                    <a:pos x="T6" y="T7"/>
                  </a:cxn>
                  <a:cxn ang="0">
                    <a:pos x="T8" y="T9"/>
                  </a:cxn>
                </a:cxnLst>
                <a:rect l="0" t="0" r="r" b="b"/>
                <a:pathLst>
                  <a:path w="37" h="173">
                    <a:moveTo>
                      <a:pt x="33" y="173"/>
                    </a:moveTo>
                    <a:lnTo>
                      <a:pt x="6" y="173"/>
                    </a:lnTo>
                    <a:lnTo>
                      <a:pt x="0" y="0"/>
                    </a:lnTo>
                    <a:lnTo>
                      <a:pt x="37" y="0"/>
                    </a:lnTo>
                    <a:lnTo>
                      <a:pt x="33" y="17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4"/>
              <p:cNvSpPr>
                <a:spLocks/>
              </p:cNvSpPr>
              <p:nvPr/>
            </p:nvSpPr>
            <p:spPr bwMode="auto">
              <a:xfrm>
                <a:off x="2117" y="2013"/>
                <a:ext cx="18" cy="20"/>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35"/>
              <p:cNvSpPr>
                <a:spLocks/>
              </p:cNvSpPr>
              <p:nvPr/>
            </p:nvSpPr>
            <p:spPr bwMode="auto">
              <a:xfrm>
                <a:off x="2263" y="2013"/>
                <a:ext cx="19" cy="20"/>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36"/>
              <p:cNvSpPr>
                <a:spLocks/>
              </p:cNvSpPr>
              <p:nvPr/>
            </p:nvSpPr>
            <p:spPr bwMode="auto">
              <a:xfrm>
                <a:off x="2151" y="1838"/>
                <a:ext cx="95" cy="190"/>
              </a:xfrm>
              <a:custGeom>
                <a:avLst/>
                <a:gdLst>
                  <a:gd name="T0" fmla="*/ 63 w 95"/>
                  <a:gd name="T1" fmla="*/ 0 h 190"/>
                  <a:gd name="T2" fmla="*/ 48 w 95"/>
                  <a:gd name="T3" fmla="*/ 119 h 190"/>
                  <a:gd name="T4" fmla="*/ 34 w 95"/>
                  <a:gd name="T5" fmla="*/ 0 h 190"/>
                  <a:gd name="T6" fmla="*/ 0 w 95"/>
                  <a:gd name="T7" fmla="*/ 9 h 190"/>
                  <a:gd name="T8" fmla="*/ 1 w 95"/>
                  <a:gd name="T9" fmla="*/ 190 h 190"/>
                  <a:gd name="T10" fmla="*/ 94 w 95"/>
                  <a:gd name="T11" fmla="*/ 190 h 190"/>
                  <a:gd name="T12" fmla="*/ 95 w 95"/>
                  <a:gd name="T13" fmla="*/ 9 h 190"/>
                  <a:gd name="T14" fmla="*/ 63 w 95"/>
                  <a:gd name="T15" fmla="*/ 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90">
                    <a:moveTo>
                      <a:pt x="63" y="0"/>
                    </a:moveTo>
                    <a:lnTo>
                      <a:pt x="48" y="119"/>
                    </a:lnTo>
                    <a:lnTo>
                      <a:pt x="34" y="0"/>
                    </a:lnTo>
                    <a:lnTo>
                      <a:pt x="0" y="9"/>
                    </a:lnTo>
                    <a:lnTo>
                      <a:pt x="1" y="190"/>
                    </a:lnTo>
                    <a:lnTo>
                      <a:pt x="94" y="190"/>
                    </a:lnTo>
                    <a:lnTo>
                      <a:pt x="95" y="9"/>
                    </a:lnTo>
                    <a:lnTo>
                      <a:pt x="6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37"/>
              <p:cNvSpPr>
                <a:spLocks/>
              </p:cNvSpPr>
              <p:nvPr/>
            </p:nvSpPr>
            <p:spPr bwMode="auto">
              <a:xfrm>
                <a:off x="2223" y="178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8"/>
              <p:cNvSpPr>
                <a:spLocks/>
              </p:cNvSpPr>
              <p:nvPr/>
            </p:nvSpPr>
            <p:spPr bwMode="auto">
              <a:xfrm>
                <a:off x="2223" y="17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39"/>
              <p:cNvSpPr>
                <a:spLocks/>
              </p:cNvSpPr>
              <p:nvPr/>
            </p:nvSpPr>
            <p:spPr bwMode="auto">
              <a:xfrm>
                <a:off x="2222" y="17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0"/>
              <p:cNvSpPr>
                <a:spLocks/>
              </p:cNvSpPr>
              <p:nvPr/>
            </p:nvSpPr>
            <p:spPr bwMode="auto">
              <a:xfrm>
                <a:off x="2222" y="17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41"/>
              <p:cNvSpPr>
                <a:spLocks/>
              </p:cNvSpPr>
              <p:nvPr/>
            </p:nvSpPr>
            <p:spPr bwMode="auto">
              <a:xfrm>
                <a:off x="2175" y="17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42"/>
              <p:cNvSpPr>
                <a:spLocks/>
              </p:cNvSpPr>
              <p:nvPr/>
            </p:nvSpPr>
            <p:spPr bwMode="auto">
              <a:xfrm>
                <a:off x="2223" y="17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43"/>
              <p:cNvSpPr>
                <a:spLocks/>
              </p:cNvSpPr>
              <p:nvPr/>
            </p:nvSpPr>
            <p:spPr bwMode="auto">
              <a:xfrm>
                <a:off x="2223" y="17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44"/>
              <p:cNvSpPr>
                <a:spLocks noChangeArrowheads="1"/>
              </p:cNvSpPr>
              <p:nvPr/>
            </p:nvSpPr>
            <p:spPr bwMode="auto">
              <a:xfrm>
                <a:off x="2222" y="178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45"/>
              <p:cNvSpPr>
                <a:spLocks/>
              </p:cNvSpPr>
              <p:nvPr/>
            </p:nvSpPr>
            <p:spPr bwMode="auto">
              <a:xfrm>
                <a:off x="2174" y="1785"/>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46"/>
              <p:cNvSpPr>
                <a:spLocks/>
              </p:cNvSpPr>
              <p:nvPr/>
            </p:nvSpPr>
            <p:spPr bwMode="auto">
              <a:xfrm>
                <a:off x="2174" y="17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47"/>
              <p:cNvSpPr>
                <a:spLocks/>
              </p:cNvSpPr>
              <p:nvPr/>
            </p:nvSpPr>
            <p:spPr bwMode="auto">
              <a:xfrm>
                <a:off x="2174" y="17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8"/>
              <p:cNvSpPr>
                <a:spLocks/>
              </p:cNvSpPr>
              <p:nvPr/>
            </p:nvSpPr>
            <p:spPr bwMode="auto">
              <a:xfrm>
                <a:off x="2174" y="17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49"/>
              <p:cNvSpPr>
                <a:spLocks/>
              </p:cNvSpPr>
              <p:nvPr/>
            </p:nvSpPr>
            <p:spPr bwMode="auto">
              <a:xfrm>
                <a:off x="2169" y="1779"/>
                <a:ext cx="59" cy="53"/>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50"/>
              <p:cNvSpPr>
                <a:spLocks noEditPoints="1"/>
              </p:cNvSpPr>
              <p:nvPr/>
            </p:nvSpPr>
            <p:spPr bwMode="auto">
              <a:xfrm>
                <a:off x="2174" y="1788"/>
                <a:ext cx="51" cy="17"/>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Oval 51"/>
              <p:cNvSpPr>
                <a:spLocks noChangeArrowheads="1"/>
              </p:cNvSpPr>
              <p:nvPr/>
            </p:nvSpPr>
            <p:spPr bwMode="auto">
              <a:xfrm>
                <a:off x="2175" y="1792"/>
                <a:ext cx="2"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Oval 52"/>
              <p:cNvSpPr>
                <a:spLocks noChangeArrowheads="1"/>
              </p:cNvSpPr>
              <p:nvPr/>
            </p:nvSpPr>
            <p:spPr bwMode="auto">
              <a:xfrm>
                <a:off x="2222" y="1792"/>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53"/>
              <p:cNvSpPr>
                <a:spLocks/>
              </p:cNvSpPr>
              <p:nvPr/>
            </p:nvSpPr>
            <p:spPr bwMode="auto">
              <a:xfrm>
                <a:off x="2294" y="1781"/>
                <a:ext cx="42" cy="45"/>
              </a:xfrm>
              <a:custGeom>
                <a:avLst/>
                <a:gdLst>
                  <a:gd name="T0" fmla="*/ 0 w 42"/>
                  <a:gd name="T1" fmla="*/ 4 h 45"/>
                  <a:gd name="T2" fmla="*/ 3 w 42"/>
                  <a:gd name="T3" fmla="*/ 0 h 45"/>
                  <a:gd name="T4" fmla="*/ 37 w 42"/>
                  <a:gd name="T5" fmla="*/ 0 h 45"/>
                  <a:gd name="T6" fmla="*/ 42 w 42"/>
                  <a:gd name="T7" fmla="*/ 4 h 45"/>
                  <a:gd name="T8" fmla="*/ 31 w 42"/>
                  <a:gd name="T9" fmla="*/ 41 h 45"/>
                  <a:gd name="T10" fmla="*/ 16 w 42"/>
                  <a:gd name="T11" fmla="*/ 45 h 45"/>
                  <a:gd name="T12" fmla="*/ 2 w 42"/>
                  <a:gd name="T13" fmla="*/ 28 h 45"/>
                  <a:gd name="T14" fmla="*/ 0 w 42"/>
                  <a:gd name="T15" fmla="*/ 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5">
                    <a:moveTo>
                      <a:pt x="0" y="4"/>
                    </a:moveTo>
                    <a:lnTo>
                      <a:pt x="3" y="0"/>
                    </a:lnTo>
                    <a:lnTo>
                      <a:pt x="37" y="0"/>
                    </a:lnTo>
                    <a:lnTo>
                      <a:pt x="42" y="4"/>
                    </a:lnTo>
                    <a:lnTo>
                      <a:pt x="31" y="41"/>
                    </a:lnTo>
                    <a:lnTo>
                      <a:pt x="16" y="45"/>
                    </a:lnTo>
                    <a:lnTo>
                      <a:pt x="2" y="28"/>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54"/>
              <p:cNvSpPr>
                <a:spLocks/>
              </p:cNvSpPr>
              <p:nvPr/>
            </p:nvSpPr>
            <p:spPr bwMode="auto">
              <a:xfrm>
                <a:off x="2270" y="2205"/>
                <a:ext cx="41" cy="21"/>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55"/>
              <p:cNvSpPr>
                <a:spLocks/>
              </p:cNvSpPr>
              <p:nvPr/>
            </p:nvSpPr>
            <p:spPr bwMode="auto">
              <a:xfrm>
                <a:off x="2265" y="1979"/>
                <a:ext cx="53" cy="230"/>
              </a:xfrm>
              <a:custGeom>
                <a:avLst/>
                <a:gdLst>
                  <a:gd name="T0" fmla="*/ 40 w 53"/>
                  <a:gd name="T1" fmla="*/ 230 h 230"/>
                  <a:gd name="T2" fmla="*/ 9 w 53"/>
                  <a:gd name="T3" fmla="*/ 230 h 230"/>
                  <a:gd name="T4" fmla="*/ 0 w 53"/>
                  <a:gd name="T5" fmla="*/ 0 h 230"/>
                  <a:gd name="T6" fmla="*/ 53 w 53"/>
                  <a:gd name="T7" fmla="*/ 0 h 230"/>
                  <a:gd name="T8" fmla="*/ 40 w 53"/>
                  <a:gd name="T9" fmla="*/ 230 h 230"/>
                </a:gdLst>
                <a:ahLst/>
                <a:cxnLst>
                  <a:cxn ang="0">
                    <a:pos x="T0" y="T1"/>
                  </a:cxn>
                  <a:cxn ang="0">
                    <a:pos x="T2" y="T3"/>
                  </a:cxn>
                  <a:cxn ang="0">
                    <a:pos x="T4" y="T5"/>
                  </a:cxn>
                  <a:cxn ang="0">
                    <a:pos x="T6" y="T7"/>
                  </a:cxn>
                  <a:cxn ang="0">
                    <a:pos x="T8" y="T9"/>
                  </a:cxn>
                </a:cxnLst>
                <a:rect l="0" t="0" r="r" b="b"/>
                <a:pathLst>
                  <a:path w="53" h="230">
                    <a:moveTo>
                      <a:pt x="40" y="230"/>
                    </a:moveTo>
                    <a:lnTo>
                      <a:pt x="9" y="230"/>
                    </a:lnTo>
                    <a:lnTo>
                      <a:pt x="0" y="0"/>
                    </a:lnTo>
                    <a:lnTo>
                      <a:pt x="53" y="0"/>
                    </a:lnTo>
                    <a:lnTo>
                      <a:pt x="40" y="2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56"/>
              <p:cNvSpPr>
                <a:spLocks/>
              </p:cNvSpPr>
              <p:nvPr/>
            </p:nvSpPr>
            <p:spPr bwMode="auto">
              <a:xfrm>
                <a:off x="2311" y="1979"/>
                <a:ext cx="53" cy="230"/>
              </a:xfrm>
              <a:custGeom>
                <a:avLst/>
                <a:gdLst>
                  <a:gd name="T0" fmla="*/ 44 w 53"/>
                  <a:gd name="T1" fmla="*/ 230 h 230"/>
                  <a:gd name="T2" fmla="*/ 13 w 53"/>
                  <a:gd name="T3" fmla="*/ 230 h 230"/>
                  <a:gd name="T4" fmla="*/ 0 w 53"/>
                  <a:gd name="T5" fmla="*/ 0 h 230"/>
                  <a:gd name="T6" fmla="*/ 53 w 53"/>
                  <a:gd name="T7" fmla="*/ 0 h 230"/>
                  <a:gd name="T8" fmla="*/ 44 w 53"/>
                  <a:gd name="T9" fmla="*/ 230 h 230"/>
                </a:gdLst>
                <a:ahLst/>
                <a:cxnLst>
                  <a:cxn ang="0">
                    <a:pos x="T0" y="T1"/>
                  </a:cxn>
                  <a:cxn ang="0">
                    <a:pos x="T2" y="T3"/>
                  </a:cxn>
                  <a:cxn ang="0">
                    <a:pos x="T4" y="T5"/>
                  </a:cxn>
                  <a:cxn ang="0">
                    <a:pos x="T6" y="T7"/>
                  </a:cxn>
                  <a:cxn ang="0">
                    <a:pos x="T8" y="T9"/>
                  </a:cxn>
                </a:cxnLst>
                <a:rect l="0" t="0" r="r" b="b"/>
                <a:pathLst>
                  <a:path w="53" h="230">
                    <a:moveTo>
                      <a:pt x="44" y="230"/>
                    </a:moveTo>
                    <a:lnTo>
                      <a:pt x="13" y="230"/>
                    </a:lnTo>
                    <a:lnTo>
                      <a:pt x="0" y="0"/>
                    </a:lnTo>
                    <a:lnTo>
                      <a:pt x="53" y="0"/>
                    </a:lnTo>
                    <a:lnTo>
                      <a:pt x="44" y="2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57"/>
              <p:cNvSpPr>
                <a:spLocks/>
              </p:cNvSpPr>
              <p:nvPr/>
            </p:nvSpPr>
            <p:spPr bwMode="auto">
              <a:xfrm>
                <a:off x="2319" y="2205"/>
                <a:ext cx="42" cy="21"/>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58"/>
              <p:cNvSpPr>
                <a:spLocks/>
              </p:cNvSpPr>
              <p:nvPr/>
            </p:nvSpPr>
            <p:spPr bwMode="auto">
              <a:xfrm>
                <a:off x="2290" y="1787"/>
                <a:ext cx="52" cy="139"/>
              </a:xfrm>
              <a:custGeom>
                <a:avLst/>
                <a:gdLst>
                  <a:gd name="T0" fmla="*/ 52 w 52"/>
                  <a:gd name="T1" fmla="*/ 29 h 139"/>
                  <a:gd name="T2" fmla="*/ 26 w 52"/>
                  <a:gd name="T3" fmla="*/ 0 h 139"/>
                  <a:gd name="T4" fmla="*/ 0 w 52"/>
                  <a:gd name="T5" fmla="*/ 26 h 139"/>
                  <a:gd name="T6" fmla="*/ 20 w 52"/>
                  <a:gd name="T7" fmla="*/ 128 h 139"/>
                  <a:gd name="T8" fmla="*/ 24 w 52"/>
                  <a:gd name="T9" fmla="*/ 139 h 139"/>
                  <a:gd name="T10" fmla="*/ 31 w 52"/>
                  <a:gd name="T11" fmla="*/ 128 h 139"/>
                  <a:gd name="T12" fmla="*/ 52 w 52"/>
                  <a:gd name="T13" fmla="*/ 29 h 139"/>
                </a:gdLst>
                <a:ahLst/>
                <a:cxnLst>
                  <a:cxn ang="0">
                    <a:pos x="T0" y="T1"/>
                  </a:cxn>
                  <a:cxn ang="0">
                    <a:pos x="T2" y="T3"/>
                  </a:cxn>
                  <a:cxn ang="0">
                    <a:pos x="T4" y="T5"/>
                  </a:cxn>
                  <a:cxn ang="0">
                    <a:pos x="T6" y="T7"/>
                  </a:cxn>
                  <a:cxn ang="0">
                    <a:pos x="T8" y="T9"/>
                  </a:cxn>
                  <a:cxn ang="0">
                    <a:pos x="T10" y="T11"/>
                  </a:cxn>
                  <a:cxn ang="0">
                    <a:pos x="T12" y="T13"/>
                  </a:cxn>
                </a:cxnLst>
                <a:rect l="0" t="0" r="r" b="b"/>
                <a:pathLst>
                  <a:path w="52" h="139">
                    <a:moveTo>
                      <a:pt x="52" y="29"/>
                    </a:moveTo>
                    <a:lnTo>
                      <a:pt x="26" y="0"/>
                    </a:lnTo>
                    <a:lnTo>
                      <a:pt x="0" y="26"/>
                    </a:lnTo>
                    <a:lnTo>
                      <a:pt x="20" y="128"/>
                    </a:lnTo>
                    <a:lnTo>
                      <a:pt x="24" y="139"/>
                    </a:lnTo>
                    <a:lnTo>
                      <a:pt x="31" y="128"/>
                    </a:lnTo>
                    <a:lnTo>
                      <a:pt x="52"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59"/>
              <p:cNvSpPr>
                <a:spLocks/>
              </p:cNvSpPr>
              <p:nvPr/>
            </p:nvSpPr>
            <p:spPr bwMode="auto">
              <a:xfrm>
                <a:off x="2285" y="1693"/>
                <a:ext cx="65" cy="82"/>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60"/>
              <p:cNvSpPr>
                <a:spLocks/>
              </p:cNvSpPr>
              <p:nvPr/>
            </p:nvSpPr>
            <p:spPr bwMode="auto">
              <a:xfrm>
                <a:off x="2273" y="1689"/>
                <a:ext cx="72" cy="90"/>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61"/>
              <p:cNvSpPr>
                <a:spLocks/>
              </p:cNvSpPr>
              <p:nvPr/>
            </p:nvSpPr>
            <p:spPr bwMode="auto">
              <a:xfrm>
                <a:off x="2297" y="1754"/>
                <a:ext cx="34" cy="41"/>
              </a:xfrm>
              <a:custGeom>
                <a:avLst/>
                <a:gdLst>
                  <a:gd name="T0" fmla="*/ 34 w 34"/>
                  <a:gd name="T1" fmla="*/ 27 h 41"/>
                  <a:gd name="T2" fmla="*/ 17 w 34"/>
                  <a:gd name="T3" fmla="*/ 41 h 41"/>
                  <a:gd name="T4" fmla="*/ 0 w 34"/>
                  <a:gd name="T5" fmla="*/ 27 h 41"/>
                  <a:gd name="T6" fmla="*/ 0 w 34"/>
                  <a:gd name="T7" fmla="*/ 0 h 41"/>
                  <a:gd name="T8" fmla="*/ 34 w 34"/>
                  <a:gd name="T9" fmla="*/ 0 h 41"/>
                  <a:gd name="T10" fmla="*/ 34 w 34"/>
                  <a:gd name="T11" fmla="*/ 27 h 41"/>
                </a:gdLst>
                <a:ahLst/>
                <a:cxnLst>
                  <a:cxn ang="0">
                    <a:pos x="T0" y="T1"/>
                  </a:cxn>
                  <a:cxn ang="0">
                    <a:pos x="T2" y="T3"/>
                  </a:cxn>
                  <a:cxn ang="0">
                    <a:pos x="T4" y="T5"/>
                  </a:cxn>
                  <a:cxn ang="0">
                    <a:pos x="T6" y="T7"/>
                  </a:cxn>
                  <a:cxn ang="0">
                    <a:pos x="T8" y="T9"/>
                  </a:cxn>
                  <a:cxn ang="0">
                    <a:pos x="T10" y="T11"/>
                  </a:cxn>
                </a:cxnLst>
                <a:rect l="0" t="0" r="r" b="b"/>
                <a:pathLst>
                  <a:path w="34" h="41">
                    <a:moveTo>
                      <a:pt x="34" y="27"/>
                    </a:moveTo>
                    <a:lnTo>
                      <a:pt x="17" y="41"/>
                    </a:lnTo>
                    <a:lnTo>
                      <a:pt x="0" y="27"/>
                    </a:lnTo>
                    <a:lnTo>
                      <a:pt x="0" y="0"/>
                    </a:lnTo>
                    <a:lnTo>
                      <a:pt x="34" y="0"/>
                    </a:lnTo>
                    <a:lnTo>
                      <a:pt x="34" y="2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62"/>
              <p:cNvSpPr>
                <a:spLocks/>
              </p:cNvSpPr>
              <p:nvPr/>
            </p:nvSpPr>
            <p:spPr bwMode="auto">
              <a:xfrm>
                <a:off x="2219" y="1792"/>
                <a:ext cx="71" cy="185"/>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63"/>
              <p:cNvSpPr>
                <a:spLocks/>
              </p:cNvSpPr>
              <p:nvPr/>
            </p:nvSpPr>
            <p:spPr bwMode="auto">
              <a:xfrm>
                <a:off x="2341" y="1792"/>
                <a:ext cx="71" cy="185"/>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64"/>
              <p:cNvSpPr>
                <a:spLocks/>
              </p:cNvSpPr>
              <p:nvPr/>
            </p:nvSpPr>
            <p:spPr bwMode="auto">
              <a:xfrm>
                <a:off x="2222" y="1977"/>
                <a:ext cx="21" cy="23"/>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65"/>
              <p:cNvSpPr>
                <a:spLocks/>
              </p:cNvSpPr>
              <p:nvPr/>
            </p:nvSpPr>
            <p:spPr bwMode="auto">
              <a:xfrm>
                <a:off x="2387" y="1977"/>
                <a:ext cx="22" cy="23"/>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66"/>
              <p:cNvSpPr>
                <a:spLocks/>
              </p:cNvSpPr>
              <p:nvPr/>
            </p:nvSpPr>
            <p:spPr bwMode="auto">
              <a:xfrm>
                <a:off x="2260" y="1785"/>
                <a:ext cx="109" cy="189"/>
              </a:xfrm>
              <a:custGeom>
                <a:avLst/>
                <a:gdLst>
                  <a:gd name="T0" fmla="*/ 76 w 109"/>
                  <a:gd name="T1" fmla="*/ 0 h 189"/>
                  <a:gd name="T2" fmla="*/ 54 w 109"/>
                  <a:gd name="T3" fmla="*/ 36 h 189"/>
                  <a:gd name="T4" fmla="*/ 34 w 109"/>
                  <a:gd name="T5" fmla="*/ 0 h 189"/>
                  <a:gd name="T6" fmla="*/ 0 w 109"/>
                  <a:gd name="T7" fmla="*/ 7 h 189"/>
                  <a:gd name="T8" fmla="*/ 3 w 109"/>
                  <a:gd name="T9" fmla="*/ 189 h 189"/>
                  <a:gd name="T10" fmla="*/ 107 w 109"/>
                  <a:gd name="T11" fmla="*/ 189 h 189"/>
                  <a:gd name="T12" fmla="*/ 109 w 109"/>
                  <a:gd name="T13" fmla="*/ 7 h 189"/>
                  <a:gd name="T14" fmla="*/ 76 w 109"/>
                  <a:gd name="T15" fmla="*/ 0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89">
                    <a:moveTo>
                      <a:pt x="76" y="0"/>
                    </a:moveTo>
                    <a:lnTo>
                      <a:pt x="54" y="36"/>
                    </a:lnTo>
                    <a:lnTo>
                      <a:pt x="34" y="0"/>
                    </a:lnTo>
                    <a:lnTo>
                      <a:pt x="0" y="7"/>
                    </a:lnTo>
                    <a:lnTo>
                      <a:pt x="3" y="189"/>
                    </a:lnTo>
                    <a:lnTo>
                      <a:pt x="107" y="189"/>
                    </a:lnTo>
                    <a:lnTo>
                      <a:pt x="109" y="7"/>
                    </a:lnTo>
                    <a:lnTo>
                      <a:pt x="7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7"/>
              <p:cNvSpPr>
                <a:spLocks/>
              </p:cNvSpPr>
              <p:nvPr/>
            </p:nvSpPr>
            <p:spPr bwMode="auto">
              <a:xfrm>
                <a:off x="2342" y="1720"/>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68"/>
              <p:cNvSpPr>
                <a:spLocks/>
              </p:cNvSpPr>
              <p:nvPr/>
            </p:nvSpPr>
            <p:spPr bwMode="auto">
              <a:xfrm>
                <a:off x="2342" y="17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69"/>
              <p:cNvSpPr>
                <a:spLocks/>
              </p:cNvSpPr>
              <p:nvPr/>
            </p:nvSpPr>
            <p:spPr bwMode="auto">
              <a:xfrm>
                <a:off x="2341" y="1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70"/>
              <p:cNvSpPr>
                <a:spLocks/>
              </p:cNvSpPr>
              <p:nvPr/>
            </p:nvSpPr>
            <p:spPr bwMode="auto">
              <a:xfrm>
                <a:off x="2341" y="1717"/>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71"/>
              <p:cNvSpPr>
                <a:spLocks/>
              </p:cNvSpPr>
              <p:nvPr/>
            </p:nvSpPr>
            <p:spPr bwMode="auto">
              <a:xfrm>
                <a:off x="2288" y="1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72"/>
              <p:cNvSpPr>
                <a:spLocks/>
              </p:cNvSpPr>
              <p:nvPr/>
            </p:nvSpPr>
            <p:spPr bwMode="auto">
              <a:xfrm>
                <a:off x="2342" y="17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73"/>
              <p:cNvSpPr>
                <a:spLocks/>
              </p:cNvSpPr>
              <p:nvPr/>
            </p:nvSpPr>
            <p:spPr bwMode="auto">
              <a:xfrm>
                <a:off x="2342" y="172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Rectangle 74"/>
              <p:cNvSpPr>
                <a:spLocks noChangeArrowheads="1"/>
              </p:cNvSpPr>
              <p:nvPr/>
            </p:nvSpPr>
            <p:spPr bwMode="auto">
              <a:xfrm>
                <a:off x="2341" y="1716"/>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5"/>
              <p:cNvSpPr>
                <a:spLocks/>
              </p:cNvSpPr>
              <p:nvPr/>
            </p:nvSpPr>
            <p:spPr bwMode="auto">
              <a:xfrm>
                <a:off x="2287" y="172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76"/>
              <p:cNvSpPr>
                <a:spLocks/>
              </p:cNvSpPr>
              <p:nvPr/>
            </p:nvSpPr>
            <p:spPr bwMode="auto">
              <a:xfrm>
                <a:off x="2287" y="17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77"/>
              <p:cNvSpPr>
                <a:spLocks/>
              </p:cNvSpPr>
              <p:nvPr/>
            </p:nvSpPr>
            <p:spPr bwMode="auto">
              <a:xfrm>
                <a:off x="2287" y="1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78"/>
              <p:cNvSpPr>
                <a:spLocks/>
              </p:cNvSpPr>
              <p:nvPr/>
            </p:nvSpPr>
            <p:spPr bwMode="auto">
              <a:xfrm>
                <a:off x="2287" y="1720"/>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79"/>
              <p:cNvSpPr>
                <a:spLocks/>
              </p:cNvSpPr>
              <p:nvPr/>
            </p:nvSpPr>
            <p:spPr bwMode="auto">
              <a:xfrm>
                <a:off x="2280" y="1714"/>
                <a:ext cx="67" cy="59"/>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Rectangle 80"/>
              <p:cNvSpPr>
                <a:spLocks noChangeArrowheads="1"/>
              </p:cNvSpPr>
              <p:nvPr/>
            </p:nvSpPr>
            <p:spPr bwMode="auto">
              <a:xfrm>
                <a:off x="2263" y="1974"/>
                <a:ext cx="10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Rectangle 81"/>
              <p:cNvSpPr>
                <a:spLocks noChangeArrowheads="1"/>
              </p:cNvSpPr>
              <p:nvPr/>
            </p:nvSpPr>
            <p:spPr bwMode="auto">
              <a:xfrm>
                <a:off x="2305" y="1974"/>
                <a:ext cx="19"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Oval 82"/>
              <p:cNvSpPr>
                <a:spLocks noChangeArrowheads="1"/>
              </p:cNvSpPr>
              <p:nvPr/>
            </p:nvSpPr>
            <p:spPr bwMode="auto">
              <a:xfrm>
                <a:off x="2313" y="1801"/>
                <a:ext cx="3" cy="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Oval 83"/>
              <p:cNvSpPr>
                <a:spLocks noChangeArrowheads="1"/>
              </p:cNvSpPr>
              <p:nvPr/>
            </p:nvSpPr>
            <p:spPr bwMode="auto">
              <a:xfrm>
                <a:off x="2313" y="1812"/>
                <a:ext cx="3" cy="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84"/>
              <p:cNvSpPr>
                <a:spLocks/>
              </p:cNvSpPr>
              <p:nvPr/>
            </p:nvSpPr>
            <p:spPr bwMode="auto">
              <a:xfrm>
                <a:off x="2336" y="2189"/>
                <a:ext cx="28" cy="1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85"/>
              <p:cNvSpPr>
                <a:spLocks/>
              </p:cNvSpPr>
              <p:nvPr/>
            </p:nvSpPr>
            <p:spPr bwMode="auto">
              <a:xfrm>
                <a:off x="2370" y="2189"/>
                <a:ext cx="28" cy="1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86"/>
              <p:cNvSpPr>
                <a:spLocks/>
              </p:cNvSpPr>
              <p:nvPr/>
            </p:nvSpPr>
            <p:spPr bwMode="auto">
              <a:xfrm>
                <a:off x="2398" y="2198"/>
                <a:ext cx="46" cy="24"/>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87"/>
              <p:cNvSpPr>
                <a:spLocks/>
              </p:cNvSpPr>
              <p:nvPr/>
            </p:nvSpPr>
            <p:spPr bwMode="auto">
              <a:xfrm>
                <a:off x="2449" y="2198"/>
                <a:ext cx="45" cy="24"/>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Rectangle 88"/>
              <p:cNvSpPr>
                <a:spLocks noChangeArrowheads="1"/>
              </p:cNvSpPr>
              <p:nvPr/>
            </p:nvSpPr>
            <p:spPr bwMode="auto">
              <a:xfrm>
                <a:off x="2435" y="1748"/>
                <a:ext cx="37"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89"/>
              <p:cNvSpPr>
                <a:spLocks/>
              </p:cNvSpPr>
              <p:nvPr/>
            </p:nvSpPr>
            <p:spPr bwMode="auto">
              <a:xfrm>
                <a:off x="2421" y="1651"/>
                <a:ext cx="73" cy="88"/>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90"/>
              <p:cNvSpPr>
                <a:spLocks/>
              </p:cNvSpPr>
              <p:nvPr/>
            </p:nvSpPr>
            <p:spPr bwMode="auto">
              <a:xfrm>
                <a:off x="2410" y="1641"/>
                <a:ext cx="73" cy="82"/>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91"/>
              <p:cNvSpPr>
                <a:spLocks/>
              </p:cNvSpPr>
              <p:nvPr/>
            </p:nvSpPr>
            <p:spPr bwMode="auto">
              <a:xfrm>
                <a:off x="2435" y="1717"/>
                <a:ext cx="37" cy="41"/>
              </a:xfrm>
              <a:custGeom>
                <a:avLst/>
                <a:gdLst>
                  <a:gd name="T0" fmla="*/ 37 w 37"/>
                  <a:gd name="T1" fmla="*/ 31 h 41"/>
                  <a:gd name="T2" fmla="*/ 19 w 37"/>
                  <a:gd name="T3" fmla="*/ 41 h 41"/>
                  <a:gd name="T4" fmla="*/ 0 w 37"/>
                  <a:gd name="T5" fmla="*/ 31 h 41"/>
                  <a:gd name="T6" fmla="*/ 0 w 37"/>
                  <a:gd name="T7" fmla="*/ 0 h 41"/>
                  <a:gd name="T8" fmla="*/ 37 w 37"/>
                  <a:gd name="T9" fmla="*/ 0 h 41"/>
                  <a:gd name="T10" fmla="*/ 37 w 37"/>
                  <a:gd name="T11" fmla="*/ 31 h 41"/>
                </a:gdLst>
                <a:ahLst/>
                <a:cxnLst>
                  <a:cxn ang="0">
                    <a:pos x="T0" y="T1"/>
                  </a:cxn>
                  <a:cxn ang="0">
                    <a:pos x="T2" y="T3"/>
                  </a:cxn>
                  <a:cxn ang="0">
                    <a:pos x="T4" y="T5"/>
                  </a:cxn>
                  <a:cxn ang="0">
                    <a:pos x="T6" y="T7"/>
                  </a:cxn>
                  <a:cxn ang="0">
                    <a:pos x="T8" y="T9"/>
                  </a:cxn>
                  <a:cxn ang="0">
                    <a:pos x="T10" y="T11"/>
                  </a:cxn>
                </a:cxnLst>
                <a:rect l="0" t="0" r="r" b="b"/>
                <a:pathLst>
                  <a:path w="37" h="41">
                    <a:moveTo>
                      <a:pt x="37" y="31"/>
                    </a:moveTo>
                    <a:lnTo>
                      <a:pt x="19" y="41"/>
                    </a:lnTo>
                    <a:lnTo>
                      <a:pt x="0" y="31"/>
                    </a:lnTo>
                    <a:lnTo>
                      <a:pt x="0" y="0"/>
                    </a:lnTo>
                    <a:lnTo>
                      <a:pt x="37" y="0"/>
                    </a:lnTo>
                    <a:lnTo>
                      <a:pt x="37"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92"/>
              <p:cNvSpPr>
                <a:spLocks/>
              </p:cNvSpPr>
              <p:nvPr/>
            </p:nvSpPr>
            <p:spPr bwMode="auto">
              <a:xfrm>
                <a:off x="2443" y="1758"/>
                <a:ext cx="21" cy="148"/>
              </a:xfrm>
              <a:custGeom>
                <a:avLst/>
                <a:gdLst>
                  <a:gd name="T0" fmla="*/ 17 w 21"/>
                  <a:gd name="T1" fmla="*/ 10 h 148"/>
                  <a:gd name="T2" fmla="*/ 21 w 21"/>
                  <a:gd name="T3" fmla="*/ 7 h 148"/>
                  <a:gd name="T4" fmla="*/ 11 w 21"/>
                  <a:gd name="T5" fmla="*/ 0 h 148"/>
                  <a:gd name="T6" fmla="*/ 0 w 21"/>
                  <a:gd name="T7" fmla="*/ 7 h 148"/>
                  <a:gd name="T8" fmla="*/ 6 w 21"/>
                  <a:gd name="T9" fmla="*/ 10 h 148"/>
                  <a:gd name="T10" fmla="*/ 4 w 21"/>
                  <a:gd name="T11" fmla="*/ 137 h 148"/>
                  <a:gd name="T12" fmla="*/ 11 w 21"/>
                  <a:gd name="T13" fmla="*/ 148 h 148"/>
                  <a:gd name="T14" fmla="*/ 17 w 21"/>
                  <a:gd name="T15" fmla="*/ 137 h 148"/>
                  <a:gd name="T16" fmla="*/ 17 w 21"/>
                  <a:gd name="T17" fmla="*/ 1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48">
                    <a:moveTo>
                      <a:pt x="17" y="10"/>
                    </a:moveTo>
                    <a:lnTo>
                      <a:pt x="21" y="7"/>
                    </a:lnTo>
                    <a:lnTo>
                      <a:pt x="11" y="0"/>
                    </a:lnTo>
                    <a:lnTo>
                      <a:pt x="0" y="7"/>
                    </a:lnTo>
                    <a:lnTo>
                      <a:pt x="6" y="10"/>
                    </a:lnTo>
                    <a:lnTo>
                      <a:pt x="4" y="137"/>
                    </a:lnTo>
                    <a:lnTo>
                      <a:pt x="11" y="148"/>
                    </a:lnTo>
                    <a:lnTo>
                      <a:pt x="17" y="137"/>
                    </a:lnTo>
                    <a:lnTo>
                      <a:pt x="17" y="1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93"/>
              <p:cNvSpPr>
                <a:spLocks/>
              </p:cNvSpPr>
              <p:nvPr/>
            </p:nvSpPr>
            <p:spPr bwMode="auto">
              <a:xfrm>
                <a:off x="2345" y="1759"/>
                <a:ext cx="81" cy="209"/>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94"/>
              <p:cNvSpPr>
                <a:spLocks/>
              </p:cNvSpPr>
              <p:nvPr/>
            </p:nvSpPr>
            <p:spPr bwMode="auto">
              <a:xfrm>
                <a:off x="2483" y="1759"/>
                <a:ext cx="80" cy="209"/>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95"/>
              <p:cNvSpPr>
                <a:spLocks/>
              </p:cNvSpPr>
              <p:nvPr/>
            </p:nvSpPr>
            <p:spPr bwMode="auto">
              <a:xfrm>
                <a:off x="2404" y="1986"/>
                <a:ext cx="48" cy="220"/>
              </a:xfrm>
              <a:custGeom>
                <a:avLst/>
                <a:gdLst>
                  <a:gd name="T0" fmla="*/ 40 w 48"/>
                  <a:gd name="T1" fmla="*/ 220 h 220"/>
                  <a:gd name="T2" fmla="*/ 6 w 48"/>
                  <a:gd name="T3" fmla="*/ 220 h 220"/>
                  <a:gd name="T4" fmla="*/ 0 w 48"/>
                  <a:gd name="T5" fmla="*/ 0 h 220"/>
                  <a:gd name="T6" fmla="*/ 48 w 48"/>
                  <a:gd name="T7" fmla="*/ 0 h 220"/>
                  <a:gd name="T8" fmla="*/ 40 w 48"/>
                  <a:gd name="T9" fmla="*/ 220 h 220"/>
                </a:gdLst>
                <a:ahLst/>
                <a:cxnLst>
                  <a:cxn ang="0">
                    <a:pos x="T0" y="T1"/>
                  </a:cxn>
                  <a:cxn ang="0">
                    <a:pos x="T2" y="T3"/>
                  </a:cxn>
                  <a:cxn ang="0">
                    <a:pos x="T4" y="T5"/>
                  </a:cxn>
                  <a:cxn ang="0">
                    <a:pos x="T6" y="T7"/>
                  </a:cxn>
                  <a:cxn ang="0">
                    <a:pos x="T8" y="T9"/>
                  </a:cxn>
                </a:cxnLst>
                <a:rect l="0" t="0" r="r" b="b"/>
                <a:pathLst>
                  <a:path w="48" h="220">
                    <a:moveTo>
                      <a:pt x="40" y="220"/>
                    </a:moveTo>
                    <a:lnTo>
                      <a:pt x="6" y="220"/>
                    </a:lnTo>
                    <a:lnTo>
                      <a:pt x="0" y="0"/>
                    </a:lnTo>
                    <a:lnTo>
                      <a:pt x="48" y="0"/>
                    </a:lnTo>
                    <a:lnTo>
                      <a:pt x="40" y="2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96"/>
              <p:cNvSpPr>
                <a:spLocks/>
              </p:cNvSpPr>
              <p:nvPr/>
            </p:nvSpPr>
            <p:spPr bwMode="auto">
              <a:xfrm>
                <a:off x="2455" y="1986"/>
                <a:ext cx="48" cy="220"/>
              </a:xfrm>
              <a:custGeom>
                <a:avLst/>
                <a:gdLst>
                  <a:gd name="T0" fmla="*/ 42 w 48"/>
                  <a:gd name="T1" fmla="*/ 220 h 220"/>
                  <a:gd name="T2" fmla="*/ 8 w 48"/>
                  <a:gd name="T3" fmla="*/ 220 h 220"/>
                  <a:gd name="T4" fmla="*/ 0 w 48"/>
                  <a:gd name="T5" fmla="*/ 0 h 220"/>
                  <a:gd name="T6" fmla="*/ 48 w 48"/>
                  <a:gd name="T7" fmla="*/ 0 h 220"/>
                  <a:gd name="T8" fmla="*/ 42 w 48"/>
                  <a:gd name="T9" fmla="*/ 220 h 220"/>
                </a:gdLst>
                <a:ahLst/>
                <a:cxnLst>
                  <a:cxn ang="0">
                    <a:pos x="T0" y="T1"/>
                  </a:cxn>
                  <a:cxn ang="0">
                    <a:pos x="T2" y="T3"/>
                  </a:cxn>
                  <a:cxn ang="0">
                    <a:pos x="T4" y="T5"/>
                  </a:cxn>
                  <a:cxn ang="0">
                    <a:pos x="T6" y="T7"/>
                  </a:cxn>
                  <a:cxn ang="0">
                    <a:pos x="T8" y="T9"/>
                  </a:cxn>
                </a:cxnLst>
                <a:rect l="0" t="0" r="r" b="b"/>
                <a:pathLst>
                  <a:path w="48" h="220">
                    <a:moveTo>
                      <a:pt x="42" y="220"/>
                    </a:moveTo>
                    <a:lnTo>
                      <a:pt x="8" y="220"/>
                    </a:lnTo>
                    <a:lnTo>
                      <a:pt x="0" y="0"/>
                    </a:lnTo>
                    <a:lnTo>
                      <a:pt x="48" y="0"/>
                    </a:lnTo>
                    <a:lnTo>
                      <a:pt x="42" y="2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97"/>
              <p:cNvSpPr>
                <a:spLocks/>
              </p:cNvSpPr>
              <p:nvPr/>
            </p:nvSpPr>
            <p:spPr bwMode="auto">
              <a:xfrm>
                <a:off x="2350" y="1968"/>
                <a:ext cx="25" cy="26"/>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98"/>
              <p:cNvSpPr>
                <a:spLocks/>
              </p:cNvSpPr>
              <p:nvPr/>
            </p:nvSpPr>
            <p:spPr bwMode="auto">
              <a:xfrm>
                <a:off x="2534" y="1968"/>
                <a:ext cx="25" cy="26"/>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99"/>
              <p:cNvSpPr>
                <a:spLocks/>
              </p:cNvSpPr>
              <p:nvPr/>
            </p:nvSpPr>
            <p:spPr bwMode="auto">
              <a:xfrm>
                <a:off x="2393" y="1748"/>
                <a:ext cx="121" cy="238"/>
              </a:xfrm>
              <a:custGeom>
                <a:avLst/>
                <a:gdLst>
                  <a:gd name="T0" fmla="*/ 79 w 121"/>
                  <a:gd name="T1" fmla="*/ 0 h 238"/>
                  <a:gd name="T2" fmla="*/ 61 w 121"/>
                  <a:gd name="T3" fmla="*/ 149 h 238"/>
                  <a:gd name="T4" fmla="*/ 42 w 121"/>
                  <a:gd name="T5" fmla="*/ 0 h 238"/>
                  <a:gd name="T6" fmla="*/ 0 w 121"/>
                  <a:gd name="T7" fmla="*/ 11 h 238"/>
                  <a:gd name="T8" fmla="*/ 2 w 121"/>
                  <a:gd name="T9" fmla="*/ 238 h 238"/>
                  <a:gd name="T10" fmla="*/ 119 w 121"/>
                  <a:gd name="T11" fmla="*/ 238 h 238"/>
                  <a:gd name="T12" fmla="*/ 121 w 121"/>
                  <a:gd name="T13" fmla="*/ 11 h 238"/>
                  <a:gd name="T14" fmla="*/ 79 w 121"/>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38">
                    <a:moveTo>
                      <a:pt x="79" y="0"/>
                    </a:moveTo>
                    <a:lnTo>
                      <a:pt x="61" y="149"/>
                    </a:lnTo>
                    <a:lnTo>
                      <a:pt x="42" y="0"/>
                    </a:lnTo>
                    <a:lnTo>
                      <a:pt x="0" y="11"/>
                    </a:lnTo>
                    <a:lnTo>
                      <a:pt x="2" y="238"/>
                    </a:lnTo>
                    <a:lnTo>
                      <a:pt x="119" y="238"/>
                    </a:lnTo>
                    <a:lnTo>
                      <a:pt x="121" y="11"/>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00"/>
              <p:cNvSpPr>
                <a:spLocks/>
              </p:cNvSpPr>
              <p:nvPr/>
            </p:nvSpPr>
            <p:spPr bwMode="auto">
              <a:xfrm>
                <a:off x="2485" y="1679"/>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01"/>
              <p:cNvSpPr>
                <a:spLocks/>
              </p:cNvSpPr>
              <p:nvPr/>
            </p:nvSpPr>
            <p:spPr bwMode="auto">
              <a:xfrm>
                <a:off x="2485" y="16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02"/>
              <p:cNvSpPr>
                <a:spLocks/>
              </p:cNvSpPr>
              <p:nvPr/>
            </p:nvSpPr>
            <p:spPr bwMode="auto">
              <a:xfrm>
                <a:off x="2483" y="1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103"/>
              <p:cNvSpPr>
                <a:spLocks/>
              </p:cNvSpPr>
              <p:nvPr/>
            </p:nvSpPr>
            <p:spPr bwMode="auto">
              <a:xfrm>
                <a:off x="2483" y="16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104"/>
              <p:cNvSpPr>
                <a:spLocks/>
              </p:cNvSpPr>
              <p:nvPr/>
            </p:nvSpPr>
            <p:spPr bwMode="auto">
              <a:xfrm>
                <a:off x="2424" y="1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105"/>
              <p:cNvSpPr>
                <a:spLocks/>
              </p:cNvSpPr>
              <p:nvPr/>
            </p:nvSpPr>
            <p:spPr bwMode="auto">
              <a:xfrm>
                <a:off x="2485" y="1680"/>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106"/>
              <p:cNvSpPr>
                <a:spLocks/>
              </p:cNvSpPr>
              <p:nvPr/>
            </p:nvSpPr>
            <p:spPr bwMode="auto">
              <a:xfrm>
                <a:off x="2485" y="168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Rectangle 107"/>
              <p:cNvSpPr>
                <a:spLocks noChangeArrowheads="1"/>
              </p:cNvSpPr>
              <p:nvPr/>
            </p:nvSpPr>
            <p:spPr bwMode="auto">
              <a:xfrm>
                <a:off x="2483" y="1674"/>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108"/>
              <p:cNvSpPr>
                <a:spLocks/>
              </p:cNvSpPr>
              <p:nvPr/>
            </p:nvSpPr>
            <p:spPr bwMode="auto">
              <a:xfrm>
                <a:off x="2421" y="16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109"/>
              <p:cNvSpPr>
                <a:spLocks/>
              </p:cNvSpPr>
              <p:nvPr/>
            </p:nvSpPr>
            <p:spPr bwMode="auto">
              <a:xfrm>
                <a:off x="2423" y="16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110"/>
              <p:cNvSpPr>
                <a:spLocks/>
              </p:cNvSpPr>
              <p:nvPr/>
            </p:nvSpPr>
            <p:spPr bwMode="auto">
              <a:xfrm>
                <a:off x="2423" y="16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111"/>
              <p:cNvSpPr>
                <a:spLocks/>
              </p:cNvSpPr>
              <p:nvPr/>
            </p:nvSpPr>
            <p:spPr bwMode="auto">
              <a:xfrm>
                <a:off x="2421" y="1680"/>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112"/>
              <p:cNvSpPr>
                <a:spLocks/>
              </p:cNvSpPr>
              <p:nvPr/>
            </p:nvSpPr>
            <p:spPr bwMode="auto">
              <a:xfrm>
                <a:off x="2417" y="1672"/>
                <a:ext cx="74" cy="67"/>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113"/>
              <p:cNvSpPr>
                <a:spLocks/>
              </p:cNvSpPr>
              <p:nvPr/>
            </p:nvSpPr>
            <p:spPr bwMode="auto">
              <a:xfrm>
                <a:off x="1506" y="2059"/>
                <a:ext cx="1540" cy="450"/>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114"/>
              <p:cNvSpPr>
                <a:spLocks/>
              </p:cNvSpPr>
              <p:nvPr/>
            </p:nvSpPr>
            <p:spPr bwMode="auto">
              <a:xfrm>
                <a:off x="2846" y="1716"/>
                <a:ext cx="183" cy="127"/>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115"/>
              <p:cNvSpPr>
                <a:spLocks noChangeArrowheads="1"/>
              </p:cNvSpPr>
              <p:nvPr/>
            </p:nvSpPr>
            <p:spPr bwMode="auto">
              <a:xfrm>
                <a:off x="2853" y="1722"/>
                <a:ext cx="168" cy="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116"/>
              <p:cNvSpPr>
                <a:spLocks/>
              </p:cNvSpPr>
              <p:nvPr/>
            </p:nvSpPr>
            <p:spPr bwMode="auto">
              <a:xfrm>
                <a:off x="2931" y="1491"/>
                <a:ext cx="68" cy="48"/>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Rectangle 117"/>
              <p:cNvSpPr>
                <a:spLocks noChangeArrowheads="1"/>
              </p:cNvSpPr>
              <p:nvPr/>
            </p:nvSpPr>
            <p:spPr bwMode="auto">
              <a:xfrm>
                <a:off x="2935" y="1495"/>
                <a:ext cx="61" cy="3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118"/>
              <p:cNvSpPr>
                <a:spLocks/>
              </p:cNvSpPr>
              <p:nvPr/>
            </p:nvSpPr>
            <p:spPr bwMode="auto">
              <a:xfrm>
                <a:off x="2962" y="1309"/>
                <a:ext cx="68" cy="46"/>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Rectangle 119"/>
              <p:cNvSpPr>
                <a:spLocks noChangeArrowheads="1"/>
              </p:cNvSpPr>
              <p:nvPr/>
            </p:nvSpPr>
            <p:spPr bwMode="auto">
              <a:xfrm>
                <a:off x="2965" y="1312"/>
                <a:ext cx="62" cy="3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120"/>
              <p:cNvSpPr>
                <a:spLocks/>
              </p:cNvSpPr>
              <p:nvPr/>
            </p:nvSpPr>
            <p:spPr bwMode="auto">
              <a:xfrm>
                <a:off x="2911" y="1512"/>
                <a:ext cx="109" cy="74"/>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Rectangle 121"/>
              <p:cNvSpPr>
                <a:spLocks noChangeArrowheads="1"/>
              </p:cNvSpPr>
              <p:nvPr/>
            </p:nvSpPr>
            <p:spPr bwMode="auto">
              <a:xfrm>
                <a:off x="2916" y="1516"/>
                <a:ext cx="101" cy="5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122"/>
              <p:cNvSpPr>
                <a:spLocks/>
              </p:cNvSpPr>
              <p:nvPr/>
            </p:nvSpPr>
            <p:spPr bwMode="auto">
              <a:xfrm>
                <a:off x="2797" y="2000"/>
                <a:ext cx="216" cy="150"/>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Rectangle 123"/>
              <p:cNvSpPr>
                <a:spLocks noChangeArrowheads="1"/>
              </p:cNvSpPr>
              <p:nvPr/>
            </p:nvSpPr>
            <p:spPr bwMode="auto">
              <a:xfrm>
                <a:off x="2805" y="2008"/>
                <a:ext cx="201" cy="1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124"/>
              <p:cNvSpPr>
                <a:spLocks/>
              </p:cNvSpPr>
              <p:nvPr/>
            </p:nvSpPr>
            <p:spPr bwMode="auto">
              <a:xfrm>
                <a:off x="2744" y="1976"/>
                <a:ext cx="217" cy="151"/>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Rectangle 125"/>
              <p:cNvSpPr>
                <a:spLocks noChangeArrowheads="1"/>
              </p:cNvSpPr>
              <p:nvPr/>
            </p:nvSpPr>
            <p:spPr bwMode="auto">
              <a:xfrm>
                <a:off x="2754" y="1985"/>
                <a:ext cx="199" cy="1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126"/>
              <p:cNvSpPr>
                <a:spLocks/>
              </p:cNvSpPr>
              <p:nvPr/>
            </p:nvSpPr>
            <p:spPr bwMode="auto">
              <a:xfrm>
                <a:off x="2798" y="1542"/>
                <a:ext cx="39" cy="5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127"/>
              <p:cNvSpPr>
                <a:spLocks/>
              </p:cNvSpPr>
              <p:nvPr/>
            </p:nvSpPr>
            <p:spPr bwMode="auto">
              <a:xfrm>
                <a:off x="2984" y="1196"/>
                <a:ext cx="25" cy="37"/>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128"/>
              <p:cNvSpPr>
                <a:spLocks/>
              </p:cNvSpPr>
              <p:nvPr/>
            </p:nvSpPr>
            <p:spPr bwMode="auto">
              <a:xfrm>
                <a:off x="3015" y="1196"/>
                <a:ext cx="26" cy="37"/>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129"/>
              <p:cNvSpPr>
                <a:spLocks/>
              </p:cNvSpPr>
              <p:nvPr/>
            </p:nvSpPr>
            <p:spPr bwMode="auto">
              <a:xfrm>
                <a:off x="2850" y="1542"/>
                <a:ext cx="37" cy="5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130"/>
              <p:cNvSpPr>
                <a:spLocks/>
              </p:cNvSpPr>
              <p:nvPr/>
            </p:nvSpPr>
            <p:spPr bwMode="auto">
              <a:xfrm>
                <a:off x="2870" y="1499"/>
                <a:ext cx="38" cy="54"/>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131"/>
              <p:cNvSpPr>
                <a:spLocks/>
              </p:cNvSpPr>
              <p:nvPr/>
            </p:nvSpPr>
            <p:spPr bwMode="auto">
              <a:xfrm>
                <a:off x="2913" y="1332"/>
                <a:ext cx="28" cy="40"/>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132"/>
              <p:cNvSpPr>
                <a:spLocks/>
              </p:cNvSpPr>
              <p:nvPr/>
            </p:nvSpPr>
            <p:spPr bwMode="auto">
              <a:xfrm>
                <a:off x="2948" y="1332"/>
                <a:ext cx="27" cy="40"/>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33"/>
              <p:cNvSpPr>
                <a:spLocks/>
              </p:cNvSpPr>
              <p:nvPr/>
            </p:nvSpPr>
            <p:spPr bwMode="auto">
              <a:xfrm>
                <a:off x="2870" y="1542"/>
                <a:ext cx="38" cy="5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34"/>
              <p:cNvSpPr>
                <a:spLocks/>
              </p:cNvSpPr>
              <p:nvPr/>
            </p:nvSpPr>
            <p:spPr bwMode="auto">
              <a:xfrm>
                <a:off x="2594" y="1891"/>
                <a:ext cx="28" cy="40"/>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35"/>
              <p:cNvSpPr>
                <a:spLocks/>
              </p:cNvSpPr>
              <p:nvPr/>
            </p:nvSpPr>
            <p:spPr bwMode="auto">
              <a:xfrm>
                <a:off x="2630" y="1891"/>
                <a:ext cx="28" cy="40"/>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36"/>
              <p:cNvSpPr>
                <a:spLocks/>
              </p:cNvSpPr>
              <p:nvPr/>
            </p:nvSpPr>
            <p:spPr bwMode="auto">
              <a:xfrm>
                <a:off x="2679" y="1836"/>
                <a:ext cx="27" cy="41"/>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137"/>
              <p:cNvSpPr>
                <a:spLocks/>
              </p:cNvSpPr>
              <p:nvPr/>
            </p:nvSpPr>
            <p:spPr bwMode="auto">
              <a:xfrm>
                <a:off x="2717" y="1827"/>
                <a:ext cx="26" cy="40"/>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138"/>
              <p:cNvSpPr>
                <a:spLocks/>
              </p:cNvSpPr>
              <p:nvPr/>
            </p:nvSpPr>
            <p:spPr bwMode="auto">
              <a:xfrm>
                <a:off x="2763" y="1744"/>
                <a:ext cx="83" cy="123"/>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Rectangle 139"/>
              <p:cNvSpPr>
                <a:spLocks noChangeArrowheads="1"/>
              </p:cNvSpPr>
              <p:nvPr/>
            </p:nvSpPr>
            <p:spPr bwMode="auto">
              <a:xfrm>
                <a:off x="2771" y="1751"/>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Rectangle 140"/>
              <p:cNvSpPr>
                <a:spLocks noChangeArrowheads="1"/>
              </p:cNvSpPr>
              <p:nvPr/>
            </p:nvSpPr>
            <p:spPr bwMode="auto">
              <a:xfrm>
                <a:off x="2777" y="1765"/>
                <a:ext cx="35" cy="3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Rectangle 141"/>
              <p:cNvSpPr>
                <a:spLocks noChangeArrowheads="1"/>
              </p:cNvSpPr>
              <p:nvPr/>
            </p:nvSpPr>
            <p:spPr bwMode="auto">
              <a:xfrm>
                <a:off x="2815" y="1765"/>
                <a:ext cx="17" cy="1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Rectangle 142"/>
              <p:cNvSpPr>
                <a:spLocks noChangeArrowheads="1"/>
              </p:cNvSpPr>
              <p:nvPr/>
            </p:nvSpPr>
            <p:spPr bwMode="auto">
              <a:xfrm>
                <a:off x="2777" y="1804"/>
                <a:ext cx="15" cy="1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Rectangle 143"/>
              <p:cNvSpPr>
                <a:spLocks noChangeArrowheads="1"/>
              </p:cNvSpPr>
              <p:nvPr/>
            </p:nvSpPr>
            <p:spPr bwMode="auto">
              <a:xfrm>
                <a:off x="2797" y="1804"/>
                <a:ext cx="15" cy="1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Rectangle 144"/>
              <p:cNvSpPr>
                <a:spLocks noChangeArrowheads="1"/>
              </p:cNvSpPr>
              <p:nvPr/>
            </p:nvSpPr>
            <p:spPr bwMode="auto">
              <a:xfrm>
                <a:off x="2815" y="1804"/>
                <a:ext cx="17" cy="1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Rectangle 145"/>
              <p:cNvSpPr>
                <a:spLocks noChangeArrowheads="1"/>
              </p:cNvSpPr>
              <p:nvPr/>
            </p:nvSpPr>
            <p:spPr bwMode="auto">
              <a:xfrm>
                <a:off x="2777" y="1824"/>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Rectangle 146"/>
              <p:cNvSpPr>
                <a:spLocks noChangeArrowheads="1"/>
              </p:cNvSpPr>
              <p:nvPr/>
            </p:nvSpPr>
            <p:spPr bwMode="auto">
              <a:xfrm>
                <a:off x="2797" y="1824"/>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Rectangle 147"/>
              <p:cNvSpPr>
                <a:spLocks noChangeArrowheads="1"/>
              </p:cNvSpPr>
              <p:nvPr/>
            </p:nvSpPr>
            <p:spPr bwMode="auto">
              <a:xfrm>
                <a:off x="2815" y="1824"/>
                <a:ext cx="1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Rectangle 148"/>
              <p:cNvSpPr>
                <a:spLocks noChangeArrowheads="1"/>
              </p:cNvSpPr>
              <p:nvPr/>
            </p:nvSpPr>
            <p:spPr bwMode="auto">
              <a:xfrm>
                <a:off x="2777" y="1844"/>
                <a:ext cx="55" cy="1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Rectangle 149"/>
              <p:cNvSpPr>
                <a:spLocks noChangeArrowheads="1"/>
              </p:cNvSpPr>
              <p:nvPr/>
            </p:nvSpPr>
            <p:spPr bwMode="auto">
              <a:xfrm>
                <a:off x="2815" y="1785"/>
                <a:ext cx="17" cy="1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150"/>
              <p:cNvSpPr>
                <a:spLocks/>
              </p:cNvSpPr>
              <p:nvPr/>
            </p:nvSpPr>
            <p:spPr bwMode="auto">
              <a:xfrm>
                <a:off x="2865" y="1813"/>
                <a:ext cx="79" cy="54"/>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Rectangle 151"/>
              <p:cNvSpPr>
                <a:spLocks noChangeArrowheads="1"/>
              </p:cNvSpPr>
              <p:nvPr/>
            </p:nvSpPr>
            <p:spPr bwMode="auto">
              <a:xfrm>
                <a:off x="2870" y="1819"/>
                <a:ext cx="68" cy="4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Rectangle 152"/>
              <p:cNvSpPr>
                <a:spLocks noChangeArrowheads="1"/>
              </p:cNvSpPr>
              <p:nvPr/>
            </p:nvSpPr>
            <p:spPr bwMode="auto">
              <a:xfrm>
                <a:off x="2879" y="1835"/>
                <a:ext cx="22" cy="2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153"/>
              <p:cNvSpPr>
                <a:spLocks noChangeArrowheads="1"/>
              </p:cNvSpPr>
              <p:nvPr/>
            </p:nvSpPr>
            <p:spPr bwMode="auto">
              <a:xfrm>
                <a:off x="2879" y="1822"/>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Rectangle 154"/>
              <p:cNvSpPr>
                <a:spLocks noChangeArrowheads="1"/>
              </p:cNvSpPr>
              <p:nvPr/>
            </p:nvSpPr>
            <p:spPr bwMode="auto">
              <a:xfrm>
                <a:off x="2904" y="1847"/>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Rectangle 155"/>
              <p:cNvSpPr>
                <a:spLocks noChangeArrowheads="1"/>
              </p:cNvSpPr>
              <p:nvPr/>
            </p:nvSpPr>
            <p:spPr bwMode="auto">
              <a:xfrm>
                <a:off x="2904" y="1835"/>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Rectangle 156"/>
              <p:cNvSpPr>
                <a:spLocks noChangeArrowheads="1"/>
              </p:cNvSpPr>
              <p:nvPr/>
            </p:nvSpPr>
            <p:spPr bwMode="auto">
              <a:xfrm>
                <a:off x="2904" y="1822"/>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157"/>
              <p:cNvSpPr>
                <a:spLocks noChangeArrowheads="1"/>
              </p:cNvSpPr>
              <p:nvPr/>
            </p:nvSpPr>
            <p:spPr bwMode="auto">
              <a:xfrm>
                <a:off x="2916" y="1847"/>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Rectangle 158"/>
              <p:cNvSpPr>
                <a:spLocks noChangeArrowheads="1"/>
              </p:cNvSpPr>
              <p:nvPr/>
            </p:nvSpPr>
            <p:spPr bwMode="auto">
              <a:xfrm>
                <a:off x="2916" y="1835"/>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Rectangle 159"/>
              <p:cNvSpPr>
                <a:spLocks noChangeArrowheads="1"/>
              </p:cNvSpPr>
              <p:nvPr/>
            </p:nvSpPr>
            <p:spPr bwMode="auto">
              <a:xfrm>
                <a:off x="2916" y="1822"/>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160"/>
              <p:cNvSpPr>
                <a:spLocks noChangeArrowheads="1"/>
              </p:cNvSpPr>
              <p:nvPr/>
            </p:nvSpPr>
            <p:spPr bwMode="auto">
              <a:xfrm>
                <a:off x="2928" y="1822"/>
                <a:ext cx="10" cy="3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161"/>
              <p:cNvSpPr>
                <a:spLocks noChangeArrowheads="1"/>
              </p:cNvSpPr>
              <p:nvPr/>
            </p:nvSpPr>
            <p:spPr bwMode="auto">
              <a:xfrm>
                <a:off x="2891" y="1822"/>
                <a:ext cx="10"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162"/>
              <p:cNvSpPr>
                <a:spLocks/>
              </p:cNvSpPr>
              <p:nvPr/>
            </p:nvSpPr>
            <p:spPr bwMode="auto">
              <a:xfrm>
                <a:off x="2958" y="1788"/>
                <a:ext cx="54" cy="79"/>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163"/>
              <p:cNvSpPr>
                <a:spLocks noChangeArrowheads="1"/>
              </p:cNvSpPr>
              <p:nvPr/>
            </p:nvSpPr>
            <p:spPr bwMode="auto">
              <a:xfrm>
                <a:off x="2962" y="1795"/>
                <a:ext cx="44" cy="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164"/>
              <p:cNvSpPr>
                <a:spLocks noChangeArrowheads="1"/>
              </p:cNvSpPr>
              <p:nvPr/>
            </p:nvSpPr>
            <p:spPr bwMode="auto">
              <a:xfrm>
                <a:off x="2967" y="1802"/>
                <a:ext cx="22" cy="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165"/>
              <p:cNvSpPr>
                <a:spLocks noChangeArrowheads="1"/>
              </p:cNvSpPr>
              <p:nvPr/>
            </p:nvSpPr>
            <p:spPr bwMode="auto">
              <a:xfrm>
                <a:off x="2992" y="1802"/>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Rectangle 166"/>
              <p:cNvSpPr>
                <a:spLocks noChangeArrowheads="1"/>
              </p:cNvSpPr>
              <p:nvPr/>
            </p:nvSpPr>
            <p:spPr bwMode="auto">
              <a:xfrm>
                <a:off x="2967" y="1827"/>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Rectangle 167"/>
              <p:cNvSpPr>
                <a:spLocks noChangeArrowheads="1"/>
              </p:cNvSpPr>
              <p:nvPr/>
            </p:nvSpPr>
            <p:spPr bwMode="auto">
              <a:xfrm>
                <a:off x="2979" y="1827"/>
                <a:ext cx="10"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168"/>
              <p:cNvSpPr>
                <a:spLocks noChangeArrowheads="1"/>
              </p:cNvSpPr>
              <p:nvPr/>
            </p:nvSpPr>
            <p:spPr bwMode="auto">
              <a:xfrm>
                <a:off x="2992" y="1827"/>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Rectangle 169"/>
              <p:cNvSpPr>
                <a:spLocks noChangeArrowheads="1"/>
              </p:cNvSpPr>
              <p:nvPr/>
            </p:nvSpPr>
            <p:spPr bwMode="auto">
              <a:xfrm>
                <a:off x="2967" y="1839"/>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Rectangle 170"/>
              <p:cNvSpPr>
                <a:spLocks noChangeArrowheads="1"/>
              </p:cNvSpPr>
              <p:nvPr/>
            </p:nvSpPr>
            <p:spPr bwMode="auto">
              <a:xfrm>
                <a:off x="2979" y="1839"/>
                <a:ext cx="10"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Rectangle 171"/>
              <p:cNvSpPr>
                <a:spLocks noChangeArrowheads="1"/>
              </p:cNvSpPr>
              <p:nvPr/>
            </p:nvSpPr>
            <p:spPr bwMode="auto">
              <a:xfrm>
                <a:off x="2992" y="1839"/>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Rectangle 172"/>
              <p:cNvSpPr>
                <a:spLocks noChangeArrowheads="1"/>
              </p:cNvSpPr>
              <p:nvPr/>
            </p:nvSpPr>
            <p:spPr bwMode="auto">
              <a:xfrm>
                <a:off x="2967" y="1852"/>
                <a:ext cx="34"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Rectangle 173"/>
              <p:cNvSpPr>
                <a:spLocks noChangeArrowheads="1"/>
              </p:cNvSpPr>
              <p:nvPr/>
            </p:nvSpPr>
            <p:spPr bwMode="auto">
              <a:xfrm>
                <a:off x="2992" y="1815"/>
                <a:ext cx="9" cy="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174"/>
              <p:cNvSpPr>
                <a:spLocks/>
              </p:cNvSpPr>
              <p:nvPr/>
            </p:nvSpPr>
            <p:spPr bwMode="auto">
              <a:xfrm>
                <a:off x="2959" y="1535"/>
                <a:ext cx="36" cy="51"/>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Rectangle 175"/>
              <p:cNvSpPr>
                <a:spLocks noChangeArrowheads="1"/>
              </p:cNvSpPr>
              <p:nvPr/>
            </p:nvSpPr>
            <p:spPr bwMode="auto">
              <a:xfrm>
                <a:off x="2962" y="1538"/>
                <a:ext cx="30" cy="4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Rectangle 176"/>
              <p:cNvSpPr>
                <a:spLocks noChangeArrowheads="1"/>
              </p:cNvSpPr>
              <p:nvPr/>
            </p:nvSpPr>
            <p:spPr bwMode="auto">
              <a:xfrm>
                <a:off x="2965" y="1544"/>
                <a:ext cx="16" cy="1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Rectangle 177"/>
              <p:cNvSpPr>
                <a:spLocks noChangeArrowheads="1"/>
              </p:cNvSpPr>
              <p:nvPr/>
            </p:nvSpPr>
            <p:spPr bwMode="auto">
              <a:xfrm>
                <a:off x="2982" y="1544"/>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Rectangle 178"/>
              <p:cNvSpPr>
                <a:spLocks noChangeArrowheads="1"/>
              </p:cNvSpPr>
              <p:nvPr/>
            </p:nvSpPr>
            <p:spPr bwMode="auto">
              <a:xfrm>
                <a:off x="2965" y="1560"/>
                <a:ext cx="7"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Rectangle 179"/>
              <p:cNvSpPr>
                <a:spLocks noChangeArrowheads="1"/>
              </p:cNvSpPr>
              <p:nvPr/>
            </p:nvSpPr>
            <p:spPr bwMode="auto">
              <a:xfrm>
                <a:off x="2973" y="1560"/>
                <a:ext cx="8"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Rectangle 180"/>
              <p:cNvSpPr>
                <a:spLocks noChangeArrowheads="1"/>
              </p:cNvSpPr>
              <p:nvPr/>
            </p:nvSpPr>
            <p:spPr bwMode="auto">
              <a:xfrm>
                <a:off x="2982" y="1560"/>
                <a:ext cx="7"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Rectangle 181"/>
              <p:cNvSpPr>
                <a:spLocks noChangeArrowheads="1"/>
              </p:cNvSpPr>
              <p:nvPr/>
            </p:nvSpPr>
            <p:spPr bwMode="auto">
              <a:xfrm>
                <a:off x="2965" y="1569"/>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Rectangle 182"/>
              <p:cNvSpPr>
                <a:spLocks noChangeArrowheads="1"/>
              </p:cNvSpPr>
              <p:nvPr/>
            </p:nvSpPr>
            <p:spPr bwMode="auto">
              <a:xfrm>
                <a:off x="2973" y="1569"/>
                <a:ext cx="8"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Rectangle 183"/>
              <p:cNvSpPr>
                <a:spLocks noChangeArrowheads="1"/>
              </p:cNvSpPr>
              <p:nvPr/>
            </p:nvSpPr>
            <p:spPr bwMode="auto">
              <a:xfrm>
                <a:off x="2982" y="1569"/>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Rectangle 184"/>
              <p:cNvSpPr>
                <a:spLocks noChangeArrowheads="1"/>
              </p:cNvSpPr>
              <p:nvPr/>
            </p:nvSpPr>
            <p:spPr bwMode="auto">
              <a:xfrm>
                <a:off x="2965" y="1577"/>
                <a:ext cx="24"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Rectangle 185"/>
              <p:cNvSpPr>
                <a:spLocks noChangeArrowheads="1"/>
              </p:cNvSpPr>
              <p:nvPr/>
            </p:nvSpPr>
            <p:spPr bwMode="auto">
              <a:xfrm>
                <a:off x="2982" y="1552"/>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186"/>
              <p:cNvSpPr>
                <a:spLocks/>
              </p:cNvSpPr>
              <p:nvPr/>
            </p:nvSpPr>
            <p:spPr bwMode="auto">
              <a:xfrm>
                <a:off x="2865" y="1535"/>
                <a:ext cx="37" cy="51"/>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Rectangle 187"/>
              <p:cNvSpPr>
                <a:spLocks noChangeArrowheads="1"/>
              </p:cNvSpPr>
              <p:nvPr/>
            </p:nvSpPr>
            <p:spPr bwMode="auto">
              <a:xfrm>
                <a:off x="2870" y="1538"/>
                <a:ext cx="27" cy="4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Rectangle 188"/>
              <p:cNvSpPr>
                <a:spLocks noChangeArrowheads="1"/>
              </p:cNvSpPr>
              <p:nvPr/>
            </p:nvSpPr>
            <p:spPr bwMode="auto">
              <a:xfrm>
                <a:off x="2871" y="1544"/>
                <a:ext cx="16" cy="1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Rectangle 189"/>
              <p:cNvSpPr>
                <a:spLocks noChangeArrowheads="1"/>
              </p:cNvSpPr>
              <p:nvPr/>
            </p:nvSpPr>
            <p:spPr bwMode="auto">
              <a:xfrm>
                <a:off x="2888" y="1544"/>
                <a:ext cx="6"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Rectangle 190"/>
              <p:cNvSpPr>
                <a:spLocks noChangeArrowheads="1"/>
              </p:cNvSpPr>
              <p:nvPr/>
            </p:nvSpPr>
            <p:spPr bwMode="auto">
              <a:xfrm>
                <a:off x="2871" y="1560"/>
                <a:ext cx="8"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Rectangle 191"/>
              <p:cNvSpPr>
                <a:spLocks noChangeArrowheads="1"/>
              </p:cNvSpPr>
              <p:nvPr/>
            </p:nvSpPr>
            <p:spPr bwMode="auto">
              <a:xfrm>
                <a:off x="2880" y="1560"/>
                <a:ext cx="7"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Rectangle 192"/>
              <p:cNvSpPr>
                <a:spLocks noChangeArrowheads="1"/>
              </p:cNvSpPr>
              <p:nvPr/>
            </p:nvSpPr>
            <p:spPr bwMode="auto">
              <a:xfrm>
                <a:off x="2888" y="1560"/>
                <a:ext cx="6" cy="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Rectangle 193"/>
              <p:cNvSpPr>
                <a:spLocks noChangeArrowheads="1"/>
              </p:cNvSpPr>
              <p:nvPr/>
            </p:nvSpPr>
            <p:spPr bwMode="auto">
              <a:xfrm>
                <a:off x="2871" y="1569"/>
                <a:ext cx="8"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Rectangle 194"/>
              <p:cNvSpPr>
                <a:spLocks noChangeArrowheads="1"/>
              </p:cNvSpPr>
              <p:nvPr/>
            </p:nvSpPr>
            <p:spPr bwMode="auto">
              <a:xfrm>
                <a:off x="2880" y="1569"/>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Rectangle 195"/>
              <p:cNvSpPr>
                <a:spLocks noChangeArrowheads="1"/>
              </p:cNvSpPr>
              <p:nvPr/>
            </p:nvSpPr>
            <p:spPr bwMode="auto">
              <a:xfrm>
                <a:off x="2888" y="1569"/>
                <a:ext cx="6"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Rectangle 196"/>
              <p:cNvSpPr>
                <a:spLocks noChangeArrowheads="1"/>
              </p:cNvSpPr>
              <p:nvPr/>
            </p:nvSpPr>
            <p:spPr bwMode="auto">
              <a:xfrm>
                <a:off x="2871" y="1577"/>
                <a:ext cx="23"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8" name="Rectangle 197"/>
              <p:cNvSpPr>
                <a:spLocks noChangeArrowheads="1"/>
              </p:cNvSpPr>
              <p:nvPr/>
            </p:nvSpPr>
            <p:spPr bwMode="auto">
              <a:xfrm>
                <a:off x="2888" y="1552"/>
                <a:ext cx="6"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198"/>
              <p:cNvSpPr>
                <a:spLocks/>
              </p:cNvSpPr>
              <p:nvPr/>
            </p:nvSpPr>
            <p:spPr bwMode="auto">
              <a:xfrm>
                <a:off x="2952" y="1326"/>
                <a:ext cx="35" cy="53"/>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Rectangle 199"/>
              <p:cNvSpPr>
                <a:spLocks noChangeArrowheads="1"/>
              </p:cNvSpPr>
              <p:nvPr/>
            </p:nvSpPr>
            <p:spPr bwMode="auto">
              <a:xfrm>
                <a:off x="2955" y="1331"/>
                <a:ext cx="27" cy="4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Rectangle 200"/>
              <p:cNvSpPr>
                <a:spLocks noChangeArrowheads="1"/>
              </p:cNvSpPr>
              <p:nvPr/>
            </p:nvSpPr>
            <p:spPr bwMode="auto">
              <a:xfrm>
                <a:off x="2958" y="1335"/>
                <a:ext cx="14" cy="1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Rectangle 201"/>
              <p:cNvSpPr>
                <a:spLocks noChangeArrowheads="1"/>
              </p:cNvSpPr>
              <p:nvPr/>
            </p:nvSpPr>
            <p:spPr bwMode="auto">
              <a:xfrm>
                <a:off x="2973" y="1335"/>
                <a:ext cx="8" cy="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Rectangle 202"/>
              <p:cNvSpPr>
                <a:spLocks noChangeArrowheads="1"/>
              </p:cNvSpPr>
              <p:nvPr/>
            </p:nvSpPr>
            <p:spPr bwMode="auto">
              <a:xfrm>
                <a:off x="2958" y="1352"/>
                <a:ext cx="6"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Rectangle 203"/>
              <p:cNvSpPr>
                <a:spLocks noChangeArrowheads="1"/>
              </p:cNvSpPr>
              <p:nvPr/>
            </p:nvSpPr>
            <p:spPr bwMode="auto">
              <a:xfrm>
                <a:off x="2965" y="1352"/>
                <a:ext cx="7"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5" name="Rectangle 204"/>
              <p:cNvSpPr>
                <a:spLocks noChangeArrowheads="1"/>
              </p:cNvSpPr>
              <p:nvPr/>
            </p:nvSpPr>
            <p:spPr bwMode="auto">
              <a:xfrm>
                <a:off x="2973" y="1352"/>
                <a:ext cx="8" cy="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Rectangle 206"/>
            <p:cNvSpPr>
              <a:spLocks noChangeArrowheads="1"/>
            </p:cNvSpPr>
            <p:nvPr/>
          </p:nvSpPr>
          <p:spPr bwMode="auto">
            <a:xfrm>
              <a:off x="4695826" y="2159000"/>
              <a:ext cx="9525" cy="127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207"/>
            <p:cNvSpPr>
              <a:spLocks noChangeArrowheads="1"/>
            </p:cNvSpPr>
            <p:nvPr/>
          </p:nvSpPr>
          <p:spPr bwMode="auto">
            <a:xfrm>
              <a:off x="4706938" y="2159000"/>
              <a:ext cx="11113" cy="127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208"/>
            <p:cNvSpPr>
              <a:spLocks noChangeArrowheads="1"/>
            </p:cNvSpPr>
            <p:nvPr/>
          </p:nvSpPr>
          <p:spPr bwMode="auto">
            <a:xfrm>
              <a:off x="4719638" y="2159000"/>
              <a:ext cx="12700" cy="127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209"/>
            <p:cNvSpPr>
              <a:spLocks noChangeArrowheads="1"/>
            </p:cNvSpPr>
            <p:nvPr/>
          </p:nvSpPr>
          <p:spPr bwMode="auto">
            <a:xfrm>
              <a:off x="4695826" y="2173288"/>
              <a:ext cx="36513" cy="95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210"/>
            <p:cNvSpPr>
              <a:spLocks noChangeArrowheads="1"/>
            </p:cNvSpPr>
            <p:nvPr/>
          </p:nvSpPr>
          <p:spPr bwMode="auto">
            <a:xfrm>
              <a:off x="4719638" y="2133600"/>
              <a:ext cx="12700" cy="11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1"/>
            <p:cNvSpPr>
              <a:spLocks/>
            </p:cNvSpPr>
            <p:nvPr/>
          </p:nvSpPr>
          <p:spPr bwMode="auto">
            <a:xfrm>
              <a:off x="4606926" y="3294063"/>
              <a:ext cx="112713" cy="163513"/>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12"/>
            <p:cNvSpPr>
              <a:spLocks/>
            </p:cNvSpPr>
            <p:nvPr/>
          </p:nvSpPr>
          <p:spPr bwMode="auto">
            <a:xfrm>
              <a:off x="4675188" y="3340100"/>
              <a:ext cx="84138" cy="117475"/>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13"/>
            <p:cNvSpPr>
              <a:spLocks/>
            </p:cNvSpPr>
            <p:nvPr/>
          </p:nvSpPr>
          <p:spPr bwMode="auto">
            <a:xfrm>
              <a:off x="4737101" y="3363913"/>
              <a:ext cx="63500" cy="9366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14"/>
            <p:cNvSpPr>
              <a:spLocks/>
            </p:cNvSpPr>
            <p:nvPr/>
          </p:nvSpPr>
          <p:spPr bwMode="auto">
            <a:xfrm>
              <a:off x="4778376" y="3408363"/>
              <a:ext cx="44450" cy="66675"/>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15"/>
            <p:cNvSpPr>
              <a:spLocks/>
            </p:cNvSpPr>
            <p:nvPr/>
          </p:nvSpPr>
          <p:spPr bwMode="auto">
            <a:xfrm>
              <a:off x="4481513" y="3232150"/>
              <a:ext cx="165100" cy="241300"/>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216"/>
            <p:cNvSpPr>
              <a:spLocks noChangeArrowheads="1"/>
            </p:cNvSpPr>
            <p:nvPr/>
          </p:nvSpPr>
          <p:spPr bwMode="auto">
            <a:xfrm>
              <a:off x="4498976" y="3249613"/>
              <a:ext cx="130175" cy="2063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217"/>
            <p:cNvSpPr>
              <a:spLocks noChangeArrowheads="1"/>
            </p:cNvSpPr>
            <p:nvPr/>
          </p:nvSpPr>
          <p:spPr bwMode="auto">
            <a:xfrm>
              <a:off x="4511676" y="3276600"/>
              <a:ext cx="68263" cy="666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218"/>
            <p:cNvSpPr>
              <a:spLocks noChangeArrowheads="1"/>
            </p:cNvSpPr>
            <p:nvPr/>
          </p:nvSpPr>
          <p:spPr bwMode="auto">
            <a:xfrm>
              <a:off x="4587876" y="3276600"/>
              <a:ext cx="28575" cy="285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219"/>
            <p:cNvSpPr>
              <a:spLocks noChangeArrowheads="1"/>
            </p:cNvSpPr>
            <p:nvPr/>
          </p:nvSpPr>
          <p:spPr bwMode="auto">
            <a:xfrm>
              <a:off x="4511676" y="3349625"/>
              <a:ext cx="28575" cy="31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220"/>
            <p:cNvSpPr>
              <a:spLocks noChangeArrowheads="1"/>
            </p:cNvSpPr>
            <p:nvPr/>
          </p:nvSpPr>
          <p:spPr bwMode="auto">
            <a:xfrm>
              <a:off x="4548188" y="3349625"/>
              <a:ext cx="31750" cy="31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221"/>
            <p:cNvSpPr>
              <a:spLocks noChangeArrowheads="1"/>
            </p:cNvSpPr>
            <p:nvPr/>
          </p:nvSpPr>
          <p:spPr bwMode="auto">
            <a:xfrm>
              <a:off x="4587876" y="3349625"/>
              <a:ext cx="28575" cy="31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222"/>
            <p:cNvSpPr>
              <a:spLocks noChangeArrowheads="1"/>
            </p:cNvSpPr>
            <p:nvPr/>
          </p:nvSpPr>
          <p:spPr bwMode="auto">
            <a:xfrm>
              <a:off x="4511676" y="3389313"/>
              <a:ext cx="28575" cy="301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223"/>
            <p:cNvSpPr>
              <a:spLocks noChangeArrowheads="1"/>
            </p:cNvSpPr>
            <p:nvPr/>
          </p:nvSpPr>
          <p:spPr bwMode="auto">
            <a:xfrm>
              <a:off x="4548188" y="3389313"/>
              <a:ext cx="31750" cy="301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224"/>
            <p:cNvSpPr>
              <a:spLocks noChangeArrowheads="1"/>
            </p:cNvSpPr>
            <p:nvPr/>
          </p:nvSpPr>
          <p:spPr bwMode="auto">
            <a:xfrm>
              <a:off x="4587876" y="3389313"/>
              <a:ext cx="28575" cy="301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225"/>
            <p:cNvSpPr>
              <a:spLocks noChangeArrowheads="1"/>
            </p:cNvSpPr>
            <p:nvPr/>
          </p:nvSpPr>
          <p:spPr bwMode="auto">
            <a:xfrm>
              <a:off x="4511676" y="3425825"/>
              <a:ext cx="104775" cy="31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26"/>
            <p:cNvSpPr>
              <a:spLocks noChangeArrowheads="1"/>
            </p:cNvSpPr>
            <p:nvPr/>
          </p:nvSpPr>
          <p:spPr bwMode="auto">
            <a:xfrm>
              <a:off x="4587876" y="3313113"/>
              <a:ext cx="28575" cy="301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27"/>
            <p:cNvSpPr>
              <a:spLocks/>
            </p:cNvSpPr>
            <p:nvPr/>
          </p:nvSpPr>
          <p:spPr bwMode="auto">
            <a:xfrm>
              <a:off x="4354513" y="3316288"/>
              <a:ext cx="100013" cy="146050"/>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28"/>
            <p:cNvSpPr>
              <a:spLocks noChangeArrowheads="1"/>
            </p:cNvSpPr>
            <p:nvPr/>
          </p:nvSpPr>
          <p:spPr bwMode="auto">
            <a:xfrm>
              <a:off x="4364038" y="3325813"/>
              <a:ext cx="84138" cy="1270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229"/>
            <p:cNvSpPr>
              <a:spLocks noChangeArrowheads="1"/>
            </p:cNvSpPr>
            <p:nvPr/>
          </p:nvSpPr>
          <p:spPr bwMode="auto">
            <a:xfrm>
              <a:off x="4373563" y="3340100"/>
              <a:ext cx="41275" cy="412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230"/>
            <p:cNvSpPr>
              <a:spLocks noChangeArrowheads="1"/>
            </p:cNvSpPr>
            <p:nvPr/>
          </p:nvSpPr>
          <p:spPr bwMode="auto">
            <a:xfrm>
              <a:off x="4421188" y="3340100"/>
              <a:ext cx="15875" cy="190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231"/>
            <p:cNvSpPr>
              <a:spLocks noChangeArrowheads="1"/>
            </p:cNvSpPr>
            <p:nvPr/>
          </p:nvSpPr>
          <p:spPr bwMode="auto">
            <a:xfrm>
              <a:off x="4373563" y="3386138"/>
              <a:ext cx="17463"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232"/>
            <p:cNvSpPr>
              <a:spLocks noChangeArrowheads="1"/>
            </p:cNvSpPr>
            <p:nvPr/>
          </p:nvSpPr>
          <p:spPr bwMode="auto">
            <a:xfrm>
              <a:off x="4395788" y="3386138"/>
              <a:ext cx="19050"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233"/>
            <p:cNvSpPr>
              <a:spLocks noChangeArrowheads="1"/>
            </p:cNvSpPr>
            <p:nvPr/>
          </p:nvSpPr>
          <p:spPr bwMode="auto">
            <a:xfrm>
              <a:off x="4421188" y="3386138"/>
              <a:ext cx="15875" cy="206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234"/>
            <p:cNvSpPr>
              <a:spLocks noChangeArrowheads="1"/>
            </p:cNvSpPr>
            <p:nvPr/>
          </p:nvSpPr>
          <p:spPr bwMode="auto">
            <a:xfrm>
              <a:off x="4373563" y="3411538"/>
              <a:ext cx="17463" cy="17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235"/>
            <p:cNvSpPr>
              <a:spLocks noChangeArrowheads="1"/>
            </p:cNvSpPr>
            <p:nvPr/>
          </p:nvSpPr>
          <p:spPr bwMode="auto">
            <a:xfrm>
              <a:off x="4395788" y="3411538"/>
              <a:ext cx="19050" cy="17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236"/>
            <p:cNvSpPr>
              <a:spLocks noChangeArrowheads="1"/>
            </p:cNvSpPr>
            <p:nvPr/>
          </p:nvSpPr>
          <p:spPr bwMode="auto">
            <a:xfrm>
              <a:off x="4421188" y="3411538"/>
              <a:ext cx="15875" cy="17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237"/>
            <p:cNvSpPr>
              <a:spLocks noChangeArrowheads="1"/>
            </p:cNvSpPr>
            <p:nvPr/>
          </p:nvSpPr>
          <p:spPr bwMode="auto">
            <a:xfrm>
              <a:off x="4373563" y="3433763"/>
              <a:ext cx="63500" cy="22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Rectangle 238"/>
            <p:cNvSpPr>
              <a:spLocks noChangeArrowheads="1"/>
            </p:cNvSpPr>
            <p:nvPr/>
          </p:nvSpPr>
          <p:spPr bwMode="auto">
            <a:xfrm>
              <a:off x="4421188" y="3363913"/>
              <a:ext cx="15875" cy="174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39"/>
            <p:cNvSpPr>
              <a:spLocks/>
            </p:cNvSpPr>
            <p:nvPr/>
          </p:nvSpPr>
          <p:spPr bwMode="auto">
            <a:xfrm>
              <a:off x="4081463" y="3425825"/>
              <a:ext cx="727075" cy="503238"/>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240"/>
            <p:cNvSpPr>
              <a:spLocks noChangeArrowheads="1"/>
            </p:cNvSpPr>
            <p:nvPr/>
          </p:nvSpPr>
          <p:spPr bwMode="auto">
            <a:xfrm>
              <a:off x="4111626" y="3452813"/>
              <a:ext cx="669925" cy="3714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41"/>
            <p:cNvSpPr>
              <a:spLocks/>
            </p:cNvSpPr>
            <p:nvPr/>
          </p:nvSpPr>
          <p:spPr bwMode="auto">
            <a:xfrm>
              <a:off x="3738563" y="3500438"/>
              <a:ext cx="211138" cy="306388"/>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242"/>
            <p:cNvSpPr>
              <a:spLocks noChangeArrowheads="1"/>
            </p:cNvSpPr>
            <p:nvPr/>
          </p:nvSpPr>
          <p:spPr bwMode="auto">
            <a:xfrm>
              <a:off x="3757613" y="3519488"/>
              <a:ext cx="171450" cy="2682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243"/>
            <p:cNvSpPr>
              <a:spLocks noChangeArrowheads="1"/>
            </p:cNvSpPr>
            <p:nvPr/>
          </p:nvSpPr>
          <p:spPr bwMode="auto">
            <a:xfrm>
              <a:off x="3775076" y="3554413"/>
              <a:ext cx="88900" cy="873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244"/>
            <p:cNvSpPr>
              <a:spLocks noChangeArrowheads="1"/>
            </p:cNvSpPr>
            <p:nvPr/>
          </p:nvSpPr>
          <p:spPr bwMode="auto">
            <a:xfrm>
              <a:off x="3873501" y="3554413"/>
              <a:ext cx="38100" cy="381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245"/>
            <p:cNvSpPr>
              <a:spLocks noChangeArrowheads="1"/>
            </p:cNvSpPr>
            <p:nvPr/>
          </p:nvSpPr>
          <p:spPr bwMode="auto">
            <a:xfrm>
              <a:off x="3775076" y="3649663"/>
              <a:ext cx="39688"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Rectangle 246"/>
            <p:cNvSpPr>
              <a:spLocks noChangeArrowheads="1"/>
            </p:cNvSpPr>
            <p:nvPr/>
          </p:nvSpPr>
          <p:spPr bwMode="auto">
            <a:xfrm>
              <a:off x="3824288" y="3649663"/>
              <a:ext cx="39688"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247"/>
            <p:cNvSpPr>
              <a:spLocks noChangeArrowheads="1"/>
            </p:cNvSpPr>
            <p:nvPr/>
          </p:nvSpPr>
          <p:spPr bwMode="auto">
            <a:xfrm>
              <a:off x="3873501" y="3649663"/>
              <a:ext cx="38100"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Rectangle 248"/>
            <p:cNvSpPr>
              <a:spLocks noChangeArrowheads="1"/>
            </p:cNvSpPr>
            <p:nvPr/>
          </p:nvSpPr>
          <p:spPr bwMode="auto">
            <a:xfrm>
              <a:off x="3775076" y="3698875"/>
              <a:ext cx="39688"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249"/>
            <p:cNvSpPr>
              <a:spLocks noChangeArrowheads="1"/>
            </p:cNvSpPr>
            <p:nvPr/>
          </p:nvSpPr>
          <p:spPr bwMode="auto">
            <a:xfrm>
              <a:off x="3824288" y="3698875"/>
              <a:ext cx="39688"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250"/>
            <p:cNvSpPr>
              <a:spLocks noChangeArrowheads="1"/>
            </p:cNvSpPr>
            <p:nvPr/>
          </p:nvSpPr>
          <p:spPr bwMode="auto">
            <a:xfrm>
              <a:off x="3873501" y="3698875"/>
              <a:ext cx="38100"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251"/>
            <p:cNvSpPr>
              <a:spLocks noChangeArrowheads="1"/>
            </p:cNvSpPr>
            <p:nvPr/>
          </p:nvSpPr>
          <p:spPr bwMode="auto">
            <a:xfrm>
              <a:off x="3775076" y="3748088"/>
              <a:ext cx="136525" cy="396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252"/>
            <p:cNvSpPr>
              <a:spLocks noChangeArrowheads="1"/>
            </p:cNvSpPr>
            <p:nvPr/>
          </p:nvSpPr>
          <p:spPr bwMode="auto">
            <a:xfrm>
              <a:off x="3873501" y="3603625"/>
              <a:ext cx="38100" cy="381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253"/>
            <p:cNvSpPr>
              <a:spLocks/>
            </p:cNvSpPr>
            <p:nvPr/>
          </p:nvSpPr>
          <p:spPr bwMode="auto">
            <a:xfrm>
              <a:off x="4310063" y="3546475"/>
              <a:ext cx="268288" cy="387350"/>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254"/>
            <p:cNvSpPr>
              <a:spLocks noChangeArrowheads="1"/>
            </p:cNvSpPr>
            <p:nvPr/>
          </p:nvSpPr>
          <p:spPr bwMode="auto">
            <a:xfrm>
              <a:off x="4333876" y="3570288"/>
              <a:ext cx="217488" cy="3397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255"/>
            <p:cNvSpPr>
              <a:spLocks noChangeArrowheads="1"/>
            </p:cNvSpPr>
            <p:nvPr/>
          </p:nvSpPr>
          <p:spPr bwMode="auto">
            <a:xfrm>
              <a:off x="4356101" y="3614738"/>
              <a:ext cx="112713" cy="11112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256"/>
            <p:cNvSpPr>
              <a:spLocks noChangeArrowheads="1"/>
            </p:cNvSpPr>
            <p:nvPr/>
          </p:nvSpPr>
          <p:spPr bwMode="auto">
            <a:xfrm>
              <a:off x="4479926" y="3614738"/>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257"/>
            <p:cNvSpPr>
              <a:spLocks noChangeArrowheads="1"/>
            </p:cNvSpPr>
            <p:nvPr/>
          </p:nvSpPr>
          <p:spPr bwMode="auto">
            <a:xfrm>
              <a:off x="4356101" y="3738563"/>
              <a:ext cx="52388"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258"/>
            <p:cNvSpPr>
              <a:spLocks noChangeArrowheads="1"/>
            </p:cNvSpPr>
            <p:nvPr/>
          </p:nvSpPr>
          <p:spPr bwMode="auto">
            <a:xfrm>
              <a:off x="4418013" y="3738563"/>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259"/>
            <p:cNvSpPr>
              <a:spLocks noChangeArrowheads="1"/>
            </p:cNvSpPr>
            <p:nvPr/>
          </p:nvSpPr>
          <p:spPr bwMode="auto">
            <a:xfrm>
              <a:off x="4479926" y="3738563"/>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260"/>
            <p:cNvSpPr>
              <a:spLocks noChangeArrowheads="1"/>
            </p:cNvSpPr>
            <p:nvPr/>
          </p:nvSpPr>
          <p:spPr bwMode="auto">
            <a:xfrm>
              <a:off x="4356101" y="3798888"/>
              <a:ext cx="52388"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261"/>
            <p:cNvSpPr>
              <a:spLocks noChangeArrowheads="1"/>
            </p:cNvSpPr>
            <p:nvPr/>
          </p:nvSpPr>
          <p:spPr bwMode="auto">
            <a:xfrm>
              <a:off x="4418013" y="3798888"/>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262"/>
            <p:cNvSpPr>
              <a:spLocks noChangeArrowheads="1"/>
            </p:cNvSpPr>
            <p:nvPr/>
          </p:nvSpPr>
          <p:spPr bwMode="auto">
            <a:xfrm>
              <a:off x="4479926" y="3798888"/>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263"/>
            <p:cNvSpPr>
              <a:spLocks noChangeArrowheads="1"/>
            </p:cNvSpPr>
            <p:nvPr/>
          </p:nvSpPr>
          <p:spPr bwMode="auto">
            <a:xfrm>
              <a:off x="4356101" y="3860800"/>
              <a:ext cx="174625"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264"/>
            <p:cNvSpPr>
              <a:spLocks noChangeArrowheads="1"/>
            </p:cNvSpPr>
            <p:nvPr/>
          </p:nvSpPr>
          <p:spPr bwMode="auto">
            <a:xfrm>
              <a:off x="4479926" y="3676650"/>
              <a:ext cx="50800" cy="492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67"/>
            <p:cNvSpPr>
              <a:spLocks/>
            </p:cNvSpPr>
            <p:nvPr/>
          </p:nvSpPr>
          <p:spPr bwMode="auto">
            <a:xfrm>
              <a:off x="3919538" y="3519488"/>
              <a:ext cx="300038" cy="434975"/>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268"/>
            <p:cNvSpPr>
              <a:spLocks noChangeArrowheads="1"/>
            </p:cNvSpPr>
            <p:nvPr/>
          </p:nvSpPr>
          <p:spPr bwMode="auto">
            <a:xfrm>
              <a:off x="3949701" y="3548063"/>
              <a:ext cx="239713" cy="379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269"/>
            <p:cNvSpPr>
              <a:spLocks noChangeArrowheads="1"/>
            </p:cNvSpPr>
            <p:nvPr/>
          </p:nvSpPr>
          <p:spPr bwMode="auto">
            <a:xfrm>
              <a:off x="3973513" y="3595688"/>
              <a:ext cx="122238" cy="1254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270"/>
            <p:cNvSpPr>
              <a:spLocks noChangeArrowheads="1"/>
            </p:cNvSpPr>
            <p:nvPr/>
          </p:nvSpPr>
          <p:spPr bwMode="auto">
            <a:xfrm>
              <a:off x="4111626" y="3595688"/>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271"/>
            <p:cNvSpPr>
              <a:spLocks noChangeArrowheads="1"/>
            </p:cNvSpPr>
            <p:nvPr/>
          </p:nvSpPr>
          <p:spPr bwMode="auto">
            <a:xfrm>
              <a:off x="3973513" y="3733800"/>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272"/>
            <p:cNvSpPr>
              <a:spLocks noChangeArrowheads="1"/>
            </p:cNvSpPr>
            <p:nvPr/>
          </p:nvSpPr>
          <p:spPr bwMode="auto">
            <a:xfrm>
              <a:off x="4041776" y="3733800"/>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273"/>
            <p:cNvSpPr>
              <a:spLocks noChangeArrowheads="1"/>
            </p:cNvSpPr>
            <p:nvPr/>
          </p:nvSpPr>
          <p:spPr bwMode="auto">
            <a:xfrm>
              <a:off x="4111626" y="3733800"/>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274"/>
            <p:cNvSpPr>
              <a:spLocks noChangeArrowheads="1"/>
            </p:cNvSpPr>
            <p:nvPr/>
          </p:nvSpPr>
          <p:spPr bwMode="auto">
            <a:xfrm>
              <a:off x="3973513" y="3802063"/>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275"/>
            <p:cNvSpPr>
              <a:spLocks noChangeArrowheads="1"/>
            </p:cNvSpPr>
            <p:nvPr/>
          </p:nvSpPr>
          <p:spPr bwMode="auto">
            <a:xfrm>
              <a:off x="4041776" y="3802063"/>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276"/>
            <p:cNvSpPr>
              <a:spLocks noChangeArrowheads="1"/>
            </p:cNvSpPr>
            <p:nvPr/>
          </p:nvSpPr>
          <p:spPr bwMode="auto">
            <a:xfrm>
              <a:off x="4111626" y="3802063"/>
              <a:ext cx="53975" cy="555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277"/>
            <p:cNvSpPr>
              <a:spLocks noChangeArrowheads="1"/>
            </p:cNvSpPr>
            <p:nvPr/>
          </p:nvSpPr>
          <p:spPr bwMode="auto">
            <a:xfrm>
              <a:off x="3973513" y="3870325"/>
              <a:ext cx="192088" cy="571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278"/>
            <p:cNvSpPr>
              <a:spLocks noChangeArrowheads="1"/>
            </p:cNvSpPr>
            <p:nvPr/>
          </p:nvSpPr>
          <p:spPr bwMode="auto">
            <a:xfrm>
              <a:off x="4111626" y="3663950"/>
              <a:ext cx="53975" cy="571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9"/>
            <p:cNvSpPr>
              <a:spLocks/>
            </p:cNvSpPr>
            <p:nvPr/>
          </p:nvSpPr>
          <p:spPr bwMode="auto">
            <a:xfrm>
              <a:off x="4239440" y="1340643"/>
              <a:ext cx="485775" cy="31908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80"/>
            <p:cNvSpPr>
              <a:spLocks/>
            </p:cNvSpPr>
            <p:nvPr/>
          </p:nvSpPr>
          <p:spPr bwMode="auto">
            <a:xfrm>
              <a:off x="4149726" y="1963737"/>
              <a:ext cx="184150" cy="119063"/>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Slide Number Placeholder 1"/>
          <p:cNvSpPr>
            <a:spLocks noGrp="1"/>
          </p:cNvSpPr>
          <p:nvPr>
            <p:ph type="sldNum" sz="quarter" idx="4"/>
          </p:nvPr>
        </p:nvSpPr>
        <p:spPr/>
        <p:txBody>
          <a:bodyPr/>
          <a:lstStyle/>
          <a:p>
            <a:pPr>
              <a:defRPr/>
            </a:pPr>
            <a:fld id="{75FAD755-3BD0-2447-A9DF-109DAABEFD99}" type="slidenum">
              <a:rPr lang="en-US" smtClean="0"/>
              <a:pPr>
                <a:defRPr/>
              </a:pPr>
              <a:t>76</a:t>
            </a:fld>
            <a:endParaRPr lang="en-US" dirty="0"/>
          </a:p>
        </p:txBody>
      </p:sp>
      <p:sp>
        <p:nvSpPr>
          <p:cNvPr id="298" name="Freeform 9"/>
          <p:cNvSpPr>
            <a:spLocks noEditPoints="1"/>
          </p:cNvSpPr>
          <p:nvPr/>
        </p:nvSpPr>
        <p:spPr bwMode="black">
          <a:xfrm>
            <a:off x="5944925" y="4892523"/>
            <a:ext cx="624913" cy="62728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8C00"/>
          </a:solidFill>
          <a:ln>
            <a:noFill/>
          </a:ln>
          <a:extLst/>
        </p:spPr>
        <p:txBody>
          <a:bodyPr vert="horz" wrap="square" lIns="121920" tIns="60960" rIns="121920" bIns="60960" numCol="1" anchor="t" anchorCtr="0" compatLnSpc="1">
            <a:prstTxWarp prst="textNoShape">
              <a:avLst/>
            </a:prstTxWarp>
          </a:bodyPr>
          <a:lstStyle/>
          <a:p>
            <a:pPr defTabSz="1219170"/>
            <a:endParaRPr lang="en-US" sz="2400" dirty="0">
              <a:solidFill>
                <a:srgbClr val="FFFFFF"/>
              </a:solidFill>
              <a:latin typeface="Calibri"/>
            </a:endParaRPr>
          </a:p>
        </p:txBody>
      </p:sp>
      <p:grpSp>
        <p:nvGrpSpPr>
          <p:cNvPr id="10" name="Group 9"/>
          <p:cNvGrpSpPr/>
          <p:nvPr/>
        </p:nvGrpSpPr>
        <p:grpSpPr>
          <a:xfrm>
            <a:off x="9614588" y="1995672"/>
            <a:ext cx="647012" cy="1119537"/>
            <a:chOff x="10696575" y="2087563"/>
            <a:chExt cx="947738" cy="1639888"/>
          </a:xfrm>
        </p:grpSpPr>
        <p:sp>
          <p:nvSpPr>
            <p:cNvPr id="11" name="Oval 5"/>
            <p:cNvSpPr>
              <a:spLocks noChangeArrowheads="1"/>
            </p:cNvSpPr>
            <p:nvPr/>
          </p:nvSpPr>
          <p:spPr bwMode="auto">
            <a:xfrm>
              <a:off x="10842625" y="2203450"/>
              <a:ext cx="336550" cy="333375"/>
            </a:xfrm>
            <a:prstGeom prst="ellipse">
              <a:avLst/>
            </a:prstGeom>
            <a:noFill/>
            <a:ln w="20638" cap="flat">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6"/>
            <p:cNvSpPr>
              <a:spLocks noChangeArrowheads="1"/>
            </p:cNvSpPr>
            <p:nvPr/>
          </p:nvSpPr>
          <p:spPr bwMode="auto">
            <a:xfrm>
              <a:off x="10728325" y="2087563"/>
              <a:ext cx="568325" cy="568325"/>
            </a:xfrm>
            <a:prstGeom prst="ellipse">
              <a:avLst/>
            </a:prstGeom>
            <a:noFill/>
            <a:ln w="20638" cap="flat">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10696575" y="2287588"/>
              <a:ext cx="947738" cy="1439863"/>
            </a:xfrm>
            <a:custGeom>
              <a:avLst/>
              <a:gdLst>
                <a:gd name="T0" fmla="*/ 336 w 336"/>
                <a:gd name="T1" fmla="*/ 357 h 512"/>
                <a:gd name="T2" fmla="*/ 336 w 336"/>
                <a:gd name="T3" fmla="*/ 344 h 512"/>
                <a:gd name="T4" fmla="*/ 336 w 336"/>
                <a:gd name="T5" fmla="*/ 344 h 512"/>
                <a:gd name="T6" fmla="*/ 336 w 336"/>
                <a:gd name="T7" fmla="*/ 290 h 512"/>
                <a:gd name="T8" fmla="*/ 336 w 336"/>
                <a:gd name="T9" fmla="*/ 221 h 512"/>
                <a:gd name="T10" fmla="*/ 336 w 336"/>
                <a:gd name="T11" fmla="*/ 220 h 512"/>
                <a:gd name="T12" fmla="*/ 304 w 336"/>
                <a:gd name="T13" fmla="*/ 188 h 512"/>
                <a:gd name="T14" fmla="*/ 271 w 336"/>
                <a:gd name="T15" fmla="*/ 220 h 512"/>
                <a:gd name="T16" fmla="*/ 271 w 336"/>
                <a:gd name="T17" fmla="*/ 204 h 512"/>
                <a:gd name="T18" fmla="*/ 239 w 336"/>
                <a:gd name="T19" fmla="*/ 172 h 512"/>
                <a:gd name="T20" fmla="*/ 207 w 336"/>
                <a:gd name="T21" fmla="*/ 204 h 512"/>
                <a:gd name="T22" fmla="*/ 207 w 336"/>
                <a:gd name="T23" fmla="*/ 187 h 512"/>
                <a:gd name="T24" fmla="*/ 175 w 336"/>
                <a:gd name="T25" fmla="*/ 155 h 512"/>
                <a:gd name="T26" fmla="*/ 143 w 336"/>
                <a:gd name="T27" fmla="*/ 187 h 512"/>
                <a:gd name="T28" fmla="*/ 143 w 336"/>
                <a:gd name="T29" fmla="*/ 32 h 512"/>
                <a:gd name="T30" fmla="*/ 111 w 336"/>
                <a:gd name="T31" fmla="*/ 0 h 512"/>
                <a:gd name="T32" fmla="*/ 79 w 336"/>
                <a:gd name="T33" fmla="*/ 32 h 512"/>
                <a:gd name="T34" fmla="*/ 79 w 336"/>
                <a:gd name="T35" fmla="*/ 221 h 512"/>
                <a:gd name="T36" fmla="*/ 79 w 336"/>
                <a:gd name="T37" fmla="*/ 311 h 512"/>
                <a:gd name="T38" fmla="*/ 65 w 336"/>
                <a:gd name="T39" fmla="*/ 329 h 512"/>
                <a:gd name="T40" fmla="*/ 65 w 336"/>
                <a:gd name="T41" fmla="*/ 250 h 512"/>
                <a:gd name="T42" fmla="*/ 33 w 336"/>
                <a:gd name="T43" fmla="*/ 217 h 512"/>
                <a:gd name="T44" fmla="*/ 0 w 336"/>
                <a:gd name="T45" fmla="*/ 217 h 512"/>
                <a:gd name="T46" fmla="*/ 0 w 336"/>
                <a:gd name="T47" fmla="*/ 250 h 512"/>
                <a:gd name="T48" fmla="*/ 0 w 336"/>
                <a:gd name="T49" fmla="*/ 344 h 512"/>
                <a:gd name="T50" fmla="*/ 0 w 336"/>
                <a:gd name="T51" fmla="*/ 344 h 512"/>
                <a:gd name="T52" fmla="*/ 0 w 336"/>
                <a:gd name="T53" fmla="*/ 344 h 512"/>
                <a:gd name="T54" fmla="*/ 168 w 336"/>
                <a:gd name="T55" fmla="*/ 512 h 512"/>
                <a:gd name="T56" fmla="*/ 335 w 336"/>
                <a:gd name="T57" fmla="*/ 362 h 512"/>
                <a:gd name="T58" fmla="*/ 336 w 336"/>
                <a:gd name="T59" fmla="*/ 362 h 512"/>
                <a:gd name="T60" fmla="*/ 336 w 336"/>
                <a:gd name="T61" fmla="*/ 3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6" h="512">
                  <a:moveTo>
                    <a:pt x="336" y="357"/>
                  </a:moveTo>
                  <a:cubicBezTo>
                    <a:pt x="336" y="353"/>
                    <a:pt x="336" y="348"/>
                    <a:pt x="336" y="344"/>
                  </a:cubicBezTo>
                  <a:cubicBezTo>
                    <a:pt x="336" y="344"/>
                    <a:pt x="336" y="344"/>
                    <a:pt x="336" y="344"/>
                  </a:cubicBezTo>
                  <a:cubicBezTo>
                    <a:pt x="336" y="290"/>
                    <a:pt x="336" y="290"/>
                    <a:pt x="336" y="290"/>
                  </a:cubicBezTo>
                  <a:cubicBezTo>
                    <a:pt x="336" y="221"/>
                    <a:pt x="336" y="221"/>
                    <a:pt x="336" y="221"/>
                  </a:cubicBezTo>
                  <a:cubicBezTo>
                    <a:pt x="336" y="220"/>
                    <a:pt x="336" y="220"/>
                    <a:pt x="336" y="220"/>
                  </a:cubicBezTo>
                  <a:cubicBezTo>
                    <a:pt x="336" y="202"/>
                    <a:pt x="321" y="188"/>
                    <a:pt x="304" y="188"/>
                  </a:cubicBezTo>
                  <a:cubicBezTo>
                    <a:pt x="286" y="188"/>
                    <a:pt x="271" y="202"/>
                    <a:pt x="271" y="220"/>
                  </a:cubicBezTo>
                  <a:cubicBezTo>
                    <a:pt x="271" y="204"/>
                    <a:pt x="271" y="204"/>
                    <a:pt x="271" y="204"/>
                  </a:cubicBezTo>
                  <a:cubicBezTo>
                    <a:pt x="271" y="186"/>
                    <a:pt x="257" y="172"/>
                    <a:pt x="239" y="172"/>
                  </a:cubicBezTo>
                  <a:cubicBezTo>
                    <a:pt x="222" y="172"/>
                    <a:pt x="207" y="186"/>
                    <a:pt x="207" y="204"/>
                  </a:cubicBezTo>
                  <a:cubicBezTo>
                    <a:pt x="207" y="187"/>
                    <a:pt x="207" y="187"/>
                    <a:pt x="207" y="187"/>
                  </a:cubicBezTo>
                  <a:cubicBezTo>
                    <a:pt x="207" y="169"/>
                    <a:pt x="193" y="155"/>
                    <a:pt x="175" y="155"/>
                  </a:cubicBezTo>
                  <a:cubicBezTo>
                    <a:pt x="157" y="155"/>
                    <a:pt x="143" y="169"/>
                    <a:pt x="143" y="187"/>
                  </a:cubicBezTo>
                  <a:cubicBezTo>
                    <a:pt x="143" y="32"/>
                    <a:pt x="143" y="32"/>
                    <a:pt x="143" y="32"/>
                  </a:cubicBezTo>
                  <a:cubicBezTo>
                    <a:pt x="143" y="14"/>
                    <a:pt x="128" y="0"/>
                    <a:pt x="111" y="0"/>
                  </a:cubicBezTo>
                  <a:cubicBezTo>
                    <a:pt x="93" y="0"/>
                    <a:pt x="79" y="14"/>
                    <a:pt x="79" y="32"/>
                  </a:cubicBezTo>
                  <a:cubicBezTo>
                    <a:pt x="79" y="221"/>
                    <a:pt x="79" y="221"/>
                    <a:pt x="79" y="221"/>
                  </a:cubicBezTo>
                  <a:cubicBezTo>
                    <a:pt x="79" y="311"/>
                    <a:pt x="79" y="311"/>
                    <a:pt x="79" y="311"/>
                  </a:cubicBezTo>
                  <a:cubicBezTo>
                    <a:pt x="79" y="318"/>
                    <a:pt x="75" y="329"/>
                    <a:pt x="65" y="329"/>
                  </a:cubicBezTo>
                  <a:cubicBezTo>
                    <a:pt x="65" y="250"/>
                    <a:pt x="65" y="250"/>
                    <a:pt x="65" y="250"/>
                  </a:cubicBezTo>
                  <a:cubicBezTo>
                    <a:pt x="65" y="232"/>
                    <a:pt x="50" y="217"/>
                    <a:pt x="33" y="217"/>
                  </a:cubicBezTo>
                  <a:cubicBezTo>
                    <a:pt x="0" y="217"/>
                    <a:pt x="0" y="217"/>
                    <a:pt x="0" y="217"/>
                  </a:cubicBezTo>
                  <a:cubicBezTo>
                    <a:pt x="0" y="250"/>
                    <a:pt x="0" y="250"/>
                    <a:pt x="0" y="250"/>
                  </a:cubicBezTo>
                  <a:cubicBezTo>
                    <a:pt x="0" y="344"/>
                    <a:pt x="0" y="344"/>
                    <a:pt x="0" y="344"/>
                  </a:cubicBezTo>
                  <a:cubicBezTo>
                    <a:pt x="0" y="344"/>
                    <a:pt x="0" y="344"/>
                    <a:pt x="0" y="344"/>
                  </a:cubicBezTo>
                  <a:cubicBezTo>
                    <a:pt x="0" y="344"/>
                    <a:pt x="0" y="344"/>
                    <a:pt x="0" y="344"/>
                  </a:cubicBezTo>
                  <a:cubicBezTo>
                    <a:pt x="0" y="437"/>
                    <a:pt x="75" y="512"/>
                    <a:pt x="168" y="512"/>
                  </a:cubicBezTo>
                  <a:cubicBezTo>
                    <a:pt x="255" y="512"/>
                    <a:pt x="326" y="447"/>
                    <a:pt x="335" y="362"/>
                  </a:cubicBezTo>
                  <a:cubicBezTo>
                    <a:pt x="336" y="362"/>
                    <a:pt x="336" y="362"/>
                    <a:pt x="336" y="362"/>
                  </a:cubicBezTo>
                  <a:lnTo>
                    <a:pt x="336" y="3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78847968"/>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856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265377"/>
            <a:ext cx="5254867" cy="2142125"/>
          </a:xfrm>
        </p:spPr>
        <p:txBody>
          <a:bodyPr/>
          <a:lstStyle/>
          <a:p>
            <a:pPr marL="566738" indent="-465138">
              <a:lnSpc>
                <a:spcPct val="100000"/>
              </a:lnSpc>
              <a:spcBef>
                <a:spcPts val="200"/>
              </a:spcBef>
              <a:spcAft>
                <a:spcPts val="300"/>
              </a:spcAft>
              <a:buClr>
                <a:schemeClr val="accent2"/>
              </a:buClr>
              <a:buSzPct val="100000"/>
              <a:buFont typeface="+mj-lt"/>
              <a:buAutoNum type="arabicPeriod"/>
            </a:pP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Job management: </a:t>
            </a:r>
            <a:b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br>
            <a:r>
              <a:rPr lang="en-US" sz="2400" dirty="0">
                <a:solidFill>
                  <a:schemeClr val="tx1">
                    <a:lumMod val="65000"/>
                    <a:lumOff val="35000"/>
                  </a:schemeClr>
                </a:solidFill>
                <a:latin typeface="+mn-lt"/>
              </a:rPr>
              <a:t>The total number of jobs submitted as well as the number that succeeded, failed or were cancelled</a:t>
            </a:r>
          </a:p>
        </p:txBody>
      </p:sp>
      <p:sp>
        <p:nvSpPr>
          <p:cNvPr id="2" name="Title 1"/>
          <p:cNvSpPr>
            <a:spLocks noGrp="1"/>
          </p:cNvSpPr>
          <p:nvPr>
            <p:ph type="title"/>
          </p:nvPr>
        </p:nvSpPr>
        <p:spPr/>
        <p:txBody>
          <a:bodyPr/>
          <a:lstStyle/>
          <a:p>
            <a:r>
              <a:rPr lang="en-US" dirty="0"/>
              <a:t>Visualizing ADL Analytics monitoring charts</a:t>
            </a: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6518792" y="1368081"/>
            <a:ext cx="4683803" cy="1200329"/>
          </a:xfrm>
          <a:prstGeom prst="rect">
            <a:avLst/>
          </a:prstGeom>
        </p:spPr>
        <p:txBody>
          <a:bodyPr wrap="square">
            <a:spAutoFit/>
          </a:bodyPr>
          <a:lstStyle/>
          <a:p>
            <a:pPr marL="615950" marR="0" lvl="0" indent="-514350" defTabSz="914400" eaLnBrk="1" fontAlgn="auto" latinLnBrk="0" hangingPunct="1">
              <a:lnSpc>
                <a:spcPct val="100000"/>
              </a:lnSpc>
              <a:spcBef>
                <a:spcPts val="200"/>
              </a:spcBef>
              <a:spcAft>
                <a:spcPts val="300"/>
              </a:spcAft>
              <a:buClr>
                <a:schemeClr val="accent2"/>
              </a:buClr>
              <a:buSzPct val="100000"/>
              <a:buFont typeface="+mj-lt"/>
              <a:buAutoNum type="arabicPeriod" startAt="2"/>
              <a:tabLst/>
              <a:defRPr/>
            </a:pPr>
            <a:r>
              <a:rPr kumimoji="0" lang="en-US" sz="2400" b="0" i="0" u="none" strike="noStrike" kern="0" cap="none" spc="0" normalizeH="0" baseline="0" noProof="0" dirty="0">
                <a:ln>
                  <a:noFill/>
                </a:ln>
                <a:solidFill>
                  <a:schemeClr val="accent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Usage: </a:t>
            </a:r>
            <a:br>
              <a:rPr kumimoji="0" lang="en-US" sz="2400" b="0" i="0" u="none" strike="noStrike" kern="0" cap="none" spc="0" normalizeH="0" baseline="0" noProof="0" dirty="0">
                <a:ln>
                  <a:noFill/>
                </a:ln>
                <a:solidFill>
                  <a:schemeClr val="accent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2400" b="0" i="0" u="none" strike="noStrike" kern="0" cap="none" spc="0" normalizeH="0" baseline="0" noProof="0" dirty="0">
                <a:ln>
                  <a:noFill/>
                </a:ln>
                <a:solidFill>
                  <a:schemeClr val="tx1">
                    <a:lumMod val="65000"/>
                    <a:lumOff val="35000"/>
                  </a:schemeClr>
                </a:solidFill>
                <a:effectLst/>
                <a:uLnTx/>
                <a:uFillTx/>
                <a:ea typeface="ＭＳ Ｐゴシック" charset="0"/>
                <a:cs typeface="ＭＳ Ｐゴシック" charset="0"/>
              </a:rPr>
              <a:t>The number of compute hours consumed by the jobs</a:t>
            </a:r>
          </a:p>
        </p:txBody>
      </p:sp>
      <p:pic>
        <p:nvPicPr>
          <p:cNvPr id="10" name="Picture 9"/>
          <p:cNvPicPr>
            <a:picLocks noChangeAspect="1"/>
          </p:cNvPicPr>
          <p:nvPr/>
        </p:nvPicPr>
        <p:blipFill rotWithShape="1">
          <a:blip r:embed="rId3"/>
          <a:srcRect l="-1" r="195"/>
          <a:stretch/>
        </p:blipFill>
        <p:spPr>
          <a:xfrm>
            <a:off x="488573" y="3564400"/>
            <a:ext cx="4806805" cy="2115526"/>
          </a:xfrm>
          <a:prstGeom prst="rect">
            <a:avLst/>
          </a:prstGeom>
        </p:spPr>
      </p:pic>
      <p:pic>
        <p:nvPicPr>
          <p:cNvPr id="11" name="Picture 10"/>
          <p:cNvPicPr>
            <a:picLocks noChangeAspect="1"/>
          </p:cNvPicPr>
          <p:nvPr/>
        </p:nvPicPr>
        <p:blipFill rotWithShape="1">
          <a:blip r:embed="rId4"/>
          <a:srcRect r="196"/>
          <a:stretch/>
        </p:blipFill>
        <p:spPr>
          <a:xfrm>
            <a:off x="6462624" y="3561788"/>
            <a:ext cx="4796138" cy="2120750"/>
          </a:xfrm>
          <a:prstGeom prst="rect">
            <a:avLst/>
          </a:prstGeom>
        </p:spPr>
      </p:pic>
    </p:spTree>
    <p:extLst>
      <p:ext uri="{BB962C8B-B14F-4D97-AF65-F5344CB8AC3E}">
        <p14:creationId xmlns:p14="http://schemas.microsoft.com/office/powerpoint/2010/main" val="3883971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250"/>
                                        <p:tgtEl>
                                          <p:spTgt spid="4">
                                            <p:txEl>
                                              <p:pRg st="0" end="0"/>
                                            </p:txEl>
                                          </p:spTgt>
                                        </p:tgtEl>
                                      </p:cBhvr>
                                    </p:animEffect>
                                  </p:childTnLst>
                                </p:cTn>
                              </p:par>
                              <p:par>
                                <p:cTn id="8" presetID="10" presetClass="entr" presetSubtype="0" fill="hold"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036824" y="1200380"/>
            <a:ext cx="5292371" cy="3412994"/>
          </a:xfrm>
          <a:prstGeom prst="rect">
            <a:avLst/>
          </a:prstGeom>
        </p:spPr>
      </p:pic>
      <p:pic>
        <p:nvPicPr>
          <p:cNvPr id="10" name="Picture 9"/>
          <p:cNvPicPr>
            <a:picLocks noChangeAspect="1"/>
          </p:cNvPicPr>
          <p:nvPr/>
        </p:nvPicPr>
        <p:blipFill>
          <a:blip r:embed="rId4"/>
          <a:stretch>
            <a:fillRect/>
          </a:stretch>
        </p:blipFill>
        <p:spPr>
          <a:xfrm>
            <a:off x="376567" y="1200380"/>
            <a:ext cx="3385363" cy="5177271"/>
          </a:xfrm>
          <a:prstGeom prst="rect">
            <a:avLst/>
          </a:prstGeom>
        </p:spPr>
      </p:pic>
      <p:sp>
        <p:nvSpPr>
          <p:cNvPr id="2" name="Title 1"/>
          <p:cNvSpPr>
            <a:spLocks noGrp="1"/>
          </p:cNvSpPr>
          <p:nvPr>
            <p:ph type="title"/>
          </p:nvPr>
        </p:nvSpPr>
        <p:spPr/>
        <p:txBody>
          <a:bodyPr/>
          <a:lstStyle/>
          <a:p>
            <a:r>
              <a:rPr lang="en-US" dirty="0"/>
              <a:t>Creating an ADL Analytics account</a:t>
            </a:r>
          </a:p>
        </p:txBody>
      </p:sp>
      <p:sp>
        <p:nvSpPr>
          <p:cNvPr id="8" name="Rectangle 7"/>
          <p:cNvSpPr/>
          <p:nvPr/>
        </p:nvSpPr>
        <p:spPr bwMode="auto">
          <a:xfrm>
            <a:off x="439908" y="6145375"/>
            <a:ext cx="659550" cy="232276"/>
          </a:xfrm>
          <a:prstGeom prst="rect">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9" name="Rectangle 8"/>
          <p:cNvSpPr/>
          <p:nvPr/>
        </p:nvSpPr>
        <p:spPr bwMode="auto">
          <a:xfrm>
            <a:off x="4119505" y="4324848"/>
            <a:ext cx="615782" cy="225381"/>
          </a:xfrm>
          <a:prstGeom prst="rect">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nvGrpSpPr>
          <p:cNvPr id="21" name="Group 20"/>
          <p:cNvGrpSpPr/>
          <p:nvPr/>
        </p:nvGrpSpPr>
        <p:grpSpPr>
          <a:xfrm>
            <a:off x="6683829" y="2386692"/>
            <a:ext cx="5021785" cy="1669742"/>
            <a:chOff x="6683829" y="2386692"/>
            <a:chExt cx="5021785" cy="1669742"/>
          </a:xfrm>
        </p:grpSpPr>
        <p:sp>
          <p:nvSpPr>
            <p:cNvPr id="11" name="TextBox 10"/>
            <p:cNvSpPr txBox="1"/>
            <p:nvPr/>
          </p:nvSpPr>
          <p:spPr>
            <a:xfrm>
              <a:off x="9446685" y="2625814"/>
              <a:ext cx="2258929" cy="1430620"/>
            </a:xfrm>
            <a:prstGeom prst="rect">
              <a:avLst/>
            </a:prstGeom>
            <a:solidFill>
              <a:schemeClr val="bg1">
                <a:lumMod val="95000"/>
              </a:schemeClr>
            </a:solidFill>
            <a:ln>
              <a:noFill/>
            </a:ln>
          </p:spPr>
          <p:txBody>
            <a:bodyPr wrap="square" lIns="91440" tIns="45720" rIns="91440" bIns="45720" rtlCol="0">
              <a:noAutofit/>
            </a:bodyPr>
            <a:lstStyle/>
            <a:p>
              <a:pPr marL="171450" marR="0" lvl="0" indent="-114300" defTabSz="914400" eaLnBrk="1" fontAlgn="auto" latinLnBrk="0" hangingPunct="1">
                <a:lnSpc>
                  <a:spcPct val="100000"/>
                </a:lnSpc>
                <a:spcBef>
                  <a:spcPts val="0"/>
                </a:spcBef>
                <a:spcAft>
                  <a:spcPts val="2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tx1">
                      <a:lumMod val="75000"/>
                      <a:lumOff val="25000"/>
                    </a:schemeClr>
                  </a:solidFill>
                  <a:effectLst/>
                  <a:uLnTx/>
                  <a:uFillTx/>
                </a:rPr>
                <a:t>Create a new ADL store default account, or</a:t>
              </a:r>
              <a:br>
                <a:rPr kumimoji="0" lang="en-US" sz="1200" b="0" i="0" u="none" strike="noStrike" kern="0" cap="none" spc="0" normalizeH="0" baseline="0" noProof="0" dirty="0">
                  <a:ln>
                    <a:noFill/>
                  </a:ln>
                  <a:solidFill>
                    <a:schemeClr val="tx1">
                      <a:lumMod val="75000"/>
                      <a:lumOff val="25000"/>
                    </a:schemeClr>
                  </a:solidFill>
                  <a:effectLst/>
                  <a:uLnTx/>
                  <a:uFillTx/>
                </a:rPr>
              </a:br>
              <a:br>
                <a:rPr kumimoji="0" lang="en-US" sz="1200" b="0" i="0" u="none" strike="noStrike" kern="0" cap="none" spc="0" normalizeH="0" baseline="0" noProof="0" dirty="0">
                  <a:ln>
                    <a:noFill/>
                  </a:ln>
                  <a:solidFill>
                    <a:schemeClr val="tx1">
                      <a:lumMod val="75000"/>
                      <a:lumOff val="25000"/>
                    </a:schemeClr>
                  </a:solidFill>
                  <a:effectLst/>
                  <a:uLnTx/>
                  <a:uFillTx/>
                </a:rPr>
              </a:br>
              <a:endParaRPr kumimoji="0" lang="en-US" sz="1200" b="0" i="0" u="none" strike="noStrike" kern="0" cap="none" spc="0" normalizeH="0" baseline="0" noProof="0" dirty="0">
                <a:ln>
                  <a:noFill/>
                </a:ln>
                <a:solidFill>
                  <a:schemeClr val="tx1">
                    <a:lumMod val="75000"/>
                    <a:lumOff val="25000"/>
                  </a:schemeClr>
                </a:solidFill>
                <a:effectLst/>
                <a:uLnTx/>
                <a:uFillTx/>
              </a:endParaRPr>
            </a:p>
            <a:p>
              <a:pPr marL="171450" marR="0" lvl="0" indent="-114300" defTabSz="914400" eaLnBrk="1" fontAlgn="auto" latinLnBrk="0" hangingPunct="1">
                <a:lnSpc>
                  <a:spcPct val="100000"/>
                </a:lnSpc>
                <a:spcBef>
                  <a:spcPts val="0"/>
                </a:spcBef>
                <a:spcAft>
                  <a:spcPts val="200"/>
                </a:spcAft>
                <a:buClr>
                  <a:schemeClr val="accent2"/>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tx1">
                      <a:lumMod val="75000"/>
                      <a:lumOff val="25000"/>
                    </a:schemeClr>
                  </a:solidFill>
                  <a:effectLst/>
                  <a:uLnTx/>
                  <a:uFillTx/>
                </a:rPr>
                <a:t>Associate with an existing ADL store account (with the right permissions)</a:t>
              </a:r>
            </a:p>
          </p:txBody>
        </p:sp>
        <p:sp>
          <p:nvSpPr>
            <p:cNvPr id="19" name="Freeform 18"/>
            <p:cNvSpPr/>
            <p:nvPr/>
          </p:nvSpPr>
          <p:spPr bwMode="auto">
            <a:xfrm>
              <a:off x="7201865" y="2386692"/>
              <a:ext cx="2323135" cy="378279"/>
            </a:xfrm>
            <a:custGeom>
              <a:avLst/>
              <a:gdLst>
                <a:gd name="connsiteX0" fmla="*/ 743578 w 743578"/>
                <a:gd name="connsiteY0" fmla="*/ 773723 h 773723"/>
                <a:gd name="connsiteX1" fmla="*/ 331596 w 743578"/>
                <a:gd name="connsiteY1" fmla="*/ 773723 h 773723"/>
                <a:gd name="connsiteX2" fmla="*/ 331596 w 743578"/>
                <a:gd name="connsiteY2" fmla="*/ 0 h 773723"/>
                <a:gd name="connsiteX3" fmla="*/ 0 w 743578"/>
                <a:gd name="connsiteY3" fmla="*/ 0 h 773723"/>
              </a:gdLst>
              <a:ahLst/>
              <a:cxnLst>
                <a:cxn ang="0">
                  <a:pos x="connsiteX0" y="connsiteY0"/>
                </a:cxn>
                <a:cxn ang="0">
                  <a:pos x="connsiteX1" y="connsiteY1"/>
                </a:cxn>
                <a:cxn ang="0">
                  <a:pos x="connsiteX2" y="connsiteY2"/>
                </a:cxn>
                <a:cxn ang="0">
                  <a:pos x="connsiteX3" y="connsiteY3"/>
                </a:cxn>
              </a:cxnLst>
              <a:rect l="l" t="t" r="r" b="b"/>
              <a:pathLst>
                <a:path w="743578" h="773723">
                  <a:moveTo>
                    <a:pt x="743578" y="773723"/>
                  </a:moveTo>
                  <a:lnTo>
                    <a:pt x="331596" y="773723"/>
                  </a:lnTo>
                  <a:lnTo>
                    <a:pt x="331596" y="0"/>
                  </a:lnTo>
                  <a:lnTo>
                    <a:pt x="0" y="0"/>
                  </a:lnTo>
                </a:path>
              </a:pathLst>
            </a:custGeom>
            <a:ln w="57150">
              <a:solidFill>
                <a:srgbClr val="50B347"/>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p:nvPr/>
          </p:nvSpPr>
          <p:spPr bwMode="auto">
            <a:xfrm>
              <a:off x="6683829" y="2737140"/>
              <a:ext cx="2841171" cy="779967"/>
            </a:xfrm>
            <a:custGeom>
              <a:avLst/>
              <a:gdLst>
                <a:gd name="connsiteX0" fmla="*/ 743578 w 743578"/>
                <a:gd name="connsiteY0" fmla="*/ 773723 h 773723"/>
                <a:gd name="connsiteX1" fmla="*/ 331596 w 743578"/>
                <a:gd name="connsiteY1" fmla="*/ 773723 h 773723"/>
                <a:gd name="connsiteX2" fmla="*/ 331596 w 743578"/>
                <a:gd name="connsiteY2" fmla="*/ 0 h 773723"/>
                <a:gd name="connsiteX3" fmla="*/ 0 w 743578"/>
                <a:gd name="connsiteY3" fmla="*/ 0 h 773723"/>
                <a:gd name="connsiteX0" fmla="*/ 639822 w 639822"/>
                <a:gd name="connsiteY0" fmla="*/ 773723 h 773723"/>
                <a:gd name="connsiteX1" fmla="*/ 227840 w 639822"/>
                <a:gd name="connsiteY1" fmla="*/ 773723 h 773723"/>
                <a:gd name="connsiteX2" fmla="*/ 227840 w 639822"/>
                <a:gd name="connsiteY2" fmla="*/ 0 h 773723"/>
                <a:gd name="connsiteX3" fmla="*/ 0 w 639822"/>
                <a:gd name="connsiteY3" fmla="*/ 0 h 773723"/>
              </a:gdLst>
              <a:ahLst/>
              <a:cxnLst>
                <a:cxn ang="0">
                  <a:pos x="connsiteX0" y="connsiteY0"/>
                </a:cxn>
                <a:cxn ang="0">
                  <a:pos x="connsiteX1" y="connsiteY1"/>
                </a:cxn>
                <a:cxn ang="0">
                  <a:pos x="connsiteX2" y="connsiteY2"/>
                </a:cxn>
                <a:cxn ang="0">
                  <a:pos x="connsiteX3" y="connsiteY3"/>
                </a:cxn>
              </a:cxnLst>
              <a:rect l="l" t="t" r="r" b="b"/>
              <a:pathLst>
                <a:path w="639822" h="773723">
                  <a:moveTo>
                    <a:pt x="639822" y="773723"/>
                  </a:moveTo>
                  <a:lnTo>
                    <a:pt x="227840" y="773723"/>
                  </a:lnTo>
                  <a:lnTo>
                    <a:pt x="227840" y="0"/>
                  </a:lnTo>
                  <a:lnTo>
                    <a:pt x="0" y="0"/>
                  </a:lnTo>
                </a:path>
              </a:pathLst>
            </a:custGeom>
            <a:ln w="57150">
              <a:solidFill>
                <a:srgbClr val="50B347"/>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3707" y="4152498"/>
            <a:ext cx="2261907" cy="2297874"/>
          </a:xfrm>
          <a:prstGeom prst="rect">
            <a:avLst/>
          </a:prstGeom>
        </p:spPr>
      </p:pic>
    </p:spTree>
    <p:extLst>
      <p:ext uri="{BB962C8B-B14F-4D97-AF65-F5344CB8AC3E}">
        <p14:creationId xmlns:p14="http://schemas.microsoft.com/office/powerpoint/2010/main" val="6989040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N23NoVXbkS5ILObizlpN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Theme1">
  <a:themeElements>
    <a:clrScheme name="Custom 3">
      <a:dk1>
        <a:srgbClr val="000000"/>
      </a:dk1>
      <a:lt1>
        <a:srgbClr val="FFFFFF"/>
      </a:lt1>
      <a:dk2>
        <a:srgbClr val="505050"/>
      </a:dk2>
      <a:lt2>
        <a:srgbClr val="D2D2D2"/>
      </a:lt2>
      <a:accent1>
        <a:srgbClr val="0D163D"/>
      </a:accent1>
      <a:accent2>
        <a:srgbClr val="50B347"/>
      </a:accent2>
      <a:accent3>
        <a:srgbClr val="FEF808"/>
      </a:accent3>
      <a:accent4>
        <a:srgbClr val="A5ACAF"/>
      </a:accent4>
      <a:accent5>
        <a:srgbClr val="FB7D37"/>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2.xml><?xml version="1.0" encoding="utf-8"?>
<a:theme xmlns:a="http://schemas.openxmlformats.org/drawingml/2006/main" name="Office Theme_tea">
  <a:themeElements>
    <a:clrScheme name="ADLA">
      <a:dk1>
        <a:srgbClr val="505050"/>
      </a:dk1>
      <a:lt1>
        <a:srgbClr val="FFFFFF"/>
      </a:lt1>
      <a:dk2>
        <a:srgbClr val="002050"/>
      </a:dk2>
      <a:lt2>
        <a:srgbClr val="F2F2F2"/>
      </a:lt2>
      <a:accent1>
        <a:srgbClr val="50B347"/>
      </a:accent1>
      <a:accent2>
        <a:srgbClr val="0078D7"/>
      </a:accent2>
      <a:accent3>
        <a:srgbClr val="00BCF2"/>
      </a:accent3>
      <a:accent4>
        <a:srgbClr val="FF8C00"/>
      </a:accent4>
      <a:accent5>
        <a:srgbClr val="E74B3C"/>
      </a:accent5>
      <a:accent6>
        <a:srgbClr val="5C2D91"/>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heme1">
  <a:themeElements>
    <a:clrScheme name="Custom 3">
      <a:dk1>
        <a:srgbClr val="000000"/>
      </a:dk1>
      <a:lt1>
        <a:srgbClr val="FFFFFF"/>
      </a:lt1>
      <a:dk2>
        <a:srgbClr val="505050"/>
      </a:dk2>
      <a:lt2>
        <a:srgbClr val="D2D2D2"/>
      </a:lt2>
      <a:accent1>
        <a:srgbClr val="0D163D"/>
      </a:accent1>
      <a:accent2>
        <a:srgbClr val="50B347"/>
      </a:accent2>
      <a:accent3>
        <a:srgbClr val="FEF808"/>
      </a:accent3>
      <a:accent4>
        <a:srgbClr val="A5ACAF"/>
      </a:accent4>
      <a:accent5>
        <a:srgbClr val="FB7D37"/>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4.xml><?xml version="1.0" encoding="utf-8"?>
<a:theme xmlns:a="http://schemas.openxmlformats.org/drawingml/2006/main" name="1_Office Theme_tea">
  <a:themeElements>
    <a:clrScheme name="ADLA">
      <a:dk1>
        <a:srgbClr val="505050"/>
      </a:dk1>
      <a:lt1>
        <a:srgbClr val="FFFFFF"/>
      </a:lt1>
      <a:dk2>
        <a:srgbClr val="002050"/>
      </a:dk2>
      <a:lt2>
        <a:srgbClr val="F2F2F2"/>
      </a:lt2>
      <a:accent1>
        <a:srgbClr val="50B347"/>
      </a:accent1>
      <a:accent2>
        <a:srgbClr val="0078D7"/>
      </a:accent2>
      <a:accent3>
        <a:srgbClr val="00BCF2"/>
      </a:accent3>
      <a:accent4>
        <a:srgbClr val="FF8C00"/>
      </a:accent4>
      <a:accent5>
        <a:srgbClr val="E74B3C"/>
      </a:accent5>
      <a:accent6>
        <a:srgbClr val="5C2D91"/>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deck gives a technical overview of the Azure Data Lake Analytics Service. It dives into aspects of the service that you'd want to know and the portal integration and the developer tooling. Use this deck for conversations with technical teams.​</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Oliver Chiu</DisplayName>
        <AccountId>123</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i:0#.f|membership|meeryan@microsoft.com</DisplayName>
        <AccountId>37</AccountId>
        <AccountType/>
      </UserInfo>
      <UserInfo>
        <DisplayName>i:0#.f|membership|v-anmarv@microsoft.com</DisplayName>
        <AccountId>45</AccountId>
        <AccountType/>
      </UserInfo>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https://microsoft.sharepoint.com/sites/Infopedia_G01KC/Media/Thumbnails/G01KC-1-3614/Azure%20Data%20Lake%20Analytics%20-%20Technical%20Overview.png</Url>
      <Description>/sites/Infopedia_G01KC/Media/Thumbnails/G01KC-1-3614/Azure Data Lake Analytics - Technical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modern data warehouses</TermName>
          <TermId xmlns="http://schemas.microsoft.com/office/infopath/2007/PartnerControls">73a3f3c0-b1f4-4059-b3f7-d568167cd895</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Azure Data Factory</TermName>
          <TermId xmlns="http://schemas.microsoft.com/office/infopath/2007/PartnerControls">fdd46938-00cb-4956-a9bd-9ee636ecbeaa</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73</Value>
      <Value>34</Value>
      <Value>401</Value>
      <Value>30</Value>
      <Value>29</Value>
      <Value>435</Value>
      <Value>26</Value>
      <Value>399</Value>
      <Value>22</Value>
      <Value>21</Value>
      <Value>20</Value>
      <Value>14</Value>
      <Value>82</Value>
      <Value>42</Value>
      <Value>1741</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G01KC-1-3614 KC02-23-50139</GenericText2>
    <_dlc_DocId xmlns="230e9df3-be65-4c73-a93b-d1236ebd677e">G01KC-99682991-19575</_dlc_DocId>
    <_dlc_DocIdUrl xmlns="230e9df3-be65-4c73-a93b-d1236ebd677e">
      <Url>https://microsoft.sharepoint.com/sites/Infopedia_G01KC/_layouts/15/DocIdRedir.aspx?ID=G01KC-99682991-19575</Url>
      <Description>G01KC-99682991-19575</Description>
    </_dlc_DocIdUrl>
    <ga0c0bf70a6644469c61b3efa7025301 xmlns="230e9df3-be65-4c73-a93b-d1236ebd677e">
      <Terms xmlns="http://schemas.microsoft.com/office/infopath/2007/PartnerControls"/>
    </ga0c0bf70a6644469c61b3efa7025301>
    <FolderExtensions xmlns="230e9df3-be65-4c73-a93b-d1236ebd677e" xsi:nil="true"/>
    <ParentID1 xmlns="230e9df3-be65-4c73-a93b-d1236ebd677e">G01KC-1-3614</ParentID1>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cab718cc75007fb06ecfcec41a64595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4e592e9555a19ee659e283868ab05a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F45DF5-759E-42FB-BCCA-05283136F4E2}">
  <ds:schemaRefs>
    <ds:schemaRef ds:uri="http://www.w3.org/XML/1998/namespace"/>
    <ds:schemaRef ds:uri="http://purl.org/dc/dcmitype/"/>
    <ds:schemaRef ds:uri="http://schemas.openxmlformats.org/package/2006/metadata/core-properties"/>
    <ds:schemaRef ds:uri="http://purl.org/dc/elements/1.1/"/>
    <ds:schemaRef ds:uri="http://schemas.microsoft.com/office/infopath/2007/PartnerControls"/>
    <ds:schemaRef ds:uri="b3bc04a5-d503-43b1-b98c-a8cf663329d9"/>
    <ds:schemaRef ds:uri="230E9DF3-BE65-4C73-A93B-D1236EBD677E"/>
    <ds:schemaRef ds:uri="http://schemas.microsoft.com/office/2006/metadata/properties"/>
    <ds:schemaRef ds:uri="http://schemas.microsoft.com/office/2006/documentManagement/types"/>
    <ds:schemaRef ds:uri="230e9df3-be65-4c73-a93b-d1236ebd677e"/>
    <ds:schemaRef ds:uri="http://schemas.microsoft.com/sharepoint/v3"/>
    <ds:schemaRef ds:uri="http://purl.org/dc/terms/"/>
  </ds:schemaRefs>
</ds:datastoreItem>
</file>

<file path=customXml/itemProps2.xml><?xml version="1.0" encoding="utf-8"?>
<ds:datastoreItem xmlns:ds="http://schemas.openxmlformats.org/officeDocument/2006/customXml" ds:itemID="{4C95A29C-3D70-4F05-BF17-5CB8AE07C9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879CC0-D68A-4504-9504-B36C130205B3}">
  <ds:schemaRefs>
    <ds:schemaRef ds:uri="Microsoft.SharePoint.Taxonomy.ContentTypeSync"/>
  </ds:schemaRefs>
</ds:datastoreItem>
</file>

<file path=customXml/itemProps4.xml><?xml version="1.0" encoding="utf-8"?>
<ds:datastoreItem xmlns:ds="http://schemas.openxmlformats.org/officeDocument/2006/customXml" ds:itemID="{938CD977-C61B-4A9A-99B3-98B1609EF178}">
  <ds:schemaRefs>
    <ds:schemaRef ds:uri="http://schemas.microsoft.com/sharepoint/events"/>
  </ds:schemaRefs>
</ds:datastoreItem>
</file>

<file path=customXml/itemProps5.xml><?xml version="1.0" encoding="utf-8"?>
<ds:datastoreItem xmlns:ds="http://schemas.openxmlformats.org/officeDocument/2006/customXml" ds:itemID="{DF9743DA-E6FF-464F-85C1-F7F68A8749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4023</TotalTime>
  <Words>4446</Words>
  <Application>Microsoft Office PowerPoint</Application>
  <PresentationFormat>Widescreen</PresentationFormat>
  <Paragraphs>742</Paragraphs>
  <Slides>77</Slides>
  <Notes>51</Notes>
  <HiddenSlides>0</HiddenSlides>
  <MMClips>3</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77</vt:i4>
      </vt:variant>
    </vt:vector>
  </HeadingPairs>
  <TitlesOfParts>
    <vt:vector size="96" baseType="lpstr">
      <vt:lpstr>MS PGothic</vt:lpstr>
      <vt:lpstr>MS PGothic</vt:lpstr>
      <vt:lpstr>Arial</vt:lpstr>
      <vt:lpstr>Calibri</vt:lpstr>
      <vt:lpstr>Consolas</vt:lpstr>
      <vt:lpstr>Segoe MDL2 Assets</vt:lpstr>
      <vt:lpstr>Segoe UI</vt:lpstr>
      <vt:lpstr>Segoe UI Black</vt:lpstr>
      <vt:lpstr>Segoe UI Light</vt:lpstr>
      <vt:lpstr>Segoe UI Semibold</vt:lpstr>
      <vt:lpstr>Segoe UI Semilight</vt:lpstr>
      <vt:lpstr>Times New Roman</vt:lpstr>
      <vt:lpstr>Wingdings</vt:lpstr>
      <vt:lpstr>Wingdings 2</vt:lpstr>
      <vt:lpstr>1_Theme1</vt:lpstr>
      <vt:lpstr>Office Theme_tea</vt:lpstr>
      <vt:lpstr>2_Theme1</vt:lpstr>
      <vt:lpstr>1_Office Theme_tea</vt:lpstr>
      <vt:lpstr>think-cell Slide</vt:lpstr>
      <vt:lpstr>Azure Data Lake Analytics Technical Overview</vt:lpstr>
      <vt:lpstr>Azure Data Lake as part of Cortana Intelligence Suite</vt:lpstr>
      <vt:lpstr>PowerPoint Presentation</vt:lpstr>
      <vt:lpstr>Azure Data Lake Analytics</vt:lpstr>
      <vt:lpstr>Azure Data Lake Analytics</vt:lpstr>
      <vt:lpstr>Get started</vt:lpstr>
      <vt:lpstr>What can you do in the Azure Portal?</vt:lpstr>
      <vt:lpstr>Visualizing ADL Analytics monitoring charts</vt:lpstr>
      <vt:lpstr>Creating an ADL Analytics account</vt:lpstr>
      <vt:lpstr>Provisioning users for Data Lake Analytics</vt:lpstr>
      <vt:lpstr>Provisioning users for Data Lake Store</vt:lpstr>
      <vt:lpstr>Creating, submitting a new job</vt:lpstr>
      <vt:lpstr>Job status: queued &amp; running</vt:lpstr>
      <vt:lpstr>Job results</vt:lpstr>
      <vt:lpstr>File preview</vt:lpstr>
      <vt:lpstr>ADLA Billing</vt:lpstr>
      <vt:lpstr>ADLA billing</vt:lpstr>
      <vt:lpstr>Azure Data Lake Analytics</vt:lpstr>
      <vt:lpstr>Visual Studio integration</vt:lpstr>
      <vt:lpstr>What can you do with Visual Studio?</vt:lpstr>
      <vt:lpstr>How to get going with ADL Tools for Visual Studio</vt:lpstr>
      <vt:lpstr>Authoring U-SQL queries</vt:lpstr>
      <vt:lpstr>Submitting a U-SQL job</vt:lpstr>
      <vt:lpstr>Query design</vt:lpstr>
      <vt:lpstr>Query design -RowSet</vt:lpstr>
      <vt:lpstr>Metadata objects</vt:lpstr>
      <vt:lpstr>Metadata catalog</vt:lpstr>
      <vt:lpstr>PowerPoint Presentation</vt:lpstr>
      <vt:lpstr>Analytics Account Properties</vt:lpstr>
      <vt:lpstr>Data Lake account configuration</vt:lpstr>
      <vt:lpstr>Simplified job workflow</vt:lpstr>
      <vt:lpstr>PowerPoint Presentation</vt:lpstr>
      <vt:lpstr>Azure Data Lake Analytics</vt:lpstr>
      <vt:lpstr>Concepts: jobs, stages and vertices</vt:lpstr>
      <vt:lpstr>Job execution graph </vt:lpstr>
      <vt:lpstr>Job execution graph (video)</vt:lpstr>
      <vt:lpstr>Job execution graph – node details</vt:lpstr>
      <vt:lpstr>Job execution “progress” playback (video)</vt:lpstr>
      <vt:lpstr>“Data read” playback (video) </vt:lpstr>
      <vt:lpstr>Job diagnostics</vt:lpstr>
      <vt:lpstr>PowerPoint Presentation</vt:lpstr>
      <vt:lpstr>Visual Studio: Job states</vt:lpstr>
      <vt:lpstr>Why does a job get queued?</vt:lpstr>
      <vt:lpstr>The job queue</vt:lpstr>
      <vt:lpstr>Priority controls queue order</vt:lpstr>
      <vt:lpstr>Jobs only start if all requested containers can be reserved</vt:lpstr>
      <vt:lpstr>Priority doesn’t preempt running jobs</vt:lpstr>
      <vt:lpstr>PowerPoint Presentation</vt:lpstr>
      <vt:lpstr>U-SQL compilation process</vt:lpstr>
      <vt:lpstr>The job folder</vt:lpstr>
      <vt:lpstr>PowerPoint Presentation</vt:lpstr>
      <vt:lpstr>PowerPoint Presentation</vt:lpstr>
      <vt:lpstr>PowerPoint Presentation</vt:lpstr>
      <vt:lpstr>Debug a vertex = run the vertex on your machine</vt:lpstr>
      <vt:lpstr>Azure Data Lake Analytics</vt:lpstr>
      <vt:lpstr>PowerPoint Presentation</vt:lpstr>
      <vt:lpstr>Query Life</vt:lpstr>
      <vt:lpstr>Logical to physical plan</vt:lpstr>
      <vt:lpstr>Execution with requested parallelism</vt:lpstr>
      <vt:lpstr>Stage details</vt:lpstr>
      <vt:lpstr>Inside a Stage: The Operator Graph</vt:lpstr>
      <vt:lpstr>Vertex relationships</vt:lpstr>
      <vt:lpstr>PowerPoint Presentation</vt:lpstr>
      <vt:lpstr>PowerPoint Presentation</vt:lpstr>
      <vt:lpstr>PowerPoint Presentation</vt:lpstr>
      <vt:lpstr>ADLAU allocation</vt:lpstr>
      <vt:lpstr>Azure Data Lake Analytics  Compare with HDInsight</vt:lpstr>
      <vt:lpstr>Analytics: Two form factors</vt:lpstr>
      <vt:lpstr>ADLA complements HDInsight Target the same scenarios, tools, and customers </vt:lpstr>
      <vt:lpstr>Choose the right service </vt:lpstr>
      <vt:lpstr>Azure Data Lake Analytics</vt:lpstr>
      <vt:lpstr>ADL Store: enterprise-grade security</vt:lpstr>
      <vt:lpstr>ADL Store Security: AAD integration</vt:lpstr>
      <vt:lpstr>ADL Store security: Role-based access </vt:lpstr>
      <vt:lpstr>ADL Store Security: encryption-at-rest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Analytics - Technical Overview</dc:title>
  <dc:creator>Nishant Thacker</dc:creator>
  <cp:keywords>Microsoft Azure Data Factory</cp:keywords>
  <cp:lastModifiedBy>Andy Roberts</cp:lastModifiedBy>
  <cp:revision>13</cp:revision>
  <dcterms:created xsi:type="dcterms:W3CDTF">2016-11-09T03:20:52Z</dcterms:created>
  <dcterms:modified xsi:type="dcterms:W3CDTF">2017-12-07T04:57:06Z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1741;#Microsoft Azure Data Factory|fdd46938-00cb-4956-a9bd-9ee636ecbeaa</vt:lpwstr>
  </property>
  <property fmtid="{D5CDD505-2E9C-101B-9397-08002B2CF9AE}" pid="4" name="NewsType">
    <vt:lpwstr/>
  </property>
  <property fmtid="{D5CDD505-2E9C-101B-9397-08002B2CF9AE}" pid="5" name="_dlc_policyId">
    <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ItemType">
    <vt:lpwstr>435;#technical presentations|83a894cf-702b-47fc-aba5-41bd10dc1e75</vt:lpwstr>
  </property>
  <property fmtid="{D5CDD505-2E9C-101B-9397-08002B2CF9AE}" pid="9" name="ContentTypeId">
    <vt:lpwstr>0x0101000E4CB7077FEE4FF7AE86D4A500EEC780030016C849C62B10EB41ACA8C7EEDEF40BB20099ECF64382448D48A56095091C66B1A9</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22;#Server and Tools Business|6783548d-8609-4f97-be4a-4ca2616905a6;#82;#SQL Server Domain|0c0f1824-39dc-4b26-8c74-eff4364b812b;#21;#Cloud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401;#modern data warehouses|73a3f3c0-b1f4-4059-b3f7-d568167cd895</vt:lpwstr>
  </property>
  <property fmtid="{D5CDD505-2E9C-101B-9397-08002B2CF9AE}" pid="17" name="Products">
    <vt:lpwstr>73;#Microsoft SQL Server|261ba873-f3ab-420e-96d6-e3004596a551;#26;#Microsoft Azure|669a3112-5edf-444b-a003-630063601f07</vt:lpwstr>
  </property>
  <property fmtid="{D5CDD505-2E9C-101B-9397-08002B2CF9AE}" pid="18" name="_dlc_DocIdItemGuid">
    <vt:lpwstr>9f7ac01d-1312-4d5e-9c8c-5a05e273c1fb</vt:lpwstr>
  </property>
  <property fmtid="{D5CDD505-2E9C-101B-9397-08002B2CF9AE}" pid="19" name="MSPhysicalGeography">
    <vt:lpwstr/>
  </property>
  <property fmtid="{D5CDD505-2E9C-101B-9397-08002B2CF9AE}" pid="20" name="j3562c58ee414e028925bc902cfc01a1">
    <vt:lpwstr/>
  </property>
  <property fmtid="{D5CDD505-2E9C-101B-9397-08002B2CF9AE}" pid="21" name="EnterpriseDomainTags">
    <vt:lpwstr/>
  </property>
  <property fmtid="{D5CDD505-2E9C-101B-9397-08002B2CF9AE}" pid="22" name="Segments">
    <vt:lpwstr/>
  </property>
  <property fmtid="{D5CDD505-2E9C-101B-9397-08002B2CF9AE}" pid="23" name="ActivitiesAndPrograms">
    <vt:lpwstr/>
  </property>
  <property fmtid="{D5CDD505-2E9C-101B-9397-08002B2CF9AE}" pid="24" name="Partners">
    <vt:lpwstr/>
  </property>
  <property fmtid="{D5CDD505-2E9C-101B-9397-08002B2CF9AE}" pid="25" name="la4444b61d19467597d63190b69ac227">
    <vt:lpwstr/>
  </property>
  <property fmtid="{D5CDD505-2E9C-101B-9397-08002B2CF9AE}" pid="26" name="l6f004f21209409da86a713c0f24627d">
    <vt:lpwstr/>
  </property>
  <property fmtid="{D5CDD505-2E9C-101B-9397-08002B2CF9AE}" pid="27" name="Topics">
    <vt:lpwstr>30;#hub subset|c6bfd112-b986-4a0a-aa8d-90e767bfdfa6;#29;#features|94b87768-f145-4764-adbd-fec700e47348</vt:lpwstr>
  </property>
  <property fmtid="{D5CDD505-2E9C-101B-9397-08002B2CF9AE}" pid="28" name="Groups">
    <vt:lpwstr>399;#SQL Server Marketing|bb7921b3-c1d8-4da4-b894-8b6075d9546d;#42;#Cloud and Enterprise Marketing Group|4f75e184-e5aa-4234-a07f-b032d60df254;#34;#Worldwide Readiness|c6595b84-b463-470a-bb46-2a47364645be</vt:lpwstr>
  </property>
  <property fmtid="{D5CDD505-2E9C-101B-9397-08002B2CF9AE}" pid="29" name="MSProductsTaxHTField0">
    <vt:lpwstr/>
  </property>
  <property fmtid="{D5CDD505-2E9C-101B-9397-08002B2CF9AE}" pid="30" name="Languages">
    <vt:lpwstr/>
  </property>
  <property fmtid="{D5CDD505-2E9C-101B-9397-08002B2CF9AE}" pid="31" name="e8080b0481964c759b2c36ae49591b31">
    <vt:lpwstr/>
  </property>
  <property fmtid="{D5CDD505-2E9C-101B-9397-08002B2CF9AE}" pid="32" name="_docset_NoMedatataSyncRequired">
    <vt:lpwstr>False</vt:lpwstr>
  </property>
  <property fmtid="{D5CDD505-2E9C-101B-9397-08002B2CF9AE}" pid="33" name="TechnicalLevel">
    <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Roles">
    <vt:lpwstr/>
  </property>
  <property fmtid="{D5CDD505-2E9C-101B-9397-08002B2CF9AE}" pid="39" name="ItemRetentionFormula">
    <vt:lpwstr/>
  </property>
  <property fmtid="{D5CDD505-2E9C-101B-9397-08002B2CF9AE}" pid="40" name="NewsSource">
    <vt:lpwstr/>
  </property>
  <property fmtid="{D5CDD505-2E9C-101B-9397-08002B2CF9AE}" pid="41" name="SMSGTags">
    <vt:lpwstr/>
  </property>
  <property fmtid="{D5CDD505-2E9C-101B-9397-08002B2CF9AE}" pid="42" name="FolderExtensions">
    <vt:lpwstr/>
  </property>
  <property fmtid="{D5CDD505-2E9C-101B-9397-08002B2CF9AE}" pid="43" name="ParentID1">
    <vt:lpwstr>G01KC-1-3614</vt:lpwstr>
  </property>
  <property fmtid="{D5CDD505-2E9C-101B-9397-08002B2CF9AE}" pid="44" name="Update Parent Child Relation(1)0">
    <vt:lpwstr>, </vt:lpwstr>
  </property>
  <property fmtid="{D5CDD505-2E9C-101B-9397-08002B2CF9AE}" pid="45" name="ODSWF1">
    <vt:lpwstr>, </vt:lpwstr>
  </property>
  <property fmtid="{D5CDD505-2E9C-101B-9397-08002B2CF9AE}" pid="46" name="ODSWF(1)0">
    <vt:lpwstr>, </vt:lpwstr>
  </property>
  <property fmtid="{D5CDD505-2E9C-101B-9397-08002B2CF9AE}" pid="47" name="Update Parent Child Relation(1)1">
    <vt:lpwstr>, </vt:lpwstr>
  </property>
  <property fmtid="{D5CDD505-2E9C-101B-9397-08002B2CF9AE}" pid="48" name="ODSWF2">
    <vt:lpwstr>, </vt:lpwstr>
  </property>
  <property fmtid="{D5CDD505-2E9C-101B-9397-08002B2CF9AE}" pid="49" name="ODSWF(1)1">
    <vt:lpwstr>, </vt:lpwstr>
  </property>
  <property fmtid="{D5CDD505-2E9C-101B-9397-08002B2CF9AE}" pid="50" name="_ip_UnifiedCompliancePolicyUIAction">
    <vt:lpwstr/>
  </property>
  <property fmtid="{D5CDD505-2E9C-101B-9397-08002B2CF9AE}" pid="51" name="_ip_UnifiedCompliancePolicyProperties">
    <vt:lpwstr/>
  </property>
  <property fmtid="{D5CDD505-2E9C-101B-9397-08002B2CF9AE}" pid="52" name="ODSWF2(1)">
    <vt:lpwstr>, </vt:lpwstr>
  </property>
  <property fmtid="{D5CDD505-2E9C-101B-9397-08002B2CF9AE}" pid="53" name="ODSWF2(1)0">
    <vt:lpwstr>, </vt:lpwstr>
  </property>
  <property fmtid="{D5CDD505-2E9C-101B-9397-08002B2CF9AE}" pid="54" name="ODSWF(1)">
    <vt:lpwstr>, </vt:lpwstr>
  </property>
</Properties>
</file>